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4" r:id="rId11"/>
    <p:sldId id="423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7" r:id="rId24"/>
    <p:sldId id="436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6" r:id="rId33"/>
    <p:sldId id="447" r:id="rId34"/>
    <p:sldId id="448" r:id="rId35"/>
    <p:sldId id="449" r:id="rId36"/>
    <p:sldId id="451" r:id="rId37"/>
    <p:sldId id="452" r:id="rId38"/>
    <p:sldId id="453" r:id="rId39"/>
    <p:sldId id="450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6" r:id="rId52"/>
    <p:sldId id="467" r:id="rId53"/>
    <p:sldId id="464" r:id="rId54"/>
    <p:sldId id="468" r:id="rId55"/>
    <p:sldId id="469" r:id="rId56"/>
    <p:sldId id="476" r:id="rId57"/>
    <p:sldId id="485" r:id="rId58"/>
    <p:sldId id="486" r:id="rId59"/>
    <p:sldId id="487" r:id="rId60"/>
    <p:sldId id="488" r:id="rId61"/>
    <p:sldId id="489" r:id="rId62"/>
    <p:sldId id="477" r:id="rId63"/>
    <p:sldId id="478" r:id="rId64"/>
    <p:sldId id="479" r:id="rId65"/>
    <p:sldId id="480" r:id="rId66"/>
    <p:sldId id="481" r:id="rId67"/>
    <p:sldId id="482" r:id="rId68"/>
    <p:sldId id="483" r:id="rId69"/>
    <p:sldId id="490" r:id="rId70"/>
    <p:sldId id="491" r:id="rId71"/>
    <p:sldId id="492" r:id="rId72"/>
    <p:sldId id="493" r:id="rId73"/>
    <p:sldId id="494" r:id="rId74"/>
    <p:sldId id="495" r:id="rId75"/>
    <p:sldId id="496" r:id="rId76"/>
    <p:sldId id="497" r:id="rId77"/>
    <p:sldId id="498" r:id="rId78"/>
    <p:sldId id="445" r:id="rId79"/>
    <p:sldId id="471" r:id="rId80"/>
    <p:sldId id="470" r:id="rId81"/>
    <p:sldId id="472" r:id="rId82"/>
    <p:sldId id="473" r:id="rId83"/>
    <p:sldId id="499" r:id="rId84"/>
    <p:sldId id="500" r:id="rId85"/>
    <p:sldId id="501" r:id="rId86"/>
    <p:sldId id="502" r:id="rId87"/>
    <p:sldId id="503" r:id="rId88"/>
    <p:sldId id="504" r:id="rId89"/>
    <p:sldId id="505" r:id="rId90"/>
    <p:sldId id="506" r:id="rId91"/>
    <p:sldId id="332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4" autoAdjust="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4A3C-EA84-764B-9A0C-C56AF111A02B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6556A-A81C-8B4C-AAB4-25C6AD9C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F9977-0ACC-8844-95D7-B7C10E3DF300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9888F-B993-5448-B797-86CE1DDFF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740-3B78-3245-8128-9068E095C747}" type="datetime1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428-E076-BB42-ABFF-012D7C5D22B1}" type="datetime1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25553A-9230-5A4A-9976-E425F69F5A97}" type="datetime1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12E790-C336-6B41-8F7D-348DFDF2A4B5}" type="datetime1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3E0BA-1741-AE45-A275-BAFD90644609}" type="datetime1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BE7-F32D-4E47-8313-7E2F6AE0F331}" type="datetime1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A410-3AA8-DE46-BFAC-5207BD00086F}" type="datetime1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BAEB-DCCC-1D41-BEAF-74551BBE164F}" type="datetime1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C841-0207-8F42-8B70-CF51744B6860}" type="datetime1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410F06-2B82-8945-AFE5-8D8BE1BDD676}" type="datetime1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E6B-A620-CE48-9C3C-ECCDCABD4E3C}" type="datetime1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591B-2D36-E140-B4BB-C826C9A40644}" type="datetime1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63C8-F899-E145-A688-EECB4AD41B5C}" type="datetime1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4B2C-0CCB-A043-99A8-F68518D30C92}" type="datetime1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1CB2-97B6-B84C-A879-F9185B9D97C7}" type="datetime1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87F-B983-3749-B4F1-BD9B1BC7A96D}" type="datetime1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0D56EE-9F91-AF42-B623-F57E3137FB1B}" type="datetime1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390775"/>
            <a:ext cx="8228013" cy="1927225"/>
          </a:xfrm>
        </p:spPr>
        <p:txBody>
          <a:bodyPr/>
          <a:lstStyle/>
          <a:p>
            <a:r>
              <a:rPr lang="en-US" sz="3600" dirty="0" smtClean="0"/>
              <a:t>DBMS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Chapter-3</a:t>
            </a:r>
            <a:br>
              <a:rPr lang="en-US" dirty="0" smtClean="0"/>
            </a:br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4801"/>
            <a:ext cx="8229600" cy="39223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charset="0"/>
              </a:rPr>
              <a:t> A relation instances denoted as r is a collection of tuples for a given relational schema at a specific point of </a:t>
            </a:r>
            <a:r>
              <a:rPr lang="en-US" dirty="0" smtClean="0">
                <a:latin typeface="Times New Roman" charset="0"/>
              </a:rPr>
              <a:t>time.</a:t>
            </a:r>
          </a:p>
          <a:p>
            <a:r>
              <a:rPr lang="en-US" dirty="0">
                <a:latin typeface="Times New Roman" charset="0"/>
              </a:rPr>
              <a:t> A relation state r of the relation schema R(A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,A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,….A</a:t>
            </a:r>
            <a:r>
              <a:rPr lang="en-US" baseline="-25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), also denoted by r(R) is a set of n-</a:t>
            </a:r>
            <a:r>
              <a:rPr lang="en-US" dirty="0" smtClean="0">
                <a:latin typeface="Times New Roman" charset="0"/>
              </a:rPr>
              <a:t>tuples.</a:t>
            </a:r>
          </a:p>
          <a:p>
            <a:r>
              <a:rPr lang="en-US" dirty="0">
                <a:latin typeface="Times New Roman" charset="0"/>
              </a:rPr>
              <a:t> r = {t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,…….….t</a:t>
            </a:r>
            <a:r>
              <a:rPr lang="en-US" baseline="-25000" dirty="0">
                <a:latin typeface="Times New Roman" charset="0"/>
              </a:rPr>
              <a:t>m</a:t>
            </a:r>
            <a:r>
              <a:rPr lang="en-US" dirty="0">
                <a:latin typeface="Times New Roman" charset="0"/>
              </a:rPr>
              <a:t>}where each n-tuple is an ordered list of n </a:t>
            </a:r>
            <a:r>
              <a:rPr lang="en-US" dirty="0" smtClean="0">
                <a:latin typeface="Times New Roman" charset="0"/>
              </a:rPr>
              <a:t>values.</a:t>
            </a:r>
          </a:p>
          <a:p>
            <a:r>
              <a:rPr lang="en-US" dirty="0">
                <a:latin typeface="Times New Roman" charset="0"/>
              </a:rPr>
              <a:t> t=&lt;v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,v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,…….….</a:t>
            </a:r>
            <a:r>
              <a:rPr lang="en-US" dirty="0" err="1">
                <a:latin typeface="Times New Roman" charset="0"/>
              </a:rPr>
              <a:t>v</a:t>
            </a:r>
            <a:r>
              <a:rPr lang="en-US" baseline="-25000" dirty="0" err="1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&gt; where each v</a:t>
            </a:r>
            <a:r>
              <a:rPr lang="en-US" baseline="-25000" dirty="0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belongs to domain (A</a:t>
            </a:r>
            <a:r>
              <a:rPr lang="en-US" baseline="-25000" dirty="0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) or contains null values</a:t>
            </a:r>
            <a:r>
              <a:rPr lang="en-US" dirty="0" smtClean="0">
                <a:latin typeface="Times New Roman" charset="0"/>
              </a:rPr>
              <a:t>.</a:t>
            </a:r>
          </a:p>
          <a:p>
            <a:r>
              <a:rPr lang="en-US" dirty="0">
                <a:latin typeface="Times New Roman" charset="0"/>
              </a:rPr>
              <a:t>The current values (</a:t>
            </a:r>
            <a:r>
              <a:rPr lang="en-US" i="1" dirty="0">
                <a:latin typeface="Times New Roman" charset="0"/>
              </a:rPr>
              <a:t>relation instance</a:t>
            </a:r>
            <a:r>
              <a:rPr lang="en-US" dirty="0">
                <a:latin typeface="Times New Roman" charset="0"/>
              </a:rPr>
              <a:t>) of a relation are specified by a table</a:t>
            </a:r>
          </a:p>
          <a:p>
            <a:r>
              <a:rPr lang="en-US" dirty="0">
                <a:latin typeface="Times New Roman" charset="0"/>
              </a:rPr>
              <a:t>An element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 of </a:t>
            </a:r>
            <a:r>
              <a:rPr lang="en-US" i="1" dirty="0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 is a </a:t>
            </a:r>
            <a:r>
              <a:rPr lang="en-US" i="1" dirty="0">
                <a:latin typeface="Times New Roman" charset="0"/>
              </a:rPr>
              <a:t>tuple</a:t>
            </a:r>
            <a:r>
              <a:rPr lang="en-US" dirty="0">
                <a:latin typeface="Times New Roman" charset="0"/>
              </a:rPr>
              <a:t>, represented by a </a:t>
            </a:r>
            <a:r>
              <a:rPr lang="en-US" i="1" dirty="0">
                <a:latin typeface="Times New Roman" charset="0"/>
              </a:rPr>
              <a:t>row </a:t>
            </a:r>
            <a:r>
              <a:rPr lang="en-US" dirty="0">
                <a:latin typeface="Times New Roman" charset="0"/>
              </a:rPr>
              <a:t>in a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5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57201" y="2298726"/>
            <a:ext cx="7384956" cy="3769493"/>
            <a:chOff x="1133" y="1728"/>
            <a:chExt cx="4218" cy="184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33" y="2382"/>
              <a:ext cx="110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charset="0"/>
                </a:rPr>
                <a:t>Jones</a:t>
              </a:r>
            </a:p>
            <a:p>
              <a:pPr algn="ctr" eaLnBrk="0" hangingPunct="0"/>
              <a:r>
                <a:rPr lang="en-US" sz="1800" i="1">
                  <a:latin typeface="Helvetica" charset="0"/>
                </a:rPr>
                <a:t>Smith</a:t>
              </a:r>
            </a:p>
            <a:p>
              <a:pPr algn="ctr" eaLnBrk="0" hangingPunct="0"/>
              <a:r>
                <a:rPr lang="en-US" sz="1800" i="1">
                  <a:latin typeface="Helvetica" charset="0"/>
                </a:rPr>
                <a:t>Curry</a:t>
              </a:r>
            </a:p>
            <a:p>
              <a:pPr algn="ctr" eaLnBrk="0" hangingPunct="0"/>
              <a:r>
                <a:rPr lang="en-US" sz="1800" i="1">
                  <a:latin typeface="Helvetica" charset="0"/>
                </a:rPr>
                <a:t>Lindsay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133" y="2094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charset="0"/>
                </a:rPr>
                <a:t>customer-name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37" y="2382"/>
              <a:ext cx="110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charset="0"/>
                </a:rPr>
                <a:t>Main</a:t>
              </a:r>
            </a:p>
            <a:p>
              <a:pPr algn="ctr" eaLnBrk="0" hangingPunct="0"/>
              <a:r>
                <a:rPr lang="en-US" sz="1800">
                  <a:latin typeface="Helvetica" charset="0"/>
                </a:rPr>
                <a:t>North</a:t>
              </a:r>
            </a:p>
            <a:p>
              <a:pPr algn="ctr" eaLnBrk="0" hangingPunct="0"/>
              <a:r>
                <a:rPr lang="en-US" sz="1800">
                  <a:latin typeface="Helvetica" charset="0"/>
                </a:rPr>
                <a:t>North</a:t>
              </a:r>
            </a:p>
            <a:p>
              <a:pPr algn="ctr" eaLnBrk="0" hangingPunct="0"/>
              <a:r>
                <a:rPr lang="en-US" sz="1800">
                  <a:latin typeface="Helvetica" charset="0"/>
                </a:rPr>
                <a:t>Park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237" y="2094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charset="0"/>
                </a:rPr>
                <a:t>customer-street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41" y="2382"/>
              <a:ext cx="110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charset="0"/>
                </a:rPr>
                <a:t>Harrison</a:t>
              </a:r>
            </a:p>
            <a:p>
              <a:pPr algn="ctr" eaLnBrk="0" hangingPunct="0"/>
              <a:r>
                <a:rPr lang="en-US" sz="1800">
                  <a:latin typeface="Helvetica" charset="0"/>
                </a:rPr>
                <a:t>Rye</a:t>
              </a:r>
            </a:p>
            <a:p>
              <a:pPr algn="ctr" eaLnBrk="0" hangingPunct="0"/>
              <a:r>
                <a:rPr lang="en-US" sz="1800">
                  <a:latin typeface="Helvetica" charset="0"/>
                </a:rPr>
                <a:t>Rye</a:t>
              </a:r>
            </a:p>
            <a:p>
              <a:pPr algn="ctr" eaLnBrk="0" hangingPunct="0"/>
              <a:r>
                <a:rPr lang="en-US" sz="1800">
                  <a:latin typeface="Helvetica" charset="0"/>
                </a:rPr>
                <a:t>Pittsfield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41" y="2094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charset="0"/>
                </a:rPr>
                <a:t>customer-city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477" y="3342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latin typeface="Helvetica" charset="0"/>
                </a:rPr>
                <a:t>customer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435" y="1728"/>
              <a:ext cx="9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charset="0"/>
                </a:rPr>
                <a:t>attributes</a:t>
              </a:r>
            </a:p>
            <a:p>
              <a:pPr algn="ctr"/>
              <a:r>
                <a:rPr lang="en-US" sz="1800">
                  <a:latin typeface="Helvetica" charset="0"/>
                </a:rPr>
                <a:t>(or columns)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757" y="1881"/>
              <a:ext cx="2727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880" y="1874"/>
              <a:ext cx="161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66" y="1874"/>
              <a:ext cx="53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610" y="2611"/>
              <a:ext cx="6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charset="0"/>
                </a:rPr>
                <a:t>tuples</a:t>
              </a:r>
            </a:p>
            <a:p>
              <a:pPr algn="ctr"/>
              <a:r>
                <a:rPr lang="en-US" sz="1800">
                  <a:latin typeface="Helvetica" charset="0"/>
                </a:rPr>
                <a:t>(or rows)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4455" y="2589"/>
              <a:ext cx="233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4447" y="2727"/>
              <a:ext cx="233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4440" y="2734"/>
              <a:ext cx="247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4447" y="2740"/>
              <a:ext cx="24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9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Primary Key</a:t>
            </a:r>
          </a:p>
          <a:p>
            <a:pPr lvl="1"/>
            <a:r>
              <a:rPr lang="en-US" dirty="0" smtClean="0"/>
              <a:t>Column </a:t>
            </a:r>
            <a:r>
              <a:rPr lang="en-US" dirty="0"/>
              <a:t>or a set of columns that uniquely identify a row </a:t>
            </a:r>
            <a:r>
              <a:rPr lang="en-US" dirty="0" smtClean="0"/>
              <a:t> </a:t>
            </a:r>
            <a:r>
              <a:rPr lang="en-US" dirty="0"/>
              <a:t>in a </a:t>
            </a:r>
            <a:r>
              <a:rPr lang="en-US" dirty="0" smtClean="0"/>
              <a:t>table.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unique and must have a </a:t>
            </a:r>
            <a:r>
              <a:rPr lang="en-US" dirty="0" smtClean="0"/>
              <a:t>value.</a:t>
            </a:r>
          </a:p>
          <a:p>
            <a:pPr lvl="1"/>
            <a:r>
              <a:rPr lang="en-US" dirty="0" smtClean="0"/>
              <a:t>Key Constraint</a:t>
            </a:r>
          </a:p>
          <a:p>
            <a:r>
              <a:rPr lang="en-US" b="1" dirty="0" smtClean="0"/>
              <a:t>Foreign Key</a:t>
            </a:r>
          </a:p>
          <a:p>
            <a:pPr lvl="1"/>
            <a:r>
              <a:rPr lang="en-US" dirty="0" smtClean="0"/>
              <a:t>Column </a:t>
            </a:r>
            <a:r>
              <a:rPr lang="en-US" dirty="0"/>
              <a:t>or set of columns which references the primary key or a unique key of another  </a:t>
            </a:r>
            <a:r>
              <a:rPr lang="en-US" dirty="0" smtClean="0"/>
              <a:t>table.</a:t>
            </a:r>
          </a:p>
          <a:p>
            <a:pPr lvl="1"/>
            <a:r>
              <a:rPr lang="en-US" dirty="0" smtClean="0"/>
              <a:t>Rows </a:t>
            </a:r>
            <a:r>
              <a:rPr lang="en-US" dirty="0"/>
              <a:t>in two tables are linked by  matching  the values of the foreign key in one table with the values of the primary key in </a:t>
            </a:r>
            <a:r>
              <a:rPr lang="en-US" dirty="0" smtClean="0"/>
              <a:t>another.</a:t>
            </a:r>
          </a:p>
          <a:p>
            <a:pPr lvl="1"/>
            <a:r>
              <a:rPr lang="en-US" dirty="0" smtClean="0"/>
              <a:t>Referential Integrity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</a:rPr>
              <a:t>Language in which user requests information from the database</a:t>
            </a:r>
            <a:r>
              <a:rPr lang="en-US" dirty="0" smtClean="0">
                <a:latin typeface="Times New Roman" charset="0"/>
              </a:rPr>
              <a:t>.</a:t>
            </a:r>
          </a:p>
          <a:p>
            <a:r>
              <a:rPr lang="en-US" dirty="0" smtClean="0">
                <a:latin typeface="Times New Roman" charset="0"/>
              </a:rPr>
              <a:t>Get information from different tables.</a:t>
            </a:r>
          </a:p>
          <a:p>
            <a:r>
              <a:rPr lang="en-US" dirty="0" smtClean="0">
                <a:latin typeface="Times New Roman" charset="0"/>
              </a:rPr>
              <a:t>Interact with database system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Language</a:t>
            </a:r>
          </a:p>
          <a:p>
            <a:r>
              <a:rPr lang="en-US" dirty="0" smtClean="0"/>
              <a:t>Takes instances of relations as input and yields instances of relations as output.</a:t>
            </a:r>
          </a:p>
          <a:p>
            <a:r>
              <a:rPr lang="en-US" dirty="0" smtClean="0"/>
              <a:t>Uses operators to perform queries.</a:t>
            </a:r>
          </a:p>
          <a:p>
            <a:r>
              <a:rPr lang="en-US" dirty="0" smtClean="0"/>
              <a:t>Binary or unary operators</a:t>
            </a:r>
          </a:p>
          <a:p>
            <a:r>
              <a:rPr lang="en-US" dirty="0" smtClean="0"/>
              <a:t>Relation tables are equivalent to sets.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Selection</a:t>
            </a:r>
          </a:p>
          <a:p>
            <a:r>
              <a:rPr lang="en-US" dirty="0" smtClean="0"/>
              <a:t>Projection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/>
              <a:t>Difference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Rename</a:t>
            </a:r>
          </a:p>
          <a:p>
            <a:r>
              <a:rPr lang="en-US" dirty="0" smtClean="0"/>
              <a:t>Intersection</a:t>
            </a:r>
          </a:p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Selection(</a:t>
            </a:r>
            <a:r>
              <a:rPr lang="el-GR" dirty="0" smtClean="0"/>
              <a:t>σ)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It selects tuples that satisfy the given predicate from a relation.</a:t>
            </a:r>
          </a:p>
          <a:p>
            <a:r>
              <a:rPr lang="en-US" b="1" dirty="0" smtClean="0"/>
              <a:t>Notation</a:t>
            </a:r>
            <a:r>
              <a:rPr lang="en-US" dirty="0" smtClean="0"/>
              <a:t>: </a:t>
            </a:r>
            <a:r>
              <a:rPr lang="mr-IN" dirty="0"/>
              <a:t>σ</a:t>
            </a:r>
            <a:r>
              <a:rPr lang="mr-IN" baseline="-25000" dirty="0"/>
              <a:t>p</a:t>
            </a:r>
            <a:r>
              <a:rPr lang="mr-IN" dirty="0"/>
              <a:t>(r</a:t>
            </a:r>
            <a:r>
              <a:rPr lang="mr-IN" dirty="0" smtClean="0"/>
              <a:t>)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dirty="0">
                <a:latin typeface="Times New Roman" charset="0"/>
              </a:rPr>
              <a:t>Defined as:</a:t>
            </a:r>
          </a:p>
          <a:p>
            <a:pPr>
              <a:buFontTx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dirty="0">
                <a:latin typeface="Times New Roman" charset="0"/>
              </a:rPr>
              <a:t>			 </a:t>
            </a:r>
            <a:r>
              <a:rPr lang="en-US" i="1" dirty="0">
                <a:latin typeface="Times New Roman" charset="0"/>
                <a:sym typeface="Symbol" charset="0"/>
              </a:rPr>
              <a:t></a:t>
            </a:r>
            <a:r>
              <a:rPr lang="en-US" i="1" baseline="-25000" dirty="0">
                <a:latin typeface="Times New Roman" charset="0"/>
                <a:sym typeface="Symbol" charset="0"/>
              </a:rPr>
              <a:t>p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r</a:t>
            </a:r>
            <a:r>
              <a:rPr lang="en-US" dirty="0">
                <a:latin typeface="Times New Roman" charset="0"/>
                <a:sym typeface="Symbol" charset="0"/>
              </a:rPr>
              <a:t>) = {</a:t>
            </a:r>
            <a:r>
              <a:rPr lang="en-US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 | </a:t>
            </a:r>
            <a:r>
              <a:rPr lang="en-US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  </a:t>
            </a:r>
            <a:r>
              <a:rPr lang="en-US" i="1" dirty="0">
                <a:latin typeface="Times New Roman" charset="0"/>
                <a:sym typeface="Symbol" charset="0"/>
              </a:rPr>
              <a:t>r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latin typeface="Times New Roman" charset="0"/>
                <a:sym typeface="Symbol" charset="0"/>
              </a:rPr>
              <a:t>and </a:t>
            </a:r>
            <a:r>
              <a:rPr lang="en-US" i="1" dirty="0">
                <a:latin typeface="Times New Roman" charset="0"/>
                <a:sym typeface="Symbol" charset="0"/>
              </a:rPr>
              <a:t>p(t)</a:t>
            </a:r>
            <a:r>
              <a:rPr lang="en-US" dirty="0">
                <a:latin typeface="Times New Roman" charset="0"/>
                <a:sym typeface="Symbol" charset="0"/>
              </a:rPr>
              <a:t>}</a:t>
            </a:r>
            <a:endParaRPr lang="mr-IN" dirty="0" smtClean="0"/>
          </a:p>
          <a:p>
            <a:r>
              <a:rPr lang="mr-IN" b="1" dirty="0" smtClean="0"/>
              <a:t>σ</a:t>
            </a:r>
            <a:r>
              <a:rPr lang="mr-IN" dirty="0" smtClean="0"/>
              <a:t>  </a:t>
            </a:r>
            <a:r>
              <a:rPr lang="en-US" dirty="0" smtClean="0"/>
              <a:t>stands for selection predicate.</a:t>
            </a:r>
          </a:p>
          <a:p>
            <a:r>
              <a:rPr lang="en-US" b="1" dirty="0" smtClean="0"/>
              <a:t>r</a:t>
            </a:r>
            <a:r>
              <a:rPr lang="en-US" dirty="0" smtClean="0"/>
              <a:t> stands for relation.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 is the prepositional logic formula which may use connectors like and, or, and not.</a:t>
            </a:r>
          </a:p>
          <a:p>
            <a:r>
              <a:rPr lang="en-US" dirty="0" smtClean="0"/>
              <a:t>These terms could use relational operators like </a:t>
            </a:r>
            <a:r>
              <a:rPr lang="mr-IN" dirty="0"/>
              <a:t>− =, ≠, ≥, &lt; ,  &gt;,  ≤.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l-GR" dirty="0"/>
              <a:t>σ)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86934"/>
              </p:ext>
            </p:extLst>
          </p:nvPr>
        </p:nvGraphicFramePr>
        <p:xfrm>
          <a:off x="1485900" y="2836679"/>
          <a:ext cx="5715000" cy="3028952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  <a:gridCol w="11430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64"/>
          <p:cNvSpPr>
            <a:spLocks noChangeArrowheads="1"/>
          </p:cNvSpPr>
          <p:nvPr/>
        </p:nvSpPr>
        <p:spPr bwMode="blackWhite">
          <a:xfrm>
            <a:off x="1028700" y="3701867"/>
            <a:ext cx="6286500" cy="12684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  <a:r>
              <a:rPr lang="en-US" dirty="0" smtClean="0"/>
              <a:t>(</a:t>
            </a:r>
            <a:r>
              <a:rPr lang="el-GR" dirty="0"/>
              <a:t>σ)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σ</a:t>
            </a:r>
            <a:r>
              <a:rPr lang="en-US" baseline="-25000" dirty="0" err="1"/>
              <a:t>subject</a:t>
            </a:r>
            <a:r>
              <a:rPr lang="en-US" baseline="-25000" dirty="0"/>
              <a:t> = </a:t>
            </a:r>
            <a:r>
              <a:rPr lang="en-US" baseline="-25000" dirty="0" smtClean="0"/>
              <a:t>”DBMS"</a:t>
            </a:r>
            <a:r>
              <a:rPr lang="en-US" dirty="0"/>
              <a:t>(Books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Selects tuples from books where subject is </a:t>
            </a:r>
            <a:r>
              <a:rPr lang="en-US" dirty="0" smtClean="0"/>
              <a:t>’DBMS'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/>
              <a:t>σ</a:t>
            </a:r>
            <a:r>
              <a:rPr lang="en-US" baseline="-25000" dirty="0" err="1"/>
              <a:t>subject</a:t>
            </a:r>
            <a:r>
              <a:rPr lang="en-US" baseline="-25000" dirty="0"/>
              <a:t> = </a:t>
            </a:r>
            <a:r>
              <a:rPr lang="en-US" baseline="-25000" dirty="0" smtClean="0"/>
              <a:t>”DBMS" </a:t>
            </a:r>
            <a:r>
              <a:rPr lang="en-US" baseline="-25000" dirty="0"/>
              <a:t>and price = "450"</a:t>
            </a:r>
            <a:r>
              <a:rPr lang="en-US" dirty="0"/>
              <a:t>(Books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Selects tuples from books where subject is </a:t>
            </a:r>
            <a:r>
              <a:rPr lang="en-US" dirty="0" smtClean="0"/>
              <a:t>’DBMS' </a:t>
            </a:r>
            <a:r>
              <a:rPr lang="en-US" dirty="0"/>
              <a:t>and 'price' is 450.</a:t>
            </a:r>
          </a:p>
          <a:p>
            <a:r>
              <a:rPr lang="en-US" dirty="0" err="1"/>
              <a:t>σ</a:t>
            </a:r>
            <a:r>
              <a:rPr lang="en-US" baseline="-25000" dirty="0" err="1"/>
              <a:t>subject</a:t>
            </a:r>
            <a:r>
              <a:rPr lang="en-US" baseline="-25000" dirty="0"/>
              <a:t> = </a:t>
            </a:r>
            <a:r>
              <a:rPr lang="en-US" baseline="-25000" dirty="0" smtClean="0"/>
              <a:t>”DBMS" </a:t>
            </a:r>
            <a:r>
              <a:rPr lang="en-US" baseline="-25000" dirty="0"/>
              <a:t>and price = "450" or year &gt; "2010"</a:t>
            </a:r>
            <a:r>
              <a:rPr lang="en-US" dirty="0"/>
              <a:t>(Books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Selects tuples from books where subject is </a:t>
            </a:r>
            <a:r>
              <a:rPr lang="en-US" dirty="0" smtClean="0"/>
              <a:t>’DBMS' </a:t>
            </a:r>
            <a:r>
              <a:rPr lang="en-US" dirty="0"/>
              <a:t>and 'price' is 450 or those books published after 2010.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(</a:t>
            </a:r>
            <a:r>
              <a:rPr lang="en-US" dirty="0"/>
              <a:t>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projects column(s) that satisfy a given predicate.</a:t>
            </a:r>
          </a:p>
          <a:p>
            <a:r>
              <a:rPr lang="en-US" dirty="0" smtClean="0"/>
              <a:t>The </a:t>
            </a:r>
            <a:r>
              <a:rPr lang="en-US" dirty="0"/>
              <a:t>project operator retrieves subsets of columns from a relational table removing duplicate rows from the </a:t>
            </a:r>
            <a:r>
              <a:rPr lang="en-US" dirty="0" smtClean="0"/>
              <a:t>result.</a:t>
            </a:r>
          </a:p>
          <a:p>
            <a:r>
              <a:rPr lang="en-US" b="1" dirty="0"/>
              <a:t>Notation − ∏</a:t>
            </a:r>
            <a:r>
              <a:rPr lang="en-US" b="1" baseline="-25000" dirty="0"/>
              <a:t>A1, A2, An</a:t>
            </a:r>
            <a:r>
              <a:rPr lang="en-US" b="1" dirty="0"/>
              <a:t> (r</a:t>
            </a:r>
            <a:r>
              <a:rPr lang="en-US" b="1" dirty="0" smtClean="0"/>
              <a:t>)</a:t>
            </a:r>
          </a:p>
          <a:p>
            <a:r>
              <a:rPr lang="en-US" dirty="0"/>
              <a:t>Where A1, A2 , An are attribute names of relation r.</a:t>
            </a:r>
          </a:p>
          <a:p>
            <a:r>
              <a:rPr lang="en-US" dirty="0"/>
              <a:t>Duplicate rows are automatically eliminated, as relation is a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54250"/>
            <a:ext cx="7662864" cy="3984625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and Terminology</a:t>
            </a:r>
          </a:p>
          <a:p>
            <a:r>
              <a:rPr lang="en-US" dirty="0" smtClean="0"/>
              <a:t>Structure of Relational Databases</a:t>
            </a:r>
          </a:p>
          <a:p>
            <a:r>
              <a:rPr lang="en-US" dirty="0" smtClean="0"/>
              <a:t>The Relational Algebra</a:t>
            </a:r>
          </a:p>
          <a:p>
            <a:r>
              <a:rPr lang="en-US" dirty="0" smtClean="0"/>
              <a:t>Schema and Views</a:t>
            </a:r>
          </a:p>
          <a:p>
            <a:r>
              <a:rPr lang="en-US" dirty="0" smtClean="0"/>
              <a:t>Data Dictionary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(∏)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68627"/>
              </p:ext>
            </p:extLst>
          </p:nvPr>
        </p:nvGraphicFramePr>
        <p:xfrm>
          <a:off x="1295400" y="2971800"/>
          <a:ext cx="6871901" cy="3065464"/>
        </p:xfrm>
        <a:graphic>
          <a:graphicData uri="http://schemas.openxmlformats.org/drawingml/2006/table">
            <a:tbl>
              <a:tblPr/>
              <a:tblGrid>
                <a:gridCol w="1374773"/>
                <a:gridCol w="1374772"/>
                <a:gridCol w="1372811"/>
                <a:gridCol w="1374773"/>
                <a:gridCol w="1374772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64"/>
          <p:cNvSpPr>
            <a:spLocks noChangeArrowheads="1"/>
          </p:cNvSpPr>
          <p:nvPr/>
        </p:nvSpPr>
        <p:spPr bwMode="blackWhite">
          <a:xfrm>
            <a:off x="3754725" y="2727325"/>
            <a:ext cx="2433638" cy="33686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(∏)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Π</a:t>
            </a:r>
            <a:r>
              <a:rPr lang="en-US" i="1" baseline="-25000" dirty="0" err="1" smtClean="0"/>
              <a:t>staffNo</a:t>
            </a:r>
            <a:r>
              <a:rPr lang="en-US" i="1" baseline="-25000" dirty="0"/>
              <a:t>, </a:t>
            </a:r>
            <a:r>
              <a:rPr lang="en-US" i="1" baseline="-25000" dirty="0" err="1"/>
              <a:t>fName</a:t>
            </a:r>
            <a:r>
              <a:rPr lang="en-US" i="1" baseline="-25000" dirty="0"/>
              <a:t>, </a:t>
            </a:r>
            <a:r>
              <a:rPr lang="en-US" i="1" baseline="-25000" dirty="0" err="1"/>
              <a:t>lName</a:t>
            </a:r>
            <a:r>
              <a:rPr lang="en-US" i="1" baseline="-25000" dirty="0"/>
              <a:t>, salary</a:t>
            </a:r>
            <a:r>
              <a:rPr lang="en-US" dirty="0"/>
              <a:t>(Staff</a:t>
            </a:r>
            <a:r>
              <a:rPr lang="en-US" dirty="0" smtClean="0"/>
              <a:t>)</a:t>
            </a:r>
          </a:p>
          <a:p>
            <a:r>
              <a:rPr lang="en-US" dirty="0"/>
              <a:t>Produce a list of salaries for all staff, showing only the </a:t>
            </a:r>
            <a:r>
              <a:rPr lang="en-US" i="1" dirty="0" err="1"/>
              <a:t>staffNo</a:t>
            </a:r>
            <a:r>
              <a:rPr lang="en-US" dirty="0"/>
              <a:t>, </a:t>
            </a:r>
            <a:r>
              <a:rPr lang="en-US" i="1" dirty="0" err="1"/>
              <a:t>fName</a:t>
            </a:r>
            <a:r>
              <a:rPr lang="en-US" dirty="0"/>
              <a:t>, </a:t>
            </a:r>
            <a:r>
              <a:rPr lang="en-US" i="1" dirty="0" err="1"/>
              <a:t>lName</a:t>
            </a:r>
            <a:r>
              <a:rPr lang="en-US" dirty="0"/>
              <a:t>, and </a:t>
            </a:r>
            <a:r>
              <a:rPr lang="en-US" i="1" dirty="0"/>
              <a:t>salary </a:t>
            </a:r>
            <a:r>
              <a:rPr lang="en-US" dirty="0"/>
              <a:t>details.</a:t>
            </a:r>
          </a:p>
          <a:p>
            <a:r>
              <a:rPr lang="en-US" dirty="0"/>
              <a:t>∏</a:t>
            </a:r>
            <a:r>
              <a:rPr lang="en-US" baseline="-25000" dirty="0"/>
              <a:t>subject, author</a:t>
            </a:r>
            <a:r>
              <a:rPr lang="en-US" dirty="0"/>
              <a:t> (Books</a:t>
            </a:r>
            <a:r>
              <a:rPr lang="en-US" dirty="0" smtClean="0"/>
              <a:t>)</a:t>
            </a:r>
          </a:p>
          <a:p>
            <a:r>
              <a:rPr lang="en-US" dirty="0"/>
              <a:t>Selects and projects columns named as subject and author from the relation Books.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(∪)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binary union between two given relations.</a:t>
            </a:r>
          </a:p>
          <a:p>
            <a:r>
              <a:rPr lang="en-US" dirty="0"/>
              <a:t>For </a:t>
            </a:r>
            <a:r>
              <a:rPr lang="en-US" b="1" dirty="0"/>
              <a:t>R ∪ S</a:t>
            </a:r>
            <a:r>
              <a:rPr lang="en-US" dirty="0"/>
              <a:t>, The union of two relations R and S defines a relation that contains all the tuples of R, or S, or both R and S, duplicate tuples being eliminated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</a:t>
            </a:r>
            <a:r>
              <a:rPr lang="en-US" dirty="0"/>
              <a:t>and </a:t>
            </a:r>
            <a:r>
              <a:rPr lang="en-US" dirty="0" smtClean="0"/>
              <a:t>S </a:t>
            </a:r>
            <a:r>
              <a:rPr lang="en-US" dirty="0"/>
              <a:t>must have the same quantity of attributes.</a:t>
            </a:r>
          </a:p>
          <a:p>
            <a:r>
              <a:rPr lang="en-US" dirty="0"/>
              <a:t>Attribute domains must be compatible</a:t>
            </a:r>
            <a:r>
              <a:rPr lang="en-US" dirty="0" smtClean="0"/>
              <a:t>.</a:t>
            </a:r>
          </a:p>
          <a:p>
            <a:r>
              <a:rPr lang="en-US" dirty="0"/>
              <a:t>Duplicate tuples gets automatically eliminated.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(∪)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5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06101"/>
              </p:ext>
            </p:extLst>
          </p:nvPr>
        </p:nvGraphicFramePr>
        <p:xfrm>
          <a:off x="381000" y="2914600"/>
          <a:ext cx="1676400" cy="1371600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5588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56407"/>
              </p:ext>
            </p:extLst>
          </p:nvPr>
        </p:nvGraphicFramePr>
        <p:xfrm>
          <a:off x="2895600" y="2914600"/>
          <a:ext cx="1676400" cy="1371600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5588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46953"/>
              </p:ext>
            </p:extLst>
          </p:nvPr>
        </p:nvGraphicFramePr>
        <p:xfrm>
          <a:off x="5486400" y="2915393"/>
          <a:ext cx="2590800" cy="2741614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</a:tblGrid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4484010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CC"/>
                </a:solidFill>
              </a:rPr>
              <a:t>Table A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49294" y="4450556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CC"/>
                </a:solidFill>
              </a:rPr>
              <a:t>Table B</a:t>
            </a:r>
          </a:p>
        </p:txBody>
      </p:sp>
      <p:sp>
        <p:nvSpPr>
          <p:cNvPr id="10" name="Text Box 84"/>
          <p:cNvSpPr txBox="1">
            <a:spLocks noChangeArrowheads="1"/>
          </p:cNvSpPr>
          <p:nvPr/>
        </p:nvSpPr>
        <p:spPr bwMode="auto">
          <a:xfrm>
            <a:off x="6127150" y="5811988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CC"/>
                </a:solidFill>
              </a:rPr>
              <a:t>A Union B</a:t>
            </a:r>
          </a:p>
        </p:txBody>
      </p:sp>
    </p:spTree>
    <p:extLst>
      <p:ext uri="{BB962C8B-B14F-4D97-AF65-F5344CB8AC3E}">
        <p14:creationId xmlns:p14="http://schemas.microsoft.com/office/powerpoint/2010/main" val="146314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(∪)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∏ </a:t>
            </a:r>
            <a:r>
              <a:rPr lang="en-US" baseline="-25000" dirty="0"/>
              <a:t>author</a:t>
            </a:r>
            <a:r>
              <a:rPr lang="en-US" dirty="0"/>
              <a:t> (Books) ∪ ∏ </a:t>
            </a:r>
            <a:r>
              <a:rPr lang="en-US" baseline="-25000" dirty="0"/>
              <a:t>author</a:t>
            </a:r>
            <a:r>
              <a:rPr lang="en-US" dirty="0"/>
              <a:t> (Articles)</a:t>
            </a:r>
          </a:p>
          <a:p>
            <a:r>
              <a:rPr lang="en-US" dirty="0"/>
              <a:t>Projects the names of the authors who have either written a book or an article or both.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(−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R − S The Set difference operation defines a relation consisting of the tuples that are in relation R, but not in S</a:t>
            </a:r>
            <a:r>
              <a:rPr lang="en-US" dirty="0" smtClean="0"/>
              <a:t>.</a:t>
            </a:r>
          </a:p>
          <a:p>
            <a:r>
              <a:rPr lang="en-US" dirty="0"/>
              <a:t>R and S must be union-compatible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Notation:  R </a:t>
            </a:r>
            <a:r>
              <a:rPr lang="en-US" b="1" dirty="0"/>
              <a:t>− S</a:t>
            </a:r>
            <a:endParaRPr lang="en-US" b="1" dirty="0" smtClean="0"/>
          </a:p>
          <a:p>
            <a:r>
              <a:rPr lang="en-US" dirty="0" smtClean="0"/>
              <a:t>Example: ∏ </a:t>
            </a:r>
            <a:r>
              <a:rPr lang="en-US" baseline="-25000" dirty="0" smtClean="0"/>
              <a:t>author</a:t>
            </a:r>
            <a:r>
              <a:rPr lang="en-US" dirty="0" smtClean="0"/>
              <a:t> </a:t>
            </a:r>
            <a:r>
              <a:rPr lang="en-US" dirty="0"/>
              <a:t>(Books) − ∏ </a:t>
            </a:r>
            <a:r>
              <a:rPr lang="en-US" baseline="-25000" dirty="0"/>
              <a:t>author</a:t>
            </a:r>
            <a:r>
              <a:rPr lang="en-US" dirty="0"/>
              <a:t> (Articles</a:t>
            </a:r>
            <a:r>
              <a:rPr lang="en-US" dirty="0" smtClean="0"/>
              <a:t>)</a:t>
            </a:r>
          </a:p>
          <a:p>
            <a:r>
              <a:rPr lang="en-US" dirty="0"/>
              <a:t>Provides the name of authors who have written books but not articles.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(−)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0409"/>
              </p:ext>
            </p:extLst>
          </p:nvPr>
        </p:nvGraphicFramePr>
        <p:xfrm>
          <a:off x="457200" y="2562226"/>
          <a:ext cx="2438400" cy="13716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716113" y="4374356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CC"/>
                </a:solidFill>
              </a:rPr>
              <a:t>Table B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6364292" y="2443363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CC"/>
                </a:solidFill>
              </a:rPr>
              <a:t>A MINUS B</a:t>
            </a:r>
          </a:p>
        </p:txBody>
      </p:sp>
      <p:graphicFrame>
        <p:nvGraphicFramePr>
          <p:cNvPr id="10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77042"/>
              </p:ext>
            </p:extLst>
          </p:nvPr>
        </p:nvGraphicFramePr>
        <p:xfrm>
          <a:off x="457200" y="4800992"/>
          <a:ext cx="2438400" cy="13716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6508988" y="4372768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CC"/>
                </a:solidFill>
              </a:rPr>
              <a:t>B MINUS A</a:t>
            </a:r>
          </a:p>
        </p:txBody>
      </p:sp>
      <p:graphicFrame>
        <p:nvGraphicFramePr>
          <p:cNvPr id="1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2447"/>
              </p:ext>
            </p:extLst>
          </p:nvPr>
        </p:nvGraphicFramePr>
        <p:xfrm>
          <a:off x="6087627" y="2957513"/>
          <a:ext cx="2133600" cy="1038523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368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5180"/>
              </p:ext>
            </p:extLst>
          </p:nvPr>
        </p:nvGraphicFramePr>
        <p:xfrm>
          <a:off x="6087627" y="5135954"/>
          <a:ext cx="2209800" cy="1036638"/>
        </p:xfrm>
        <a:graphic>
          <a:graphicData uri="http://schemas.openxmlformats.org/drawingml/2006/table">
            <a:tbl>
              <a:tblPr/>
              <a:tblGrid>
                <a:gridCol w="760413"/>
                <a:gridCol w="758825"/>
                <a:gridCol w="690562"/>
              </a:tblGrid>
              <a:tr h="3658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716113" y="2072763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CC"/>
                </a:solidFill>
              </a:rPr>
              <a:t>Table A</a:t>
            </a:r>
          </a:p>
        </p:txBody>
      </p:sp>
    </p:spTree>
    <p:extLst>
      <p:ext uri="{BB962C8B-B14F-4D97-AF65-F5344CB8AC3E}">
        <p14:creationId xmlns:p14="http://schemas.microsoft.com/office/powerpoint/2010/main" val="323240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</a:t>
            </a:r>
            <a:r>
              <a:rPr lang="en-US" dirty="0" err="1"/>
              <a:t>Χ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information of two different relations into one.</a:t>
            </a:r>
          </a:p>
          <a:p>
            <a:r>
              <a:rPr lang="en-US" dirty="0"/>
              <a:t>For </a:t>
            </a:r>
            <a:r>
              <a:rPr lang="en-US" b="1" dirty="0"/>
              <a:t>R × S</a:t>
            </a:r>
            <a:r>
              <a:rPr lang="en-US" dirty="0"/>
              <a:t>, the Cartesian product operation defines a relation that is the concatenation of every tuple of relation R with every tuple of relation S</a:t>
            </a:r>
            <a:r>
              <a:rPr lang="en-US" dirty="0" smtClean="0"/>
              <a:t>.</a:t>
            </a:r>
          </a:p>
          <a:p>
            <a:r>
              <a:rPr lang="en-US" dirty="0" err="1"/>
              <a:t>σ</a:t>
            </a:r>
            <a:r>
              <a:rPr lang="en-US" baseline="-25000" dirty="0" err="1"/>
              <a:t>author</a:t>
            </a:r>
            <a:r>
              <a:rPr lang="en-US" baseline="-25000" dirty="0"/>
              <a:t> = </a:t>
            </a:r>
            <a:r>
              <a:rPr lang="en-US" baseline="-25000" dirty="0" smtClean="0"/>
              <a:t>’NCIT'</a:t>
            </a:r>
            <a:r>
              <a:rPr lang="en-US" dirty="0"/>
              <a:t>(Books </a:t>
            </a:r>
            <a:r>
              <a:rPr lang="en-US" dirty="0" err="1"/>
              <a:t>Χ</a:t>
            </a:r>
            <a:r>
              <a:rPr lang="en-US" dirty="0"/>
              <a:t> Articles)</a:t>
            </a:r>
          </a:p>
          <a:p>
            <a:r>
              <a:rPr lang="en-US" dirty="0"/>
              <a:t>Yields a relation, which shows all the books and articles written by </a:t>
            </a:r>
            <a:r>
              <a:rPr lang="en-US" dirty="0" err="1"/>
              <a:t>tutorialspoint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</a:t>
            </a:r>
            <a:r>
              <a:rPr lang="en-US" dirty="0" err="1"/>
              <a:t>Χ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295400" y="3200400"/>
          <a:ext cx="2133600" cy="1524001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27"/>
          <p:cNvSpPr>
            <a:spLocks noChangeArrowheads="1"/>
          </p:cNvSpPr>
          <p:nvPr/>
        </p:nvSpPr>
        <p:spPr bwMode="blackWhite">
          <a:xfrm>
            <a:off x="914400" y="3276600"/>
            <a:ext cx="61722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295400" y="4953000"/>
          <a:ext cx="2133600" cy="1474789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1"/>
          <p:cNvSpPr txBox="1">
            <a:spLocks noChangeArrowheads="1"/>
          </p:cNvSpPr>
          <p:nvPr/>
        </p:nvSpPr>
        <p:spPr bwMode="blackWhite">
          <a:xfrm>
            <a:off x="228600" y="3429000"/>
            <a:ext cx="96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CC"/>
                </a:solidFill>
              </a:rPr>
              <a:t>Table A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blackWhite">
          <a:xfrm>
            <a:off x="228600" y="5410200"/>
            <a:ext cx="952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CC"/>
                </a:solidFill>
              </a:rPr>
              <a:t>Table B</a:t>
            </a: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blackWhite">
          <a:xfrm>
            <a:off x="3200400" y="4495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CC"/>
                </a:solidFill>
              </a:rPr>
              <a:t>A TIMES B</a:t>
            </a:r>
          </a:p>
        </p:txBody>
      </p:sp>
      <p:graphicFrame>
        <p:nvGraphicFramePr>
          <p:cNvPr id="11" name="Group 54"/>
          <p:cNvGraphicFramePr>
            <a:graphicFrameLocks noGrp="1"/>
          </p:cNvGraphicFramePr>
          <p:nvPr/>
        </p:nvGraphicFramePr>
        <p:xfrm>
          <a:off x="5410200" y="2971800"/>
          <a:ext cx="3429000" cy="3427412"/>
        </p:xfrm>
        <a:graphic>
          <a:graphicData uri="http://schemas.openxmlformats.org/drawingml/2006/table">
            <a:tbl>
              <a:tblPr/>
              <a:tblGrid>
                <a:gridCol w="498475"/>
                <a:gridCol w="685800"/>
                <a:gridCol w="561975"/>
                <a:gridCol w="560388"/>
                <a:gridCol w="561975"/>
                <a:gridCol w="560387"/>
              </a:tblGrid>
              <a:tr h="409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AutoShape 134"/>
          <p:cNvSpPr>
            <a:spLocks noChangeArrowheads="1"/>
          </p:cNvSpPr>
          <p:nvPr/>
        </p:nvSpPr>
        <p:spPr bwMode="auto">
          <a:xfrm>
            <a:off x="4876800" y="4343400"/>
            <a:ext cx="3810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(∩)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INTERSECTION of R and S</a:t>
            </a:r>
          </a:p>
          <a:p>
            <a:r>
              <a:rPr lang="en-US" dirty="0"/>
              <a:t>the intersection of R and S is a relation that includes all tuples that are both in R and 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 ∩ 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pic>
        <p:nvPicPr>
          <p:cNvPr id="5" name="Content Placeholder 4" descr="Relatio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59" r="-68159"/>
          <a:stretch>
            <a:fillRect/>
          </a:stretch>
        </p:blipFill>
        <p:spPr>
          <a:xfrm>
            <a:off x="-868178" y="2084521"/>
            <a:ext cx="10531277" cy="44901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(∩)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intersec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63" y="2792273"/>
            <a:ext cx="5563437" cy="35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0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Notation: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dirty="0" smtClean="0"/>
              <a:t> </a:t>
            </a:r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be relations on schemas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respectively where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R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m 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</a:t>
            </a:r>
            <a:r>
              <a:rPr lang="en-US" dirty="0"/>
              <a:t> =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buFont typeface="Monotype Sorts" charset="0"/>
              <a:buNone/>
            </a:pPr>
            <a:r>
              <a:rPr lang="en-US" dirty="0"/>
              <a:t>The result of  r </a:t>
            </a:r>
            <a:r>
              <a:rPr lang="en-US" dirty="0">
                <a:sym typeface="Symbol" charset="0"/>
              </a:rPr>
              <a:t> s is a relation on schema</a:t>
            </a:r>
          </a:p>
          <a:p>
            <a:pPr lvl="1">
              <a:lnSpc>
                <a:spcPct val="110000"/>
              </a:lnSpc>
              <a:buFont typeface="Monotype Sorts" charset="0"/>
              <a:buNone/>
            </a:pPr>
            <a:r>
              <a:rPr lang="en-US" i="1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– </a:t>
            </a:r>
            <a:r>
              <a:rPr lang="en-US" i="1" dirty="0">
                <a:sym typeface="Symbol" charset="0"/>
              </a:rPr>
              <a:t>S </a:t>
            </a:r>
            <a:r>
              <a:rPr lang="en-US" dirty="0">
                <a:sym typeface="Symbol" charset="0"/>
              </a:rPr>
              <a:t>= (</a:t>
            </a:r>
            <a:r>
              <a:rPr lang="en-US" i="1" dirty="0">
                <a:sym typeface="Symbol" charset="0"/>
              </a:rPr>
              <a:t>A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</a:t>
            </a:r>
            <a:r>
              <a:rPr lang="en-US" i="1" dirty="0">
                <a:sym typeface="Symbol" charset="0"/>
              </a:rPr>
              <a:t>A</a:t>
            </a:r>
            <a:r>
              <a:rPr lang="en-US" i="1" baseline="-25000" dirty="0">
                <a:sym typeface="Symbol" charset="0"/>
              </a:rPr>
              <a:t>m</a:t>
            </a:r>
            <a:r>
              <a:rPr lang="en-US" dirty="0">
                <a:sym typeface="Symbol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90800" y="2358931"/>
            <a:ext cx="969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i="1" dirty="0">
                <a:latin typeface="Times New Roman" charset="0"/>
                <a:sym typeface="Symbol" charset="0"/>
              </a:rPr>
              <a:t>r </a:t>
            </a:r>
            <a:r>
              <a:rPr lang="en-US" sz="2400" dirty="0">
                <a:latin typeface="Times New Roman" charset="0"/>
                <a:sym typeface="Symbol" charset="0"/>
              </a:rPr>
              <a:t> </a:t>
            </a:r>
            <a:r>
              <a:rPr lang="en-US" sz="2400" i="1" dirty="0">
                <a:latin typeface="Times New Roman" charset="0"/>
                <a:sym typeface="Symbol" charset="0"/>
              </a:rPr>
              <a:t>s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13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6" name="Content Placeholder 5" descr="divison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57" b="-405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Joins is a special form of cross product of two tables.</a:t>
            </a:r>
          </a:p>
          <a:p>
            <a:r>
              <a:rPr lang="en-US" dirty="0" smtClean="0"/>
              <a:t>Binary operation that allows combining certain selections and a Cartesian Product into one operation.</a:t>
            </a:r>
          </a:p>
          <a:p>
            <a:r>
              <a:rPr lang="en-US" dirty="0" smtClean="0"/>
              <a:t>The join operation:</a:t>
            </a:r>
          </a:p>
          <a:p>
            <a:pPr lvl="1"/>
            <a:r>
              <a:rPr lang="en-US" dirty="0" smtClean="0"/>
              <a:t>Forms a Cartesian product of its two arguments.</a:t>
            </a:r>
          </a:p>
          <a:p>
            <a:pPr lvl="1"/>
            <a:r>
              <a:rPr lang="en-US" dirty="0" smtClean="0"/>
              <a:t>Performs a selection forcing equality on those attributes </a:t>
            </a:r>
          </a:p>
          <a:p>
            <a:pPr lvl="1"/>
            <a:r>
              <a:rPr lang="en-US" dirty="0" smtClean="0"/>
              <a:t>Finally removes duplicate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Theta Join (</a:t>
            </a:r>
            <a:r>
              <a:rPr lang="el-GR" dirty="0" smtClean="0"/>
              <a:t>θ)</a:t>
            </a:r>
          </a:p>
          <a:p>
            <a:r>
              <a:rPr lang="en-US" dirty="0" err="1" smtClean="0"/>
              <a:t>Equi</a:t>
            </a:r>
            <a:r>
              <a:rPr lang="en-US" dirty="0" smtClean="0"/>
              <a:t> Join</a:t>
            </a:r>
          </a:p>
          <a:p>
            <a:r>
              <a:rPr lang="en-US" dirty="0" smtClean="0"/>
              <a:t>Natural Join</a:t>
            </a:r>
          </a:p>
          <a:p>
            <a:r>
              <a:rPr lang="en-US" dirty="0" smtClean="0"/>
              <a:t>Outer Joins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 (</a:t>
            </a:r>
            <a:r>
              <a:rPr lang="el-GR" dirty="0" smtClean="0"/>
              <a:t>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Theta join combines tuples from different relations provided they satisfy the theta condition.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join condition is denoted by the symbol </a:t>
            </a:r>
            <a:r>
              <a:rPr lang="en-US" dirty="0" err="1"/>
              <a:t>θ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Notation: R1 </a:t>
            </a:r>
            <a:r>
              <a:rPr lang="en-US" dirty="0"/>
              <a:t>⋈</a:t>
            </a:r>
            <a:r>
              <a:rPr lang="en-US" baseline="-25000" dirty="0" err="1"/>
              <a:t>θ</a:t>
            </a:r>
            <a:r>
              <a:rPr lang="en-US" dirty="0"/>
              <a:t> </a:t>
            </a:r>
            <a:r>
              <a:rPr lang="en-US" dirty="0" smtClean="0"/>
              <a:t>R2</a:t>
            </a:r>
          </a:p>
          <a:p>
            <a:r>
              <a:rPr lang="en-US" dirty="0"/>
              <a:t>R1 and R2 are relations having attributes (A1, A2, .., An) and (B1, B2,.. ,</a:t>
            </a:r>
            <a:r>
              <a:rPr lang="en-US" dirty="0" err="1"/>
              <a:t>Bn</a:t>
            </a:r>
            <a:r>
              <a:rPr lang="en-US" dirty="0"/>
              <a:t>) such that the attributes don’t have anything in common, that is R1 ∩ R2 = </a:t>
            </a:r>
            <a:r>
              <a:rPr lang="en-US" dirty="0" err="1"/>
              <a:t>Φ</a:t>
            </a:r>
            <a:r>
              <a:rPr lang="en-US" dirty="0" smtClean="0"/>
              <a:t>.</a:t>
            </a:r>
          </a:p>
          <a:p>
            <a:r>
              <a:rPr lang="en-US" dirty="0"/>
              <a:t>Theta join can use all kinds of comparison operators.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 (</a:t>
            </a:r>
            <a:r>
              <a:rPr lang="el-GR" dirty="0"/>
              <a:t>θ)</a:t>
            </a:r>
            <a:endParaRPr lang="en-US" dirty="0"/>
          </a:p>
        </p:txBody>
      </p:sp>
      <p:pic>
        <p:nvPicPr>
          <p:cNvPr id="5" name="Content Placeholder 4" descr="Theta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89" b="-3728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 (</a:t>
            </a:r>
            <a:r>
              <a:rPr lang="el-GR" dirty="0"/>
              <a:t>θ)</a:t>
            </a:r>
            <a:endParaRPr lang="en-US" dirty="0"/>
          </a:p>
        </p:txBody>
      </p:sp>
      <p:pic>
        <p:nvPicPr>
          <p:cNvPr id="5" name="Content Placeholder 4" descr="Theta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83" b="-748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 (</a:t>
            </a:r>
            <a:r>
              <a:rPr lang="el-GR" dirty="0"/>
              <a:t>θ)</a:t>
            </a:r>
            <a:endParaRPr lang="en-US" dirty="0"/>
          </a:p>
        </p:txBody>
      </p:sp>
      <p:pic>
        <p:nvPicPr>
          <p:cNvPr id="5" name="Content Placeholder 4" descr="Theta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5" r="-330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Theta join uses only equality comparison operator, it is said to be equijoin. The above example corresponds to equijoin.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Model is a simple model in which database is represented as a collection of </a:t>
            </a:r>
            <a:r>
              <a:rPr lang="en-US" b="1" dirty="0" smtClean="0"/>
              <a:t>Relation</a:t>
            </a:r>
            <a:r>
              <a:rPr lang="en-US" dirty="0" smtClean="0"/>
              <a:t> where each relation is represented by a two dimensional table.</a:t>
            </a:r>
          </a:p>
          <a:p>
            <a:r>
              <a:rPr lang="en-US" dirty="0" smtClean="0"/>
              <a:t>Relational Model stores data in form of tables.</a:t>
            </a:r>
          </a:p>
          <a:p>
            <a:r>
              <a:rPr lang="en-US" dirty="0" smtClean="0"/>
              <a:t>Primary data model used widely around the world for storage and processing.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6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(⋈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Does not use any comparison operator.</a:t>
            </a:r>
          </a:p>
          <a:p>
            <a:r>
              <a:rPr lang="en-US" dirty="0" smtClean="0"/>
              <a:t>It does not concatenate the way a Cartesian Product does.</a:t>
            </a:r>
          </a:p>
          <a:p>
            <a:r>
              <a:rPr lang="en-US" dirty="0" smtClean="0"/>
              <a:t>We can perform a natural join only if there is at least one common attribute that exists between two relations.</a:t>
            </a:r>
          </a:p>
          <a:p>
            <a:r>
              <a:rPr lang="en-US" dirty="0" smtClean="0"/>
              <a:t>In addition,  the attribute must have the same name and domain.</a:t>
            </a:r>
          </a:p>
          <a:p>
            <a:r>
              <a:rPr lang="en-US" dirty="0" smtClean="0"/>
              <a:t>Natural join acts on those matching attributes where the values of attributes in both relations are same.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(⋈)</a:t>
            </a:r>
          </a:p>
        </p:txBody>
      </p:sp>
      <p:pic>
        <p:nvPicPr>
          <p:cNvPr id="5" name="Content Placeholder 4" descr="Natura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82" b="-1788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(⋈)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218959"/>
            <a:ext cx="7662864" cy="23694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(⋈)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1" y="3218959"/>
            <a:ext cx="7594672" cy="23694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Theta Join, </a:t>
            </a:r>
            <a:r>
              <a:rPr lang="en-US" dirty="0" err="1" smtClean="0"/>
              <a:t>Equi</a:t>
            </a:r>
            <a:r>
              <a:rPr lang="en-US" dirty="0" smtClean="0"/>
              <a:t> Join and Natural Join are called inner joins.</a:t>
            </a:r>
          </a:p>
          <a:p>
            <a:r>
              <a:rPr lang="en-US" dirty="0" smtClean="0"/>
              <a:t>An inner join only includes  those tuples with matching attributes and the rest are discarded in the resulting operation.</a:t>
            </a:r>
          </a:p>
          <a:p>
            <a:r>
              <a:rPr lang="en-US" dirty="0" smtClean="0"/>
              <a:t>We need to use outer joins to include all tuples from the participating relations in the resulting operation.</a:t>
            </a:r>
          </a:p>
          <a:p>
            <a:r>
              <a:rPr lang="en-US" dirty="0" smtClean="0"/>
              <a:t>Left Outer Join, Right Outer Join, Full Outer Join.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tuples from the left relation, R, are included in the resulting operation.</a:t>
            </a:r>
          </a:p>
          <a:p>
            <a:r>
              <a:rPr lang="en-US" dirty="0" smtClean="0"/>
              <a:t>If there are tuples in R without any matching tuple in the Right relation S, then the S-attributes of the resulting relation are made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pic>
        <p:nvPicPr>
          <p:cNvPr id="5" name="Content Placeholder 4" descr="Lef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79" b="-1857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775" y="3239311"/>
            <a:ext cx="191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7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223320"/>
            <a:ext cx="7662864" cy="23607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775" y="3239311"/>
            <a:ext cx="191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1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9" y="3223320"/>
            <a:ext cx="7631735" cy="23607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tuples from the Right relation S, are included in the resulting relation. </a:t>
            </a:r>
          </a:p>
          <a:p>
            <a:r>
              <a:rPr lang="en-US" dirty="0" smtClean="0"/>
              <a:t>If there are tuples in S without any matching tuple in R, then the R-attributes of resulting relation are made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</a:p>
          <a:p>
            <a:r>
              <a:rPr lang="en-US" dirty="0" smtClean="0"/>
              <a:t>The set of relations and set of domains that defines the way data can be represented. (data structure)</a:t>
            </a:r>
          </a:p>
          <a:p>
            <a:r>
              <a:rPr lang="en-US" dirty="0" smtClean="0"/>
              <a:t>Integrity rules that define the procedure to protect the data. (data integrity).</a:t>
            </a:r>
          </a:p>
          <a:p>
            <a:r>
              <a:rPr lang="en-US" dirty="0" smtClean="0"/>
              <a:t>The operations that can be performed on data. (data manipulation).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4" y="3223320"/>
            <a:ext cx="7529444" cy="23607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tuples from both participating relations are included in the resulting relation. </a:t>
            </a:r>
          </a:p>
          <a:p>
            <a:r>
              <a:rPr lang="en-US" dirty="0" smtClean="0"/>
              <a:t>If there are no matching tuples for both relations, their respective unmatched attributes are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2925652"/>
            <a:ext cx="7831234" cy="29334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(</a:t>
            </a:r>
            <a:r>
              <a:rPr lang="el-GR" dirty="0" smtClean="0"/>
              <a:t>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results of relational algebra are also relations but without any name.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rename operation provides database designers to rename the output relation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rename-operation is denoted using small Greek letter rho (</a:t>
            </a:r>
            <a:r>
              <a:rPr lang="en-US" dirty="0" err="1"/>
              <a:t>ρ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is written </a:t>
            </a:r>
            <a:r>
              <a:rPr lang="en-US" dirty="0" err="1"/>
              <a:t>as</a:t>
            </a:r>
            <a:r>
              <a:rPr lang="en-US" dirty="0" err="1" smtClean="0"/>
              <a:t>:ρ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E)</a:t>
            </a:r>
          </a:p>
          <a:p>
            <a:r>
              <a:rPr lang="en-US" dirty="0"/>
              <a:t>Where the result of expression E is saved with name of 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(</a:t>
            </a:r>
            <a:r>
              <a:rPr lang="el-GR" dirty="0"/>
              <a:t>ρ)</a:t>
            </a:r>
            <a:endParaRPr lang="en-US" dirty="0"/>
          </a:p>
        </p:txBody>
      </p:sp>
      <p:pic>
        <p:nvPicPr>
          <p:cNvPr id="5" name="Content Placeholder 4" descr="Renam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69" b="-2226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(</a:t>
            </a:r>
            <a:r>
              <a:rPr lang="el-GR" dirty="0"/>
              <a:t>ρ)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3" y="2244852"/>
            <a:ext cx="6913266" cy="42425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Composition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Can build expressions using multiple operations</a:t>
            </a:r>
          </a:p>
          <a:p>
            <a:r>
              <a:rPr lang="en-US" dirty="0">
                <a:latin typeface="Times New Roman" charset="0"/>
              </a:rPr>
              <a:t>Example:  </a:t>
            </a:r>
            <a:r>
              <a:rPr lang="en-US" dirty="0">
                <a:latin typeface="Times New Roman" charset="0"/>
                <a:sym typeface="Symbol" charset="0"/>
              </a:rPr>
              <a:t></a:t>
            </a:r>
            <a:r>
              <a:rPr lang="en-US" baseline="-25000" dirty="0">
                <a:latin typeface="Times New Roman" charset="0"/>
                <a:sym typeface="Symbol" charset="0"/>
              </a:rPr>
              <a:t>A=C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i="1" dirty="0">
                <a:latin typeface="Times New Roman" charset="0"/>
                <a:sym typeface="Symbol" charset="0"/>
              </a:rPr>
              <a:t>r x s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0226" y="386376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7426" y="386376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10226" y="447336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67426" y="447336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24626" y="386376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C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581826" y="386376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D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124626" y="447336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 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 </a:t>
            </a:r>
            <a:br>
              <a:rPr lang="en-US" sz="1800" i="1">
                <a:latin typeface="Helvetica" charset="0"/>
                <a:sym typeface="Symbol" charset="0"/>
              </a:rPr>
            </a:br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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81826" y="447336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10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039026" y="386376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039026" y="447336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charset="0"/>
                <a:sym typeface="Symbol" charset="0"/>
              </a:rPr>
              <a:t>b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109330" y="46854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A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566530" y="46854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B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023730" y="46854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C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480930" y="46854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D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938130" y="46854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E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6141080" y="5226813"/>
            <a:ext cx="3286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625268" y="5276025"/>
            <a:ext cx="311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800" i="1">
                <a:latin typeface="Helvetica" charset="0"/>
                <a:sym typeface="Symbol" charset="0"/>
              </a:rPr>
              <a:t>1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2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2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103105" y="5217288"/>
            <a:ext cx="3286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7441243" y="5255388"/>
            <a:ext cx="5191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800" i="1">
                <a:latin typeface="Helvetica" charset="0"/>
                <a:sym typeface="Symbol" charset="0"/>
              </a:rPr>
              <a:t>10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20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20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7992105" y="5256975"/>
            <a:ext cx="311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800" i="1">
                <a:latin typeface="Helvetica" charset="0"/>
                <a:sym typeface="Symbol" charset="0"/>
              </a:rPr>
              <a:t>a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a</a:t>
            </a:r>
          </a:p>
          <a:p>
            <a:pPr algn="ctr"/>
            <a:r>
              <a:rPr lang="en-US" sz="1800" i="1">
                <a:latin typeface="Helvetica" charset="0"/>
                <a:sym typeface="Symbol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26" y="4685475"/>
            <a:ext cx="9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charset="0"/>
                <a:sym typeface="Symbol" charset="0"/>
              </a:rPr>
              <a:t>r x </a:t>
            </a:r>
            <a:r>
              <a:rPr lang="en-US" i="1" dirty="0" smtClean="0">
                <a:latin typeface="Times New Roman" charset="0"/>
                <a:sym typeface="Symbol" charset="0"/>
              </a:rPr>
              <a:t>s</a:t>
            </a:r>
            <a:endParaRPr lang="en-US" i="1" dirty="0">
              <a:latin typeface="Times New Roman" charset="0"/>
              <a:sym typeface="Symbo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5268" y="3863763"/>
            <a:ext cx="12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sym typeface="Symbol" charset="0"/>
              </a:rPr>
              <a:t></a:t>
            </a:r>
            <a:r>
              <a:rPr lang="en-US" baseline="-25000" dirty="0">
                <a:latin typeface="Times New Roman" charset="0"/>
                <a:sym typeface="Symbol" charset="0"/>
              </a:rPr>
              <a:t>A=C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i="1" dirty="0">
                <a:latin typeface="Times New Roman" charset="0"/>
                <a:sym typeface="Symbol" charset="0"/>
              </a:rPr>
              <a:t>r x s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Aggregate functions takes a collection of values and returns a single value as a result.</a:t>
            </a:r>
          </a:p>
          <a:p>
            <a:r>
              <a:rPr lang="en-US" b="1" dirty="0" err="1">
                <a:latin typeface="Times New Roman" charset="0"/>
              </a:rPr>
              <a:t>avg</a:t>
            </a:r>
            <a:r>
              <a:rPr lang="en-US" dirty="0">
                <a:latin typeface="Times New Roman" charset="0"/>
              </a:rPr>
              <a:t>:  average </a:t>
            </a:r>
            <a:r>
              <a:rPr lang="en-US" dirty="0" smtClean="0">
                <a:latin typeface="Times New Roman" charset="0"/>
              </a:rPr>
              <a:t>value</a:t>
            </a:r>
          </a:p>
          <a:p>
            <a:r>
              <a:rPr lang="en-US" b="1" dirty="0" smtClean="0">
                <a:latin typeface="Times New Roman" charset="0"/>
              </a:rPr>
              <a:t>min</a:t>
            </a:r>
            <a:r>
              <a:rPr lang="en-US" dirty="0">
                <a:latin typeface="Times New Roman" charset="0"/>
              </a:rPr>
              <a:t>:  minimum </a:t>
            </a:r>
            <a:r>
              <a:rPr lang="en-US" dirty="0" smtClean="0">
                <a:latin typeface="Times New Roman" charset="0"/>
              </a:rPr>
              <a:t>value</a:t>
            </a:r>
          </a:p>
          <a:p>
            <a:r>
              <a:rPr lang="en-US" b="1" dirty="0" smtClean="0">
                <a:latin typeface="Times New Roman" charset="0"/>
              </a:rPr>
              <a:t>max</a:t>
            </a:r>
            <a:r>
              <a:rPr lang="en-US" dirty="0">
                <a:latin typeface="Times New Roman" charset="0"/>
              </a:rPr>
              <a:t>:  maximum </a:t>
            </a:r>
            <a:r>
              <a:rPr lang="en-US" dirty="0" smtClean="0">
                <a:latin typeface="Times New Roman" charset="0"/>
              </a:rPr>
              <a:t>value</a:t>
            </a:r>
          </a:p>
          <a:p>
            <a:r>
              <a:rPr lang="en-US" b="1" dirty="0" smtClean="0">
                <a:latin typeface="Times New Roman" charset="0"/>
              </a:rPr>
              <a:t>sum</a:t>
            </a:r>
            <a:r>
              <a:rPr lang="en-US" dirty="0">
                <a:latin typeface="Times New Roman" charset="0"/>
              </a:rPr>
              <a:t>:  sum of </a:t>
            </a:r>
            <a:r>
              <a:rPr lang="en-US" dirty="0" smtClean="0">
                <a:latin typeface="Times New Roman" charset="0"/>
              </a:rPr>
              <a:t>values</a:t>
            </a:r>
          </a:p>
          <a:p>
            <a:r>
              <a:rPr lang="en-US" b="1" dirty="0" smtClean="0">
                <a:latin typeface="Times New Roman" charset="0"/>
              </a:rPr>
              <a:t>count</a:t>
            </a:r>
            <a:r>
              <a:rPr lang="en-US" dirty="0">
                <a:latin typeface="Times New Roman" charset="0"/>
              </a:rPr>
              <a:t>:  number of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Aggregate operation</a:t>
            </a:r>
            <a:r>
              <a:rPr lang="en-US" dirty="0">
                <a:latin typeface="Times New Roman" charset="0"/>
              </a:rPr>
              <a:t> in relational algebra 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dirty="0">
                <a:latin typeface="Times New Roman" charset="0"/>
              </a:rPr>
              <a:t>		</a:t>
            </a:r>
            <a:r>
              <a:rPr lang="en-US" sz="2800" baseline="-25000" dirty="0">
                <a:latin typeface="Times New Roman" charset="0"/>
              </a:rPr>
              <a:t>	</a:t>
            </a:r>
            <a:r>
              <a:rPr lang="en-US" baseline="-25000" dirty="0">
                <a:latin typeface="Times New Roman" charset="0"/>
              </a:rPr>
              <a:t>G1, G2, …, </a:t>
            </a:r>
            <a:r>
              <a:rPr lang="en-US" baseline="-25000" dirty="0" err="1">
                <a:latin typeface="Times New Roman" charset="0"/>
              </a:rPr>
              <a:t>Gn</a:t>
            </a:r>
            <a:r>
              <a:rPr lang="en-US" dirty="0">
                <a:latin typeface="Times New Roman" charset="0"/>
              </a:rPr>
              <a:t> </a:t>
            </a:r>
            <a:r>
              <a:rPr lang="en-US" sz="2800" i="1" dirty="0">
                <a:latin typeface="Lucida Sans Unicode" charset="0"/>
                <a:sym typeface="Symbol" charset="0"/>
              </a:rPr>
              <a:t>g</a:t>
            </a:r>
            <a:r>
              <a:rPr lang="en-US" dirty="0">
                <a:latin typeface="Times New Roman" charset="0"/>
              </a:rPr>
              <a:t> </a:t>
            </a:r>
            <a:r>
              <a:rPr lang="en-US" baseline="-25000" dirty="0">
                <a:latin typeface="Times New Roman" charset="0"/>
              </a:rPr>
              <a:t>F1( A1</a:t>
            </a:r>
            <a:r>
              <a:rPr lang="en-US" sz="2400" baseline="-25000" dirty="0">
                <a:latin typeface="Times New Roman" charset="0"/>
              </a:rPr>
              <a:t>)</a:t>
            </a:r>
            <a:r>
              <a:rPr lang="en-US" baseline="-25000" dirty="0">
                <a:latin typeface="Times New Roman" charset="0"/>
              </a:rPr>
              <a:t>, F2( A2</a:t>
            </a:r>
            <a:r>
              <a:rPr lang="en-US" sz="2400" baseline="-25000" dirty="0">
                <a:latin typeface="Times New Roman" charset="0"/>
              </a:rPr>
              <a:t>)</a:t>
            </a:r>
            <a:r>
              <a:rPr lang="en-US" baseline="-25000" dirty="0">
                <a:latin typeface="Times New Roman" charset="0"/>
              </a:rPr>
              <a:t>,…, </a:t>
            </a:r>
            <a:r>
              <a:rPr lang="en-US" baseline="-25000" dirty="0" err="1">
                <a:latin typeface="Times New Roman" charset="0"/>
              </a:rPr>
              <a:t>Fn</a:t>
            </a:r>
            <a:r>
              <a:rPr lang="en-US" baseline="-25000" dirty="0">
                <a:latin typeface="Times New Roman" charset="0"/>
              </a:rPr>
              <a:t>( An</a:t>
            </a:r>
            <a:r>
              <a:rPr lang="en-US" sz="2400" baseline="-25000" dirty="0">
                <a:latin typeface="Times New Roman" charset="0"/>
              </a:rPr>
              <a:t>)</a:t>
            </a:r>
            <a:r>
              <a:rPr lang="en-US" sz="1600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E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 dirty="0">
                <a:latin typeface="Times New Roman" charset="0"/>
              </a:rPr>
              <a:t>E</a:t>
            </a:r>
            <a:r>
              <a:rPr lang="en-US" dirty="0">
                <a:latin typeface="Times New Roman" charset="0"/>
              </a:rPr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 dirty="0">
                <a:latin typeface="Times New Roman" charset="0"/>
              </a:rPr>
              <a:t>G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…, </a:t>
            </a:r>
            <a:r>
              <a:rPr lang="en-US" i="1" dirty="0" err="1">
                <a:latin typeface="Times New Roman" charset="0"/>
              </a:rPr>
              <a:t>G</a:t>
            </a:r>
            <a:r>
              <a:rPr lang="en-US" baseline="-25000" dirty="0" err="1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dirty="0">
                <a:latin typeface="Times New Roman" charset="0"/>
              </a:rPr>
              <a:t>Each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is an aggregate function</a:t>
            </a:r>
            <a:endParaRPr lang="en-US" i="1" dirty="0">
              <a:latin typeface="Times New Roman" charset="0"/>
            </a:endParaRP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dirty="0">
                <a:latin typeface="Times New Roman" charset="0"/>
              </a:rPr>
              <a:t>Each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is an attribute name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charset="0"/>
              </a:rPr>
              <a:t>Relation </a:t>
            </a:r>
            <a:r>
              <a:rPr lang="en-US" i="1" dirty="0">
                <a:latin typeface="Times New Roman" charset="0"/>
              </a:rPr>
              <a:t>r</a:t>
            </a:r>
            <a:r>
              <a:rPr lang="en-US" dirty="0" smtClean="0">
                <a:latin typeface="Times New Roman" charset="0"/>
              </a:rPr>
              <a:t>: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64320" y="29718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21520" y="29718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B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64320" y="3581400"/>
            <a:ext cx="457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charset="0"/>
                <a:sym typeface="Symbol" charset="0"/>
              </a:rPr>
              <a:t>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21520" y="3581400"/>
            <a:ext cx="457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 i="1" dirty="0">
                <a:latin typeface="Helvetica" charset="0"/>
                <a:sym typeface="Symbol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 dirty="0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 dirty="0">
                <a:latin typeface="Helvetica" charset="0"/>
                <a:sym typeface="Symbol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 dirty="0">
                <a:latin typeface="Helvetica" charset="0"/>
                <a:sym typeface="Symbol" charset="0"/>
              </a:rPr>
              <a:t>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78720" y="29718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C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578720" y="3581400"/>
            <a:ext cx="457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charset="0"/>
                <a:sym typeface="Symbol" charset="0"/>
              </a:rPr>
              <a:t>7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charset="0"/>
                <a:sym typeface="Symbol" charset="0"/>
              </a:rPr>
              <a:t>7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charset="0"/>
                <a:sym typeface="Symbol" charset="0"/>
              </a:rPr>
              <a:t>3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charset="0"/>
                <a:sym typeface="Symbol" charset="0"/>
              </a:rPr>
              <a:t>10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964743" y="3013283"/>
            <a:ext cx="16192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charset="0"/>
              <a:buNone/>
            </a:pPr>
            <a:r>
              <a:rPr kumimoji="1" lang="en-US" sz="2800" i="1" dirty="0">
                <a:latin typeface="Lucida Sans Unicode" charset="0"/>
                <a:sym typeface="Symbol" charset="0"/>
              </a:rPr>
              <a:t>g</a:t>
            </a:r>
            <a:r>
              <a:rPr kumimoji="1" lang="en-US" b="1" dirty="0"/>
              <a:t> </a:t>
            </a:r>
            <a:r>
              <a:rPr kumimoji="1" lang="en-US" sz="2800" b="1" baseline="-25000" dirty="0"/>
              <a:t>sum(c)</a:t>
            </a:r>
            <a:r>
              <a:rPr kumimoji="1" lang="en-US" b="1" baseline="-25000" dirty="0"/>
              <a:t> </a:t>
            </a:r>
            <a:r>
              <a:rPr kumimoji="1" lang="en-US" dirty="0"/>
              <a:t>(r)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45386" y="3800647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 dirty="0">
                <a:latin typeface="Helvetica" charset="0"/>
              </a:rPr>
              <a:t>sum-C</a:t>
            </a:r>
            <a:endParaRPr lang="en-US" sz="1800" dirty="0">
              <a:latin typeface="Helvetica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245386" y="4334047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0196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relation (or table) in a database has a unique name.</a:t>
            </a:r>
          </a:p>
          <a:p>
            <a:r>
              <a:rPr lang="en-US" dirty="0" smtClean="0"/>
              <a:t>Each row is unique, no two rows in a relation are identical.</a:t>
            </a:r>
          </a:p>
          <a:p>
            <a:r>
              <a:rPr lang="en-US" dirty="0" smtClean="0"/>
              <a:t>Each attribute (or column) within a table has a unique name.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9513" y="2236769"/>
            <a:ext cx="7985125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charset="0"/>
              </a:rPr>
              <a:t>Relation </a:t>
            </a:r>
            <a:r>
              <a:rPr lang="en-US" i="1" dirty="0" smtClean="0">
                <a:latin typeface="Times New Roman" charset="0"/>
              </a:rPr>
              <a:t>account</a:t>
            </a:r>
            <a:r>
              <a:rPr lang="en-US" dirty="0" smtClean="0">
                <a:latin typeface="Times New Roman" charset="0"/>
              </a:rPr>
              <a:t> grouped by </a:t>
            </a:r>
            <a:r>
              <a:rPr lang="en-US" i="1" dirty="0" smtClean="0">
                <a:latin typeface="Times New Roman" charset="0"/>
              </a:rPr>
              <a:t>branch-name</a:t>
            </a:r>
            <a:r>
              <a:rPr lang="en-US" dirty="0" smtClean="0">
                <a:latin typeface="Times New Roman" charset="0"/>
              </a:rPr>
              <a:t>: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8581" y="2732069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 dirty="0">
                <a:latin typeface="Helvetica" charset="0"/>
              </a:rPr>
              <a:t>branch-name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55769" y="2732069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 dirty="0">
                <a:latin typeface="Helvetica" charset="0"/>
              </a:rPr>
              <a:t>account-number</a:t>
            </a:r>
            <a:endParaRPr lang="en-US" sz="1800" dirty="0">
              <a:latin typeface="Helvetic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55994" y="2732069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balance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5569" y="3113069"/>
            <a:ext cx="1600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err="1">
                <a:latin typeface="Helvetica" charset="0"/>
              </a:rPr>
              <a:t>Perryridge</a:t>
            </a:r>
            <a:endParaRPr lang="en-US" sz="1800" dirty="0">
              <a:latin typeface="Helvetica" charset="0"/>
            </a:endParaRPr>
          </a:p>
          <a:p>
            <a:pPr eaLnBrk="0" hangingPunct="0"/>
            <a:r>
              <a:rPr lang="en-US" sz="1800" dirty="0" err="1">
                <a:latin typeface="Helvetica" charset="0"/>
              </a:rPr>
              <a:t>Perryridge</a:t>
            </a:r>
            <a:endParaRPr lang="en-US" sz="1800" dirty="0">
              <a:latin typeface="Helvetica" charset="0"/>
            </a:endParaRPr>
          </a:p>
          <a:p>
            <a:pPr eaLnBrk="0" hangingPunct="0"/>
            <a:r>
              <a:rPr lang="en-US" sz="1800" dirty="0">
                <a:latin typeface="Helvetica" charset="0"/>
              </a:rPr>
              <a:t>Brighton</a:t>
            </a:r>
          </a:p>
          <a:p>
            <a:pPr eaLnBrk="0" hangingPunct="0"/>
            <a:r>
              <a:rPr lang="en-US" sz="1800" dirty="0">
                <a:latin typeface="Helvetica" charset="0"/>
              </a:rPr>
              <a:t>Brighton</a:t>
            </a:r>
          </a:p>
          <a:p>
            <a:pPr eaLnBrk="0" hangingPunct="0"/>
            <a:r>
              <a:rPr lang="en-US" sz="1800" dirty="0">
                <a:latin typeface="Helvetica" charset="0"/>
              </a:rPr>
              <a:t>Redwood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7194" y="3113069"/>
            <a:ext cx="18288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charset="0"/>
              </a:rPr>
              <a:t>A-102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A-201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A-217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A-215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A-222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55994" y="3113069"/>
            <a:ext cx="1676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charset="0"/>
              </a:rPr>
              <a:t>400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900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750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750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700</a:t>
            </a:r>
            <a:endParaRPr lang="en-US" sz="1800" i="1">
              <a:latin typeface="Helvetica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82886" y="4707266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800" i="1" baseline="-25000" dirty="0"/>
              <a:t>branch-name</a:t>
            </a:r>
            <a:r>
              <a:rPr lang="en-US" sz="2400" dirty="0"/>
              <a:t> </a:t>
            </a:r>
            <a:r>
              <a:rPr lang="en-US" sz="2400" i="1" dirty="0">
                <a:latin typeface="Lucida Sans Unicode" charset="0"/>
                <a:sym typeface="Symbol" charset="0"/>
              </a:rPr>
              <a:t>g </a:t>
            </a:r>
            <a:r>
              <a:rPr lang="en-US" sz="2800" i="1" baseline="-25000" dirty="0">
                <a:sym typeface="Symbol" charset="0"/>
              </a:rPr>
              <a:t>sum(balance)</a:t>
            </a:r>
            <a:r>
              <a:rPr lang="en-US" sz="2400" dirty="0">
                <a:sym typeface="Symbol" charset="0"/>
              </a:rPr>
              <a:t> (</a:t>
            </a:r>
            <a:r>
              <a:rPr lang="en-US" sz="2400" i="1" dirty="0">
                <a:sym typeface="Symbol" charset="0"/>
              </a:rPr>
              <a:t>account</a:t>
            </a:r>
            <a:r>
              <a:rPr lang="en-US" sz="2400" dirty="0">
                <a:sym typeface="Symbol" charset="0"/>
              </a:rPr>
              <a:t>)</a:t>
            </a:r>
            <a:endParaRPr lang="en-US" sz="2400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55569" y="5502275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 dirty="0">
                <a:latin typeface="Helvetica" charset="0"/>
              </a:rPr>
              <a:t>branch-name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955769" y="5502275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charset="0"/>
              </a:rPr>
              <a:t>balance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5569" y="5883275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charset="0"/>
              </a:rPr>
              <a:t>Perryridge</a:t>
            </a:r>
          </a:p>
          <a:p>
            <a:pPr eaLnBrk="0" hangingPunct="0"/>
            <a:r>
              <a:rPr lang="en-US" sz="1800">
                <a:latin typeface="Helvetica" charset="0"/>
              </a:rPr>
              <a:t>Brighton</a:t>
            </a:r>
          </a:p>
          <a:p>
            <a:pPr eaLnBrk="0" hangingPunct="0"/>
            <a:r>
              <a:rPr lang="en-US" sz="1800">
                <a:latin typeface="Helvetica" charset="0"/>
              </a:rPr>
              <a:t>Redwood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955769" y="5883275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charset="0"/>
              </a:rPr>
              <a:t>1300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1500</a:t>
            </a:r>
          </a:p>
          <a:p>
            <a:pPr algn="ctr" eaLnBrk="0" hangingPunct="0"/>
            <a:r>
              <a:rPr lang="en-US" sz="1800">
                <a:latin typeface="Helvetica" charset="0"/>
              </a:rPr>
              <a:t>700</a:t>
            </a:r>
            <a:endParaRPr lang="en-US" sz="1800" i="1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Result of aggregation does not have a name</a:t>
            </a:r>
          </a:p>
          <a:p>
            <a:pPr lvl="1"/>
            <a:r>
              <a:rPr lang="en-US" dirty="0">
                <a:latin typeface="Times New Roman" charset="0"/>
              </a:rPr>
              <a:t>Can use rename operation to give it a name</a:t>
            </a:r>
          </a:p>
          <a:p>
            <a:pPr lvl="1"/>
            <a:r>
              <a:rPr lang="en-US" dirty="0">
                <a:latin typeface="Times New Roman" charset="0"/>
              </a:rPr>
              <a:t>For convenience, we permit renaming as part of aggregate operation</a:t>
            </a:r>
            <a:br>
              <a:rPr lang="en-US" dirty="0">
                <a:latin typeface="Times New Roman" charset="0"/>
              </a:rPr>
            </a:b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75" y="4823626"/>
            <a:ext cx="6394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800" i="1" baseline="-25000" dirty="0"/>
              <a:t>branch-name</a:t>
            </a:r>
            <a:r>
              <a:rPr lang="en-US" sz="2400" dirty="0"/>
              <a:t> </a:t>
            </a:r>
            <a:r>
              <a:rPr lang="en-US" sz="2400" i="1" dirty="0">
                <a:latin typeface="Lucida Sans Unicode" charset="0"/>
                <a:sym typeface="Symbol" charset="0"/>
              </a:rPr>
              <a:t>g </a:t>
            </a:r>
            <a:r>
              <a:rPr lang="en-US" sz="2800" b="1" i="1" baseline="-25000" dirty="0">
                <a:sym typeface="Symbol" charset="0"/>
              </a:rPr>
              <a:t>sum</a:t>
            </a:r>
            <a:r>
              <a:rPr lang="en-US" sz="2800" i="1" baseline="-25000" dirty="0">
                <a:sym typeface="Symbol" charset="0"/>
              </a:rPr>
              <a:t>(balance) </a:t>
            </a:r>
            <a:r>
              <a:rPr lang="en-US" sz="2800" b="1" i="1" baseline="-25000" dirty="0">
                <a:sym typeface="Symbol" charset="0"/>
              </a:rPr>
              <a:t>as</a:t>
            </a:r>
            <a:r>
              <a:rPr lang="en-US" sz="2800" i="1" baseline="-25000" dirty="0">
                <a:sym typeface="Symbol" charset="0"/>
              </a:rPr>
              <a:t> sum-balance </a:t>
            </a:r>
            <a:r>
              <a:rPr lang="en-US" sz="2400" dirty="0">
                <a:sym typeface="Symbol" charset="0"/>
              </a:rPr>
              <a:t>(</a:t>
            </a:r>
            <a:r>
              <a:rPr lang="en-US" sz="2400" i="1" dirty="0">
                <a:sym typeface="Symbol" charset="0"/>
              </a:rPr>
              <a:t>account</a:t>
            </a:r>
            <a:r>
              <a:rPr lang="en-US" sz="2400" dirty="0">
                <a:sym typeface="Symbol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28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charset="0"/>
              </a:rPr>
              <a:t>In some cases, it is not desirable for all users to see the entire logical model (i.e., all the actual relations stored in the database.)</a:t>
            </a:r>
          </a:p>
          <a:p>
            <a:r>
              <a:rPr lang="en-US" dirty="0">
                <a:latin typeface="Times New Roman" charset="0"/>
              </a:rPr>
              <a:t>Consider a person who needs to know a customer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altLang="ja-JP" dirty="0">
                <a:latin typeface="Times New Roman" charset="0"/>
              </a:rPr>
              <a:t>s loan number but has no need to see the loan amount.  </a:t>
            </a:r>
            <a:endParaRPr lang="en-US" altLang="ja-JP" dirty="0" smtClean="0">
              <a:latin typeface="Times New Roman" charset="0"/>
            </a:endParaRPr>
          </a:p>
          <a:p>
            <a:r>
              <a:rPr lang="en-US" altLang="ja-JP" dirty="0" smtClean="0">
                <a:latin typeface="Times New Roman" charset="0"/>
              </a:rPr>
              <a:t>This </a:t>
            </a:r>
            <a:r>
              <a:rPr lang="en-US" altLang="ja-JP" dirty="0">
                <a:latin typeface="Times New Roman" charset="0"/>
              </a:rPr>
              <a:t>person should see a relation described, in the relational algebra, by </a:t>
            </a:r>
            <a:r>
              <a:rPr lang="en-US" altLang="ja-JP" dirty="0" smtClean="0">
                <a:latin typeface="Times New Roman" charset="0"/>
              </a:rPr>
              <a:t>:</a:t>
            </a:r>
          </a:p>
          <a:p>
            <a:pPr marL="0" indent="0">
              <a:buNone/>
            </a:pPr>
            <a:r>
              <a:rPr lang="en-US" altLang="ja-JP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  <a:sym typeface="Symbol" charset="0"/>
              </a:rPr>
              <a:t></a:t>
            </a:r>
            <a:r>
              <a:rPr lang="en-US" sz="2000" i="1" baseline="-25000" dirty="0">
                <a:latin typeface="Times New Roman" charset="0"/>
                <a:sym typeface="Symbol" charset="0"/>
              </a:rPr>
              <a:t>customer-name, loan-number</a:t>
            </a:r>
            <a:r>
              <a:rPr lang="en-US" i="1" baseline="-25000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i="1" dirty="0">
                <a:latin typeface="Times New Roman" charset="0"/>
                <a:sym typeface="Symbol" charset="0"/>
              </a:rPr>
              <a:t>borrower    loan</a:t>
            </a:r>
            <a:r>
              <a:rPr lang="en-US" dirty="0" smtClean="0">
                <a:latin typeface="Times New Roman" charset="0"/>
                <a:sym typeface="Symbol" charset="0"/>
              </a:rPr>
              <a:t>)</a:t>
            </a:r>
            <a:endParaRPr lang="en-US" altLang="ja-JP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Any relation that is not of the conceptual model but is made visible to a user as a </a:t>
            </a:r>
            <a:r>
              <a:rPr lang="ja-JP" altLang="en-US" dirty="0">
                <a:latin typeface="Times New Roman" charset="0"/>
              </a:rPr>
              <a:t>“</a:t>
            </a:r>
            <a:r>
              <a:rPr lang="en-US" altLang="ja-JP" dirty="0">
                <a:latin typeface="Times New Roman" charset="0"/>
              </a:rPr>
              <a:t>virtual relation</a:t>
            </a:r>
            <a:r>
              <a:rPr lang="ja-JP" altLang="en-US" dirty="0">
                <a:latin typeface="Times New Roman" charset="0"/>
              </a:rPr>
              <a:t>”</a:t>
            </a:r>
            <a:r>
              <a:rPr lang="en-US" altLang="ja-JP" dirty="0">
                <a:latin typeface="Times New Roman" charset="0"/>
              </a:rPr>
              <a:t> is called a </a:t>
            </a:r>
            <a:r>
              <a:rPr lang="en-US" altLang="ja-JP" b="1" dirty="0">
                <a:solidFill>
                  <a:schemeClr val="tx2"/>
                </a:solidFill>
                <a:latin typeface="Times New Roman" charset="0"/>
              </a:rPr>
              <a:t>view</a:t>
            </a:r>
            <a:r>
              <a:rPr lang="en-US" altLang="ja-JP" dirty="0">
                <a:latin typeface="Times New Roman" charset="0"/>
              </a:rPr>
              <a:t>.</a:t>
            </a:r>
            <a:endParaRPr lang="en-US" dirty="0">
              <a:latin typeface="Times New Roman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5" name="Content Placeholder 4" descr="view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46" r="-48746"/>
          <a:stretch>
            <a:fillRect/>
          </a:stretch>
        </p:blipFill>
        <p:spPr>
          <a:xfrm>
            <a:off x="-1977517" y="2034693"/>
            <a:ext cx="13490475" cy="45491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called Data Definition Matrix</a:t>
            </a:r>
          </a:p>
          <a:p>
            <a:r>
              <a:rPr lang="en-US" dirty="0" smtClean="0"/>
              <a:t>Is a file or set of files that contains a database’s metadata.</a:t>
            </a:r>
          </a:p>
          <a:p>
            <a:r>
              <a:rPr lang="en-US" dirty="0" smtClean="0"/>
              <a:t>Contains records about other objects in the database, such as data ownership, data relationships to other objects, and other data.</a:t>
            </a:r>
          </a:p>
          <a:p>
            <a:r>
              <a:rPr lang="en-US" dirty="0" smtClean="0"/>
              <a:t>Crucial component of any database system.</a:t>
            </a:r>
          </a:p>
          <a:p>
            <a:r>
              <a:rPr lang="en-US" dirty="0" smtClean="0"/>
              <a:t>Mostly DBA’s interact with data dictionary.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in Data Dictionary includes the following.</a:t>
            </a:r>
          </a:p>
          <a:p>
            <a:r>
              <a:rPr lang="en-US" dirty="0"/>
              <a:t>Names of all tables in the database and their owners</a:t>
            </a:r>
          </a:p>
          <a:p>
            <a:r>
              <a:rPr lang="en-US" dirty="0"/>
              <a:t>Names of all indexes and the columns to which the tables in those indexes relate</a:t>
            </a:r>
          </a:p>
          <a:p>
            <a:r>
              <a:rPr lang="en-US" dirty="0"/>
              <a:t>Constraints defined on tables, including primary keys, foreign-key relationships to other tables, and not-null constraints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of 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information about each attribute, also referred to us as fields of a data model.</a:t>
            </a:r>
          </a:p>
          <a:p>
            <a:r>
              <a:rPr lang="en-US" dirty="0" smtClean="0"/>
              <a:t>Organized in spreadsheet format.</a:t>
            </a:r>
          </a:p>
          <a:p>
            <a:r>
              <a:rPr lang="en-US" dirty="0"/>
              <a:t>Attribute Name: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unique identifier, typically expressed in business language, that labels each attribute.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Optional/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Indicates </a:t>
            </a:r>
            <a:r>
              <a:rPr lang="en-US" dirty="0"/>
              <a:t>whether information is required in an attribute before a record can be saved</a:t>
            </a:r>
            <a:r>
              <a:rPr lang="en-US" dirty="0" smtClean="0"/>
              <a:t>.</a:t>
            </a:r>
          </a:p>
          <a:p>
            <a:r>
              <a:rPr lang="en-US" dirty="0"/>
              <a:t>Attribute </a:t>
            </a:r>
            <a:r>
              <a:rPr lang="en-US" dirty="0" smtClean="0"/>
              <a:t>Type: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type of data is allowable in a field. Common types include text, numeric, date/time, enumerated list, look-ups, </a:t>
            </a:r>
            <a:r>
              <a:rPr lang="en-US" dirty="0" err="1"/>
              <a:t>booleans</a:t>
            </a:r>
            <a:r>
              <a:rPr lang="en-US" dirty="0"/>
              <a:t>, and unique identifiers.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5" name="Content Placeholder 4" descr="Data-Dictionary-Exampl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678" b="-58678"/>
          <a:stretch>
            <a:fillRect/>
          </a:stretch>
        </p:blipFill>
        <p:spPr>
          <a:xfrm>
            <a:off x="739774" y="1993301"/>
            <a:ext cx="8231393" cy="43439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81" y="31421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Relation Algebra: 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and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Tables</a:t>
            </a:r>
          </a:p>
          <a:p>
            <a:pPr lvl="1"/>
            <a:r>
              <a:rPr lang="en-US" dirty="0" smtClean="0"/>
              <a:t>Relations are saved in forms of tables.</a:t>
            </a:r>
          </a:p>
          <a:p>
            <a:pPr lvl="1"/>
            <a:r>
              <a:rPr lang="en-US" dirty="0" smtClean="0"/>
              <a:t>The format stores the relation between entities.</a:t>
            </a:r>
          </a:p>
          <a:p>
            <a:pPr lvl="1"/>
            <a:r>
              <a:rPr lang="en-US" dirty="0" smtClean="0"/>
              <a:t>A table has rows and columns.</a:t>
            </a:r>
          </a:p>
          <a:p>
            <a:pPr lvl="1"/>
            <a:r>
              <a:rPr lang="en-US" dirty="0" smtClean="0"/>
              <a:t>Rows represents records</a:t>
            </a:r>
          </a:p>
          <a:p>
            <a:pPr lvl="1"/>
            <a:r>
              <a:rPr lang="en-US" dirty="0" smtClean="0"/>
              <a:t>Columns represents attributes</a:t>
            </a:r>
          </a:p>
          <a:p>
            <a:r>
              <a:rPr lang="en-US" b="1" dirty="0" smtClean="0"/>
              <a:t>Tuple</a:t>
            </a:r>
          </a:p>
          <a:p>
            <a:pPr lvl="1"/>
            <a:r>
              <a:rPr lang="en-US" dirty="0" smtClean="0"/>
              <a:t>A single row of a table, which contains a single record for that relation is called tuple.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 descr="RQ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r="130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 descr="RQ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592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 descr="RQ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9" b="-343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2266" y="2186201"/>
            <a:ext cx="652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</a:t>
            </a:r>
            <a:r>
              <a:rPr lang="en-US" sz="2800" dirty="0"/>
              <a:t>∏</a:t>
            </a:r>
            <a:r>
              <a:rPr lang="en-US" sz="2800" dirty="0" smtClean="0"/>
              <a:t> (Projection), R = </a:t>
            </a:r>
            <a:r>
              <a:rPr lang="el-GR" sz="2800" dirty="0" smtClean="0"/>
              <a:t>σ (Selection)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592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 descr="RA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73" r="-3077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849988"/>
            <a:ext cx="7662864" cy="310738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1"/>
          <a:stretch/>
        </p:blipFill>
        <p:spPr>
          <a:xfrm>
            <a:off x="739775" y="3062053"/>
            <a:ext cx="7662864" cy="2467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82" y="3062053"/>
            <a:ext cx="7084449" cy="2467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19" y="3062053"/>
            <a:ext cx="6169375" cy="2467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i="1" dirty="0"/>
              <a:t>branch (</a:t>
            </a:r>
            <a:r>
              <a:rPr lang="en-US" i="1" dirty="0" err="1"/>
              <a:t>branch_name</a:t>
            </a:r>
            <a:r>
              <a:rPr lang="en-US" i="1" dirty="0"/>
              <a:t>, </a:t>
            </a:r>
            <a:r>
              <a:rPr lang="en-US" i="1" dirty="0" err="1"/>
              <a:t>branch_city</a:t>
            </a:r>
            <a:r>
              <a:rPr lang="en-US" i="1" dirty="0"/>
              <a:t>, assets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i="1" dirty="0"/>
              <a:t>customer (</a:t>
            </a:r>
            <a:r>
              <a:rPr lang="en-US" i="1" dirty="0" err="1"/>
              <a:t>customer_name</a:t>
            </a:r>
            <a:r>
              <a:rPr lang="en-US" i="1" dirty="0"/>
              <a:t>, </a:t>
            </a:r>
            <a:r>
              <a:rPr lang="en-US" i="1" dirty="0" err="1"/>
              <a:t>customer_street</a:t>
            </a:r>
            <a:r>
              <a:rPr lang="en-US" i="1" dirty="0"/>
              <a:t>, </a:t>
            </a:r>
            <a:r>
              <a:rPr lang="en-US" i="1" dirty="0" err="1"/>
              <a:t>customer_city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i="1" dirty="0"/>
              <a:t>account (</a:t>
            </a:r>
            <a:r>
              <a:rPr lang="en-US" i="1" dirty="0" err="1"/>
              <a:t>account_number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balance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i="1" dirty="0"/>
              <a:t>loan (</a:t>
            </a:r>
            <a:r>
              <a:rPr lang="en-US" i="1" dirty="0" err="1"/>
              <a:t>loan_number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amount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i="1" dirty="0"/>
              <a:t>depositor (</a:t>
            </a:r>
            <a:r>
              <a:rPr lang="en-US" i="1" dirty="0" err="1"/>
              <a:t>customer_name</a:t>
            </a:r>
            <a:r>
              <a:rPr lang="en-US" i="1" dirty="0"/>
              <a:t>, </a:t>
            </a:r>
            <a:r>
              <a:rPr lang="en-US" i="1" dirty="0" err="1"/>
              <a:t>account_number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i="1" dirty="0"/>
              <a:t>borrower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i="1" dirty="0"/>
              <a:t>(</a:t>
            </a:r>
            <a:r>
              <a:rPr lang="en-US" i="1" dirty="0" err="1"/>
              <a:t>customer_name</a:t>
            </a:r>
            <a:r>
              <a:rPr lang="en-US" i="1" dirty="0"/>
              <a:t>, </a:t>
            </a:r>
            <a:r>
              <a:rPr lang="en-US" i="1" dirty="0" err="1"/>
              <a:t>loan_number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Example - ERD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7" b="2157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78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and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Attribute</a:t>
            </a:r>
          </a:p>
          <a:p>
            <a:pPr lvl="1"/>
            <a:r>
              <a:rPr lang="en-US" dirty="0" smtClean="0"/>
              <a:t>The name of each column in a table is used to interpret its meaning and is called an attribute.</a:t>
            </a:r>
          </a:p>
          <a:p>
            <a:r>
              <a:rPr lang="en-US" b="1" dirty="0" smtClean="0"/>
              <a:t>Domain</a:t>
            </a:r>
          </a:p>
          <a:p>
            <a:pPr lvl="1"/>
            <a:r>
              <a:rPr lang="en-US" dirty="0" smtClean="0"/>
              <a:t>A domain is a set of permissible values that can be given to an attribute. </a:t>
            </a:r>
            <a:endParaRPr lang="en-US" dirty="0"/>
          </a:p>
          <a:p>
            <a:pPr lvl="1"/>
            <a:r>
              <a:rPr lang="en-US" dirty="0" smtClean="0"/>
              <a:t>Every attribute in a table has a specific domain.</a:t>
            </a:r>
          </a:p>
          <a:p>
            <a:pPr lvl="1"/>
            <a:r>
              <a:rPr lang="en-US" dirty="0" smtClean="0"/>
              <a:t>Values to these attributes cannot be assigned outside their domains.</a:t>
            </a:r>
          </a:p>
          <a:p>
            <a:pPr lvl="1"/>
            <a:r>
              <a:rPr lang="en-US" dirty="0">
                <a:latin typeface="Times New Roman" charset="0"/>
              </a:rPr>
              <a:t> The domain can be defined by assigning a type or a format or a range to an attribute.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69108" y="2811050"/>
            <a:ext cx="8348663" cy="3346450"/>
            <a:chOff x="84" y="384"/>
            <a:chExt cx="5259" cy="2108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84" y="384"/>
              <a:ext cx="2679" cy="2108"/>
              <a:chOff x="288" y="384"/>
              <a:chExt cx="2679" cy="2108"/>
            </a:xfrm>
          </p:grpSpPr>
          <p:pic>
            <p:nvPicPr>
              <p:cNvPr id="9" name="Picture 2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9" t="7445" r="2000" b="7779"/>
              <a:stretch>
                <a:fillRect/>
              </a:stretch>
            </p:blipFill>
            <p:spPr bwMode="auto">
              <a:xfrm>
                <a:off x="336" y="768"/>
                <a:ext cx="2631" cy="1724"/>
              </a:xfrm>
              <a:prstGeom prst="rect">
                <a:avLst/>
              </a:prstGeom>
              <a:noFill/>
              <a:ln w="76200" cmpd="tri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 Box 30"/>
              <p:cNvSpPr txBox="1">
                <a:spLocks noChangeArrowheads="1"/>
              </p:cNvSpPr>
              <p:nvPr/>
            </p:nvSpPr>
            <p:spPr bwMode="auto">
              <a:xfrm>
                <a:off x="288" y="384"/>
                <a:ext cx="13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2"/>
                    </a:solidFill>
                  </a:rPr>
                  <a:t>Relation: Branch</a:t>
                </a:r>
              </a:p>
            </p:txBody>
          </p:sp>
        </p:grpSp>
        <p:pic>
          <p:nvPicPr>
            <p:cNvPr id="7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0" t="2888" r="8002" b="2667"/>
            <a:stretch>
              <a:fillRect/>
            </a:stretch>
          </p:blipFill>
          <p:spPr bwMode="auto">
            <a:xfrm>
              <a:off x="3264" y="720"/>
              <a:ext cx="2079" cy="1728"/>
            </a:xfrm>
            <a:prstGeom prst="rect">
              <a:avLst/>
            </a:prstGeom>
            <a:noFill/>
            <a:ln w="76200" cmpd="tri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3216" y="384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accent2"/>
                  </a:solidFill>
                </a:rPr>
                <a:t>Relation: Borrower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4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779" r="3667" b="2556"/>
          <a:stretch>
            <a:fillRect/>
          </a:stretch>
        </p:blipFill>
        <p:spPr bwMode="auto">
          <a:xfrm>
            <a:off x="485776" y="3322638"/>
            <a:ext cx="3354388" cy="2560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t="7668" r="2583" b="6889"/>
          <a:stretch>
            <a:fillRect/>
          </a:stretch>
        </p:blipFill>
        <p:spPr bwMode="auto">
          <a:xfrm>
            <a:off x="4600576" y="3360738"/>
            <a:ext cx="3802063" cy="2560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61976" y="2865438"/>
            <a:ext cx="2378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Relation: Customer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905376" y="2903538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Relation: Depositor</a:t>
            </a:r>
          </a:p>
        </p:txBody>
      </p:sp>
    </p:spTree>
    <p:extLst>
      <p:ext uri="{BB962C8B-B14F-4D97-AF65-F5344CB8AC3E}">
        <p14:creationId xmlns:p14="http://schemas.microsoft.com/office/powerpoint/2010/main" val="26100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13669" r="3000" b="14224"/>
          <a:stretch>
            <a:fillRect/>
          </a:stretch>
        </p:blipFill>
        <p:spPr bwMode="auto">
          <a:xfrm>
            <a:off x="152400" y="3243200"/>
            <a:ext cx="4351338" cy="2466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4800" y="2786000"/>
            <a:ext cx="2378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Relation: Account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1334" r="2750" b="11557"/>
          <a:stretch>
            <a:fillRect/>
          </a:stretch>
        </p:blipFill>
        <p:spPr bwMode="auto">
          <a:xfrm>
            <a:off x="4800600" y="3281300"/>
            <a:ext cx="4067175" cy="24685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724400" y="2786000"/>
            <a:ext cx="2378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Relation: Loan</a:t>
            </a:r>
          </a:p>
        </p:txBody>
      </p:sp>
    </p:spTree>
    <p:extLst>
      <p:ext uri="{BB962C8B-B14F-4D97-AF65-F5344CB8AC3E}">
        <p14:creationId xmlns:p14="http://schemas.microsoft.com/office/powerpoint/2010/main" val="190959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Find all loans of over $1200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Times New Roman" charset="0"/>
                <a:sym typeface="Symbol" charset="0"/>
              </a:rPr>
              <a:t>            </a:t>
            </a:r>
            <a:endParaRPr lang="en-US" sz="1800" dirty="0" smtClean="0">
              <a:latin typeface="Times New Roman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charset="0"/>
                <a:sym typeface="Symbol" charset="0"/>
              </a:rPr>
              <a:t>           </a:t>
            </a:r>
            <a:endParaRPr lang="en-US" dirty="0">
              <a:latin typeface="Times New Roman" charset="0"/>
              <a:sym typeface="Symbo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09762" y="3274925"/>
            <a:ext cx="272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</a:t>
            </a:r>
            <a:r>
              <a:rPr kumimoji="1" lang="en-US" i="1" baseline="-25000" dirty="0">
                <a:latin typeface="Helvetica" charset="0"/>
                <a:sym typeface="Symbol" charset="0"/>
              </a:rPr>
              <a:t>amount </a:t>
            </a:r>
            <a:r>
              <a:rPr kumimoji="1" lang="en-US" baseline="-25000" dirty="0">
                <a:latin typeface="Helvetica" charset="0"/>
                <a:sym typeface="Symbol" charset="0"/>
              </a:rPr>
              <a:t>&gt; 1200</a:t>
            </a:r>
            <a:r>
              <a:rPr kumimoji="1" lang="en-US" dirty="0">
                <a:latin typeface="Helvetica" charset="0"/>
                <a:sym typeface="Symbol" charset="0"/>
              </a:rPr>
              <a:t> (</a:t>
            </a:r>
            <a:r>
              <a:rPr kumimoji="1" lang="en-US" i="1" dirty="0">
                <a:latin typeface="Helvetica" charset="0"/>
                <a:sym typeface="Symbol" charset="0"/>
              </a:rPr>
              <a:t>loan</a:t>
            </a:r>
            <a:r>
              <a:rPr kumimoji="1" lang="en-US" dirty="0">
                <a:latin typeface="Helvetica" charset="0"/>
                <a:sym typeface="Symbol" charset="0"/>
              </a:rPr>
              <a:t>)</a:t>
            </a:r>
            <a:endParaRPr lang="en-US" dirty="0">
              <a:latin typeface="Helvetic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93260" y="3810000"/>
            <a:ext cx="7749289" cy="125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2400" dirty="0">
                <a:sym typeface="Symbol" charset="0"/>
              </a:rPr>
              <a:t>Find the loan number for each loan of</a:t>
            </a:r>
            <a:r>
              <a:rPr kumimoji="1" lang="en-US" sz="2200" dirty="0">
                <a:latin typeface="Helvetica" charset="0"/>
                <a:sym typeface="Symbol" charset="0"/>
              </a:rPr>
              <a:t> an amount greater than $1200</a:t>
            </a: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200" dirty="0">
                <a:latin typeface="Helvetica" charset="0"/>
                <a:sym typeface="Symbol" charset="0"/>
              </a:rPr>
              <a:t>                     </a:t>
            </a:r>
            <a:endParaRPr lang="en-US" sz="2200" dirty="0">
              <a:latin typeface="Helvetica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905000" y="4648200"/>
            <a:ext cx="46497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400" dirty="0">
                <a:latin typeface="Helvetica" charset="0"/>
                <a:sym typeface="Symbol" charset="0"/>
              </a:rPr>
              <a:t>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loan-number</a:t>
            </a:r>
            <a:r>
              <a:rPr kumimoji="1" lang="en-US" sz="2400" dirty="0">
                <a:latin typeface="Helvetica" charset="0"/>
                <a:sym typeface="Symbol" charset="0"/>
              </a:rPr>
              <a:t> (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amount</a:t>
            </a:r>
            <a:r>
              <a:rPr kumimoji="1" lang="en-US" sz="2400" i="1" dirty="0">
                <a:latin typeface="Helvetica" charset="0"/>
                <a:sym typeface="Symbol" charset="0"/>
              </a:rPr>
              <a:t> </a:t>
            </a:r>
            <a:r>
              <a:rPr kumimoji="1" lang="en-US" sz="2400" baseline="-25000" dirty="0">
                <a:latin typeface="Helvetica" charset="0"/>
                <a:sym typeface="Symbol" charset="0"/>
              </a:rPr>
              <a:t>&gt; 1200</a:t>
            </a:r>
            <a:r>
              <a:rPr kumimoji="1" lang="en-US" sz="2400" dirty="0">
                <a:latin typeface="Helvetica" charset="0"/>
                <a:sym typeface="Symbol" charset="0"/>
              </a:rPr>
              <a:t> (</a:t>
            </a:r>
            <a:r>
              <a:rPr kumimoji="1" lang="en-US" sz="2400" i="1" dirty="0">
                <a:latin typeface="Helvetica" charset="0"/>
                <a:sym typeface="Symbol" charset="0"/>
              </a:rPr>
              <a:t>loan</a:t>
            </a:r>
            <a:r>
              <a:rPr kumimoji="1" lang="en-US" sz="2400" dirty="0">
                <a:latin typeface="Helvetica" charset="0"/>
                <a:sym typeface="Symbol" charset="0"/>
              </a:rPr>
              <a:t>))</a:t>
            </a:r>
            <a:endParaRPr kumimoji="1" lang="en-US" sz="2400" dirty="0">
              <a:latin typeface="Helvetica" charset="0"/>
            </a:endParaRPr>
          </a:p>
          <a:p>
            <a:pPr algn="ctr"/>
            <a:endParaRPr lang="en-US" sz="1800" dirty="0">
              <a:latin typeface="Helvetica" charset="0"/>
            </a:endParaRPr>
          </a:p>
          <a:p>
            <a:pPr algn="ctr"/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8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Find the names of all customers who have a loan, an account, or both, from the </a:t>
            </a:r>
            <a:r>
              <a:rPr lang="en-US" dirty="0" smtClean="0">
                <a:latin typeface="Times New Roman" charset="0"/>
              </a:rPr>
              <a:t>bank</a:t>
            </a:r>
          </a:p>
          <a:p>
            <a:endParaRPr lang="en-US" dirty="0">
              <a:latin typeface="Times New Roman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</a:pPr>
            <a:r>
              <a:rPr kumimoji="1" lang="en-US" dirty="0" smtClean="0">
                <a:latin typeface="Helvetica" charset="0"/>
                <a:sym typeface="Symbol" charset="0"/>
              </a:rPr>
              <a:t>Find the names of all customers who have a loan and an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None/>
            </a:pPr>
            <a:r>
              <a:rPr kumimoji="1" lang="en-US" dirty="0" smtClean="0">
                <a:latin typeface="Helvetica" charset="0"/>
                <a:sym typeface="Symbol" charset="0"/>
              </a:rPr>
              <a:t>   </a:t>
            </a:r>
            <a:r>
              <a:rPr kumimoji="1" lang="en-US" dirty="0">
                <a:latin typeface="Helvetica" charset="0"/>
                <a:sym typeface="Symbol" charset="0"/>
              </a:rPr>
              <a:t>account at bank.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55478" y="3504714"/>
            <a:ext cx="67246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</a:t>
            </a:r>
            <a:r>
              <a:rPr kumimoji="1" lang="en-US" sz="2400" i="1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dirty="0">
                <a:latin typeface="Helvetica" charset="0"/>
                <a:sym typeface="Symbol" charset="0"/>
              </a:rPr>
              <a:t> (</a:t>
            </a:r>
            <a:r>
              <a:rPr kumimoji="1" lang="en-US" i="1" dirty="0">
                <a:latin typeface="Helvetica" charset="0"/>
                <a:sym typeface="Symbol" charset="0"/>
              </a:rPr>
              <a:t>borrower</a:t>
            </a:r>
            <a:r>
              <a:rPr kumimoji="1" lang="en-US" dirty="0">
                <a:latin typeface="Helvetica" charset="0"/>
                <a:sym typeface="Symbol" charset="0"/>
              </a:rPr>
              <a:t>)  </a:t>
            </a:r>
            <a:r>
              <a:rPr kumimoji="1" lang="en-US" sz="2400" i="1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dirty="0">
                <a:latin typeface="Helvetica" charset="0"/>
                <a:sym typeface="Symbol" charset="0"/>
              </a:rPr>
              <a:t> (</a:t>
            </a:r>
            <a:r>
              <a:rPr kumimoji="1" lang="en-US" i="1" dirty="0">
                <a:latin typeface="Helvetica" charset="0"/>
                <a:sym typeface="Symbol" charset="0"/>
              </a:rPr>
              <a:t>depositor</a:t>
            </a:r>
            <a:r>
              <a:rPr kumimoji="1" lang="en-US" dirty="0">
                <a:latin typeface="Helvetica" charset="0"/>
                <a:sym typeface="Symbol" charset="0"/>
              </a:rPr>
              <a:t>)</a:t>
            </a:r>
          </a:p>
          <a:p>
            <a:pPr algn="ctr"/>
            <a:endParaRPr lang="en-US" sz="1800" dirty="0">
              <a:latin typeface="Helvetica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87475" y="5091113"/>
            <a:ext cx="6724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</a:t>
            </a:r>
            <a:r>
              <a:rPr kumimoji="1" lang="en-US" sz="2400" i="1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dirty="0">
                <a:latin typeface="Helvetica" charset="0"/>
                <a:sym typeface="Symbol" charset="0"/>
              </a:rPr>
              <a:t> (</a:t>
            </a:r>
            <a:r>
              <a:rPr kumimoji="1" lang="en-US" i="1" dirty="0">
                <a:latin typeface="Helvetica" charset="0"/>
                <a:sym typeface="Symbol" charset="0"/>
              </a:rPr>
              <a:t>borrower</a:t>
            </a:r>
            <a:r>
              <a:rPr kumimoji="1" lang="en-US" dirty="0">
                <a:latin typeface="Helvetica" charset="0"/>
                <a:sym typeface="Symbol" charset="0"/>
              </a:rPr>
              <a:t>)  </a:t>
            </a:r>
            <a:r>
              <a:rPr kumimoji="1" lang="en-US" sz="2400" i="1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dirty="0">
                <a:latin typeface="Helvetica" charset="0"/>
                <a:sym typeface="Symbol" charset="0"/>
              </a:rPr>
              <a:t> (</a:t>
            </a:r>
            <a:r>
              <a:rPr kumimoji="1" lang="en-US" i="1" dirty="0">
                <a:latin typeface="Helvetica" charset="0"/>
                <a:sym typeface="Symbol" charset="0"/>
              </a:rPr>
              <a:t>depositor</a:t>
            </a:r>
            <a:r>
              <a:rPr kumimoji="1" lang="en-US" dirty="0">
                <a:latin typeface="Helvetica" charset="0"/>
                <a:sym typeface="Symbol" charset="0"/>
              </a:rPr>
              <a:t>)</a:t>
            </a:r>
            <a:endParaRPr kumimoji="1" lang="en-US" dirty="0">
              <a:latin typeface="Helvetica" charset="0"/>
            </a:endParaRPr>
          </a:p>
          <a:p>
            <a:pPr algn="ctr"/>
            <a:endParaRPr lang="en-US" sz="1800" dirty="0">
              <a:latin typeface="Helvetica" charset="0"/>
            </a:endParaRPr>
          </a:p>
          <a:p>
            <a:pPr algn="ctr"/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2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Find the names of all customers who have a loan at the </a:t>
            </a:r>
            <a:r>
              <a:rPr lang="en-US" dirty="0" err="1">
                <a:latin typeface="Times New Roman" charset="0"/>
              </a:rPr>
              <a:t>Perryridge</a:t>
            </a:r>
            <a:r>
              <a:rPr lang="en-US" dirty="0">
                <a:latin typeface="Times New Roman" charset="0"/>
              </a:rPr>
              <a:t> branch</a:t>
            </a:r>
            <a:r>
              <a:rPr lang="en-US" dirty="0" smtClean="0">
                <a:latin typeface="Times New Roman" charset="0"/>
              </a:rPr>
              <a:t>.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39775" y="3984825"/>
            <a:ext cx="78613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400" dirty="0">
                <a:latin typeface="Helvetica" charset="0"/>
                <a:sym typeface="Symbol" charset="0"/>
              </a:rPr>
              <a:t>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sz="2400" dirty="0">
                <a:latin typeface="Helvetica" charset="0"/>
                <a:sym typeface="Symbol" charset="0"/>
              </a:rPr>
              <a:t> (</a:t>
            </a:r>
            <a:r>
              <a:rPr kumimoji="1" lang="en-US" sz="2800" dirty="0">
                <a:latin typeface="Helvetica" charset="0"/>
                <a:sym typeface="Symbol" charset="0"/>
              </a:rPr>
              <a:t>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branch-name=</a:t>
            </a:r>
            <a:r>
              <a:rPr kumimoji="1" lang="ja-JP" altLang="en-US" sz="2800" i="1" baseline="-25000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2800" i="1" baseline="-25000" dirty="0" err="1">
                <a:latin typeface="Helvetica" charset="0"/>
                <a:sym typeface="Symbol" charset="0"/>
              </a:rPr>
              <a:t>Perryridge</a:t>
            </a:r>
            <a:r>
              <a:rPr kumimoji="1" lang="ja-JP" altLang="en-US" sz="2400" i="1" baseline="-25000" dirty="0">
                <a:latin typeface="Helvetica" charset="0"/>
                <a:sym typeface="Symbol" charset="0"/>
              </a:rPr>
              <a:t>”</a:t>
            </a:r>
            <a:endParaRPr kumimoji="1" lang="en-US" altLang="ja-JP" sz="2400" dirty="0">
              <a:latin typeface="Helvetica" charset="0"/>
              <a:sym typeface="Symbol" charset="0"/>
            </a:endParaRP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400" dirty="0">
                <a:latin typeface="Helvetica" charset="0"/>
              </a:rPr>
              <a:t>    (</a:t>
            </a:r>
            <a:r>
              <a:rPr kumimoji="1" lang="en-US" sz="2400" i="1" dirty="0">
                <a:latin typeface="Helvetica" charset="0"/>
                <a:sym typeface="Symbol" charset="0"/>
              </a:rPr>
              <a:t>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borrower.loan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-number = 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loan.loan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-number</a:t>
            </a:r>
            <a:r>
              <a:rPr kumimoji="1" lang="en-US" sz="2400" dirty="0">
                <a:latin typeface="Helvetica" charset="0"/>
                <a:sym typeface="Symbol" charset="0"/>
              </a:rPr>
              <a:t>(</a:t>
            </a:r>
            <a:r>
              <a:rPr kumimoji="1" lang="en-US" sz="2400" i="1" dirty="0">
                <a:latin typeface="Helvetica" charset="0"/>
                <a:sym typeface="Symbol" charset="0"/>
              </a:rPr>
              <a:t>borrower x loan</a:t>
            </a:r>
            <a:r>
              <a:rPr kumimoji="1" lang="en-US" sz="2400" dirty="0">
                <a:latin typeface="Helvetica" charset="0"/>
                <a:sym typeface="Symbol" charset="0"/>
              </a:rPr>
              <a:t>))</a:t>
            </a:r>
            <a:r>
              <a:rPr kumimoji="1" lang="en-US" sz="2400" dirty="0" smtClean="0">
                <a:latin typeface="Helvetica" charset="0"/>
                <a:sym typeface="Symbol" charset="0"/>
              </a:rPr>
              <a:t>)</a:t>
            </a:r>
            <a:endParaRPr kumimoji="1" lang="en-US" sz="2400" dirty="0">
              <a:latin typeface="Helvetica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2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>
                <a:latin typeface="Helvetica" charset="0"/>
                <a:sym typeface="Symbol" charset="0"/>
              </a:rPr>
              <a:t>Find the names of all customers who have a loan at the </a:t>
            </a:r>
            <a:r>
              <a:rPr kumimoji="1" lang="en-US" dirty="0" err="1">
                <a:latin typeface="Helvetica" charset="0"/>
                <a:sym typeface="Symbol" charset="0"/>
              </a:rPr>
              <a:t>Perryridge</a:t>
            </a:r>
            <a:r>
              <a:rPr kumimoji="1" lang="en-US" dirty="0">
                <a:latin typeface="Helvetica" charset="0"/>
                <a:sym typeface="Symbol" charset="0"/>
              </a:rPr>
              <a:t> branch but do not have an account at any branch of the bank.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2288" y="4016325"/>
            <a:ext cx="846931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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dirty="0">
                <a:latin typeface="Helvetica" charset="0"/>
                <a:sym typeface="Symbol" charset="0"/>
              </a:rPr>
              <a:t> (</a:t>
            </a:r>
            <a:r>
              <a:rPr kumimoji="1" lang="en-US" sz="2800" dirty="0">
                <a:latin typeface="Helvetica" charset="0"/>
                <a:sym typeface="Symbol" charset="0"/>
              </a:rPr>
              <a:t>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branch-name = </a:t>
            </a:r>
            <a:r>
              <a:rPr kumimoji="1" lang="ja-JP" altLang="en-US" sz="2800" i="1" baseline="-25000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2800" i="1" baseline="-25000" dirty="0" err="1">
                <a:latin typeface="Helvetica" charset="0"/>
                <a:sym typeface="Symbol" charset="0"/>
              </a:rPr>
              <a:t>Perryridge</a:t>
            </a:r>
            <a:r>
              <a:rPr kumimoji="1" lang="ja-JP" altLang="en-US" sz="2800" i="1" baseline="-25000" dirty="0">
                <a:latin typeface="Helvetica" charset="0"/>
                <a:sym typeface="Symbol" charset="0"/>
              </a:rPr>
              <a:t>”</a:t>
            </a:r>
            <a:endParaRPr kumimoji="1" lang="en-US" altLang="ja-JP" sz="2800" dirty="0">
              <a:latin typeface="Helvetica" charset="0"/>
              <a:sym typeface="Symbol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    (</a:t>
            </a:r>
            <a:r>
              <a:rPr kumimoji="1" lang="en-US" sz="2800" dirty="0">
                <a:latin typeface="Helvetica" charset="0"/>
                <a:sym typeface="Symbol" charset="0"/>
              </a:rPr>
              <a:t>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borrower.loan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-number = 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loan.loan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-number</a:t>
            </a:r>
            <a:r>
              <a:rPr kumimoji="1" lang="en-US" dirty="0">
                <a:latin typeface="Helvetica" charset="0"/>
                <a:sym typeface="Symbol" charset="0"/>
              </a:rPr>
              <a:t>(</a:t>
            </a:r>
            <a:r>
              <a:rPr kumimoji="1" lang="en-US" sz="2400" dirty="0">
                <a:latin typeface="Helvetica" charset="0"/>
                <a:sym typeface="Symbol" charset="0"/>
              </a:rPr>
              <a:t>borrower x loan</a:t>
            </a:r>
            <a:r>
              <a:rPr kumimoji="1" lang="en-US" dirty="0">
                <a:latin typeface="Helvetica" charset="0"/>
                <a:sym typeface="Symbol" charset="0"/>
              </a:rPr>
              <a:t>)))  –           </a:t>
            </a:r>
            <a:br>
              <a:rPr kumimoji="1" lang="en-US" dirty="0">
                <a:latin typeface="Helvetica" charset="0"/>
                <a:sym typeface="Symbol" charset="0"/>
              </a:rPr>
            </a:br>
            <a:r>
              <a:rPr kumimoji="1" lang="en-US" dirty="0">
                <a:latin typeface="Helvetica" charset="0"/>
                <a:sym typeface="Symbol" charset="0"/>
              </a:rPr>
              <a:t>     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dirty="0">
                <a:latin typeface="Helvetica" charset="0"/>
                <a:sym typeface="Symbol" charset="0"/>
              </a:rPr>
              <a:t>(</a:t>
            </a:r>
            <a:r>
              <a:rPr kumimoji="1" lang="en-US" sz="2400" dirty="0">
                <a:latin typeface="Helvetica" charset="0"/>
                <a:sym typeface="Symbol" charset="0"/>
              </a:rPr>
              <a:t>depositor</a:t>
            </a:r>
            <a:r>
              <a:rPr kumimoji="1" lang="en-US" dirty="0">
                <a:latin typeface="Helvetica" charset="0"/>
                <a:sym typeface="Symbol" charset="0"/>
              </a:rPr>
              <a:t>)</a:t>
            </a: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4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Find the names of all customers who have a loan at the </a:t>
            </a:r>
            <a:r>
              <a:rPr lang="en-US" dirty="0" err="1">
                <a:latin typeface="Times New Roman" charset="0"/>
              </a:rPr>
              <a:t>Perryridge</a:t>
            </a:r>
            <a:r>
              <a:rPr lang="en-US" dirty="0">
                <a:latin typeface="Times New Roman" charset="0"/>
              </a:rPr>
              <a:t> branch.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3250" y="3674051"/>
            <a:ext cx="80772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Symbol" charset="0"/>
              <a:buChar char="-"/>
            </a:pPr>
            <a:r>
              <a:rPr kumimoji="1" lang="en-US" sz="1800" dirty="0" smtClean="0">
                <a:latin typeface="Helvetica" charset="0"/>
              </a:rPr>
              <a:t>    Query </a:t>
            </a:r>
            <a:r>
              <a:rPr kumimoji="1" lang="en-US" sz="1800" dirty="0">
                <a:latin typeface="Helvetica" charset="0"/>
              </a:rPr>
              <a:t>1</a:t>
            </a:r>
            <a:br>
              <a:rPr kumimoji="1" lang="en-US" sz="1800" dirty="0">
                <a:latin typeface="Helvetica" charset="0"/>
              </a:rPr>
            </a:br>
            <a:r>
              <a:rPr kumimoji="1" lang="en-US" sz="1800" dirty="0">
                <a:latin typeface="Helvetica" charset="0"/>
              </a:rPr>
              <a:t>  </a:t>
            </a:r>
            <a:r>
              <a:rPr kumimoji="1" lang="en-US" sz="2400" dirty="0">
                <a:latin typeface="Helvetica" charset="0"/>
                <a:sym typeface="Symbol" charset="0"/>
              </a:rPr>
              <a:t></a:t>
            </a:r>
            <a:r>
              <a:rPr kumimoji="1" lang="en-US" sz="2800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sz="2400" dirty="0">
                <a:latin typeface="Helvetica" charset="0"/>
                <a:sym typeface="Symbol" charset="0"/>
              </a:rPr>
              <a:t>(</a:t>
            </a:r>
            <a:r>
              <a:rPr kumimoji="1" lang="en-US" sz="2800" baseline="-25000" dirty="0">
                <a:latin typeface="Helvetica" charset="0"/>
                <a:sym typeface="Symbol" charset="0"/>
              </a:rPr>
              <a:t>branch-name = </a:t>
            </a:r>
            <a:r>
              <a:rPr kumimoji="1" lang="ja-JP" altLang="en-US" sz="2800" baseline="-25000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2800" baseline="-25000" dirty="0" err="1">
                <a:latin typeface="Helvetica" charset="0"/>
                <a:sym typeface="Symbol" charset="0"/>
              </a:rPr>
              <a:t>Perryridge</a:t>
            </a:r>
            <a:r>
              <a:rPr kumimoji="1" lang="ja-JP" altLang="en-US" sz="2800" baseline="-25000" dirty="0">
                <a:latin typeface="Helvetica" charset="0"/>
                <a:sym typeface="Symbol" charset="0"/>
              </a:rPr>
              <a:t>”</a:t>
            </a:r>
            <a:r>
              <a:rPr kumimoji="1" lang="en-US" altLang="ja-JP" sz="2800" dirty="0">
                <a:latin typeface="Helvetica" charset="0"/>
                <a:sym typeface="Symbol" charset="0"/>
              </a:rPr>
              <a:t> </a:t>
            </a:r>
            <a:r>
              <a:rPr kumimoji="1" lang="en-US" altLang="ja-JP" sz="2400" dirty="0">
                <a:latin typeface="Helvetica" charset="0"/>
                <a:sym typeface="Symbol" charset="0"/>
              </a:rPr>
              <a:t>(</a:t>
            </a:r>
            <a:br>
              <a:rPr kumimoji="1" lang="en-US" altLang="ja-JP" sz="2400" dirty="0">
                <a:latin typeface="Helvetica" charset="0"/>
                <a:sym typeface="Symbol" charset="0"/>
              </a:rPr>
            </a:br>
            <a:r>
              <a:rPr kumimoji="1" lang="en-US" altLang="ja-JP" sz="2400" dirty="0">
                <a:latin typeface="Helvetica" charset="0"/>
                <a:sym typeface="Symbol" charset="0"/>
              </a:rPr>
              <a:t>  </a:t>
            </a:r>
            <a:r>
              <a:rPr kumimoji="1" lang="en-US" altLang="ja-JP" sz="2800" baseline="-25000" dirty="0" err="1">
                <a:latin typeface="Helvetica" charset="0"/>
                <a:sym typeface="Symbol" charset="0"/>
              </a:rPr>
              <a:t>borrower.loan</a:t>
            </a:r>
            <a:r>
              <a:rPr kumimoji="1" lang="en-US" altLang="ja-JP" sz="2800" baseline="-25000" dirty="0">
                <a:latin typeface="Helvetica" charset="0"/>
                <a:sym typeface="Symbol" charset="0"/>
              </a:rPr>
              <a:t>-number = </a:t>
            </a:r>
            <a:r>
              <a:rPr kumimoji="1" lang="en-US" altLang="ja-JP" sz="2800" baseline="-25000" dirty="0" err="1">
                <a:latin typeface="Helvetica" charset="0"/>
                <a:sym typeface="Symbol" charset="0"/>
              </a:rPr>
              <a:t>loan.loan</a:t>
            </a:r>
            <a:r>
              <a:rPr kumimoji="1" lang="en-US" altLang="ja-JP" sz="2800" baseline="-25000" dirty="0">
                <a:latin typeface="Helvetica" charset="0"/>
                <a:sym typeface="Symbol" charset="0"/>
              </a:rPr>
              <a:t>-number</a:t>
            </a:r>
            <a:r>
              <a:rPr kumimoji="1" lang="en-US" altLang="ja-JP" sz="2400" dirty="0">
                <a:latin typeface="Helvetica" charset="0"/>
                <a:sym typeface="Symbol" charset="0"/>
              </a:rPr>
              <a:t>(borrower x loan)))</a:t>
            </a:r>
          </a:p>
          <a:p>
            <a:endParaRPr lang="en-US" sz="1800" dirty="0">
              <a:latin typeface="Helvetica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4514" y="4884961"/>
            <a:ext cx="78581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 	Query 2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     </a:t>
            </a:r>
            <a:r>
              <a:rPr kumimoji="1" lang="en-US" sz="2400" dirty="0">
                <a:latin typeface="Helvetica" charset="0"/>
                <a:sym typeface="Symbol" charset="0"/>
              </a:rPr>
              <a:t></a:t>
            </a:r>
            <a:r>
              <a:rPr kumimoji="1" lang="en-US" sz="2800" baseline="-25000" dirty="0">
                <a:latin typeface="Helvetica" charset="0"/>
                <a:sym typeface="Symbol" charset="0"/>
              </a:rPr>
              <a:t>customer-name</a:t>
            </a:r>
            <a:r>
              <a:rPr kumimoji="1" lang="en-US" sz="2400" dirty="0">
                <a:latin typeface="Helvetica" charset="0"/>
                <a:sym typeface="Symbol" charset="0"/>
              </a:rPr>
              <a:t>(</a:t>
            </a:r>
            <a:r>
              <a:rPr kumimoji="1" lang="en-US" sz="2800" baseline="-25000" dirty="0" err="1">
                <a:latin typeface="Helvetica" charset="0"/>
                <a:sym typeface="Symbol" charset="0"/>
              </a:rPr>
              <a:t>loan.loan</a:t>
            </a:r>
            <a:r>
              <a:rPr kumimoji="1" lang="en-US" sz="2800" baseline="-25000" dirty="0">
                <a:latin typeface="Helvetica" charset="0"/>
                <a:sym typeface="Symbol" charset="0"/>
              </a:rPr>
              <a:t>-number = </a:t>
            </a:r>
            <a:r>
              <a:rPr kumimoji="1" lang="en-US" sz="2800" baseline="-25000" dirty="0" err="1">
                <a:latin typeface="Helvetica" charset="0"/>
                <a:sym typeface="Symbol" charset="0"/>
              </a:rPr>
              <a:t>borrower.loan</a:t>
            </a:r>
            <a:r>
              <a:rPr kumimoji="1" lang="en-US" sz="2800" baseline="-25000" dirty="0">
                <a:latin typeface="Helvetica" charset="0"/>
                <a:sym typeface="Symbol" charset="0"/>
              </a:rPr>
              <a:t>-number</a:t>
            </a:r>
            <a:r>
              <a:rPr kumimoji="1" lang="en-US" sz="2400" dirty="0">
                <a:latin typeface="Helvetica" charset="0"/>
                <a:sym typeface="Symbol" charset="0"/>
              </a:rPr>
              <a:t>(</a:t>
            </a:r>
            <a:br>
              <a:rPr kumimoji="1" lang="en-US" sz="2400" dirty="0">
                <a:latin typeface="Helvetica" charset="0"/>
                <a:sym typeface="Symbol" charset="0"/>
              </a:rPr>
            </a:br>
            <a:r>
              <a:rPr kumimoji="1" lang="en-US" sz="2400" dirty="0">
                <a:latin typeface="Helvetica" charset="0"/>
                <a:sym typeface="Symbol" charset="0"/>
              </a:rPr>
              <a:t>             (</a:t>
            </a:r>
            <a:r>
              <a:rPr kumimoji="1" lang="en-US" sz="2800" baseline="-25000" dirty="0">
                <a:latin typeface="Helvetica" charset="0"/>
                <a:sym typeface="Symbol" charset="0"/>
              </a:rPr>
              <a:t>branch-name = </a:t>
            </a:r>
            <a:r>
              <a:rPr kumimoji="1" lang="ja-JP" altLang="en-US" sz="2800" baseline="-25000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2800" baseline="-25000" dirty="0" err="1">
                <a:latin typeface="Helvetica" charset="0"/>
                <a:sym typeface="Symbol" charset="0"/>
              </a:rPr>
              <a:t>Perryridge</a:t>
            </a:r>
            <a:r>
              <a:rPr kumimoji="1" lang="ja-JP" altLang="en-US" sz="2800" baseline="-25000" dirty="0">
                <a:latin typeface="Helvetica" charset="0"/>
                <a:sym typeface="Symbol" charset="0"/>
              </a:rPr>
              <a:t>”</a:t>
            </a:r>
            <a:r>
              <a:rPr kumimoji="1" lang="en-US" altLang="ja-JP" sz="2400" dirty="0">
                <a:latin typeface="Helvetica" charset="0"/>
                <a:sym typeface="Symbol" charset="0"/>
              </a:rPr>
              <a:t>(loan)) x  borrower))</a:t>
            </a:r>
            <a:endParaRPr kumimoji="1" lang="en-US" altLang="ja-JP" sz="2400" dirty="0">
              <a:latin typeface="Helvetica" charset="0"/>
            </a:endParaRPr>
          </a:p>
          <a:p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6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Find the largest account balance</a:t>
            </a:r>
          </a:p>
          <a:p>
            <a:pPr lvl="1"/>
            <a:r>
              <a:rPr lang="en-US" dirty="0">
                <a:latin typeface="Times New Roman" charset="0"/>
              </a:rPr>
              <a:t>Rename </a:t>
            </a:r>
            <a:r>
              <a:rPr lang="en-US" i="1" dirty="0">
                <a:latin typeface="Times New Roman" charset="0"/>
              </a:rPr>
              <a:t>account </a:t>
            </a:r>
            <a:r>
              <a:rPr lang="en-US" dirty="0">
                <a:latin typeface="Times New Roman" charset="0"/>
              </a:rPr>
              <a:t>relation as </a:t>
            </a:r>
            <a:r>
              <a:rPr lang="en-US" i="1" dirty="0">
                <a:latin typeface="Times New Roman" charset="0"/>
              </a:rPr>
              <a:t>d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>
                <a:latin typeface="Times New Roman" charset="0"/>
              </a:rPr>
              <a:t>The query 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84263" y="4185214"/>
            <a:ext cx="73310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400" dirty="0">
                <a:latin typeface="Helvetica" charset="0"/>
                <a:sym typeface="Symbol" charset="0"/>
              </a:rPr>
              <a:t>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balance</a:t>
            </a:r>
            <a:r>
              <a:rPr kumimoji="1" lang="en-US" sz="2400" i="1" dirty="0">
                <a:latin typeface="Helvetica" charset="0"/>
                <a:sym typeface="Symbol" charset="0"/>
              </a:rPr>
              <a:t>(account) </a:t>
            </a:r>
            <a:r>
              <a:rPr kumimoji="1" lang="en-US" sz="2400" dirty="0">
                <a:latin typeface="Helvetica" charset="0"/>
                <a:sym typeface="Symbol" charset="0"/>
              </a:rPr>
              <a:t>- 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account.balance</a:t>
            </a:r>
            <a:endParaRPr kumimoji="1" lang="en-US" sz="2800" dirty="0">
              <a:latin typeface="Helvetica" charset="0"/>
              <a:sym typeface="Symbol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400" dirty="0">
                <a:latin typeface="Helvetica" charset="0"/>
                <a:sym typeface="Symbol" charset="0"/>
              </a:rPr>
              <a:t>    (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account.balance</a:t>
            </a:r>
            <a:r>
              <a:rPr kumimoji="1" lang="en-US" sz="2800" i="1" baseline="-25000" dirty="0">
                <a:latin typeface="Helvetica" charset="0"/>
                <a:sym typeface="Symbol" charset="0"/>
              </a:rPr>
              <a:t> &lt; 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d.balance</a:t>
            </a:r>
            <a:r>
              <a:rPr kumimoji="1" lang="en-US" sz="2400" i="1" dirty="0">
                <a:latin typeface="Helvetica" charset="0"/>
                <a:sym typeface="Symbol" charset="0"/>
              </a:rPr>
              <a:t> </a:t>
            </a:r>
            <a:r>
              <a:rPr kumimoji="1" lang="en-US" sz="2400" dirty="0">
                <a:latin typeface="Helvetica" charset="0"/>
                <a:sym typeface="Symbol" charset="0"/>
              </a:rPr>
              <a:t>(</a:t>
            </a:r>
            <a:r>
              <a:rPr kumimoji="1" lang="en-US" sz="2400" i="1" dirty="0">
                <a:latin typeface="Helvetica" charset="0"/>
                <a:sym typeface="Symbol" charset="0"/>
              </a:rPr>
              <a:t>account x </a:t>
            </a:r>
            <a:r>
              <a:rPr kumimoji="1" lang="en-US" sz="2400" i="1" dirty="0" err="1">
                <a:latin typeface="Symbol" charset="0"/>
                <a:sym typeface="Symbol" charset="0"/>
              </a:rPr>
              <a:t>r</a:t>
            </a:r>
            <a:r>
              <a:rPr kumimoji="1" lang="en-US" sz="2800" i="1" baseline="-25000" dirty="0" err="1">
                <a:latin typeface="Helvetica" charset="0"/>
                <a:sym typeface="Symbol" charset="0"/>
              </a:rPr>
              <a:t>d</a:t>
            </a:r>
            <a:r>
              <a:rPr kumimoji="1" lang="en-US" sz="2400" i="1" dirty="0">
                <a:latin typeface="Helvetica" charset="0"/>
                <a:sym typeface="Symbol" charset="0"/>
              </a:rPr>
              <a:t> (account</a:t>
            </a:r>
            <a:r>
              <a:rPr kumimoji="1" lang="en-US" sz="2400" dirty="0">
                <a:latin typeface="Helvetica" charset="0"/>
                <a:sym typeface="Symbol" charset="0"/>
              </a:rPr>
              <a:t>)))</a:t>
            </a: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3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27326"/>
            <a:ext cx="7662864" cy="3609937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Find all customers who have an account from at least the </a:t>
            </a:r>
            <a:r>
              <a:rPr lang="ja-JP" altLang="en-US" dirty="0">
                <a:latin typeface="Times New Roman" charset="0"/>
              </a:rPr>
              <a:t>“</a:t>
            </a:r>
            <a:r>
              <a:rPr lang="en-US" altLang="ja-JP" dirty="0">
                <a:latin typeface="Times New Roman" charset="0"/>
              </a:rPr>
              <a:t>Downtown</a:t>
            </a:r>
            <a:r>
              <a:rPr lang="ja-JP" altLang="en-US" dirty="0">
                <a:latin typeface="Times New Roman" charset="0"/>
              </a:rPr>
              <a:t>”</a:t>
            </a:r>
            <a:r>
              <a:rPr lang="en-US" altLang="ja-JP" dirty="0">
                <a:latin typeface="Times New Roman" charset="0"/>
              </a:rPr>
              <a:t> and the Uptown</a:t>
            </a:r>
            <a:r>
              <a:rPr lang="ja-JP" altLang="en-US" dirty="0">
                <a:latin typeface="Times New Roman" charset="0"/>
              </a:rPr>
              <a:t>”</a:t>
            </a:r>
            <a:r>
              <a:rPr lang="en-US" altLang="ja-JP" dirty="0">
                <a:latin typeface="Times New Roman" charset="0"/>
              </a:rPr>
              <a:t> branches.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113" y="4704803"/>
            <a:ext cx="72183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sz="1800" dirty="0">
                <a:latin typeface="Helvetica" charset="0"/>
              </a:rPr>
              <a:t>where </a:t>
            </a:r>
            <a:r>
              <a:rPr kumimoji="1" lang="en-US" sz="1800" i="1" dirty="0">
                <a:latin typeface="Helvetica" charset="0"/>
              </a:rPr>
              <a:t>CN</a:t>
            </a:r>
            <a:r>
              <a:rPr kumimoji="1" lang="en-US" sz="1800" dirty="0">
                <a:latin typeface="Helvetica" charset="0"/>
              </a:rPr>
              <a:t> denotes customer-name and </a:t>
            </a:r>
            <a:r>
              <a:rPr kumimoji="1" lang="en-US" sz="1800" i="1" dirty="0">
                <a:latin typeface="Helvetica" charset="0"/>
              </a:rPr>
              <a:t>BN</a:t>
            </a:r>
            <a:r>
              <a:rPr kumimoji="1" lang="en-US" sz="1800" dirty="0">
                <a:latin typeface="Helvetica" charset="0"/>
              </a:rPr>
              <a:t> denotes </a:t>
            </a:r>
            <a:br>
              <a:rPr kumimoji="1" lang="en-US" sz="1800" dirty="0">
                <a:latin typeface="Helvetica" charset="0"/>
              </a:rPr>
            </a:br>
            <a:r>
              <a:rPr kumimoji="1" lang="en-US" sz="1800" i="1" dirty="0">
                <a:latin typeface="Helvetica" charset="0"/>
              </a:rPr>
              <a:t>branch-name</a:t>
            </a:r>
            <a:r>
              <a:rPr kumimoji="1" lang="en-US" sz="1800" dirty="0">
                <a:latin typeface="Helvetica" charset="0"/>
              </a:rPr>
              <a:t>.</a:t>
            </a:r>
            <a:endParaRPr lang="en-US" sz="1800" dirty="0">
              <a:latin typeface="Helvetica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4725" y="3297238"/>
            <a:ext cx="6147547" cy="140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sz="1800" dirty="0">
                <a:latin typeface="Helvetica" charset="0"/>
              </a:rPr>
              <a:t>Query 1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85000"/>
              <a:buFont typeface="Monotype Sorts" charset="0"/>
              <a:buNone/>
            </a:pPr>
            <a:r>
              <a:rPr kumimoji="1" lang="en-US" sz="1800" dirty="0">
                <a:latin typeface="Helvetica" charset="0"/>
                <a:sym typeface="Symbol" charset="0"/>
              </a:rPr>
              <a:t></a:t>
            </a:r>
            <a:r>
              <a:rPr kumimoji="1" lang="en-US" sz="2200" baseline="-25000" dirty="0">
                <a:latin typeface="Helvetica" charset="0"/>
              </a:rPr>
              <a:t>CN</a:t>
            </a:r>
            <a:r>
              <a:rPr kumimoji="1" lang="en-US" sz="1800" dirty="0">
                <a:latin typeface="Helvetica" charset="0"/>
              </a:rPr>
              <a:t>(</a:t>
            </a:r>
            <a:r>
              <a:rPr kumimoji="1" lang="en-US" sz="2200" dirty="0">
                <a:latin typeface="Helvetica" charset="0"/>
                <a:sym typeface="Symbol" charset="0"/>
              </a:rPr>
              <a:t></a:t>
            </a:r>
            <a:r>
              <a:rPr kumimoji="1" lang="en-US" sz="2100" i="1" baseline="-25000" dirty="0">
                <a:latin typeface="Helvetica" charset="0"/>
                <a:sym typeface="Symbol" charset="0"/>
              </a:rPr>
              <a:t>BN</a:t>
            </a:r>
            <a:r>
              <a:rPr kumimoji="1" lang="en-US" sz="2100" baseline="-25000" dirty="0">
                <a:latin typeface="Helvetica" charset="0"/>
                <a:sym typeface="Symbol" charset="0"/>
              </a:rPr>
              <a:t>=</a:t>
            </a:r>
            <a:r>
              <a:rPr kumimoji="1" lang="ja-JP" altLang="en-US" sz="2100" baseline="-25000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2100" baseline="-25000" dirty="0">
                <a:latin typeface="Helvetica" charset="0"/>
                <a:sym typeface="Symbol" charset="0"/>
              </a:rPr>
              <a:t>Downtown</a:t>
            </a:r>
            <a:r>
              <a:rPr kumimoji="1" lang="ja-JP" altLang="en-US" sz="1800" baseline="-25000" dirty="0">
                <a:latin typeface="Helvetica" charset="0"/>
                <a:sym typeface="Symbol" charset="0"/>
              </a:rPr>
              <a:t>”</a:t>
            </a:r>
            <a:r>
              <a:rPr kumimoji="1" lang="en-US" altLang="ja-JP" sz="1800" dirty="0">
                <a:latin typeface="Helvetica" charset="0"/>
                <a:sym typeface="Symbol" charset="0"/>
              </a:rPr>
              <a:t>(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depositor</a:t>
            </a:r>
            <a:r>
              <a:rPr kumimoji="1" lang="en-US" altLang="ja-JP" sz="1800" dirty="0">
                <a:latin typeface="Helvetica" charset="0"/>
                <a:sym typeface="Symbol" charset="0"/>
              </a:rPr>
              <a:t>    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account</a:t>
            </a:r>
            <a:r>
              <a:rPr kumimoji="1" lang="en-US" altLang="ja-JP" sz="1800" dirty="0">
                <a:latin typeface="Helvetica" charset="0"/>
                <a:sym typeface="Symbol" charset="0"/>
              </a:rPr>
              <a:t>)) 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85000"/>
              <a:buFont typeface="Monotype Sorts" charset="0"/>
              <a:buNone/>
            </a:pPr>
            <a:r>
              <a:rPr kumimoji="1" lang="en-US" sz="1800" dirty="0">
                <a:latin typeface="Helvetica" charset="0"/>
                <a:sym typeface="Symbol" charset="0"/>
              </a:rPr>
              <a:t>        </a:t>
            </a:r>
            <a:r>
              <a:rPr kumimoji="1" lang="en-US" sz="2100" i="1" baseline="-25000" dirty="0">
                <a:latin typeface="Helvetica" charset="0"/>
              </a:rPr>
              <a:t>CN</a:t>
            </a:r>
            <a:r>
              <a:rPr kumimoji="1" lang="en-US" sz="1800" dirty="0">
                <a:latin typeface="Helvetica" charset="0"/>
              </a:rPr>
              <a:t>(</a:t>
            </a:r>
            <a:r>
              <a:rPr kumimoji="1" lang="en-US" sz="2200" dirty="0">
                <a:latin typeface="Helvetica" charset="0"/>
                <a:sym typeface="Symbol" charset="0"/>
              </a:rPr>
              <a:t></a:t>
            </a:r>
            <a:r>
              <a:rPr kumimoji="1" lang="en-US" sz="2100" i="1" baseline="-25000" dirty="0">
                <a:latin typeface="Helvetica" charset="0"/>
                <a:sym typeface="Symbol" charset="0"/>
              </a:rPr>
              <a:t>BN</a:t>
            </a:r>
            <a:r>
              <a:rPr kumimoji="1" lang="en-US" sz="2100" baseline="-25000" dirty="0">
                <a:latin typeface="Helvetica" charset="0"/>
                <a:sym typeface="Symbol" charset="0"/>
              </a:rPr>
              <a:t>=</a:t>
            </a:r>
            <a:r>
              <a:rPr kumimoji="1" lang="ja-JP" altLang="en-US" sz="2100" baseline="-25000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2100" baseline="-25000" dirty="0">
                <a:latin typeface="Helvetica" charset="0"/>
                <a:sym typeface="Symbol" charset="0"/>
              </a:rPr>
              <a:t>Uptown</a:t>
            </a:r>
            <a:r>
              <a:rPr kumimoji="1" lang="ja-JP" altLang="en-US" sz="1800" baseline="-25000" dirty="0">
                <a:latin typeface="Helvetica" charset="0"/>
                <a:sym typeface="Symbol" charset="0"/>
              </a:rPr>
              <a:t>”</a:t>
            </a:r>
            <a:r>
              <a:rPr kumimoji="1" lang="en-US" altLang="ja-JP" sz="1800" dirty="0">
                <a:latin typeface="Helvetica" charset="0"/>
                <a:sym typeface="Symbol" charset="0"/>
              </a:rPr>
              <a:t>(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depositor</a:t>
            </a:r>
            <a:r>
              <a:rPr kumimoji="1" lang="en-US" altLang="ja-JP" sz="1800" dirty="0">
                <a:latin typeface="Helvetica" charset="0"/>
                <a:sym typeface="Symbol" charset="0"/>
              </a:rPr>
              <a:t>    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account</a:t>
            </a:r>
            <a:r>
              <a:rPr kumimoji="1" lang="en-US" altLang="ja-JP" sz="1800" dirty="0">
                <a:latin typeface="Helvetica" charset="0"/>
                <a:sym typeface="Symbol" charset="0"/>
              </a:rPr>
              <a:t>))</a:t>
            </a:r>
            <a:endParaRPr lang="en-US" sz="1800" dirty="0">
              <a:latin typeface="Helvetica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05686" y="5176837"/>
            <a:ext cx="705485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sz="1800" dirty="0">
                <a:latin typeface="Helvetica" charset="0"/>
              </a:rPr>
              <a:t>Query 2</a:t>
            </a:r>
          </a:p>
          <a:p>
            <a:pPr lvl="1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</a:pPr>
            <a:r>
              <a:rPr kumimoji="1" lang="en-US" sz="1800" dirty="0">
                <a:latin typeface="Helvetica" charset="0"/>
              </a:rPr>
              <a:t>	</a:t>
            </a:r>
            <a:r>
              <a:rPr kumimoji="1" lang="en-US" sz="1800" dirty="0">
                <a:latin typeface="Helvetica" charset="0"/>
                <a:sym typeface="Symbol" charset="0"/>
              </a:rPr>
              <a:t></a:t>
            </a:r>
            <a:r>
              <a:rPr kumimoji="1" lang="en-US" sz="2300" i="1" baseline="-25000" dirty="0">
                <a:latin typeface="Helvetica" charset="0"/>
              </a:rPr>
              <a:t>customer-name, branch-name</a:t>
            </a:r>
            <a:r>
              <a:rPr kumimoji="1" lang="en-US" sz="1800" baseline="-25000" dirty="0">
                <a:latin typeface="Helvetica" charset="0"/>
              </a:rPr>
              <a:t> </a:t>
            </a:r>
            <a:r>
              <a:rPr kumimoji="1" lang="en-US" sz="1800" dirty="0">
                <a:latin typeface="Helvetica" charset="0"/>
              </a:rPr>
              <a:t>(</a:t>
            </a:r>
            <a:r>
              <a:rPr kumimoji="1" lang="en-US" sz="1800" i="1" dirty="0">
                <a:latin typeface="Helvetica" charset="0"/>
                <a:sym typeface="Symbol" charset="0"/>
              </a:rPr>
              <a:t>depositor</a:t>
            </a:r>
            <a:r>
              <a:rPr kumimoji="1" lang="en-US" sz="1800" dirty="0">
                <a:latin typeface="Helvetica" charset="0"/>
                <a:sym typeface="Symbol" charset="0"/>
              </a:rPr>
              <a:t>     </a:t>
            </a:r>
            <a:r>
              <a:rPr kumimoji="1" lang="en-US" sz="1800" i="1" dirty="0">
                <a:latin typeface="Helvetica" charset="0"/>
                <a:sym typeface="Symbol" charset="0"/>
              </a:rPr>
              <a:t>account</a:t>
            </a:r>
            <a:r>
              <a:rPr kumimoji="1" lang="en-US" sz="1800" dirty="0">
                <a:latin typeface="Helvetica" charset="0"/>
                <a:sym typeface="Symbol" charset="0"/>
              </a:rPr>
              <a:t>)</a:t>
            </a:r>
            <a:br>
              <a:rPr kumimoji="1" lang="en-US" sz="1800" dirty="0">
                <a:latin typeface="Helvetica" charset="0"/>
                <a:sym typeface="Symbol" charset="0"/>
              </a:rPr>
            </a:br>
            <a:r>
              <a:rPr kumimoji="1" lang="en-US" sz="1800" dirty="0">
                <a:latin typeface="Helvetica" charset="0"/>
                <a:sym typeface="Symbol" charset="0"/>
              </a:rPr>
              <a:t>	         </a:t>
            </a:r>
            <a:r>
              <a:rPr kumimoji="1" lang="en-US" sz="1800" i="1" dirty="0">
                <a:latin typeface="Helvetica" charset="0"/>
                <a:sym typeface="Symbol" charset="0"/>
              </a:rPr>
              <a:t></a:t>
            </a:r>
            <a:r>
              <a:rPr kumimoji="1" lang="en-US" sz="2200" i="1" baseline="-25000" dirty="0">
                <a:latin typeface="Helvetica" charset="0"/>
                <a:sym typeface="Symbol" charset="0"/>
              </a:rPr>
              <a:t>temp(branch-name</a:t>
            </a:r>
            <a:r>
              <a:rPr kumimoji="1" lang="en-US" sz="1800" i="1" baseline="-25000" dirty="0">
                <a:latin typeface="Helvetica" charset="0"/>
                <a:sym typeface="Symbol" charset="0"/>
              </a:rPr>
              <a:t>) </a:t>
            </a:r>
            <a:r>
              <a:rPr kumimoji="1" lang="en-US" sz="1800" i="1" dirty="0">
                <a:latin typeface="Helvetica" charset="0"/>
                <a:sym typeface="Symbol" charset="0"/>
              </a:rPr>
              <a:t>({(</a:t>
            </a:r>
            <a:r>
              <a:rPr kumimoji="1" lang="ja-JP" altLang="en-US" sz="1800" i="1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Downtown</a:t>
            </a:r>
            <a:r>
              <a:rPr kumimoji="1" lang="ja-JP" altLang="en-US" sz="1800" i="1" dirty="0">
                <a:latin typeface="Helvetica" charset="0"/>
                <a:sym typeface="Symbol" charset="0"/>
              </a:rPr>
              <a:t>”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), (</a:t>
            </a:r>
            <a:r>
              <a:rPr kumimoji="1" lang="ja-JP" altLang="en-US" sz="1800" i="1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Uptown</a:t>
            </a:r>
            <a:r>
              <a:rPr kumimoji="1" lang="ja-JP" altLang="en-US" sz="1800" i="1" dirty="0">
                <a:latin typeface="Helvetica" charset="0"/>
                <a:sym typeface="Symbol" charset="0"/>
              </a:rPr>
              <a:t>”</a:t>
            </a:r>
            <a:r>
              <a:rPr kumimoji="1" lang="en-US" altLang="ja-JP" sz="1800" i="1" dirty="0">
                <a:latin typeface="Helvetica" charset="0"/>
                <a:sym typeface="Symbol" charset="0"/>
              </a:rPr>
              <a:t>)})</a:t>
            </a:r>
            <a:endParaRPr kumimoji="1" lang="en-US" sz="1800" i="1" dirty="0">
              <a:latin typeface="Helvetica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4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3026"/>
            <a:ext cx="8229600" cy="399332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charset="0"/>
              </a:rPr>
              <a:t>A relational schema specifies the </a:t>
            </a:r>
            <a:r>
              <a:rPr lang="en-US" dirty="0" smtClean="0">
                <a:latin typeface="Times New Roman" charset="0"/>
              </a:rPr>
              <a:t>relation</a:t>
            </a:r>
            <a:r>
              <a:rPr lang="en-US" altLang="ja-JP" dirty="0" smtClean="0">
                <a:latin typeface="Times New Roman" charset="0"/>
              </a:rPr>
              <a:t>’</a:t>
            </a:r>
            <a:r>
              <a:rPr lang="en-US" dirty="0" smtClean="0">
                <a:latin typeface="Times New Roman" charset="0"/>
              </a:rPr>
              <a:t>s </a:t>
            </a:r>
            <a:r>
              <a:rPr lang="en-US" dirty="0">
                <a:latin typeface="Times New Roman" charset="0"/>
              </a:rPr>
              <a:t>name, its attributes and the domain of the each attribute</a:t>
            </a:r>
            <a:r>
              <a:rPr lang="en-US" dirty="0" smtClean="0">
                <a:latin typeface="Times New Roman" charset="0"/>
              </a:rPr>
              <a:t>.</a:t>
            </a:r>
          </a:p>
          <a:p>
            <a:r>
              <a:rPr lang="en-US" dirty="0" smtClean="0">
                <a:latin typeface="Times New Roman" charset="0"/>
              </a:rPr>
              <a:t>If </a:t>
            </a:r>
            <a:r>
              <a:rPr lang="en-US" dirty="0">
                <a:latin typeface="Times New Roman" charset="0"/>
              </a:rPr>
              <a:t>R is the name of relation and A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,A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,….A</a:t>
            </a:r>
            <a:r>
              <a:rPr lang="en-US" baseline="-25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is a list of attributes representing R then R(A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,A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,….A</a:t>
            </a:r>
            <a:r>
              <a:rPr lang="en-US" baseline="-25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is called a relational schema</a:t>
            </a:r>
            <a:r>
              <a:rPr lang="en-US" dirty="0" smtClean="0">
                <a:latin typeface="Times New Roman" charset="0"/>
              </a:rPr>
              <a:t>.</a:t>
            </a:r>
          </a:p>
          <a:p>
            <a:r>
              <a:rPr lang="en-US" dirty="0">
                <a:latin typeface="Times New Roman" charset="0"/>
              </a:rPr>
              <a:t>Each attribute in this relational schema takes a value from some specific domain called Domain (A</a:t>
            </a:r>
            <a:r>
              <a:rPr lang="en-US" baseline="-25000" dirty="0">
                <a:latin typeface="Times New Roman" charset="0"/>
              </a:rPr>
              <a:t>i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 lvl="1"/>
            <a:r>
              <a:rPr lang="en-US" i="1" dirty="0">
                <a:latin typeface="Times New Roman" charset="0"/>
              </a:rPr>
              <a:t>A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…,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are </a:t>
            </a:r>
            <a:r>
              <a:rPr lang="en-US" i="1" dirty="0" smtClean="0">
                <a:latin typeface="Times New Roman" charset="0"/>
              </a:rPr>
              <a:t>attributes</a:t>
            </a:r>
          </a:p>
          <a:p>
            <a:pPr lvl="1"/>
            <a:r>
              <a:rPr lang="en-US" sz="2200" i="1" dirty="0" smtClean="0">
                <a:latin typeface="Times New Roman" charset="0"/>
              </a:rPr>
              <a:t>R</a:t>
            </a:r>
            <a:r>
              <a:rPr lang="en-US" sz="2200" dirty="0" smtClean="0">
                <a:latin typeface="Times New Roman" charset="0"/>
              </a:rPr>
              <a:t> </a:t>
            </a:r>
            <a:r>
              <a:rPr lang="en-US" sz="2200" dirty="0">
                <a:latin typeface="Times New Roman" charset="0"/>
              </a:rPr>
              <a:t>= (</a:t>
            </a:r>
            <a:r>
              <a:rPr lang="en-US" sz="2200" i="1" dirty="0">
                <a:latin typeface="Times New Roman" charset="0"/>
              </a:rPr>
              <a:t>A</a:t>
            </a:r>
            <a:r>
              <a:rPr lang="en-US" sz="2200" baseline="-25000" dirty="0">
                <a:latin typeface="Times New Roman" charset="0"/>
              </a:rPr>
              <a:t>1</a:t>
            </a:r>
            <a:r>
              <a:rPr lang="en-US" sz="2200" dirty="0">
                <a:latin typeface="Times New Roman" charset="0"/>
              </a:rPr>
              <a:t>, </a:t>
            </a:r>
            <a:r>
              <a:rPr lang="en-US" sz="2200" i="1" dirty="0">
                <a:latin typeface="Times New Roman" charset="0"/>
              </a:rPr>
              <a:t>A</a:t>
            </a:r>
            <a:r>
              <a:rPr lang="en-US" sz="2200" baseline="-25000" dirty="0">
                <a:latin typeface="Times New Roman" charset="0"/>
              </a:rPr>
              <a:t>2</a:t>
            </a:r>
            <a:r>
              <a:rPr lang="en-US" sz="2200" dirty="0">
                <a:latin typeface="Times New Roman" charset="0"/>
              </a:rPr>
              <a:t>, …, </a:t>
            </a:r>
            <a:r>
              <a:rPr lang="en-US" sz="2200" i="1" dirty="0">
                <a:latin typeface="Times New Roman" charset="0"/>
              </a:rPr>
              <a:t>A</a:t>
            </a:r>
            <a:r>
              <a:rPr lang="en-US" sz="2200" i="1" baseline="-25000" dirty="0">
                <a:latin typeface="Times New Roman" charset="0"/>
              </a:rPr>
              <a:t>n</a:t>
            </a:r>
            <a:r>
              <a:rPr lang="en-US" sz="2200" dirty="0">
                <a:latin typeface="Times New Roman" charset="0"/>
              </a:rPr>
              <a:t> ) is a </a:t>
            </a:r>
            <a:r>
              <a:rPr lang="en-US" sz="2200" i="1" dirty="0">
                <a:latin typeface="Times New Roman" charset="0"/>
              </a:rPr>
              <a:t>relation </a:t>
            </a:r>
            <a:r>
              <a:rPr lang="en-US" sz="2200" i="1" dirty="0" err="1" smtClean="0">
                <a:latin typeface="Times New Roman" charset="0"/>
              </a:rPr>
              <a:t>schem</a:t>
            </a:r>
            <a:endParaRPr lang="en-US" sz="2200" i="1" dirty="0" smtClean="0">
              <a:latin typeface="Times New Roman" charset="0"/>
            </a:endParaRPr>
          </a:p>
          <a:p>
            <a:pPr marL="349250" lvl="1" indent="0">
              <a:buNone/>
            </a:pPr>
            <a:r>
              <a:rPr lang="en-US" sz="2200" dirty="0" smtClean="0">
                <a:latin typeface="Times New Roman" charset="0"/>
              </a:rPr>
              <a:t>		E.g</a:t>
            </a:r>
            <a:r>
              <a:rPr lang="en-US" sz="2200" dirty="0">
                <a:latin typeface="Times New Roman" charset="0"/>
              </a:rPr>
              <a:t>.   </a:t>
            </a:r>
            <a:r>
              <a:rPr lang="en-US" sz="2200" i="1" dirty="0">
                <a:latin typeface="Times New Roman" charset="0"/>
              </a:rPr>
              <a:t>Customer-schema</a:t>
            </a:r>
            <a:r>
              <a:rPr lang="en-US" sz="2200" dirty="0">
                <a:latin typeface="Times New Roman" charset="0"/>
              </a:rPr>
              <a:t> =</a:t>
            </a:r>
            <a:br>
              <a:rPr lang="en-US" sz="2200" dirty="0">
                <a:latin typeface="Times New Roman" charset="0"/>
              </a:rPr>
            </a:br>
            <a:r>
              <a:rPr lang="en-US" sz="2200" dirty="0">
                <a:latin typeface="Times New Roman" charset="0"/>
              </a:rPr>
              <a:t>                    </a:t>
            </a:r>
            <a:r>
              <a:rPr lang="en-US" sz="2200" dirty="0" smtClean="0">
                <a:latin typeface="Times New Roman" charset="0"/>
              </a:rPr>
              <a:t>	 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i="1" dirty="0">
                <a:latin typeface="Times New Roman" charset="0"/>
              </a:rPr>
              <a:t>customer-name, customer-street, customer-city</a:t>
            </a:r>
            <a:r>
              <a:rPr lang="en-US" sz="2200" dirty="0" smtClean="0">
                <a:latin typeface="Times New Roman" charset="0"/>
              </a:rPr>
              <a:t>)</a:t>
            </a:r>
          </a:p>
          <a:p>
            <a:pPr lvl="1"/>
            <a:r>
              <a:rPr lang="en-US" sz="2200" i="1" dirty="0" smtClean="0">
                <a:latin typeface="Times New Roman" charset="0"/>
              </a:rPr>
              <a:t>r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i="1" dirty="0">
                <a:latin typeface="Times New Roman" charset="0"/>
              </a:rPr>
              <a:t>R</a:t>
            </a:r>
            <a:r>
              <a:rPr lang="en-US" sz="2200" dirty="0">
                <a:latin typeface="Times New Roman" charset="0"/>
              </a:rPr>
              <a:t>) is a </a:t>
            </a:r>
            <a:r>
              <a:rPr lang="en-US" sz="2200" i="1" dirty="0">
                <a:latin typeface="Times New Roman" charset="0"/>
              </a:rPr>
              <a:t>relation</a:t>
            </a:r>
            <a:r>
              <a:rPr lang="en-US" sz="2200" dirty="0">
                <a:latin typeface="Times New Roman" charset="0"/>
              </a:rPr>
              <a:t> on the </a:t>
            </a:r>
            <a:r>
              <a:rPr lang="en-US" sz="2200" i="1" dirty="0">
                <a:latin typeface="Times New Roman" charset="0"/>
              </a:rPr>
              <a:t>relation schema R</a:t>
            </a:r>
            <a:endParaRPr lang="en-US" sz="2200" dirty="0">
              <a:latin typeface="Times New Roman" charset="0"/>
            </a:endParaRPr>
          </a:p>
          <a:p>
            <a:pPr marL="1257300" lvl="2" indent="-342900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charset="0"/>
              </a:rPr>
              <a:t>		E.g.	</a:t>
            </a:r>
            <a:r>
              <a:rPr lang="en-US" sz="2200" i="1" dirty="0">
                <a:latin typeface="Times New Roman" charset="0"/>
              </a:rPr>
              <a:t>customer (Customer-schema)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Find all customers who have an account at all branches located in Brooklyn city.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4225" y="3566264"/>
            <a:ext cx="74866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dirty="0">
                <a:latin typeface="Helvetica" charset="0"/>
                <a:sym typeface="Symbol" charset="0"/>
              </a:rPr>
              <a:t>	</a:t>
            </a:r>
            <a:r>
              <a:rPr kumimoji="1" lang="en-US" sz="2400" dirty="0">
                <a:latin typeface="Helvetica" charset="0"/>
                <a:sym typeface="Symbol" charset="0"/>
              </a:rPr>
              <a:t></a:t>
            </a:r>
            <a:r>
              <a:rPr kumimoji="1" lang="en-US" sz="2400" i="1" baseline="-25000" dirty="0">
                <a:latin typeface="Helvetica" charset="0"/>
              </a:rPr>
              <a:t>customer-name, branch-name</a:t>
            </a:r>
            <a:r>
              <a:rPr kumimoji="1" lang="en-US" sz="2400" baseline="-25000" dirty="0">
                <a:latin typeface="Helvetica" charset="0"/>
              </a:rPr>
              <a:t> </a:t>
            </a:r>
            <a:r>
              <a:rPr kumimoji="1" lang="en-US" sz="2400" dirty="0">
                <a:latin typeface="Helvetica" charset="0"/>
              </a:rPr>
              <a:t>(</a:t>
            </a:r>
            <a:r>
              <a:rPr kumimoji="1" lang="en-US" sz="2400" i="1" dirty="0">
                <a:latin typeface="Helvetica" charset="0"/>
                <a:sym typeface="Symbol" charset="0"/>
              </a:rPr>
              <a:t>depositor</a:t>
            </a:r>
            <a:r>
              <a:rPr kumimoji="1" lang="en-US" sz="2400" dirty="0">
                <a:latin typeface="Helvetica" charset="0"/>
                <a:sym typeface="Symbol" charset="0"/>
              </a:rPr>
              <a:t>     </a:t>
            </a:r>
            <a:r>
              <a:rPr kumimoji="1" lang="en-US" sz="2400" i="1" dirty="0">
                <a:latin typeface="Helvetica" charset="0"/>
                <a:sym typeface="Symbol" charset="0"/>
              </a:rPr>
              <a:t>account</a:t>
            </a:r>
            <a:r>
              <a:rPr kumimoji="1" lang="en-US" sz="2400" dirty="0">
                <a:latin typeface="Helvetica" charset="0"/>
                <a:sym typeface="Symbol" charset="0"/>
              </a:rPr>
              <a:t>)</a:t>
            </a:r>
            <a:br>
              <a:rPr kumimoji="1" lang="en-US" sz="2400" dirty="0">
                <a:latin typeface="Helvetica" charset="0"/>
                <a:sym typeface="Symbol" charset="0"/>
              </a:rPr>
            </a:br>
            <a:r>
              <a:rPr kumimoji="1" lang="en-US" sz="2400" dirty="0">
                <a:latin typeface="Helvetica" charset="0"/>
                <a:sym typeface="Symbol" charset="0"/>
              </a:rPr>
              <a:t>	 </a:t>
            </a:r>
            <a:r>
              <a:rPr kumimoji="1" lang="en-US" sz="2400" i="1" baseline="-25000" dirty="0">
                <a:latin typeface="Helvetica" charset="0"/>
                <a:sym typeface="Symbol" charset="0"/>
              </a:rPr>
              <a:t>branch-name </a:t>
            </a:r>
            <a:r>
              <a:rPr kumimoji="1" lang="en-US" sz="2400" dirty="0">
                <a:latin typeface="Helvetica" charset="0"/>
                <a:sym typeface="Symbol" charset="0"/>
              </a:rPr>
              <a:t>(</a:t>
            </a:r>
            <a:r>
              <a:rPr kumimoji="1" lang="en-US" sz="2400" i="1" baseline="-25000" dirty="0">
                <a:latin typeface="Helvetica" charset="0"/>
                <a:sym typeface="Symbol" charset="0"/>
              </a:rPr>
              <a:t>branch-city</a:t>
            </a:r>
            <a:r>
              <a:rPr kumimoji="1" lang="en-US" sz="2400" baseline="-25000" dirty="0">
                <a:latin typeface="Helvetica" charset="0"/>
                <a:sym typeface="Symbol" charset="0"/>
              </a:rPr>
              <a:t> = </a:t>
            </a:r>
            <a:r>
              <a:rPr kumimoji="1" lang="ja-JP" altLang="en-US" sz="2400" baseline="-25000" dirty="0">
                <a:latin typeface="Helvetica" charset="0"/>
                <a:sym typeface="Symbol" charset="0"/>
              </a:rPr>
              <a:t>“</a:t>
            </a:r>
            <a:r>
              <a:rPr kumimoji="1" lang="en-US" altLang="ja-JP" sz="2400" baseline="-25000" dirty="0">
                <a:latin typeface="Helvetica" charset="0"/>
                <a:sym typeface="Symbol" charset="0"/>
              </a:rPr>
              <a:t>Brooklyn</a:t>
            </a:r>
            <a:r>
              <a:rPr kumimoji="1" lang="ja-JP" altLang="en-US" sz="2400" baseline="-25000" dirty="0">
                <a:latin typeface="Helvetica" charset="0"/>
                <a:sym typeface="Symbol" charset="0"/>
              </a:rPr>
              <a:t>”</a:t>
            </a:r>
            <a:r>
              <a:rPr kumimoji="1" lang="en-US" altLang="ja-JP" sz="2400" baseline="-25000" dirty="0">
                <a:latin typeface="Helvetica" charset="0"/>
                <a:sym typeface="Symbol" charset="0"/>
              </a:rPr>
              <a:t> </a:t>
            </a:r>
            <a:r>
              <a:rPr kumimoji="1" lang="en-US" altLang="ja-JP" sz="2400" dirty="0">
                <a:latin typeface="Helvetica" charset="0"/>
                <a:sym typeface="Symbol" charset="0"/>
              </a:rPr>
              <a:t>(</a:t>
            </a:r>
            <a:r>
              <a:rPr kumimoji="1" lang="en-US" altLang="ja-JP" sz="2400" i="1" dirty="0">
                <a:latin typeface="Helvetica" charset="0"/>
                <a:sym typeface="Symbol" charset="0"/>
              </a:rPr>
              <a:t>branch</a:t>
            </a:r>
            <a:r>
              <a:rPr kumimoji="1" lang="en-US" altLang="ja-JP" sz="2400" dirty="0">
                <a:latin typeface="Helvetica" charset="0"/>
                <a:sym typeface="Symbol" charset="0"/>
              </a:rPr>
              <a:t>))</a:t>
            </a:r>
            <a:endParaRPr lang="en-US" sz="24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1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5642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End of Chapter Three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Thank you </a:t>
            </a:r>
            <a:r>
              <a:rPr lang="en-US" b="1" dirty="0" smtClean="0">
                <a:solidFill>
                  <a:srgbClr val="000000"/>
                </a:solidFill>
                <a:sym typeface="Wingdings"/>
              </a:rPr>
              <a:t>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33714</TotalTime>
  <Words>3712</Words>
  <Application>Microsoft Macintosh PowerPoint</Application>
  <PresentationFormat>On-screen Show (4:3)</PresentationFormat>
  <Paragraphs>833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Genesis</vt:lpstr>
      <vt:lpstr>DBMS Chapter-3 Relational Model</vt:lpstr>
      <vt:lpstr>Chapter Contents</vt:lpstr>
      <vt:lpstr>Relational Data Model</vt:lpstr>
      <vt:lpstr>Relational Data Model</vt:lpstr>
      <vt:lpstr>Relational Data Model</vt:lpstr>
      <vt:lpstr>Properties</vt:lpstr>
      <vt:lpstr>Tables and Tuple</vt:lpstr>
      <vt:lpstr>Attribute and Domains</vt:lpstr>
      <vt:lpstr>Relational Schema</vt:lpstr>
      <vt:lpstr>Relational Instance</vt:lpstr>
      <vt:lpstr>Relational Instance</vt:lpstr>
      <vt:lpstr>Key Constraints</vt:lpstr>
      <vt:lpstr>Query Languages</vt:lpstr>
      <vt:lpstr>Relational Algebra</vt:lpstr>
      <vt:lpstr>Relational Algebra</vt:lpstr>
      <vt:lpstr>Selection(σ)</vt:lpstr>
      <vt:lpstr>Selection (σ)</vt:lpstr>
      <vt:lpstr>Selection(σ)</vt:lpstr>
      <vt:lpstr>Projection (∏)</vt:lpstr>
      <vt:lpstr>Projection (∏)</vt:lpstr>
      <vt:lpstr>Projection (∏)</vt:lpstr>
      <vt:lpstr>Union (∪)</vt:lpstr>
      <vt:lpstr>Union (∪)</vt:lpstr>
      <vt:lpstr>Union (∪)</vt:lpstr>
      <vt:lpstr>Set Difference (−)</vt:lpstr>
      <vt:lpstr>Set Difference (−)</vt:lpstr>
      <vt:lpstr>Cartesian Product (Χ)</vt:lpstr>
      <vt:lpstr>Cartesian Product (Χ)</vt:lpstr>
      <vt:lpstr>Intersection (∩)</vt:lpstr>
      <vt:lpstr>Intersection (∩)</vt:lpstr>
      <vt:lpstr>Division</vt:lpstr>
      <vt:lpstr>Division</vt:lpstr>
      <vt:lpstr>Joins</vt:lpstr>
      <vt:lpstr>Joins</vt:lpstr>
      <vt:lpstr>Theta Join (θ)</vt:lpstr>
      <vt:lpstr>Theta Join (θ)</vt:lpstr>
      <vt:lpstr>Theta Join (θ)</vt:lpstr>
      <vt:lpstr>Theta Join (θ)</vt:lpstr>
      <vt:lpstr>Equi-Join</vt:lpstr>
      <vt:lpstr>Natural Join (⋈)</vt:lpstr>
      <vt:lpstr>Natural Join (⋈)</vt:lpstr>
      <vt:lpstr>Natural Join (⋈)</vt:lpstr>
      <vt:lpstr>Natural Join (⋈)</vt:lpstr>
      <vt:lpstr>Outer Joins</vt:lpstr>
      <vt:lpstr>Left Outer Join</vt:lpstr>
      <vt:lpstr>Left Outer Join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Rename (ρ)</vt:lpstr>
      <vt:lpstr>Rename (ρ)</vt:lpstr>
      <vt:lpstr>Rename (ρ)</vt:lpstr>
      <vt:lpstr>Composition of Operations</vt:lpstr>
      <vt:lpstr>Aggregate Functions and Operations</vt:lpstr>
      <vt:lpstr>Aggregate Functions and Operations</vt:lpstr>
      <vt:lpstr>Aggregate Functions: Example</vt:lpstr>
      <vt:lpstr>Aggregate Functions: Example</vt:lpstr>
      <vt:lpstr>Aggregate Functions: Example</vt:lpstr>
      <vt:lpstr>Views</vt:lpstr>
      <vt:lpstr>Views</vt:lpstr>
      <vt:lpstr>Data Dictionary</vt:lpstr>
      <vt:lpstr>Data Dictionary</vt:lpstr>
      <vt:lpstr>Key Elements of Data Dictionary</vt:lpstr>
      <vt:lpstr>Key Elements of Data Dictionary</vt:lpstr>
      <vt:lpstr>Data Dictionary</vt:lpstr>
      <vt:lpstr>Relation Algebra: Examples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Banking Example</vt:lpstr>
      <vt:lpstr>Banking Example - ERD</vt:lpstr>
      <vt:lpstr>Banking Example</vt:lpstr>
      <vt:lpstr>Banking Example</vt:lpstr>
      <vt:lpstr>Banking Example</vt:lpstr>
      <vt:lpstr>Example Queries</vt:lpstr>
      <vt:lpstr>Example Queries</vt:lpstr>
      <vt:lpstr>Example Queries</vt:lpstr>
      <vt:lpstr>Example Queries</vt:lpstr>
      <vt:lpstr>Example Queries</vt:lpstr>
      <vt:lpstr>Example Queries</vt:lpstr>
      <vt:lpstr>Example Queries</vt:lpstr>
      <vt:lpstr>Example Queries</vt:lpstr>
      <vt:lpstr>End of Chapter Three Thank you </vt:lpstr>
    </vt:vector>
  </TitlesOfParts>
  <Company>Logpoint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 Bhattarai</dc:creator>
  <cp:lastModifiedBy>Manjul Bhattarai</cp:lastModifiedBy>
  <cp:revision>1314</cp:revision>
  <dcterms:created xsi:type="dcterms:W3CDTF">2017-07-11T15:36:27Z</dcterms:created>
  <dcterms:modified xsi:type="dcterms:W3CDTF">2017-08-09T04:36:28Z</dcterms:modified>
</cp:coreProperties>
</file>