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8"/>
  </p:notesMasterIdLst>
  <p:handoutMasterIdLst>
    <p:handoutMasterId r:id="rId149"/>
  </p:handoutMasterIdLst>
  <p:sldIdLst>
    <p:sldId id="256" r:id="rId2"/>
    <p:sldId id="257" r:id="rId3"/>
    <p:sldId id="333" r:id="rId4"/>
    <p:sldId id="430" r:id="rId5"/>
    <p:sldId id="431" r:id="rId6"/>
    <p:sldId id="432" r:id="rId7"/>
    <p:sldId id="433" r:id="rId8"/>
    <p:sldId id="434" r:id="rId9"/>
    <p:sldId id="435" r:id="rId10"/>
    <p:sldId id="436"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5" r:id="rId31"/>
    <p:sldId id="464" r:id="rId32"/>
    <p:sldId id="466" r:id="rId33"/>
    <p:sldId id="467" r:id="rId34"/>
    <p:sldId id="468" r:id="rId35"/>
    <p:sldId id="469" r:id="rId36"/>
    <p:sldId id="470" r:id="rId37"/>
    <p:sldId id="471" r:id="rId38"/>
    <p:sldId id="443" r:id="rId39"/>
    <p:sldId id="438" r:id="rId40"/>
    <p:sldId id="444" r:id="rId41"/>
    <p:sldId id="442" r:id="rId42"/>
    <p:sldId id="472" r:id="rId43"/>
    <p:sldId id="473" r:id="rId44"/>
    <p:sldId id="474" r:id="rId45"/>
    <p:sldId id="475" r:id="rId46"/>
    <p:sldId id="476" r:id="rId47"/>
    <p:sldId id="477" r:id="rId48"/>
    <p:sldId id="478" r:id="rId49"/>
    <p:sldId id="479" r:id="rId50"/>
    <p:sldId id="480" r:id="rId51"/>
    <p:sldId id="481" r:id="rId52"/>
    <p:sldId id="482" r:id="rId53"/>
    <p:sldId id="483" r:id="rId54"/>
    <p:sldId id="484" r:id="rId55"/>
    <p:sldId id="485" r:id="rId56"/>
    <p:sldId id="439" r:id="rId57"/>
    <p:sldId id="489" r:id="rId58"/>
    <p:sldId id="490" r:id="rId59"/>
    <p:sldId id="491" r:id="rId60"/>
    <p:sldId id="440" r:id="rId61"/>
    <p:sldId id="492" r:id="rId62"/>
    <p:sldId id="493" r:id="rId63"/>
    <p:sldId id="441" r:id="rId64"/>
    <p:sldId id="494" r:id="rId65"/>
    <p:sldId id="495" r:id="rId66"/>
    <p:sldId id="496" r:id="rId67"/>
    <p:sldId id="497" r:id="rId68"/>
    <p:sldId id="498" r:id="rId69"/>
    <p:sldId id="499" r:id="rId70"/>
    <p:sldId id="500" r:id="rId71"/>
    <p:sldId id="501" r:id="rId72"/>
    <p:sldId id="502" r:id="rId73"/>
    <p:sldId id="503" r:id="rId74"/>
    <p:sldId id="504" r:id="rId75"/>
    <p:sldId id="505" r:id="rId76"/>
    <p:sldId id="506" r:id="rId77"/>
    <p:sldId id="507" r:id="rId78"/>
    <p:sldId id="508" r:id="rId79"/>
    <p:sldId id="509" r:id="rId80"/>
    <p:sldId id="510" r:id="rId81"/>
    <p:sldId id="511" r:id="rId82"/>
    <p:sldId id="486" r:id="rId83"/>
    <p:sldId id="487" r:id="rId84"/>
    <p:sldId id="488" r:id="rId85"/>
    <p:sldId id="512" r:id="rId86"/>
    <p:sldId id="527" r:id="rId87"/>
    <p:sldId id="528" r:id="rId88"/>
    <p:sldId id="529" r:id="rId89"/>
    <p:sldId id="530" r:id="rId90"/>
    <p:sldId id="531" r:id="rId91"/>
    <p:sldId id="532" r:id="rId92"/>
    <p:sldId id="516" r:id="rId93"/>
    <p:sldId id="513" r:id="rId94"/>
    <p:sldId id="515" r:id="rId95"/>
    <p:sldId id="517" r:id="rId96"/>
    <p:sldId id="518" r:id="rId97"/>
    <p:sldId id="514" r:id="rId98"/>
    <p:sldId id="519" r:id="rId99"/>
    <p:sldId id="520" r:id="rId100"/>
    <p:sldId id="521" r:id="rId101"/>
    <p:sldId id="522" r:id="rId102"/>
    <p:sldId id="523" r:id="rId103"/>
    <p:sldId id="525" r:id="rId104"/>
    <p:sldId id="526" r:id="rId105"/>
    <p:sldId id="534" r:id="rId106"/>
    <p:sldId id="536" r:id="rId107"/>
    <p:sldId id="537" r:id="rId108"/>
    <p:sldId id="540" r:id="rId109"/>
    <p:sldId id="541" r:id="rId110"/>
    <p:sldId id="538" r:id="rId111"/>
    <p:sldId id="539" r:id="rId112"/>
    <p:sldId id="524" r:id="rId113"/>
    <p:sldId id="542" r:id="rId114"/>
    <p:sldId id="543" r:id="rId115"/>
    <p:sldId id="544" r:id="rId116"/>
    <p:sldId id="545" r:id="rId117"/>
    <p:sldId id="546" r:id="rId118"/>
    <p:sldId id="547" r:id="rId119"/>
    <p:sldId id="548" r:id="rId120"/>
    <p:sldId id="549" r:id="rId121"/>
    <p:sldId id="551" r:id="rId122"/>
    <p:sldId id="552" r:id="rId123"/>
    <p:sldId id="553" r:id="rId124"/>
    <p:sldId id="554" r:id="rId125"/>
    <p:sldId id="555" r:id="rId126"/>
    <p:sldId id="550" r:id="rId127"/>
    <p:sldId id="556" r:id="rId128"/>
    <p:sldId id="559" r:id="rId129"/>
    <p:sldId id="560" r:id="rId130"/>
    <p:sldId id="562" r:id="rId131"/>
    <p:sldId id="563" r:id="rId132"/>
    <p:sldId id="564" r:id="rId133"/>
    <p:sldId id="565" r:id="rId134"/>
    <p:sldId id="567" r:id="rId135"/>
    <p:sldId id="568" r:id="rId136"/>
    <p:sldId id="569" r:id="rId137"/>
    <p:sldId id="570" r:id="rId138"/>
    <p:sldId id="571" r:id="rId139"/>
    <p:sldId id="572" r:id="rId140"/>
    <p:sldId id="573" r:id="rId141"/>
    <p:sldId id="574" r:id="rId142"/>
    <p:sldId id="575" r:id="rId143"/>
    <p:sldId id="576" r:id="rId144"/>
    <p:sldId id="577" r:id="rId145"/>
    <p:sldId id="578" r:id="rId146"/>
    <p:sldId id="332" r:id="rId1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496" autoAdjust="0"/>
  </p:normalViewPr>
  <p:slideViewPr>
    <p:cSldViewPr snapToGrid="0" snapToObjects="1">
      <p:cViewPr varScale="1">
        <p:scale>
          <a:sx n="19" d="100"/>
          <a:sy n="19" d="100"/>
        </p:scale>
        <p:origin x="-592" y="-104"/>
      </p:cViewPr>
      <p:guideLst>
        <p:guide orient="horz" pos="2160"/>
        <p:guide pos="2880"/>
      </p:guideLst>
    </p:cSldViewPr>
  </p:slideViewPr>
  <p:outlineViewPr>
    <p:cViewPr>
      <p:scale>
        <a:sx n="33" d="100"/>
        <a:sy n="33" d="100"/>
      </p:scale>
      <p:origin x="0" y="36136"/>
    </p:cViewPr>
  </p:outlineViewPr>
  <p:notesTextViewPr>
    <p:cViewPr>
      <p:scale>
        <a:sx n="100" d="100"/>
        <a:sy n="100" d="100"/>
      </p:scale>
      <p:origin x="0" y="0"/>
    </p:cViewPr>
  </p:notesTextViewPr>
  <p:sorterViewPr>
    <p:cViewPr>
      <p:scale>
        <a:sx n="66" d="100"/>
        <a:sy n="66" d="100"/>
      </p:scale>
      <p:origin x="0" y="4664"/>
    </p:cViewPr>
  </p:sorter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150" Type="http://schemas.openxmlformats.org/officeDocument/2006/relationships/printerSettings" Target="printerSettings/printerSettings1.bin"/><Relationship Id="rId151" Type="http://schemas.openxmlformats.org/officeDocument/2006/relationships/presProps" Target="presProps.xml"/><Relationship Id="rId152" Type="http://schemas.openxmlformats.org/officeDocument/2006/relationships/viewProps" Target="viewProps.xml"/><Relationship Id="rId153" Type="http://schemas.openxmlformats.org/officeDocument/2006/relationships/theme" Target="theme/theme1.xml"/><Relationship Id="rId15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notesMaster" Target="notesMasters/notesMaster1.xml"/><Relationship Id="rId1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B824A3C-EA84-764B-9A0C-C56AF111A02B}" type="datetimeFigureOut">
              <a:rPr lang="en-US" smtClean="0"/>
              <a:t>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46556A-A81C-8B4C-AAB4-25C6AD9CCEA3}" type="slidenum">
              <a:rPr lang="en-US" smtClean="0"/>
              <a:t>‹#›</a:t>
            </a:fld>
            <a:endParaRPr lang="en-US"/>
          </a:p>
        </p:txBody>
      </p:sp>
    </p:spTree>
    <p:extLst>
      <p:ext uri="{BB962C8B-B14F-4D97-AF65-F5344CB8AC3E}">
        <p14:creationId xmlns:p14="http://schemas.microsoft.com/office/powerpoint/2010/main" val="19561457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DF9977-0ACC-8844-95D7-B7C10E3DF300}" type="datetimeFigureOut">
              <a:rPr lang="en-US" smtClean="0"/>
              <a:t>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F9888F-B993-5448-B797-86CE1DDFFA4F}" type="slidenum">
              <a:rPr lang="en-US" smtClean="0"/>
              <a:t>‹#›</a:t>
            </a:fld>
            <a:endParaRPr lang="en-US"/>
          </a:p>
        </p:txBody>
      </p:sp>
    </p:spTree>
    <p:extLst>
      <p:ext uri="{BB962C8B-B14F-4D97-AF65-F5344CB8AC3E}">
        <p14:creationId xmlns:p14="http://schemas.microsoft.com/office/powerpoint/2010/main" val="33540700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9888F-B993-5448-B797-86CE1DDFFA4F}" type="slidenum">
              <a:rPr lang="en-US" smtClean="0"/>
              <a:t>49</a:t>
            </a:fld>
            <a:endParaRPr lang="en-US"/>
          </a:p>
        </p:txBody>
      </p:sp>
    </p:spTree>
    <p:extLst>
      <p:ext uri="{BB962C8B-B14F-4D97-AF65-F5344CB8AC3E}">
        <p14:creationId xmlns:p14="http://schemas.microsoft.com/office/powerpoint/2010/main" val="134274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x-none"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p:txBody>
          <a:bodyPr/>
          <a:lstStyle/>
          <a:p>
            <a:fld id="{485C7740-3B78-3245-8128-9068E095C747}" type="datetime1">
              <a:rPr lang="en-US" smtClean="0"/>
              <a:t>8/20/17</a:t>
            </a:fld>
            <a:endParaRPr lang="en-US"/>
          </a:p>
        </p:txBody>
      </p:sp>
      <p:sp>
        <p:nvSpPr>
          <p:cNvPr id="5" name="Footer Placeholder 4"/>
          <p:cNvSpPr>
            <a:spLocks noGrp="1"/>
          </p:cNvSpPr>
          <p:nvPr>
            <p:ph type="ftr" sz="quarter" idx="11"/>
          </p:nvPr>
        </p:nvSpPr>
        <p:spPr/>
        <p:txBody>
          <a:bodyPr/>
          <a:lstStyle/>
          <a:p>
            <a:r>
              <a:rPr lang="en-US" smtClean="0"/>
              <a:t>Prepared By: Manjul Bhattarai</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84428-E076-BB42-ABFF-012D7C5D22B1}" type="datetime1">
              <a:rPr lang="en-US" smtClean="0"/>
              <a:t>8/20/17</a:t>
            </a:fld>
            <a:endParaRPr lang="en-US"/>
          </a:p>
        </p:txBody>
      </p:sp>
      <p:sp>
        <p:nvSpPr>
          <p:cNvPr id="3" name="Footer Placeholder 2"/>
          <p:cNvSpPr>
            <a:spLocks noGrp="1"/>
          </p:cNvSpPr>
          <p:nvPr>
            <p:ph type="ftr" sz="quarter" idx="11"/>
          </p:nvPr>
        </p:nvSpPr>
        <p:spPr/>
        <p:txBody>
          <a:bodyPr/>
          <a:lstStyle/>
          <a:p>
            <a:r>
              <a:rPr lang="en-US" smtClean="0"/>
              <a:t>Prepared By: Manjul Bhattarai</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x-none"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225553A-9230-5A4A-9976-E425F69F5A97}" type="datetime1">
              <a:rPr lang="en-US" smtClean="0"/>
              <a:t>8/20/17</a:t>
            </a:fld>
            <a:endParaRPr lang="en-US"/>
          </a:p>
        </p:txBody>
      </p:sp>
      <p:sp>
        <p:nvSpPr>
          <p:cNvPr id="6" name="Footer Placeholder 5"/>
          <p:cNvSpPr>
            <a:spLocks noGrp="1"/>
          </p:cNvSpPr>
          <p:nvPr>
            <p:ph type="ftr" sz="quarter" idx="11"/>
          </p:nvPr>
        </p:nvSpPr>
        <p:spPr/>
        <p:txBody>
          <a:bodyPr/>
          <a:lstStyle/>
          <a:p>
            <a:r>
              <a:rPr lang="en-US" smtClean="0"/>
              <a:t>Prepared By: Manjul Bhattarai</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x-none"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0512E790-C336-6B41-8F7D-348DFDF2A4B5}" type="datetime1">
              <a:rPr lang="en-US" smtClean="0"/>
              <a:t>8/20/17</a:t>
            </a:fld>
            <a:endParaRPr lang="en-US"/>
          </a:p>
        </p:txBody>
      </p:sp>
      <p:sp>
        <p:nvSpPr>
          <p:cNvPr id="6" name="Footer Placeholder 5"/>
          <p:cNvSpPr>
            <a:spLocks noGrp="1"/>
          </p:cNvSpPr>
          <p:nvPr>
            <p:ph type="ftr" sz="quarter" idx="11"/>
          </p:nvPr>
        </p:nvSpPr>
        <p:spPr/>
        <p:txBody>
          <a:bodyPr/>
          <a:lstStyle/>
          <a:p>
            <a:r>
              <a:rPr lang="en-US" smtClean="0"/>
              <a:t>Prepared By: Manjul Bhattarai</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x-none"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x-none"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8463E0BA-1741-AE45-A275-BAFD90644609}" type="datetime1">
              <a:rPr lang="en-US" smtClean="0"/>
              <a:t>8/20/17</a:t>
            </a:fld>
            <a:endParaRPr lang="en-US"/>
          </a:p>
        </p:txBody>
      </p:sp>
      <p:sp>
        <p:nvSpPr>
          <p:cNvPr id="6" name="Footer Placeholder 5"/>
          <p:cNvSpPr>
            <a:spLocks noGrp="1"/>
          </p:cNvSpPr>
          <p:nvPr>
            <p:ph type="ftr" sz="quarter" idx="11"/>
          </p:nvPr>
        </p:nvSpPr>
        <p:spPr/>
        <p:txBody>
          <a:bodyPr/>
          <a:lstStyle/>
          <a:p>
            <a:r>
              <a:rPr lang="en-US" smtClean="0"/>
              <a:t>Prepared By: Manjul Bhattarai</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x-none"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x-none"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x-none"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FD1C4BE7-F32D-4E47-8313-7E2F6AE0F331}" type="datetime1">
              <a:rPr lang="en-US" smtClean="0"/>
              <a:t>8/20/17</a:t>
            </a:fld>
            <a:endParaRPr lang="en-US"/>
          </a:p>
        </p:txBody>
      </p:sp>
      <p:sp>
        <p:nvSpPr>
          <p:cNvPr id="5" name="Footer Placeholder 4"/>
          <p:cNvSpPr>
            <a:spLocks noGrp="1"/>
          </p:cNvSpPr>
          <p:nvPr>
            <p:ph type="ftr" sz="quarter" idx="11"/>
          </p:nvPr>
        </p:nvSpPr>
        <p:spPr/>
        <p:txBody>
          <a:bodyPr/>
          <a:lstStyle/>
          <a:p>
            <a:r>
              <a:rPr lang="en-US" smtClean="0"/>
              <a:t>Prepared By: Manjul Bhattarai</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x-none"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C8E9A410-3AA8-DE46-BFAC-5207BD00086F}" type="datetime1">
              <a:rPr lang="en-US" smtClean="0"/>
              <a:t>8/20/17</a:t>
            </a:fld>
            <a:endParaRPr lang="en-US"/>
          </a:p>
        </p:txBody>
      </p:sp>
      <p:sp>
        <p:nvSpPr>
          <p:cNvPr id="5" name="Footer Placeholder 4"/>
          <p:cNvSpPr>
            <a:spLocks noGrp="1"/>
          </p:cNvSpPr>
          <p:nvPr>
            <p:ph type="ftr" sz="quarter" idx="11"/>
          </p:nvPr>
        </p:nvSpPr>
        <p:spPr/>
        <p:txBody>
          <a:bodyPr/>
          <a:lstStyle/>
          <a:p>
            <a:r>
              <a:rPr lang="en-US" smtClean="0"/>
              <a:t>Prepared By: Manjul Bhattarai</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F72BAEB-DCCC-1D41-BEAF-74551BBE164F}" type="datetime1">
              <a:rPr lang="en-US" smtClean="0"/>
              <a:t>8/20/17</a:t>
            </a:fld>
            <a:endParaRPr lang="en-US"/>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x-none"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3B83C72-7E90-4D4B-BD8F-DA8C707742EA}" type="slidenum">
              <a:rPr lang="en-US"/>
              <a:pPr/>
              <a:t>‹#›</a:t>
            </a:fld>
            <a:endParaRPr lang="en-US"/>
          </a:p>
        </p:txBody>
      </p:sp>
    </p:spTree>
    <p:extLst>
      <p:ext uri="{BB962C8B-B14F-4D97-AF65-F5344CB8AC3E}">
        <p14:creationId xmlns:p14="http://schemas.microsoft.com/office/powerpoint/2010/main" val="2960598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x-none"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3D396E1-332B-D344-8BEA-C7C16D24A846}" type="slidenum">
              <a:rPr lang="en-US"/>
              <a:pPr/>
              <a:t>‹#›</a:t>
            </a:fld>
            <a:endParaRPr lang="en-US"/>
          </a:p>
        </p:txBody>
      </p:sp>
    </p:spTree>
    <p:extLst>
      <p:ext uri="{BB962C8B-B14F-4D97-AF65-F5344CB8AC3E}">
        <p14:creationId xmlns:p14="http://schemas.microsoft.com/office/powerpoint/2010/main" val="2186890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FE4FEB0-07A9-A54C-BCD6-A92F2B53B75A}" type="slidenum">
              <a:rPr lang="en-US"/>
              <a:pPr/>
              <a:t>‹#›</a:t>
            </a:fld>
            <a:endParaRPr lang="en-US"/>
          </a:p>
        </p:txBody>
      </p:sp>
    </p:spTree>
    <p:extLst>
      <p:ext uri="{BB962C8B-B14F-4D97-AF65-F5344CB8AC3E}">
        <p14:creationId xmlns:p14="http://schemas.microsoft.com/office/powerpoint/2010/main" val="14579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F232C841-0207-8F42-8B70-CF51744B6860}" type="datetime1">
              <a:rPr lang="en-US" smtClean="0"/>
              <a:t>8/20/17</a:t>
            </a:fld>
            <a:endParaRPr lang="en-US"/>
          </a:p>
        </p:txBody>
      </p:sp>
      <p:sp>
        <p:nvSpPr>
          <p:cNvPr id="5" name="Footer Placeholder 4"/>
          <p:cNvSpPr>
            <a:spLocks noGrp="1"/>
          </p:cNvSpPr>
          <p:nvPr>
            <p:ph type="ftr" sz="quarter" idx="11"/>
          </p:nvPr>
        </p:nvSpPr>
        <p:spPr/>
        <p:txBody>
          <a:bodyPr/>
          <a:lstStyle/>
          <a:p>
            <a:r>
              <a:rPr lang="en-US" smtClean="0"/>
              <a:t>Prepared By: Manjul Bhattarai</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x-none"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410F06-2B82-8945-AFE5-8D8BE1BDD676}" type="datetime1">
              <a:rPr lang="en-US" smtClean="0"/>
              <a:t>8/20/17</a:t>
            </a:fld>
            <a:endParaRPr lang="en-US"/>
          </a:p>
        </p:txBody>
      </p:sp>
      <p:sp>
        <p:nvSpPr>
          <p:cNvPr id="5" name="Footer Placeholder 4"/>
          <p:cNvSpPr>
            <a:spLocks noGrp="1"/>
          </p:cNvSpPr>
          <p:nvPr>
            <p:ph type="ftr" sz="quarter" idx="11"/>
          </p:nvPr>
        </p:nvSpPr>
        <p:spPr>
          <a:xfrm>
            <a:off x="7238999" y="6356350"/>
            <a:ext cx="1446213" cy="365125"/>
          </a:xfrm>
        </p:spPr>
        <p:txBody>
          <a:bodyPr/>
          <a:lstStyle/>
          <a:p>
            <a:r>
              <a:rPr lang="en-US" smtClean="0"/>
              <a:t>Prepared By: Manjul Bhattarai</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924DDE6B-A620-CE48-9C3C-ECCDCABD4E3C}" type="datetime1">
              <a:rPr lang="en-US" smtClean="0"/>
              <a:t>8/20/17</a:t>
            </a:fld>
            <a:endParaRPr lang="en-US"/>
          </a:p>
        </p:txBody>
      </p:sp>
      <p:sp>
        <p:nvSpPr>
          <p:cNvPr id="6" name="Footer Placeholder 5"/>
          <p:cNvSpPr>
            <a:spLocks noGrp="1"/>
          </p:cNvSpPr>
          <p:nvPr>
            <p:ph type="ftr" sz="quarter" idx="11"/>
          </p:nvPr>
        </p:nvSpPr>
        <p:spPr/>
        <p:txBody>
          <a:bodyPr/>
          <a:lstStyle/>
          <a:p>
            <a:r>
              <a:rPr lang="en-US" smtClean="0"/>
              <a:t>Prepared By: Manjul Bhattarai</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7" name="Date Placeholder 6"/>
          <p:cNvSpPr>
            <a:spLocks noGrp="1"/>
          </p:cNvSpPr>
          <p:nvPr>
            <p:ph type="dt" sz="half" idx="10"/>
          </p:nvPr>
        </p:nvSpPr>
        <p:spPr/>
        <p:txBody>
          <a:bodyPr/>
          <a:lstStyle/>
          <a:p>
            <a:fld id="{73CE591B-2D36-E140-B4BB-C826C9A40644}" type="datetime1">
              <a:rPr lang="en-US" smtClean="0"/>
              <a:t>8/20/17</a:t>
            </a:fld>
            <a:endParaRPr lang="en-US"/>
          </a:p>
        </p:txBody>
      </p:sp>
      <p:sp>
        <p:nvSpPr>
          <p:cNvPr id="8" name="Footer Placeholder 7"/>
          <p:cNvSpPr>
            <a:spLocks noGrp="1"/>
          </p:cNvSpPr>
          <p:nvPr>
            <p:ph type="ftr" sz="quarter" idx="11"/>
          </p:nvPr>
        </p:nvSpPr>
        <p:spPr/>
        <p:txBody>
          <a:bodyPr/>
          <a:lstStyle/>
          <a:p>
            <a:r>
              <a:rPr lang="en-US" smtClean="0"/>
              <a:t>Prepared By: Manjul Bhattarai</a:t>
            </a:r>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394763C8-F899-E145-A688-EECB4AD41B5C}" type="datetime1">
              <a:rPr lang="en-US" smtClean="0"/>
              <a:t>8/20/17</a:t>
            </a:fld>
            <a:endParaRPr lang="en-US"/>
          </a:p>
        </p:txBody>
      </p:sp>
      <p:sp>
        <p:nvSpPr>
          <p:cNvPr id="6" name="Footer Placeholder 5"/>
          <p:cNvSpPr>
            <a:spLocks noGrp="1"/>
          </p:cNvSpPr>
          <p:nvPr>
            <p:ph type="ftr" sz="quarter" idx="11"/>
          </p:nvPr>
        </p:nvSpPr>
        <p:spPr/>
        <p:txBody>
          <a:bodyPr/>
          <a:lstStyle/>
          <a:p>
            <a:r>
              <a:rPr lang="en-US" smtClean="0"/>
              <a:t>Prepared By: Manjul Bhattarai</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4FF64B2C-0CCB-A043-99A8-F68518D30C92}" type="datetime1">
              <a:rPr lang="en-US" smtClean="0"/>
              <a:t>8/20/17</a:t>
            </a:fld>
            <a:endParaRPr lang="en-US"/>
          </a:p>
        </p:txBody>
      </p:sp>
      <p:sp>
        <p:nvSpPr>
          <p:cNvPr id="6" name="Footer Placeholder 5"/>
          <p:cNvSpPr>
            <a:spLocks noGrp="1"/>
          </p:cNvSpPr>
          <p:nvPr>
            <p:ph type="ftr" sz="quarter" idx="11"/>
          </p:nvPr>
        </p:nvSpPr>
        <p:spPr/>
        <p:txBody>
          <a:bodyPr/>
          <a:lstStyle/>
          <a:p>
            <a:r>
              <a:rPr lang="en-US" smtClean="0"/>
              <a:t>Prepared By: Manjul Bhattarai</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16881CB2-97B6-B84C-A879-F9185B9D97C7}" type="datetime1">
              <a:rPr lang="en-US" smtClean="0"/>
              <a:t>8/20/17</a:t>
            </a:fld>
            <a:endParaRPr lang="en-US"/>
          </a:p>
        </p:txBody>
      </p:sp>
      <p:sp>
        <p:nvSpPr>
          <p:cNvPr id="6" name="Footer Placeholder 5"/>
          <p:cNvSpPr>
            <a:spLocks noGrp="1"/>
          </p:cNvSpPr>
          <p:nvPr>
            <p:ph type="ftr" sz="quarter" idx="11"/>
          </p:nvPr>
        </p:nvSpPr>
        <p:spPr/>
        <p:txBody>
          <a:bodyPr/>
          <a:lstStyle/>
          <a:p>
            <a:r>
              <a:rPr lang="en-US" smtClean="0"/>
              <a:t>Prepared By: Manjul Bhattarai</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Date Placeholder 2"/>
          <p:cNvSpPr>
            <a:spLocks noGrp="1"/>
          </p:cNvSpPr>
          <p:nvPr>
            <p:ph type="dt" sz="half" idx="10"/>
          </p:nvPr>
        </p:nvSpPr>
        <p:spPr/>
        <p:txBody>
          <a:bodyPr/>
          <a:lstStyle/>
          <a:p>
            <a:fld id="{E725287F-B983-3749-B4F1-BD9B1BC7A96D}" type="datetime1">
              <a:rPr lang="en-US" smtClean="0"/>
              <a:t>8/20/17</a:t>
            </a:fld>
            <a:endParaRPr lang="en-US"/>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x-none"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560D56EE-9F91-AF42-B623-F57E3137FB1B}" type="datetime1">
              <a:rPr lang="en-US" smtClean="0"/>
              <a:t>8/20/17</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n-US" smtClean="0"/>
              <a:t>Prepared By: Manjul Bhattarai</a:t>
            </a:r>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dt="0"/>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jpe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jpe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175565"/>
            <a:ext cx="8228013" cy="1927225"/>
          </a:xfrm>
        </p:spPr>
        <p:txBody>
          <a:bodyPr/>
          <a:lstStyle/>
          <a:p>
            <a:r>
              <a:rPr lang="en-US" sz="3600" dirty="0" smtClean="0"/>
              <a:t>DBMS</a:t>
            </a:r>
            <a:r>
              <a:rPr lang="en-US" dirty="0" smtClean="0"/>
              <a:t/>
            </a:r>
            <a:br>
              <a:rPr lang="en-US" dirty="0" smtClean="0"/>
            </a:br>
            <a:r>
              <a:rPr lang="en-US" dirty="0" smtClean="0"/>
              <a:t>Chapter-5 </a:t>
            </a:r>
            <a:br>
              <a:rPr lang="en-US" dirty="0" smtClean="0"/>
            </a:br>
            <a:r>
              <a:rPr lang="en-US" dirty="0" smtClean="0"/>
              <a:t>Database Constraints and Relational Database Design</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719542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DELETE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 </a:t>
            </a:r>
            <a:r>
              <a:rPr lang="en-US" dirty="0"/>
              <a:t>ACTION </a:t>
            </a:r>
            <a:endParaRPr lang="en-US" dirty="0" smtClean="0"/>
          </a:p>
          <a:p>
            <a:pPr lvl="1"/>
            <a:r>
              <a:rPr lang="en-US" dirty="0" smtClean="0"/>
              <a:t>which </a:t>
            </a:r>
            <a:r>
              <a:rPr lang="en-US" dirty="0"/>
              <a:t>is the default) prevents deleting a parent when there are </a:t>
            </a:r>
            <a:r>
              <a:rPr lang="en-US" dirty="0" smtClean="0"/>
              <a:t>children </a:t>
            </a:r>
            <a:r>
              <a:rPr lang="en-US" dirty="0"/>
              <a:t>(would be nice arrangement for real life</a:t>
            </a:r>
            <a:r>
              <a:rPr lang="en-US" dirty="0" smtClean="0"/>
              <a:t>)</a:t>
            </a:r>
          </a:p>
          <a:p>
            <a:r>
              <a:rPr lang="en-US" dirty="0" smtClean="0"/>
              <a:t>CASCADE </a:t>
            </a:r>
            <a:endParaRPr lang="en-US" dirty="0"/>
          </a:p>
          <a:p>
            <a:pPr lvl="1"/>
            <a:r>
              <a:rPr lang="en-US" dirty="0" smtClean="0"/>
              <a:t>when </a:t>
            </a:r>
            <a:r>
              <a:rPr lang="en-US" dirty="0"/>
              <a:t>a referenced parent table row is removed all the child are removed automatically)</a:t>
            </a:r>
          </a:p>
          <a:p>
            <a:r>
              <a:rPr lang="en-US" dirty="0" smtClean="0"/>
              <a:t>SET </a:t>
            </a:r>
            <a:r>
              <a:rPr lang="en-US" dirty="0"/>
              <a:t>NULL </a:t>
            </a:r>
            <a:endParaRPr lang="en-US" dirty="0" smtClean="0"/>
          </a:p>
          <a:p>
            <a:pPr lvl="1"/>
            <a:r>
              <a:rPr lang="en-US" dirty="0" smtClean="0"/>
              <a:t>action </a:t>
            </a:r>
            <a:r>
              <a:rPr lang="en-US" dirty="0"/>
              <a:t>allows data that references the parent key to be deleted, but not updated. When referenced data in the parent key is deleted, all rows in the child table that depend on those parent key values have their foreign keys set to null</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448891162"/>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2"/>
          <p:cNvSpPr>
            <a:spLocks noGrp="1" noChangeArrowheads="1"/>
          </p:cNvSpPr>
          <p:nvPr>
            <p:ph type="title"/>
          </p:nvPr>
        </p:nvSpPr>
        <p:spPr>
          <a:xfrm>
            <a:off x="457200" y="680403"/>
            <a:ext cx="8229600" cy="1143000"/>
          </a:xfrm>
        </p:spPr>
        <p:txBody>
          <a:bodyPr/>
          <a:lstStyle/>
          <a:p>
            <a:r>
              <a:rPr lang="en-US" sz="3200" b="1" dirty="0">
                <a:solidFill>
                  <a:srgbClr val="FFFFFF"/>
                </a:solidFill>
              </a:rPr>
              <a:t>Table Conforming to First Normal Form</a:t>
            </a:r>
            <a:endParaRPr lang="en-US" sz="3200" dirty="0">
              <a:solidFill>
                <a:srgbClr val="FFFFFF"/>
              </a:solidFill>
            </a:endParaRPr>
          </a:p>
        </p:txBody>
      </p:sp>
      <p:graphicFrame>
        <p:nvGraphicFramePr>
          <p:cNvPr id="6" name="Group 190"/>
          <p:cNvGraphicFramePr>
            <a:graphicFrameLocks noGrp="1"/>
          </p:cNvGraphicFramePr>
          <p:nvPr>
            <p:extLst>
              <p:ext uri="{D42A27DB-BD31-4B8C-83A1-F6EECF244321}">
                <p14:modId xmlns:p14="http://schemas.microsoft.com/office/powerpoint/2010/main" val="2268100308"/>
              </p:ext>
            </p:extLst>
          </p:nvPr>
        </p:nvGraphicFramePr>
        <p:xfrm>
          <a:off x="1219200" y="2310765"/>
          <a:ext cx="6362700" cy="4045585"/>
        </p:xfrm>
        <a:graphic>
          <a:graphicData uri="http://schemas.openxmlformats.org/drawingml/2006/table">
            <a:tbl>
              <a:tblPr/>
              <a:tblGrid>
                <a:gridCol w="2252663"/>
                <a:gridCol w="2284412"/>
                <a:gridCol w="1825625"/>
              </a:tblGrid>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charset="0"/>
                        </a:rPr>
                        <a:t>PART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charset="0"/>
                        </a:rPr>
                        <a:t>(Primary Key) </a:t>
                      </a:r>
                      <a:endParaRPr kumimoji="0" lang="en-US" sz="60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charset="0"/>
                        </a:rPr>
                        <a:t>WAREHOUSE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charset="0"/>
                        </a:rPr>
                        <a:t>(Primary Key) </a:t>
                      </a:r>
                      <a:endParaRPr kumimoji="0" lang="en-US" sz="60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charset="0"/>
                        </a:rPr>
                        <a:t>QUANTITY </a:t>
                      </a:r>
                      <a:endParaRPr kumimoji="0" lang="en-US" sz="60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P0010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Warehouse A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400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P0010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Warehouse B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543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P0010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Warehouse C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329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P0020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Warehouse B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200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P0020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Warehouse D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278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77719981"/>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pic>
        <p:nvPicPr>
          <p:cNvPr id="5" name="Content Placeholder 4" descr="Screen Shot 2017-08-24 at 9.37.20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04" r="317"/>
          <a:stretch/>
        </p:blipFill>
        <p:spPr>
          <a:xfrm>
            <a:off x="1412807" y="2348487"/>
            <a:ext cx="5636957" cy="4007863"/>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6" name="TextBox 5"/>
          <p:cNvSpPr txBox="1"/>
          <p:nvPr/>
        </p:nvSpPr>
        <p:spPr>
          <a:xfrm>
            <a:off x="7049764" y="3441323"/>
            <a:ext cx="1826659" cy="369332"/>
          </a:xfrm>
          <a:prstGeom prst="rect">
            <a:avLst/>
          </a:prstGeom>
          <a:noFill/>
        </p:spPr>
        <p:txBody>
          <a:bodyPr wrap="square" rtlCol="0">
            <a:spAutoFit/>
          </a:bodyPr>
          <a:lstStyle/>
          <a:p>
            <a:r>
              <a:rPr lang="en-US" dirty="0" smtClean="0"/>
              <a:t>Not </a:t>
            </a:r>
            <a:r>
              <a:rPr lang="en-US" dirty="0" err="1" smtClean="0"/>
              <a:t>Normalised</a:t>
            </a:r>
            <a:endParaRPr lang="en-US" dirty="0"/>
          </a:p>
        </p:txBody>
      </p:sp>
    </p:spTree>
    <p:extLst>
      <p:ext uri="{BB962C8B-B14F-4D97-AF65-F5344CB8AC3E}">
        <p14:creationId xmlns:p14="http://schemas.microsoft.com/office/powerpoint/2010/main" val="1503411875"/>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pic>
        <p:nvPicPr>
          <p:cNvPr id="5" name="Content Placeholder 4" descr="Screen Shot 2017-08-24 at 9.37.31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8" r="340"/>
          <a:stretch/>
        </p:blipFill>
        <p:spPr>
          <a:xfrm>
            <a:off x="1155933" y="2486500"/>
            <a:ext cx="6478932" cy="3736259"/>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734998165"/>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pic>
        <p:nvPicPr>
          <p:cNvPr id="5" name="Content Placeholder 4" descr="Screen Shot 2017-08-24 at 9.42.09 AM.png"/>
          <p:cNvPicPr>
            <a:picLocks noGrp="1" noChangeAspect="1"/>
          </p:cNvPicPr>
          <p:nvPr>
            <p:ph idx="1"/>
          </p:nvPr>
        </p:nvPicPr>
        <p:blipFill>
          <a:blip r:embed="rId2">
            <a:extLst>
              <a:ext uri="{28A0092B-C50C-407E-A947-70E740481C1C}">
                <a14:useLocalDpi xmlns:a14="http://schemas.microsoft.com/office/drawing/2010/main" val="0"/>
              </a:ext>
            </a:extLst>
          </a:blip>
          <a:srcRect t="-5554" b="-5554"/>
          <a:stretch>
            <a:fillRect/>
          </a:stretch>
        </p:blipFill>
        <p:spPr>
          <a:xfrm>
            <a:off x="367131" y="2325834"/>
            <a:ext cx="8667832" cy="3695651"/>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757963054"/>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sp>
        <p:nvSpPr>
          <p:cNvPr id="3" name="Content Placeholder 2"/>
          <p:cNvSpPr>
            <a:spLocks noGrp="1"/>
          </p:cNvSpPr>
          <p:nvPr>
            <p:ph idx="1"/>
          </p:nvPr>
        </p:nvSpPr>
        <p:spPr/>
        <p:txBody>
          <a:bodyPr/>
          <a:lstStyle/>
          <a:p>
            <a:r>
              <a:rPr lang="en-US" dirty="0" smtClean="0"/>
              <a:t>A </a:t>
            </a:r>
            <a:r>
              <a:rPr lang="en-US" b="1" dirty="0"/>
              <a:t>Candidate Key</a:t>
            </a:r>
            <a:r>
              <a:rPr lang="en-US" dirty="0"/>
              <a:t> can be any column or a combination of columns that can qualify as unique key in database. </a:t>
            </a:r>
            <a:endParaRPr lang="en-US" dirty="0" smtClean="0"/>
          </a:p>
          <a:p>
            <a:r>
              <a:rPr lang="en-US" dirty="0" smtClean="0"/>
              <a:t>There </a:t>
            </a:r>
            <a:r>
              <a:rPr lang="en-US" dirty="0"/>
              <a:t>can be multiple Candidate Keys in one table. </a:t>
            </a:r>
            <a:endParaRPr lang="en-US" dirty="0" smtClean="0"/>
          </a:p>
          <a:p>
            <a:r>
              <a:rPr lang="en-US" dirty="0" smtClean="0"/>
              <a:t>Each </a:t>
            </a:r>
            <a:r>
              <a:rPr lang="en-US" dirty="0"/>
              <a:t>Candidate Key can qualify as Primary Key</a:t>
            </a:r>
            <a:r>
              <a:rPr lang="en-US" dirty="0" smtClean="0"/>
              <a:t>.</a:t>
            </a:r>
          </a:p>
          <a:p>
            <a:r>
              <a:rPr lang="en-US" dirty="0"/>
              <a:t>An attribute that is not part of any candidate key is known as </a:t>
            </a:r>
            <a:r>
              <a:rPr lang="en-US" b="1" dirty="0"/>
              <a:t>non-prime attribute.</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55592451"/>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table must be in first normal form.</a:t>
            </a:r>
          </a:p>
          <a:p>
            <a:r>
              <a:rPr lang="en-US" dirty="0"/>
              <a:t>All the non-key columns are dependent on the table’s primary key</a:t>
            </a:r>
            <a:r>
              <a:rPr lang="en-US" dirty="0" smtClean="0"/>
              <a:t>.</a:t>
            </a:r>
          </a:p>
          <a:p>
            <a:r>
              <a:rPr lang="en-US" sz="2400" dirty="0"/>
              <a:t>usually used in tables with a multiple-field primary key (composite key</a:t>
            </a:r>
            <a:r>
              <a:rPr lang="en-US" sz="2400" dirty="0" smtClean="0"/>
              <a:t>)</a:t>
            </a:r>
          </a:p>
          <a:p>
            <a:pPr marL="342900" lvl="1" indent="-342900">
              <a:spcBef>
                <a:spcPts val="2000"/>
              </a:spcBef>
              <a:buClr>
                <a:schemeClr val="accent1"/>
              </a:buClr>
            </a:pPr>
            <a:r>
              <a:rPr lang="en-US" sz="2200" dirty="0"/>
              <a:t>each non-key field relates to the entire primary </a:t>
            </a:r>
            <a:r>
              <a:rPr lang="en-US" sz="2200" dirty="0" smtClean="0"/>
              <a:t>key</a:t>
            </a:r>
          </a:p>
          <a:p>
            <a:pPr marL="342900" lvl="1" indent="-342900">
              <a:spcBef>
                <a:spcPts val="2000"/>
              </a:spcBef>
              <a:buClr>
                <a:schemeClr val="accent1"/>
              </a:buClr>
            </a:pPr>
            <a:r>
              <a:rPr lang="en-US" sz="2400" dirty="0"/>
              <a:t>any field that does not relate to the primary key is placed in a separate </a:t>
            </a:r>
            <a:r>
              <a:rPr lang="en-US" sz="2400" dirty="0" smtClean="0"/>
              <a:t>table</a:t>
            </a:r>
            <a:endParaRPr lang="en-US" sz="2200"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012980955"/>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pic>
        <p:nvPicPr>
          <p:cNvPr id="5" name="Content Placeholder 4" descr="Screen Shot 2017-08-24 at 8.57.0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94" r="1288"/>
          <a:stretch/>
        </p:blipFill>
        <p:spPr>
          <a:xfrm>
            <a:off x="970412" y="1737249"/>
            <a:ext cx="6607369" cy="4619101"/>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693768045"/>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sp>
        <p:nvSpPr>
          <p:cNvPr id="3" name="Content Placeholder 2"/>
          <p:cNvSpPr>
            <a:spLocks noGrp="1"/>
          </p:cNvSpPr>
          <p:nvPr>
            <p:ph idx="1"/>
          </p:nvPr>
        </p:nvSpPr>
        <p:spPr/>
        <p:txBody>
          <a:bodyPr>
            <a:normAutofit lnSpcReduction="10000"/>
          </a:bodyPr>
          <a:lstStyle/>
          <a:p>
            <a:r>
              <a:rPr lang="en-US" dirty="0"/>
              <a:t>The table is in 1 NF because each attribute has atomic values. </a:t>
            </a:r>
            <a:endParaRPr lang="en-US" dirty="0" smtClean="0"/>
          </a:p>
          <a:p>
            <a:r>
              <a:rPr lang="en-US" dirty="0" smtClean="0"/>
              <a:t>However</a:t>
            </a:r>
            <a:r>
              <a:rPr lang="en-US" dirty="0"/>
              <a:t>, it is not in 2NF because non prime attribute </a:t>
            </a:r>
            <a:r>
              <a:rPr lang="en-US" dirty="0" err="1"/>
              <a:t>teacher_age</a:t>
            </a:r>
            <a:r>
              <a:rPr lang="en-US" dirty="0"/>
              <a:t> is dependent on </a:t>
            </a:r>
            <a:r>
              <a:rPr lang="en-US" dirty="0" err="1"/>
              <a:t>teacher_id</a:t>
            </a:r>
            <a:r>
              <a:rPr lang="en-US" dirty="0"/>
              <a:t> alone which is a proper subset of candidate key. </a:t>
            </a:r>
            <a:endParaRPr lang="en-US" dirty="0" smtClean="0"/>
          </a:p>
          <a:p>
            <a:r>
              <a:rPr lang="en-US" dirty="0" smtClean="0"/>
              <a:t>This </a:t>
            </a:r>
            <a:r>
              <a:rPr lang="en-US" dirty="0"/>
              <a:t>violates the rule for 2NF as the rule says “no non-prime attribute is dependent on the proper subset of any candidate key of the table”.</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303314733"/>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pic>
        <p:nvPicPr>
          <p:cNvPr id="5" name="Content Placeholder 4" descr="Screen Shot 2017-08-24 at 8.59.12 PM.png"/>
          <p:cNvPicPr>
            <a:picLocks noGrp="1" noChangeAspect="1"/>
          </p:cNvPicPr>
          <p:nvPr>
            <p:ph idx="1"/>
          </p:nvPr>
        </p:nvPicPr>
        <p:blipFill>
          <a:blip r:embed="rId2">
            <a:extLst>
              <a:ext uri="{28A0092B-C50C-407E-A947-70E740481C1C}">
                <a14:useLocalDpi xmlns:a14="http://schemas.microsoft.com/office/drawing/2010/main" val="0"/>
              </a:ext>
            </a:extLst>
          </a:blip>
          <a:srcRect l="-6258" r="-6258"/>
          <a:stretch>
            <a:fillRect/>
          </a:stretch>
        </p:blipFill>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756158608"/>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pic>
        <p:nvPicPr>
          <p:cNvPr id="5" name="Content Placeholder 4" descr="Screen Shot 2017-08-24 at 8.59.50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892" r="-724"/>
          <a:stretch/>
        </p:blipFill>
        <p:spPr>
          <a:xfrm>
            <a:off x="1113121" y="2290066"/>
            <a:ext cx="6678723" cy="3961231"/>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9856148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Basics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a:t>
            </a:r>
          </a:p>
          <a:p>
            <a:r>
              <a:rPr lang="en-US" dirty="0" smtClean="0"/>
              <a:t>Control Statements</a:t>
            </a:r>
          </a:p>
          <a:p>
            <a:r>
              <a:rPr lang="en-US" dirty="0" smtClean="0"/>
              <a:t>Stored Procedure</a:t>
            </a:r>
          </a:p>
          <a:p>
            <a:r>
              <a:rPr lang="en-US" dirty="0" smtClean="0"/>
              <a:t>Function</a:t>
            </a:r>
          </a:p>
          <a:p>
            <a:r>
              <a:rPr lang="en-US" dirty="0" smtClean="0"/>
              <a:t>Cursor</a:t>
            </a:r>
          </a:p>
          <a:p>
            <a:r>
              <a:rPr lang="en-US" dirty="0" smtClean="0"/>
              <a:t>Exception</a:t>
            </a:r>
          </a:p>
          <a:p>
            <a:r>
              <a:rPr lang="en-US" dirty="0" smtClean="0"/>
              <a:t>Trigger and Assertions</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697559449"/>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6" name="Rectangle 2"/>
          <p:cNvSpPr>
            <a:spLocks noGrp="1" noChangeArrowheads="1"/>
          </p:cNvSpPr>
          <p:nvPr>
            <p:ph type="title"/>
          </p:nvPr>
        </p:nvSpPr>
        <p:spPr>
          <a:xfrm>
            <a:off x="504825" y="474402"/>
            <a:ext cx="8229600" cy="1143000"/>
          </a:xfrm>
        </p:spPr>
        <p:txBody>
          <a:bodyPr/>
          <a:lstStyle/>
          <a:p>
            <a:r>
              <a:rPr lang="en-US" sz="3600" b="1" dirty="0"/>
              <a:t>Table Violating Second Normal Form</a:t>
            </a:r>
            <a:endParaRPr lang="en-US" sz="3600" dirty="0"/>
          </a:p>
        </p:txBody>
      </p:sp>
      <p:graphicFrame>
        <p:nvGraphicFramePr>
          <p:cNvPr id="7" name="Group 179"/>
          <p:cNvGraphicFramePr>
            <a:graphicFrameLocks noGrp="1"/>
          </p:cNvGraphicFramePr>
          <p:nvPr>
            <p:extLst>
              <p:ext uri="{D42A27DB-BD31-4B8C-83A1-F6EECF244321}">
                <p14:modId xmlns:p14="http://schemas.microsoft.com/office/powerpoint/2010/main" val="932848315"/>
              </p:ext>
            </p:extLst>
          </p:nvPr>
        </p:nvGraphicFramePr>
        <p:xfrm>
          <a:off x="581025" y="2534908"/>
          <a:ext cx="8104188" cy="3876040"/>
        </p:xfrm>
        <a:graphic>
          <a:graphicData uri="http://schemas.openxmlformats.org/drawingml/2006/table">
            <a:tbl>
              <a:tblPr/>
              <a:tblGrid>
                <a:gridCol w="1903413"/>
                <a:gridCol w="1936750"/>
                <a:gridCol w="1554162"/>
                <a:gridCol w="2709863"/>
              </a:tblGrid>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PART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(Primary Key) </a:t>
                      </a:r>
                      <a:endParaRPr kumimoji="0" lang="en-US" sz="54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WAREHOUSE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(Primary Key) </a:t>
                      </a:r>
                      <a:endParaRPr kumimoji="0" lang="en-US" sz="5400" b="0" i="0" u="none" strike="noStrike" cap="none" normalizeH="0" baseline="0" dirty="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QUANTITY </a:t>
                      </a:r>
                      <a:endParaRPr kumimoji="0" lang="en-US" sz="54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WAREHOUSE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ADDRESS </a:t>
                      </a:r>
                      <a:endParaRPr kumimoji="0" lang="en-US" sz="54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P0010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Warehouse A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400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1608 New Field Road </a:t>
                      </a:r>
                      <a:endParaRPr kumimoji="0" lang="en-US" sz="5400" b="0" i="0" u="none" strike="noStrike" cap="none" normalizeH="0" baseline="0" dirty="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P0010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Warehouse B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543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4141 Greenway Drive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P0010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Warehouse C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329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171 Pine Lane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P0020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Warehouse B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200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4141 Greenway Drive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P0020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Warehouse D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278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800 Massey Street </a:t>
                      </a:r>
                      <a:endParaRPr kumimoji="0" lang="en-US" sz="5400" b="0" i="0" u="none" strike="noStrike" cap="none" normalizeH="0" baseline="0" dirty="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84775133"/>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2"/>
          <p:cNvSpPr>
            <a:spLocks noGrp="1" noChangeArrowheads="1"/>
          </p:cNvSpPr>
          <p:nvPr>
            <p:ph type="title"/>
          </p:nvPr>
        </p:nvSpPr>
        <p:spPr>
          <a:xfrm>
            <a:off x="457200" y="595313"/>
            <a:ext cx="8229600" cy="1143000"/>
          </a:xfrm>
        </p:spPr>
        <p:txBody>
          <a:bodyPr/>
          <a:lstStyle/>
          <a:p>
            <a:r>
              <a:rPr lang="en-US" sz="3200" b="1" dirty="0">
                <a:solidFill>
                  <a:srgbClr val="FFFFFF"/>
                </a:solidFill>
              </a:rPr>
              <a:t>Tables Conforming to Second </a:t>
            </a:r>
            <a:br>
              <a:rPr lang="en-US" sz="3200" b="1" dirty="0">
                <a:solidFill>
                  <a:srgbClr val="FFFFFF"/>
                </a:solidFill>
              </a:rPr>
            </a:br>
            <a:r>
              <a:rPr lang="en-US" sz="3200" b="1" dirty="0">
                <a:solidFill>
                  <a:srgbClr val="FFFFFF"/>
                </a:solidFill>
              </a:rPr>
              <a:t>Normal Form</a:t>
            </a:r>
          </a:p>
        </p:txBody>
      </p:sp>
      <p:sp>
        <p:nvSpPr>
          <p:cNvPr id="6" name="Rectangle 184"/>
          <p:cNvSpPr>
            <a:spLocks noChangeArrowheads="1"/>
          </p:cNvSpPr>
          <p:nvPr/>
        </p:nvSpPr>
        <p:spPr bwMode="auto">
          <a:xfrm>
            <a:off x="0" y="4404518"/>
            <a:ext cx="262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b="1" dirty="0"/>
              <a:t>PART_STOCK TABLE </a:t>
            </a:r>
            <a:endParaRPr lang="en-US" dirty="0"/>
          </a:p>
        </p:txBody>
      </p:sp>
      <p:graphicFrame>
        <p:nvGraphicFramePr>
          <p:cNvPr id="7" name="Group 385"/>
          <p:cNvGraphicFramePr>
            <a:graphicFrameLocks noGrp="1"/>
          </p:cNvGraphicFramePr>
          <p:nvPr>
            <p:extLst>
              <p:ext uri="{D42A27DB-BD31-4B8C-83A1-F6EECF244321}">
                <p14:modId xmlns:p14="http://schemas.microsoft.com/office/powerpoint/2010/main" val="2511830548"/>
              </p:ext>
            </p:extLst>
          </p:nvPr>
        </p:nvGraphicFramePr>
        <p:xfrm>
          <a:off x="228600" y="2149475"/>
          <a:ext cx="7143750" cy="2194560"/>
        </p:xfrm>
        <a:graphic>
          <a:graphicData uri="http://schemas.openxmlformats.org/drawingml/2006/table">
            <a:tbl>
              <a:tblPr/>
              <a:tblGrid>
                <a:gridCol w="2419350"/>
                <a:gridCol w="3308350"/>
                <a:gridCol w="1416050"/>
              </a:tblGrid>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PART (Primary Key) </a:t>
                      </a:r>
                      <a:endParaRPr kumimoji="0" lang="en-US" sz="48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rPr>
                        <a:t>WAREHOUSE (Primary Key) </a:t>
                      </a:r>
                      <a:endParaRPr kumimoji="0" lang="en-US" sz="4800" b="0" i="0" u="none" strike="noStrike" cap="none" normalizeH="0" baseline="0" dirty="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QUANTITY </a:t>
                      </a:r>
                      <a:endParaRPr kumimoji="0" lang="en-US" sz="48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P0010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Warehouse A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400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P0010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Warehouse B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543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P0010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Warehouse C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329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P0020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Warehouse B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200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P0020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Warehouse D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278 </a:t>
                      </a:r>
                      <a:endParaRPr kumimoji="0" lang="en-US" sz="4800" b="0" i="0" u="none" strike="noStrike" cap="none" normalizeH="0" baseline="0" dirty="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Rectangle 308"/>
          <p:cNvSpPr>
            <a:spLocks noChangeArrowheads="1"/>
          </p:cNvSpPr>
          <p:nvPr/>
        </p:nvSpPr>
        <p:spPr bwMode="auto">
          <a:xfrm>
            <a:off x="6623050" y="4525962"/>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b="1" dirty="0"/>
              <a:t>WAREHOUSE TABLE</a:t>
            </a:r>
            <a:endParaRPr lang="en-US" dirty="0"/>
          </a:p>
        </p:txBody>
      </p:sp>
      <p:graphicFrame>
        <p:nvGraphicFramePr>
          <p:cNvPr id="9" name="Group 386"/>
          <p:cNvGraphicFramePr>
            <a:graphicFrameLocks noGrp="1"/>
          </p:cNvGraphicFramePr>
          <p:nvPr>
            <p:extLst>
              <p:ext uri="{D42A27DB-BD31-4B8C-83A1-F6EECF244321}">
                <p14:modId xmlns:p14="http://schemas.microsoft.com/office/powerpoint/2010/main" val="3147732232"/>
              </p:ext>
            </p:extLst>
          </p:nvPr>
        </p:nvGraphicFramePr>
        <p:xfrm>
          <a:off x="1219200" y="4892675"/>
          <a:ext cx="6311900" cy="1828800"/>
        </p:xfrm>
        <a:graphic>
          <a:graphicData uri="http://schemas.openxmlformats.org/drawingml/2006/table">
            <a:tbl>
              <a:tblPr/>
              <a:tblGrid>
                <a:gridCol w="3308350"/>
                <a:gridCol w="3003550"/>
              </a:tblGrid>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WAREHOUSE (Primary Key) </a:t>
                      </a:r>
                      <a:endParaRPr kumimoji="0" lang="en-US" sz="48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WAREHOUSE_ADDRESS </a:t>
                      </a:r>
                      <a:endParaRPr kumimoji="0" lang="en-US" sz="48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Warehouse A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1608 New Field Road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Warehouse B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4141 Greenway Drive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Warehouse C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171 Pine Lane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Warehouse D </a:t>
                      </a:r>
                      <a:endParaRPr kumimoji="0" lang="en-US" sz="4800" b="0" i="0" u="none" strike="noStrike" cap="none" normalizeH="0" baseline="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800 Massey Street</a:t>
                      </a:r>
                      <a:endParaRPr kumimoji="0" lang="en-US" sz="4800" b="0" i="0" u="none" strike="noStrike" cap="none" normalizeH="0" baseline="0" dirty="0">
                        <a:ln>
                          <a:noFill/>
                        </a:ln>
                        <a:solidFill>
                          <a:schemeClr val="tx1"/>
                        </a:solidFill>
                        <a:effectLst/>
                        <a:latin typeface="Arial" charset="0"/>
                        <a:ea typeface="ＭＳ Ｐゴシック"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10" name="AutoShape 388"/>
          <p:cNvCxnSpPr>
            <a:cxnSpLocks noChangeShapeType="1"/>
          </p:cNvCxnSpPr>
          <p:nvPr/>
        </p:nvCxnSpPr>
        <p:spPr bwMode="auto">
          <a:xfrm rot="16200000">
            <a:off x="3311525" y="3902075"/>
            <a:ext cx="552450" cy="1428750"/>
          </a:xfrm>
          <a:prstGeom prst="bentConnector3">
            <a:avLst>
              <a:gd name="adj1" fmla="val 5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Text Box 389"/>
          <p:cNvSpPr txBox="1">
            <a:spLocks noChangeArrowheads="1"/>
          </p:cNvSpPr>
          <p:nvPr/>
        </p:nvSpPr>
        <p:spPr bwMode="auto">
          <a:xfrm>
            <a:off x="2819400" y="4587875"/>
            <a:ext cx="244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a:t>1</a:t>
            </a:r>
          </a:p>
        </p:txBody>
      </p:sp>
      <p:sp>
        <p:nvSpPr>
          <p:cNvPr id="12" name="Text Box 390"/>
          <p:cNvSpPr txBox="1">
            <a:spLocks noChangeArrowheads="1"/>
          </p:cNvSpPr>
          <p:nvPr/>
        </p:nvSpPr>
        <p:spPr bwMode="auto">
          <a:xfrm>
            <a:off x="4267200" y="4283075"/>
            <a:ext cx="43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a:cs typeface="Arial" charset="0"/>
              </a:rPr>
              <a:t>∞</a:t>
            </a:r>
          </a:p>
        </p:txBody>
      </p:sp>
    </p:spTree>
    <p:extLst>
      <p:ext uri="{BB962C8B-B14F-4D97-AF65-F5344CB8AC3E}">
        <p14:creationId xmlns:p14="http://schemas.microsoft.com/office/powerpoint/2010/main" val="3934450839"/>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sp>
        <p:nvSpPr>
          <p:cNvPr id="3" name="Content Placeholder 2"/>
          <p:cNvSpPr>
            <a:spLocks noGrp="1"/>
          </p:cNvSpPr>
          <p:nvPr>
            <p:ph idx="1"/>
          </p:nvPr>
        </p:nvSpPr>
        <p:spPr/>
        <p:txBody>
          <a:bodyPr>
            <a:normAutofit/>
          </a:bodyPr>
          <a:lstStyle/>
          <a:p>
            <a:r>
              <a:rPr lang="en-US" dirty="0"/>
              <a:t>A table design is said to be in 3NF if both the following conditions hold</a:t>
            </a:r>
            <a:r>
              <a:rPr lang="en-US" dirty="0" smtClean="0"/>
              <a:t>:</a:t>
            </a:r>
          </a:p>
          <a:p>
            <a:pPr lvl="1"/>
            <a:r>
              <a:rPr lang="en-US" dirty="0"/>
              <a:t>Table must be in 2NF</a:t>
            </a:r>
          </a:p>
          <a:p>
            <a:pPr lvl="1"/>
            <a:r>
              <a:rPr lang="en-US" dirty="0"/>
              <a:t>Transitive functional dependency of non-prime attribute on any super key should be removed</a:t>
            </a:r>
            <a:r>
              <a:rPr lang="en-US" dirty="0" smtClean="0"/>
              <a:t>.</a:t>
            </a:r>
          </a:p>
          <a:p>
            <a:r>
              <a:rPr lang="en-US" dirty="0" smtClean="0"/>
              <a:t>Super </a:t>
            </a:r>
            <a:r>
              <a:rPr lang="en-US" dirty="0"/>
              <a:t>Key</a:t>
            </a:r>
            <a:r>
              <a:rPr lang="en-US" dirty="0" smtClean="0"/>
              <a:t>: </a:t>
            </a:r>
          </a:p>
          <a:p>
            <a:pPr lvl="1"/>
            <a:r>
              <a:rPr lang="en-US" dirty="0" smtClean="0"/>
              <a:t>A </a:t>
            </a:r>
            <a:r>
              <a:rPr lang="en-US" dirty="0"/>
              <a:t>super key is a set or one of more columns (attributes) to uniquely identify rows in a table.</a:t>
            </a:r>
          </a:p>
          <a:p>
            <a:pPr lvl="1"/>
            <a:endParaRPr lang="en-US" dirty="0"/>
          </a:p>
          <a:p>
            <a:pPr marL="349250" lvl="1" indent="0">
              <a:buNone/>
            </a:pPr>
            <a:endParaRPr lang="en-US" dirty="0" smtClean="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363775829"/>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pic>
        <p:nvPicPr>
          <p:cNvPr id="5" name="Content Placeholder 4" descr="Screen Shot 2017-08-24 at 9.07.26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211" b="-732"/>
          <a:stretch/>
        </p:blipFill>
        <p:spPr>
          <a:xfrm>
            <a:off x="240298" y="1926304"/>
            <a:ext cx="7237590" cy="4657997"/>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394523609"/>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sp>
        <p:nvSpPr>
          <p:cNvPr id="3" name="Content Placeholder 2"/>
          <p:cNvSpPr>
            <a:spLocks noGrp="1"/>
          </p:cNvSpPr>
          <p:nvPr>
            <p:ph idx="1"/>
          </p:nvPr>
        </p:nvSpPr>
        <p:spPr/>
        <p:txBody>
          <a:bodyPr>
            <a:normAutofit fontScale="92500"/>
          </a:bodyPr>
          <a:lstStyle/>
          <a:p>
            <a:endParaRPr lang="en-US" dirty="0" smtClean="0"/>
          </a:p>
          <a:p>
            <a:endParaRPr lang="en-US" dirty="0"/>
          </a:p>
          <a:p>
            <a:pPr algn="just"/>
            <a:r>
              <a:rPr lang="en-US" dirty="0" smtClean="0"/>
              <a:t>Here</a:t>
            </a:r>
            <a:r>
              <a:rPr lang="en-US" dirty="0"/>
              <a:t>, </a:t>
            </a:r>
            <a:r>
              <a:rPr lang="en-US" dirty="0" err="1"/>
              <a:t>emp_state</a:t>
            </a:r>
            <a:r>
              <a:rPr lang="en-US" dirty="0"/>
              <a:t>, </a:t>
            </a:r>
            <a:r>
              <a:rPr lang="en-US" dirty="0" err="1"/>
              <a:t>emp_city</a:t>
            </a:r>
            <a:r>
              <a:rPr lang="en-US" dirty="0"/>
              <a:t> &amp; </a:t>
            </a:r>
            <a:r>
              <a:rPr lang="en-US" dirty="0" err="1"/>
              <a:t>emp_district</a:t>
            </a:r>
            <a:r>
              <a:rPr lang="en-US" dirty="0"/>
              <a:t> dependent on </a:t>
            </a:r>
            <a:r>
              <a:rPr lang="en-US" dirty="0" err="1"/>
              <a:t>emp_zip</a:t>
            </a:r>
            <a:r>
              <a:rPr lang="en-US" dirty="0"/>
              <a:t>. </a:t>
            </a:r>
            <a:endParaRPr lang="en-US" dirty="0" smtClean="0"/>
          </a:p>
          <a:p>
            <a:pPr algn="just"/>
            <a:r>
              <a:rPr lang="en-US" dirty="0" smtClean="0"/>
              <a:t>And</a:t>
            </a:r>
            <a:r>
              <a:rPr lang="en-US" dirty="0"/>
              <a:t>, </a:t>
            </a:r>
            <a:r>
              <a:rPr lang="en-US" dirty="0" err="1"/>
              <a:t>emp_zip</a:t>
            </a:r>
            <a:r>
              <a:rPr lang="en-US" dirty="0"/>
              <a:t> is dependent on </a:t>
            </a:r>
            <a:r>
              <a:rPr lang="en-US" dirty="0" err="1"/>
              <a:t>emp_id</a:t>
            </a:r>
            <a:r>
              <a:rPr lang="en-US" dirty="0"/>
              <a:t> that makes non-prime attributes (</a:t>
            </a:r>
            <a:r>
              <a:rPr lang="en-US" dirty="0" err="1"/>
              <a:t>emp_state</a:t>
            </a:r>
            <a:r>
              <a:rPr lang="en-US" dirty="0"/>
              <a:t>, </a:t>
            </a:r>
            <a:r>
              <a:rPr lang="en-US" dirty="0" err="1"/>
              <a:t>emp_city</a:t>
            </a:r>
            <a:r>
              <a:rPr lang="en-US" dirty="0"/>
              <a:t> &amp; </a:t>
            </a:r>
            <a:r>
              <a:rPr lang="en-US" dirty="0" err="1"/>
              <a:t>emp_district</a:t>
            </a:r>
            <a:r>
              <a:rPr lang="en-US" dirty="0"/>
              <a:t>) transitively dependent on super key (</a:t>
            </a:r>
            <a:r>
              <a:rPr lang="en-US" dirty="0" err="1"/>
              <a:t>emp_id</a:t>
            </a:r>
            <a:r>
              <a:rPr lang="en-US" dirty="0"/>
              <a:t>). </a:t>
            </a:r>
            <a:endParaRPr lang="en-US" dirty="0" smtClean="0"/>
          </a:p>
          <a:p>
            <a:r>
              <a:rPr lang="en-US" dirty="0" smtClean="0"/>
              <a:t>This </a:t>
            </a:r>
            <a:r>
              <a:rPr lang="en-US" dirty="0"/>
              <a:t>violates the rule of 3NF.</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7" name="Picture 6" descr="Screen Shot 2017-08-24 at 9.08.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1961250"/>
            <a:ext cx="7327900" cy="1866900"/>
          </a:xfrm>
          <a:prstGeom prst="rect">
            <a:avLst/>
          </a:prstGeom>
        </p:spPr>
      </p:pic>
    </p:spTree>
    <p:extLst>
      <p:ext uri="{BB962C8B-B14F-4D97-AF65-F5344CB8AC3E}">
        <p14:creationId xmlns:p14="http://schemas.microsoft.com/office/powerpoint/2010/main" val="77668317"/>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pic>
        <p:nvPicPr>
          <p:cNvPr id="5" name="Content Placeholder 4" descr="Screen Shot 2017-08-24 at 9.10.4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042" b="2693"/>
          <a:stretch/>
        </p:blipFill>
        <p:spPr>
          <a:xfrm>
            <a:off x="739775" y="1883497"/>
            <a:ext cx="7662863" cy="4366289"/>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322563469"/>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pic>
        <p:nvPicPr>
          <p:cNvPr id="5" name="Content Placeholder 4" descr="Screen Shot 2017-08-24 at 9.10.50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504" b="1461"/>
          <a:stretch/>
        </p:blipFill>
        <p:spPr>
          <a:xfrm>
            <a:off x="197486" y="2111800"/>
            <a:ext cx="7662863" cy="4494710"/>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587216388"/>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2"/>
          <p:cNvSpPr>
            <a:spLocks noGrp="1" noChangeArrowheads="1"/>
          </p:cNvSpPr>
          <p:nvPr>
            <p:ph type="title"/>
          </p:nvPr>
        </p:nvSpPr>
        <p:spPr>
          <a:xfrm>
            <a:off x="457200" y="531479"/>
            <a:ext cx="8229600" cy="1143000"/>
          </a:xfrm>
        </p:spPr>
        <p:txBody>
          <a:bodyPr/>
          <a:lstStyle/>
          <a:p>
            <a:r>
              <a:rPr lang="en-US" sz="4000" dirty="0"/>
              <a:t>Table Violating Third Normal Form </a:t>
            </a:r>
          </a:p>
        </p:txBody>
      </p:sp>
      <p:sp>
        <p:nvSpPr>
          <p:cNvPr id="6" name="Rectangle 4"/>
          <p:cNvSpPr>
            <a:spLocks noChangeArrowheads="1"/>
          </p:cNvSpPr>
          <p:nvPr/>
        </p:nvSpPr>
        <p:spPr bwMode="auto">
          <a:xfrm>
            <a:off x="381000" y="2366164"/>
            <a:ext cx="399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b="1"/>
              <a:t>EMPLOYEE_DEPARTMENT TABLE</a:t>
            </a:r>
            <a:endParaRPr lang="en-US"/>
          </a:p>
        </p:txBody>
      </p:sp>
      <p:graphicFrame>
        <p:nvGraphicFramePr>
          <p:cNvPr id="7" name="Group 152"/>
          <p:cNvGraphicFramePr>
            <a:graphicFrameLocks noGrp="1"/>
          </p:cNvGraphicFramePr>
          <p:nvPr>
            <p:extLst>
              <p:ext uri="{D42A27DB-BD31-4B8C-83A1-F6EECF244321}">
                <p14:modId xmlns:p14="http://schemas.microsoft.com/office/powerpoint/2010/main" val="1506921295"/>
              </p:ext>
            </p:extLst>
          </p:nvPr>
        </p:nvGraphicFramePr>
        <p:xfrm>
          <a:off x="381000" y="2975764"/>
          <a:ext cx="8426450" cy="2572069"/>
        </p:xfrm>
        <a:graphic>
          <a:graphicData uri="http://schemas.openxmlformats.org/drawingml/2006/table">
            <a:tbl>
              <a:tblPr/>
              <a:tblGrid>
                <a:gridCol w="1733550"/>
                <a:gridCol w="1581150"/>
                <a:gridCol w="1517650"/>
                <a:gridCol w="1581150"/>
                <a:gridCol w="2012950"/>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EMPNO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(Primary Key)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FIRSTNAME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LASTNAME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WORKDEPT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DEPTNAME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000290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John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Parker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E11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Operations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000320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Ramlal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Mehta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E21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Software Support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000310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Maude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Setright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E11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Operations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90154355"/>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13" name="Rectangle 2"/>
          <p:cNvSpPr>
            <a:spLocks noGrp="1" noChangeArrowheads="1"/>
          </p:cNvSpPr>
          <p:nvPr>
            <p:ph type="title"/>
          </p:nvPr>
        </p:nvSpPr>
        <p:spPr>
          <a:xfrm>
            <a:off x="457200" y="274638"/>
            <a:ext cx="8229600" cy="1143000"/>
          </a:xfrm>
        </p:spPr>
        <p:txBody>
          <a:bodyPr/>
          <a:lstStyle/>
          <a:p>
            <a:r>
              <a:rPr lang="en-US" sz="3600"/>
              <a:t>Tables Conforming to Third </a:t>
            </a:r>
            <a:br>
              <a:rPr lang="en-US" sz="3600"/>
            </a:br>
            <a:r>
              <a:rPr lang="en-US" sz="3600"/>
              <a:t>Normal Form</a:t>
            </a:r>
          </a:p>
        </p:txBody>
      </p:sp>
      <p:sp>
        <p:nvSpPr>
          <p:cNvPr id="14" name="Rectangle 291"/>
          <p:cNvSpPr>
            <a:spLocks noChangeArrowheads="1"/>
          </p:cNvSpPr>
          <p:nvPr/>
        </p:nvSpPr>
        <p:spPr bwMode="auto">
          <a:xfrm>
            <a:off x="133548" y="2009146"/>
            <a:ext cx="227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b="1"/>
              <a:t>EMPLOYEE TABLE</a:t>
            </a:r>
            <a:endParaRPr lang="en-US"/>
          </a:p>
        </p:txBody>
      </p:sp>
      <p:graphicFrame>
        <p:nvGraphicFramePr>
          <p:cNvPr id="15" name="Group 460"/>
          <p:cNvGraphicFramePr>
            <a:graphicFrameLocks noGrp="1"/>
          </p:cNvGraphicFramePr>
          <p:nvPr>
            <p:extLst>
              <p:ext uri="{D42A27DB-BD31-4B8C-83A1-F6EECF244321}">
                <p14:modId xmlns:p14="http://schemas.microsoft.com/office/powerpoint/2010/main" val="1554910078"/>
              </p:ext>
            </p:extLst>
          </p:nvPr>
        </p:nvGraphicFramePr>
        <p:xfrm>
          <a:off x="133548" y="2466346"/>
          <a:ext cx="7315200" cy="1905000"/>
        </p:xfrm>
        <a:graphic>
          <a:graphicData uri="http://schemas.openxmlformats.org/drawingml/2006/table">
            <a:tbl>
              <a:tblPr/>
              <a:tblGrid>
                <a:gridCol w="2635250"/>
                <a:gridCol w="1581150"/>
                <a:gridCol w="1517650"/>
                <a:gridCol w="1581150"/>
              </a:tblGrid>
              <a:tr h="476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EMPNO (Primary Key)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FIRSTNAME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LASTNAME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WORKDEPT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476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000290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John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Parker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E11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000320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Ramlal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Mehta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E21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000310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Maude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Setright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E11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 name="Rectangle 407"/>
          <p:cNvSpPr>
            <a:spLocks noChangeArrowheads="1"/>
          </p:cNvSpPr>
          <p:nvPr/>
        </p:nvSpPr>
        <p:spPr bwMode="auto">
          <a:xfrm>
            <a:off x="133548" y="4676146"/>
            <a:ext cx="259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b="1"/>
              <a:t>DEPARTMENT TABLE</a:t>
            </a:r>
            <a:endParaRPr lang="en-US"/>
          </a:p>
        </p:txBody>
      </p:sp>
      <p:graphicFrame>
        <p:nvGraphicFramePr>
          <p:cNvPr id="17" name="Group 461"/>
          <p:cNvGraphicFramePr>
            <a:graphicFrameLocks noGrp="1"/>
          </p:cNvGraphicFramePr>
          <p:nvPr>
            <p:extLst>
              <p:ext uri="{D42A27DB-BD31-4B8C-83A1-F6EECF244321}">
                <p14:modId xmlns:p14="http://schemas.microsoft.com/office/powerpoint/2010/main" val="1695297492"/>
              </p:ext>
            </p:extLst>
          </p:nvPr>
        </p:nvGraphicFramePr>
        <p:xfrm>
          <a:off x="2267148" y="5209546"/>
          <a:ext cx="4699000" cy="1600200"/>
        </p:xfrm>
        <a:graphic>
          <a:graphicData uri="http://schemas.openxmlformats.org/drawingml/2006/table">
            <a:tbl>
              <a:tblPr/>
              <a:tblGrid>
                <a:gridCol w="2749550"/>
                <a:gridCol w="1949450"/>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DEPTNO (Primary Key)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DEPTNAME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E11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Operations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E21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Software Support</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18" name="AutoShape 462"/>
          <p:cNvCxnSpPr>
            <a:cxnSpLocks noChangeShapeType="1"/>
          </p:cNvCxnSpPr>
          <p:nvPr/>
        </p:nvCxnSpPr>
        <p:spPr bwMode="auto">
          <a:xfrm rot="16200000">
            <a:off x="4730948" y="3282321"/>
            <a:ext cx="838200" cy="3016250"/>
          </a:xfrm>
          <a:prstGeom prst="bentConnector3">
            <a:avLst>
              <a:gd name="adj1" fmla="val 5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464"/>
          <p:cNvSpPr txBox="1">
            <a:spLocks noChangeArrowheads="1"/>
          </p:cNvSpPr>
          <p:nvPr/>
        </p:nvSpPr>
        <p:spPr bwMode="auto">
          <a:xfrm>
            <a:off x="3791148" y="4828546"/>
            <a:ext cx="244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a:t>1</a:t>
            </a:r>
          </a:p>
        </p:txBody>
      </p:sp>
      <p:sp>
        <p:nvSpPr>
          <p:cNvPr id="20" name="Text Box 465"/>
          <p:cNvSpPr txBox="1">
            <a:spLocks noChangeArrowheads="1"/>
          </p:cNvSpPr>
          <p:nvPr/>
        </p:nvSpPr>
        <p:spPr bwMode="auto">
          <a:xfrm>
            <a:off x="6762948" y="4371346"/>
            <a:ext cx="43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a:cs typeface="Arial" charset="0"/>
              </a:rPr>
              <a:t>∞</a:t>
            </a:r>
          </a:p>
        </p:txBody>
      </p:sp>
    </p:spTree>
    <p:extLst>
      <p:ext uri="{BB962C8B-B14F-4D97-AF65-F5344CB8AC3E}">
        <p14:creationId xmlns:p14="http://schemas.microsoft.com/office/powerpoint/2010/main" val="105727963"/>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Boyce </a:t>
            </a:r>
            <a:r>
              <a:rPr lang="en-US" dirty="0" err="1" smtClean="0"/>
              <a:t>Codd</a:t>
            </a:r>
            <a:r>
              <a:rPr lang="en-US" dirty="0" smtClean="0"/>
              <a:t> Normal Form (BCNF)</a:t>
            </a:r>
            <a:endParaRPr lang="en-US" dirty="0"/>
          </a:p>
        </p:txBody>
      </p:sp>
      <p:sp>
        <p:nvSpPr>
          <p:cNvPr id="3" name="Content Placeholder 2"/>
          <p:cNvSpPr>
            <a:spLocks noGrp="1"/>
          </p:cNvSpPr>
          <p:nvPr>
            <p:ph idx="1"/>
          </p:nvPr>
        </p:nvSpPr>
        <p:spPr/>
        <p:txBody>
          <a:bodyPr/>
          <a:lstStyle/>
          <a:p>
            <a:r>
              <a:rPr lang="en-US" dirty="0"/>
              <a:t>It is an advance version of 3NF that’s why it is also referred as 3.5NF</a:t>
            </a:r>
            <a:r>
              <a:rPr lang="en-US" dirty="0" smtClean="0"/>
              <a:t>.</a:t>
            </a:r>
          </a:p>
          <a:p>
            <a:r>
              <a:rPr lang="en-US" dirty="0" smtClean="0"/>
              <a:t>BCNF </a:t>
            </a:r>
            <a:r>
              <a:rPr lang="en-US" dirty="0"/>
              <a:t>is stricter than 3NF. </a:t>
            </a:r>
            <a:endParaRPr lang="en-US" dirty="0" smtClean="0"/>
          </a:p>
          <a:p>
            <a:r>
              <a:rPr lang="en-US" dirty="0" smtClean="0"/>
              <a:t>A </a:t>
            </a:r>
            <a:r>
              <a:rPr lang="en-US" dirty="0"/>
              <a:t>table complies with BCNF if it is in 3NF and for every functional dependency X-&gt;Y, X should be the super key of the table.</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6988519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a:t>
            </a:r>
            <a:endParaRPr lang="en-US" dirty="0"/>
          </a:p>
        </p:txBody>
      </p:sp>
      <p:sp>
        <p:nvSpPr>
          <p:cNvPr id="3" name="Content Placeholder 2"/>
          <p:cNvSpPr>
            <a:spLocks noGrp="1"/>
          </p:cNvSpPr>
          <p:nvPr>
            <p:ph idx="1"/>
          </p:nvPr>
        </p:nvSpPr>
        <p:spPr/>
        <p:txBody>
          <a:bodyPr/>
          <a:lstStyle/>
          <a:p>
            <a:r>
              <a:rPr lang="en-US" dirty="0" smtClean="0"/>
              <a:t>Block structured language</a:t>
            </a:r>
          </a:p>
          <a:p>
            <a:r>
              <a:rPr lang="en-US" dirty="0" smtClean="0"/>
              <a:t>Logical blocks that can contain any number of nested sub-blocks.</a:t>
            </a:r>
          </a:p>
          <a:p>
            <a:r>
              <a:rPr lang="en-US" dirty="0" smtClean="0"/>
              <a:t>Procedural Language extension of SQL</a:t>
            </a:r>
          </a:p>
          <a:p>
            <a:r>
              <a:rPr lang="en-US" dirty="0" smtClean="0"/>
              <a:t>Closely integrated with SQL but adds some programming constraints not available in SQL.</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619387196"/>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 </a:t>
            </a:r>
            <a:r>
              <a:rPr lang="en-US" dirty="0" err="1"/>
              <a:t>Codd</a:t>
            </a:r>
            <a:r>
              <a:rPr lang="en-US" dirty="0"/>
              <a:t> Normal Form (BCNF)</a:t>
            </a:r>
          </a:p>
        </p:txBody>
      </p:sp>
      <p:pic>
        <p:nvPicPr>
          <p:cNvPr id="5" name="Content Placeholder 4" descr="Screen Shot 2017-08-24 at 9.14.5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32" r="1221"/>
          <a:stretch/>
        </p:blipFill>
        <p:spPr>
          <a:xfrm>
            <a:off x="457200" y="2139328"/>
            <a:ext cx="6963605" cy="3897936"/>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650011340"/>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 </a:t>
            </a:r>
            <a:r>
              <a:rPr lang="en-US" dirty="0" err="1"/>
              <a:t>Codd</a:t>
            </a:r>
            <a:r>
              <a:rPr lang="en-US" dirty="0"/>
              <a:t> Normal Form (BCNF)</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32163"/>
            <a:ext cx="6963605" cy="2912266"/>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626975836"/>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 </a:t>
            </a:r>
            <a:r>
              <a:rPr lang="en-US" dirty="0" err="1"/>
              <a:t>Codd</a:t>
            </a:r>
            <a:r>
              <a:rPr lang="en-US" dirty="0"/>
              <a:t> Normal Form (BCNF)</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79047"/>
            <a:ext cx="6963605" cy="2618498"/>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348706107"/>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 </a:t>
            </a:r>
            <a:r>
              <a:rPr lang="en-US" dirty="0" err="1"/>
              <a:t>Codd</a:t>
            </a:r>
            <a:r>
              <a:rPr lang="en-US" dirty="0"/>
              <a:t> Normal Form (BCNF)</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407" y="2779046"/>
            <a:ext cx="6015221" cy="3228169"/>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412970269"/>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 </a:t>
            </a:r>
            <a:r>
              <a:rPr lang="en-US" dirty="0" err="1"/>
              <a:t>Codd</a:t>
            </a:r>
            <a:r>
              <a:rPr lang="en-US" dirty="0"/>
              <a:t> Normal Form (BCNF)</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407" y="2832716"/>
            <a:ext cx="6877539" cy="3568215"/>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632826545"/>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 </a:t>
            </a:r>
            <a:r>
              <a:rPr lang="en-US" dirty="0" err="1"/>
              <a:t>Codd</a:t>
            </a:r>
            <a:r>
              <a:rPr lang="en-US" dirty="0"/>
              <a:t> Normal Form (BCNF)</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262" y="2505507"/>
            <a:ext cx="6877539" cy="3509187"/>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4245713153"/>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a:t>Example 1</a:t>
            </a:r>
          </a:p>
        </p:txBody>
      </p:sp>
      <p:sp>
        <p:nvSpPr>
          <p:cNvPr id="9" name="Rectangle 3"/>
          <p:cNvSpPr txBox="1">
            <a:spLocks noChangeArrowheads="1"/>
          </p:cNvSpPr>
          <p:nvPr/>
        </p:nvSpPr>
        <p:spPr>
          <a:xfrm>
            <a:off x="599908" y="2667000"/>
            <a:ext cx="4495800" cy="91440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marL="609600" indent="-609600"/>
            <a:r>
              <a:rPr lang="en-US" sz="2800" smtClean="0"/>
              <a:t>Un-normalized Table:</a:t>
            </a:r>
          </a:p>
          <a:p>
            <a:pPr marL="609600" indent="-609600"/>
            <a:endParaRPr lang="en-US" sz="2800" smtClean="0"/>
          </a:p>
          <a:p>
            <a:pPr marL="609600" indent="-609600">
              <a:buFontTx/>
              <a:buNone/>
            </a:pPr>
            <a:endParaRPr lang="en-US" sz="2800" b="1" smtClean="0"/>
          </a:p>
          <a:p>
            <a:pPr marL="609600" indent="-609600">
              <a:buFontTx/>
              <a:buNone/>
            </a:pPr>
            <a:endParaRPr lang="en-US" sz="2800"/>
          </a:p>
        </p:txBody>
      </p:sp>
      <p:graphicFrame>
        <p:nvGraphicFramePr>
          <p:cNvPr id="10" name="Group 70"/>
          <p:cNvGraphicFramePr>
            <a:graphicFrameLocks noGrp="1"/>
          </p:cNvGraphicFramePr>
          <p:nvPr>
            <p:ph sz="half" idx="4294967295"/>
            <p:extLst>
              <p:ext uri="{D42A27DB-BD31-4B8C-83A1-F6EECF244321}">
                <p14:modId xmlns:p14="http://schemas.microsoft.com/office/powerpoint/2010/main" val="2616881397"/>
              </p:ext>
            </p:extLst>
          </p:nvPr>
        </p:nvGraphicFramePr>
        <p:xfrm>
          <a:off x="599908" y="3810000"/>
          <a:ext cx="8289925" cy="2133600"/>
        </p:xfrm>
        <a:graphic>
          <a:graphicData uri="http://schemas.openxmlformats.org/drawingml/2006/table">
            <a:tbl>
              <a:tblPr/>
              <a:tblGrid>
                <a:gridCol w="1162050"/>
                <a:gridCol w="1276350"/>
                <a:gridCol w="1504950"/>
                <a:gridCol w="1339850"/>
                <a:gridCol w="1023938"/>
                <a:gridCol w="992187"/>
                <a:gridCol w="990600"/>
              </a:tblGrid>
              <a:tr h="800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Student#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Advisor#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Advisor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Adv-Room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Class1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Class2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Class3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666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Susan Jones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101-07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143-01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159-02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Anne Smith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101-07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159-02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214-01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65164692"/>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a:xfrm>
            <a:off x="762000" y="457200"/>
            <a:ext cx="7239000" cy="205740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sz="2400" dirty="0" smtClean="0">
                <a:solidFill>
                  <a:srgbClr val="FFFFFF"/>
                </a:solidFill>
              </a:rPr>
              <a:t>Table in First Normal Form</a:t>
            </a:r>
          </a:p>
          <a:p>
            <a:pPr lvl="1"/>
            <a:r>
              <a:rPr lang="en-US" sz="2400" dirty="0" smtClean="0">
                <a:solidFill>
                  <a:srgbClr val="FFFFFF"/>
                </a:solidFill>
              </a:rPr>
              <a:t>No Repeating Fields </a:t>
            </a:r>
          </a:p>
          <a:p>
            <a:pPr lvl="1"/>
            <a:r>
              <a:rPr lang="en-US" sz="2400" dirty="0" smtClean="0">
                <a:solidFill>
                  <a:srgbClr val="FFFFFF"/>
                </a:solidFill>
              </a:rPr>
              <a:t>Data in Smallest Parts</a:t>
            </a:r>
            <a:endParaRPr lang="en-US" sz="2400" dirty="0">
              <a:solidFill>
                <a:srgbClr val="FFFFFF"/>
              </a:solidFill>
            </a:endParaRPr>
          </a:p>
        </p:txBody>
      </p:sp>
      <p:graphicFrame>
        <p:nvGraphicFramePr>
          <p:cNvPr id="6" name="Group 150"/>
          <p:cNvGraphicFramePr>
            <a:graphicFrameLocks noGrp="1"/>
          </p:cNvGraphicFramePr>
          <p:nvPr>
            <p:ph sz="half" idx="4294967295"/>
          </p:nvPr>
        </p:nvGraphicFramePr>
        <p:xfrm>
          <a:off x="533400" y="2362200"/>
          <a:ext cx="8001000" cy="3797620"/>
        </p:xfrm>
        <a:graphic>
          <a:graphicData uri="http://schemas.openxmlformats.org/drawingml/2006/table">
            <a:tbl>
              <a:tblPr/>
              <a:tblGrid>
                <a:gridCol w="1162050"/>
                <a:gridCol w="1200150"/>
                <a:gridCol w="1828800"/>
                <a:gridCol w="1828800"/>
                <a:gridCol w="914400"/>
                <a:gridCol w="1066800"/>
              </a:tblGrid>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Student#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Advisor#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AdvisorFName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AdvisorLName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Adv-Room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Susan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Jones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101-07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Susan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Jones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143-01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Susan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Jones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159-02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Anne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Smith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101-07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Anne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Smith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159-02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Anne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Smith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214-01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2856201"/>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half" idx="1"/>
          </p:nvPr>
        </p:nvSpPr>
        <p:spPr>
          <a:xfrm>
            <a:off x="381000" y="381000"/>
            <a:ext cx="7924800" cy="1219200"/>
          </a:xfrm>
        </p:spPr>
        <p:txBody>
          <a:bodyPr/>
          <a:lstStyle/>
          <a:p>
            <a:r>
              <a:rPr lang="en-US" dirty="0">
                <a:solidFill>
                  <a:srgbClr val="FFFFFF"/>
                </a:solidFill>
              </a:rPr>
              <a:t>Tables in Second Normal Form</a:t>
            </a:r>
          </a:p>
          <a:p>
            <a:pPr lvl="1"/>
            <a:r>
              <a:rPr lang="en-US" sz="3200" dirty="0">
                <a:solidFill>
                  <a:srgbClr val="FFFFFF"/>
                </a:solidFill>
              </a:rPr>
              <a:t>Redundant Data Eliminated</a:t>
            </a:r>
          </a:p>
        </p:txBody>
      </p:sp>
      <p:graphicFrame>
        <p:nvGraphicFramePr>
          <p:cNvPr id="10389" name="Group 149"/>
          <p:cNvGraphicFramePr>
            <a:graphicFrameLocks noGrp="1"/>
          </p:cNvGraphicFramePr>
          <p:nvPr>
            <p:ph sz="half" idx="2"/>
          </p:nvPr>
        </p:nvGraphicFramePr>
        <p:xfrm>
          <a:off x="304800" y="2362200"/>
          <a:ext cx="6022975" cy="1828800"/>
        </p:xfrm>
        <a:graphic>
          <a:graphicData uri="http://schemas.openxmlformats.org/drawingml/2006/table">
            <a:tbl>
              <a:tblPr/>
              <a:tblGrid>
                <a:gridCol w="1052513"/>
                <a:gridCol w="1052512"/>
                <a:gridCol w="1560513"/>
                <a:gridCol w="1536700"/>
                <a:gridCol w="820737"/>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Student#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Advisor#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AdvFirstName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AdvLastName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Adv-Room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Susan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Jones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Anne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Smith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79" name="Text Box 39"/>
          <p:cNvSpPr txBox="1">
            <a:spLocks noChangeArrowheads="1"/>
          </p:cNvSpPr>
          <p:nvPr/>
        </p:nvSpPr>
        <p:spPr bwMode="auto">
          <a:xfrm>
            <a:off x="609600" y="1905000"/>
            <a:ext cx="178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Table: Students</a:t>
            </a:r>
          </a:p>
        </p:txBody>
      </p:sp>
      <p:graphicFrame>
        <p:nvGraphicFramePr>
          <p:cNvPr id="10390" name="Group 150"/>
          <p:cNvGraphicFramePr>
            <a:graphicFrameLocks noGrp="1"/>
          </p:cNvGraphicFramePr>
          <p:nvPr/>
        </p:nvGraphicFramePr>
        <p:xfrm>
          <a:off x="6629400" y="2286000"/>
          <a:ext cx="1978025" cy="3754438"/>
        </p:xfrm>
        <a:graphic>
          <a:graphicData uri="http://schemas.openxmlformats.org/drawingml/2006/table">
            <a:tbl>
              <a:tblPr/>
              <a:tblGrid>
                <a:gridCol w="1052513"/>
                <a:gridCol w="925512"/>
              </a:tblGrid>
              <a:tr h="688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Student#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101-07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143-01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159-02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201-01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211-02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214-01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38" name="Text Box 98"/>
          <p:cNvSpPr txBox="1">
            <a:spLocks noChangeArrowheads="1"/>
          </p:cNvSpPr>
          <p:nvPr/>
        </p:nvSpPr>
        <p:spPr bwMode="auto">
          <a:xfrm>
            <a:off x="6537325" y="1789113"/>
            <a:ext cx="210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Table: Registration</a:t>
            </a:r>
          </a:p>
        </p:txBody>
      </p:sp>
    </p:spTree>
    <p:extLst>
      <p:ext uri="{BB962C8B-B14F-4D97-AF65-F5344CB8AC3E}">
        <p14:creationId xmlns:p14="http://schemas.microsoft.com/office/powerpoint/2010/main" val="2176584551"/>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sz="half" idx="1"/>
          </p:nvPr>
        </p:nvSpPr>
        <p:spPr>
          <a:xfrm>
            <a:off x="381000" y="381000"/>
            <a:ext cx="7924800" cy="1219200"/>
          </a:xfrm>
        </p:spPr>
        <p:txBody>
          <a:bodyPr/>
          <a:lstStyle/>
          <a:p>
            <a:r>
              <a:rPr lang="en-US" dirty="0">
                <a:solidFill>
                  <a:srgbClr val="FFFFFF"/>
                </a:solidFill>
              </a:rPr>
              <a:t>Tables in Third Normal Form</a:t>
            </a:r>
          </a:p>
          <a:p>
            <a:pPr lvl="1"/>
            <a:r>
              <a:rPr lang="en-US" sz="2400" dirty="0">
                <a:solidFill>
                  <a:srgbClr val="FFFFFF"/>
                </a:solidFill>
              </a:rPr>
              <a:t>Data Not Dependent On Key is Eliminated</a:t>
            </a:r>
          </a:p>
        </p:txBody>
      </p:sp>
      <p:graphicFrame>
        <p:nvGraphicFramePr>
          <p:cNvPr id="12415" name="Group 127"/>
          <p:cNvGraphicFramePr>
            <a:graphicFrameLocks noGrp="1"/>
          </p:cNvGraphicFramePr>
          <p:nvPr>
            <p:ph sz="half" idx="2"/>
          </p:nvPr>
        </p:nvGraphicFramePr>
        <p:xfrm>
          <a:off x="533400" y="4572000"/>
          <a:ext cx="5562600" cy="1828800"/>
        </p:xfrm>
        <a:graphic>
          <a:graphicData uri="http://schemas.openxmlformats.org/drawingml/2006/table">
            <a:tbl>
              <a:tblPr/>
              <a:tblGrid>
                <a:gridCol w="1066800"/>
                <a:gridCol w="1143000"/>
                <a:gridCol w="1676400"/>
                <a:gridCol w="16764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Student#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Advisor#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StudentFName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StudentLName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Jane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Mayo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Mark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Baker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17" name="Text Box 29"/>
          <p:cNvSpPr txBox="1">
            <a:spLocks noChangeArrowheads="1"/>
          </p:cNvSpPr>
          <p:nvPr/>
        </p:nvSpPr>
        <p:spPr bwMode="auto">
          <a:xfrm>
            <a:off x="304800" y="4191000"/>
            <a:ext cx="178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Table: Students</a:t>
            </a:r>
          </a:p>
        </p:txBody>
      </p:sp>
      <p:graphicFrame>
        <p:nvGraphicFramePr>
          <p:cNvPr id="12376" name="Group 88"/>
          <p:cNvGraphicFramePr>
            <a:graphicFrameLocks noGrp="1"/>
          </p:cNvGraphicFramePr>
          <p:nvPr/>
        </p:nvGraphicFramePr>
        <p:xfrm>
          <a:off x="6629400" y="2286000"/>
          <a:ext cx="1978025" cy="3754438"/>
        </p:xfrm>
        <a:graphic>
          <a:graphicData uri="http://schemas.openxmlformats.org/drawingml/2006/table">
            <a:tbl>
              <a:tblPr/>
              <a:tblGrid>
                <a:gridCol w="1052513"/>
                <a:gridCol w="925512"/>
              </a:tblGrid>
              <a:tr h="688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Student#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101-07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143-01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1022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159-02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201-01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211-02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214-01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44" name="Text Box 56"/>
          <p:cNvSpPr txBox="1">
            <a:spLocks noChangeArrowheads="1"/>
          </p:cNvSpPr>
          <p:nvPr/>
        </p:nvSpPr>
        <p:spPr bwMode="auto">
          <a:xfrm>
            <a:off x="6096000" y="1605757"/>
            <a:ext cx="210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FFFFFF"/>
                </a:solidFill>
              </a:rPr>
              <a:t>Table: Registration</a:t>
            </a:r>
          </a:p>
        </p:txBody>
      </p:sp>
      <p:graphicFrame>
        <p:nvGraphicFramePr>
          <p:cNvPr id="12374" name="Group 86"/>
          <p:cNvGraphicFramePr>
            <a:graphicFrameLocks noGrp="1"/>
          </p:cNvGraphicFramePr>
          <p:nvPr/>
        </p:nvGraphicFramePr>
        <p:xfrm>
          <a:off x="533400" y="2209800"/>
          <a:ext cx="4970463" cy="1828800"/>
        </p:xfrm>
        <a:graphic>
          <a:graphicData uri="http://schemas.openxmlformats.org/drawingml/2006/table">
            <a:tbl>
              <a:tblPr/>
              <a:tblGrid>
                <a:gridCol w="1052513"/>
                <a:gridCol w="1560512"/>
                <a:gridCol w="1536700"/>
                <a:gridCol w="820738"/>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Advisor#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AdvFirstName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AdvLastName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Adv-Room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Susan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Jones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Anne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Smith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73" name="Text Box 85"/>
          <p:cNvSpPr txBox="1">
            <a:spLocks noChangeArrowheads="1"/>
          </p:cNvSpPr>
          <p:nvPr/>
        </p:nvSpPr>
        <p:spPr bwMode="auto">
          <a:xfrm>
            <a:off x="1974749" y="1752600"/>
            <a:ext cx="175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FFFFFF"/>
                </a:solidFill>
              </a:rPr>
              <a:t>Table: Advisors</a:t>
            </a:r>
          </a:p>
        </p:txBody>
      </p:sp>
    </p:spTree>
    <p:extLst>
      <p:ext uri="{BB962C8B-B14F-4D97-AF65-F5344CB8AC3E}">
        <p14:creationId xmlns:p14="http://schemas.microsoft.com/office/powerpoint/2010/main" val="37305088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a:t>
            </a:r>
            <a:endParaRPr lang="en-US" dirty="0"/>
          </a:p>
        </p:txBody>
      </p:sp>
      <p:sp>
        <p:nvSpPr>
          <p:cNvPr id="3" name="Content Placeholder 2"/>
          <p:cNvSpPr>
            <a:spLocks noGrp="1"/>
          </p:cNvSpPr>
          <p:nvPr>
            <p:ph idx="1"/>
          </p:nvPr>
        </p:nvSpPr>
        <p:spPr/>
        <p:txBody>
          <a:bodyPr/>
          <a:lstStyle/>
          <a:p>
            <a:r>
              <a:rPr lang="en-US" dirty="0" smtClean="0"/>
              <a:t>Each block of PL/SQL program is consists of three sub parts.</a:t>
            </a:r>
          </a:p>
          <a:p>
            <a:r>
              <a:rPr lang="en-US" b="1" dirty="0" smtClean="0"/>
              <a:t>Declarations</a:t>
            </a:r>
          </a:p>
          <a:p>
            <a:r>
              <a:rPr lang="en-US" b="1" dirty="0" smtClean="0"/>
              <a:t>Executable Commands: Mandatory</a:t>
            </a:r>
          </a:p>
          <a:p>
            <a:r>
              <a:rPr lang="en-US" b="1" dirty="0" smtClean="0"/>
              <a:t>Exception Handling</a:t>
            </a:r>
          </a:p>
          <a:p>
            <a:r>
              <a:rPr lang="en-US" dirty="0" smtClean="0"/>
              <a:t>Every PL/SQL statement ends with a semicolon (;)</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619233770"/>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Example 2</a:t>
            </a:r>
          </a:p>
        </p:txBody>
      </p:sp>
      <p:sp>
        <p:nvSpPr>
          <p:cNvPr id="19459" name="Rectangle 3"/>
          <p:cNvSpPr>
            <a:spLocks noGrp="1" noChangeArrowheads="1"/>
          </p:cNvSpPr>
          <p:nvPr>
            <p:ph type="body" sz="half" idx="1"/>
          </p:nvPr>
        </p:nvSpPr>
        <p:spPr>
          <a:xfrm>
            <a:off x="152400" y="2713176"/>
            <a:ext cx="4038600" cy="457200"/>
          </a:xfrm>
        </p:spPr>
        <p:txBody>
          <a:bodyPr/>
          <a:lstStyle/>
          <a:p>
            <a:r>
              <a:rPr lang="en-US" sz="2400" dirty="0" smtClean="0"/>
              <a:t>Un</a:t>
            </a:r>
            <a:r>
              <a:rPr lang="en-US" sz="2400" dirty="0"/>
              <a:t>-normalized Table:</a:t>
            </a:r>
          </a:p>
        </p:txBody>
      </p:sp>
      <p:graphicFrame>
        <p:nvGraphicFramePr>
          <p:cNvPr id="19608" name="Group 152"/>
          <p:cNvGraphicFramePr>
            <a:graphicFrameLocks noGrp="1"/>
          </p:cNvGraphicFramePr>
          <p:nvPr>
            <p:ph sz="half" idx="2"/>
            <p:extLst>
              <p:ext uri="{D42A27DB-BD31-4B8C-83A1-F6EECF244321}">
                <p14:modId xmlns:p14="http://schemas.microsoft.com/office/powerpoint/2010/main" val="551095693"/>
              </p:ext>
            </p:extLst>
          </p:nvPr>
        </p:nvGraphicFramePr>
        <p:xfrm>
          <a:off x="152400" y="3314700"/>
          <a:ext cx="8686800" cy="1752601"/>
        </p:xfrm>
        <a:graphic>
          <a:graphicData uri="http://schemas.openxmlformats.org/drawingml/2006/table">
            <a:tbl>
              <a:tblPr/>
              <a:tblGrid>
                <a:gridCol w="838200"/>
                <a:gridCol w="1143000"/>
                <a:gridCol w="685800"/>
                <a:gridCol w="1600200"/>
                <a:gridCol w="762000"/>
                <a:gridCol w="762000"/>
                <a:gridCol w="762000"/>
                <a:gridCol w="685800"/>
                <a:gridCol w="762000"/>
                <a:gridCol w="685800"/>
              </a:tblGrid>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Dept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Dept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Proj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Time Proj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Proj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Time Proj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Proj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rPr>
                        <a:t>Time Proj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Sean Breen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30-TC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31-T3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Amy Guya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30-TC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31-T3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EN1-36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Liz Roslyn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Accounting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35-TC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05810608"/>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1143000"/>
          </a:xfrm>
        </p:spPr>
        <p:txBody>
          <a:bodyPr/>
          <a:lstStyle/>
          <a:p>
            <a:r>
              <a:rPr lang="en-US"/>
              <a:t>Table in First Normal Form</a:t>
            </a:r>
          </a:p>
        </p:txBody>
      </p:sp>
      <p:graphicFrame>
        <p:nvGraphicFramePr>
          <p:cNvPr id="21804" name="Group 300"/>
          <p:cNvGraphicFramePr>
            <a:graphicFrameLocks noGrp="1"/>
          </p:cNvGraphicFramePr>
          <p:nvPr>
            <p:ph idx="1"/>
          </p:nvPr>
        </p:nvGraphicFramePr>
        <p:xfrm>
          <a:off x="457200" y="1600200"/>
          <a:ext cx="8191500" cy="4960558"/>
        </p:xfrm>
        <a:graphic>
          <a:graphicData uri="http://schemas.openxmlformats.org/drawingml/2006/table">
            <a:tbl>
              <a:tblPr/>
              <a:tblGrid>
                <a:gridCol w="1176338"/>
                <a:gridCol w="1047750"/>
                <a:gridCol w="1123950"/>
                <a:gridCol w="957262"/>
                <a:gridCol w="914400"/>
                <a:gridCol w="914400"/>
                <a:gridCol w="2057400"/>
              </a:tblGrid>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Project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Time on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Project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Last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First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Dept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Dept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Breen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Breen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31-T3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Breen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Guya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Amy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Guya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Amy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31-T3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Guya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Amy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EN1-36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35-TC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Roslyn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Liz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Accounting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88029611"/>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30" name="Rectangle 78"/>
          <p:cNvSpPr>
            <a:spLocks noGrp="1" noChangeArrowheads="1"/>
          </p:cNvSpPr>
          <p:nvPr>
            <p:ph type="title"/>
          </p:nvPr>
        </p:nvSpPr>
        <p:spPr/>
        <p:txBody>
          <a:bodyPr/>
          <a:lstStyle/>
          <a:p>
            <a:r>
              <a:rPr lang="en-US"/>
              <a:t>Tables in Second Normal Form</a:t>
            </a:r>
          </a:p>
        </p:txBody>
      </p:sp>
      <p:graphicFrame>
        <p:nvGraphicFramePr>
          <p:cNvPr id="23915" name="Group 363"/>
          <p:cNvGraphicFramePr>
            <a:graphicFrameLocks noGrp="1"/>
          </p:cNvGraphicFramePr>
          <p:nvPr>
            <p:ph sz="half" idx="1"/>
            <p:extLst>
              <p:ext uri="{D42A27DB-BD31-4B8C-83A1-F6EECF244321}">
                <p14:modId xmlns:p14="http://schemas.microsoft.com/office/powerpoint/2010/main" val="68347981"/>
              </p:ext>
            </p:extLst>
          </p:nvPr>
        </p:nvGraphicFramePr>
        <p:xfrm>
          <a:off x="304800" y="2851609"/>
          <a:ext cx="2971800" cy="3754122"/>
        </p:xfrm>
        <a:graphic>
          <a:graphicData uri="http://schemas.openxmlformats.org/drawingml/2006/table">
            <a:tbl>
              <a:tblPr/>
              <a:tblGrid>
                <a:gridCol w="871538"/>
                <a:gridCol w="1033462"/>
                <a:gridCol w="1066800"/>
              </a:tblGrid>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Project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Time on Project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31-T3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31-T3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35-TC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96" name="Text Box 144"/>
          <p:cNvSpPr txBox="1">
            <a:spLocks noChangeArrowheads="1"/>
          </p:cNvSpPr>
          <p:nvPr/>
        </p:nvSpPr>
        <p:spPr bwMode="auto">
          <a:xfrm>
            <a:off x="228600" y="2394409"/>
            <a:ext cx="334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Table: Employees and Projects</a:t>
            </a:r>
          </a:p>
        </p:txBody>
      </p:sp>
      <p:graphicFrame>
        <p:nvGraphicFramePr>
          <p:cNvPr id="23916" name="Group 364"/>
          <p:cNvGraphicFramePr>
            <a:graphicFrameLocks noGrp="1"/>
          </p:cNvGraphicFramePr>
          <p:nvPr>
            <p:ph sz="half" idx="2"/>
            <p:extLst>
              <p:ext uri="{D42A27DB-BD31-4B8C-83A1-F6EECF244321}">
                <p14:modId xmlns:p14="http://schemas.microsoft.com/office/powerpoint/2010/main" val="504605381"/>
              </p:ext>
            </p:extLst>
          </p:nvPr>
        </p:nvGraphicFramePr>
        <p:xfrm>
          <a:off x="3657600" y="2851609"/>
          <a:ext cx="5257800" cy="1884364"/>
        </p:xfrm>
        <a:graphic>
          <a:graphicData uri="http://schemas.openxmlformats.org/drawingml/2006/table">
            <a:tbl>
              <a:tblPr/>
              <a:tblGrid>
                <a:gridCol w="914400"/>
                <a:gridCol w="914400"/>
                <a:gridCol w="838200"/>
                <a:gridCol w="762000"/>
                <a:gridCol w="1828800"/>
              </a:tblGrid>
              <a:tr h="595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EmpID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Last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First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Dept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Dept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Breen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Guya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Amy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Roslyn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Liz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Accounting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883" name="Text Box 331"/>
          <p:cNvSpPr txBox="1">
            <a:spLocks noChangeArrowheads="1"/>
          </p:cNvSpPr>
          <p:nvPr/>
        </p:nvSpPr>
        <p:spPr bwMode="auto">
          <a:xfrm>
            <a:off x="3962400" y="2394409"/>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Table: Employees</a:t>
            </a:r>
          </a:p>
        </p:txBody>
      </p:sp>
    </p:spTree>
    <p:extLst>
      <p:ext uri="{BB962C8B-B14F-4D97-AF65-F5344CB8AC3E}">
        <p14:creationId xmlns:p14="http://schemas.microsoft.com/office/powerpoint/2010/main" val="3430374903"/>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Tables in Third Normal Form</a:t>
            </a:r>
          </a:p>
        </p:txBody>
      </p:sp>
      <p:graphicFrame>
        <p:nvGraphicFramePr>
          <p:cNvPr id="26908" name="Group 284"/>
          <p:cNvGraphicFramePr>
            <a:graphicFrameLocks noGrp="1"/>
          </p:cNvGraphicFramePr>
          <p:nvPr>
            <p:ph sz="half" idx="1"/>
            <p:extLst>
              <p:ext uri="{D42A27DB-BD31-4B8C-83A1-F6EECF244321}">
                <p14:modId xmlns:p14="http://schemas.microsoft.com/office/powerpoint/2010/main" val="784183433"/>
              </p:ext>
            </p:extLst>
          </p:nvPr>
        </p:nvGraphicFramePr>
        <p:xfrm>
          <a:off x="4419600" y="5631180"/>
          <a:ext cx="3009900" cy="1051560"/>
        </p:xfrm>
        <a:graphic>
          <a:graphicData uri="http://schemas.openxmlformats.org/drawingml/2006/table">
            <a:tbl>
              <a:tblPr/>
              <a:tblGrid>
                <a:gridCol w="1198563"/>
                <a:gridCol w="181133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Dept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Dept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88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Technical Writing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Accounting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906" name="Group 282"/>
          <p:cNvGraphicFramePr>
            <a:graphicFrameLocks noGrp="1"/>
          </p:cNvGraphicFramePr>
          <p:nvPr>
            <p:extLst>
              <p:ext uri="{D42A27DB-BD31-4B8C-83A1-F6EECF244321}">
                <p14:modId xmlns:p14="http://schemas.microsoft.com/office/powerpoint/2010/main" val="2556491704"/>
              </p:ext>
            </p:extLst>
          </p:nvPr>
        </p:nvGraphicFramePr>
        <p:xfrm>
          <a:off x="914400" y="2506980"/>
          <a:ext cx="2971800" cy="3754122"/>
        </p:xfrm>
        <a:graphic>
          <a:graphicData uri="http://schemas.openxmlformats.org/drawingml/2006/table">
            <a:tbl>
              <a:tblPr/>
              <a:tblGrid>
                <a:gridCol w="871538"/>
                <a:gridCol w="1033462"/>
                <a:gridCol w="1066800"/>
              </a:tblGrid>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ＭＳ Ｐゴシック" charset="0"/>
                        </a:rPr>
                        <a:t>Project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Time on Project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31-T3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30-TC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31-T3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35-TC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4" name="Text Box 60"/>
          <p:cNvSpPr txBox="1">
            <a:spLocks noChangeArrowheads="1"/>
          </p:cNvSpPr>
          <p:nvPr/>
        </p:nvSpPr>
        <p:spPr bwMode="auto">
          <a:xfrm>
            <a:off x="838200" y="2049780"/>
            <a:ext cx="347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Table: Employees_and_Projects</a:t>
            </a:r>
          </a:p>
        </p:txBody>
      </p:sp>
      <p:graphicFrame>
        <p:nvGraphicFramePr>
          <p:cNvPr id="26907" name="Group 283"/>
          <p:cNvGraphicFramePr>
            <a:graphicFrameLocks noGrp="1"/>
          </p:cNvGraphicFramePr>
          <p:nvPr>
            <p:ph sz="half" idx="2"/>
            <p:extLst>
              <p:ext uri="{D42A27DB-BD31-4B8C-83A1-F6EECF244321}">
                <p14:modId xmlns:p14="http://schemas.microsoft.com/office/powerpoint/2010/main" val="4269014751"/>
              </p:ext>
            </p:extLst>
          </p:nvPr>
        </p:nvGraphicFramePr>
        <p:xfrm>
          <a:off x="4419600" y="2506980"/>
          <a:ext cx="3292475" cy="2332038"/>
        </p:xfrm>
        <a:graphic>
          <a:graphicData uri="http://schemas.openxmlformats.org/drawingml/2006/table">
            <a:tbl>
              <a:tblPr/>
              <a:tblGrid>
                <a:gridCol w="871538"/>
                <a:gridCol w="862012"/>
                <a:gridCol w="779463"/>
                <a:gridCol w="779462"/>
              </a:tblGrid>
              <a:tr h="736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EmpID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Last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First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Dept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Breen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Guya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Amy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Roslyn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Liz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741" name="Text Box 117"/>
          <p:cNvSpPr txBox="1">
            <a:spLocks noChangeArrowheads="1"/>
          </p:cNvSpPr>
          <p:nvPr/>
        </p:nvSpPr>
        <p:spPr bwMode="auto">
          <a:xfrm>
            <a:off x="4343400" y="5173980"/>
            <a:ext cx="219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Table: Departments</a:t>
            </a:r>
          </a:p>
        </p:txBody>
      </p:sp>
      <p:sp>
        <p:nvSpPr>
          <p:cNvPr id="26837" name="Text Box 213"/>
          <p:cNvSpPr txBox="1">
            <a:spLocks noChangeArrowheads="1"/>
          </p:cNvSpPr>
          <p:nvPr/>
        </p:nvSpPr>
        <p:spPr bwMode="auto">
          <a:xfrm>
            <a:off x="4343400" y="204978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Table: Employees</a:t>
            </a:r>
          </a:p>
        </p:txBody>
      </p:sp>
    </p:spTree>
    <p:extLst>
      <p:ext uri="{BB962C8B-B14F-4D97-AF65-F5344CB8AC3E}">
        <p14:creationId xmlns:p14="http://schemas.microsoft.com/office/powerpoint/2010/main" val="1243329264"/>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Example 3</a:t>
            </a:r>
          </a:p>
        </p:txBody>
      </p:sp>
      <p:graphicFrame>
        <p:nvGraphicFramePr>
          <p:cNvPr id="30906" name="Group 186"/>
          <p:cNvGraphicFramePr>
            <a:graphicFrameLocks noGrp="1"/>
          </p:cNvGraphicFramePr>
          <p:nvPr>
            <p:ph idx="1"/>
          </p:nvPr>
        </p:nvGraphicFramePr>
        <p:xfrm>
          <a:off x="304800" y="2286000"/>
          <a:ext cx="8680450" cy="2346960"/>
        </p:xfrm>
        <a:graphic>
          <a:graphicData uri="http://schemas.openxmlformats.org/drawingml/2006/table">
            <a:tbl>
              <a:tblPr/>
              <a:tblGrid>
                <a:gridCol w="1271588"/>
                <a:gridCol w="1135062"/>
                <a:gridCol w="1174750"/>
                <a:gridCol w="1403350"/>
                <a:gridCol w="895350"/>
                <a:gridCol w="280035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Sector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Spouse/Children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Carl Carlson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Lenny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8G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Homer 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Mr. Burns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Safety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7G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Marge, Bart, Lisa, 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3" name="Rectangle 33"/>
          <p:cNvSpPr>
            <a:spLocks noChangeArrowheads="1"/>
          </p:cNvSpPr>
          <p:nvPr/>
        </p:nvSpPr>
        <p:spPr bwMode="auto">
          <a:xfrm>
            <a:off x="1127927" y="16002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US" sz="2400" dirty="0">
                <a:solidFill>
                  <a:srgbClr val="FFFFFF"/>
                </a:solidFill>
              </a:rPr>
              <a:t>Un-normalized Table:</a:t>
            </a:r>
          </a:p>
        </p:txBody>
      </p:sp>
    </p:spTree>
    <p:extLst>
      <p:ext uri="{BB962C8B-B14F-4D97-AF65-F5344CB8AC3E}">
        <p14:creationId xmlns:p14="http://schemas.microsoft.com/office/powerpoint/2010/main" val="872329290"/>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4000" dirty="0"/>
              <a:t>Table in First Normal Form</a:t>
            </a:r>
            <a:br>
              <a:rPr lang="en-US" sz="4000" dirty="0"/>
            </a:br>
            <a:r>
              <a:rPr lang="en-US" sz="3200" dirty="0"/>
              <a:t>Fields contain smallest meaningful values</a:t>
            </a:r>
          </a:p>
        </p:txBody>
      </p:sp>
      <p:graphicFrame>
        <p:nvGraphicFramePr>
          <p:cNvPr id="33039" name="Group 271"/>
          <p:cNvGraphicFramePr>
            <a:graphicFrameLocks noGrp="1"/>
          </p:cNvGraphicFramePr>
          <p:nvPr>
            <p:ph idx="1"/>
          </p:nvPr>
        </p:nvGraphicFramePr>
        <p:xfrm>
          <a:off x="152400" y="1981200"/>
          <a:ext cx="8855075" cy="1735139"/>
        </p:xfrm>
        <a:graphic>
          <a:graphicData uri="http://schemas.openxmlformats.org/drawingml/2006/table">
            <a:tbl>
              <a:tblPr/>
              <a:tblGrid>
                <a:gridCol w="838200"/>
                <a:gridCol w="893763"/>
                <a:gridCol w="973137"/>
                <a:gridCol w="1066800"/>
                <a:gridCol w="1076325"/>
                <a:gridCol w="771525"/>
                <a:gridCol w="871538"/>
                <a:gridCol w="757237"/>
                <a:gridCol w="757238"/>
                <a:gridCol w="849312"/>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FName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LName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Manager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Dept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Sector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Spouse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Child1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Child2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Child3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Carlson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6G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365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Lenny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8G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Mr. Burns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Safety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Marge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Bart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Lisa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94640527"/>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9" name="Rectangle 215"/>
          <p:cNvSpPr>
            <a:spLocks noGrp="1" noChangeArrowheads="1"/>
          </p:cNvSpPr>
          <p:nvPr>
            <p:ph type="title"/>
          </p:nvPr>
        </p:nvSpPr>
        <p:spPr/>
        <p:txBody>
          <a:bodyPr/>
          <a:lstStyle/>
          <a:p>
            <a:r>
              <a:rPr lang="en-US" sz="4000"/>
              <a:t>Table in First Normal Form</a:t>
            </a:r>
            <a:br>
              <a:rPr lang="en-US" sz="4000"/>
            </a:br>
            <a:r>
              <a:rPr lang="en-US" sz="3200"/>
              <a:t>No more repeated fields</a:t>
            </a:r>
          </a:p>
        </p:txBody>
      </p:sp>
      <p:graphicFrame>
        <p:nvGraphicFramePr>
          <p:cNvPr id="37252" name="Group 388"/>
          <p:cNvGraphicFramePr>
            <a:graphicFrameLocks noGrp="1"/>
          </p:cNvGraphicFramePr>
          <p:nvPr>
            <p:ph idx="1"/>
          </p:nvPr>
        </p:nvGraphicFramePr>
        <p:xfrm>
          <a:off x="381000" y="1828800"/>
          <a:ext cx="8604250" cy="3581401"/>
        </p:xfrm>
        <a:graphic>
          <a:graphicData uri="http://schemas.openxmlformats.org/drawingml/2006/table">
            <a:tbl>
              <a:tblPr/>
              <a:tblGrid>
                <a:gridCol w="1014413"/>
                <a:gridCol w="1179512"/>
                <a:gridCol w="1173163"/>
                <a:gridCol w="1325562"/>
                <a:gridCol w="1644650"/>
                <a:gridCol w="901700"/>
                <a:gridCol w="1365250"/>
              </a:tblGrid>
              <a:tr h="477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EmpID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FName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LName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Manager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Department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Sector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Dependent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Carlson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Lenny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Mr. Burns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Safety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Marge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Mr. Burns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Safety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Mr. Burns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Safety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Mr. Burns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Safety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5910678"/>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36" name="Rectangle 160"/>
          <p:cNvSpPr>
            <a:spLocks noGrp="1" noChangeArrowheads="1"/>
          </p:cNvSpPr>
          <p:nvPr>
            <p:ph type="title"/>
          </p:nvPr>
        </p:nvSpPr>
        <p:spPr>
          <a:xfrm>
            <a:off x="457200" y="274638"/>
            <a:ext cx="8305800" cy="1630362"/>
          </a:xfrm>
        </p:spPr>
        <p:txBody>
          <a:bodyPr/>
          <a:lstStyle/>
          <a:p>
            <a:r>
              <a:rPr lang="en-US" sz="3600"/>
              <a:t>Second/Third Normal Form</a:t>
            </a:r>
            <a:br>
              <a:rPr lang="en-US" sz="3600"/>
            </a:br>
            <a:r>
              <a:rPr lang="en-US" sz="3600"/>
              <a:t>Remove Repeated Data From Table Step 1</a:t>
            </a:r>
          </a:p>
        </p:txBody>
      </p:sp>
      <p:graphicFrame>
        <p:nvGraphicFramePr>
          <p:cNvPr id="50393" name="Group 217"/>
          <p:cNvGraphicFramePr>
            <a:graphicFrameLocks noGrp="1"/>
          </p:cNvGraphicFramePr>
          <p:nvPr>
            <p:ph sz="half" idx="1"/>
          </p:nvPr>
        </p:nvGraphicFramePr>
        <p:xfrm>
          <a:off x="914400" y="2286000"/>
          <a:ext cx="6761163" cy="1767840"/>
        </p:xfrm>
        <a:graphic>
          <a:graphicData uri="http://schemas.openxmlformats.org/drawingml/2006/table">
            <a:tbl>
              <a:tblPr/>
              <a:tblGrid>
                <a:gridCol w="908050"/>
                <a:gridCol w="946150"/>
                <a:gridCol w="1187450"/>
                <a:gridCol w="1282700"/>
                <a:gridCol w="1541463"/>
                <a:gridCol w="8953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FName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LName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Department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Sector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Carlson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Lenny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Mr. Burns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Safety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0345" name="Group 169"/>
          <p:cNvGraphicFramePr>
            <a:graphicFrameLocks noGrp="1"/>
          </p:cNvGraphicFramePr>
          <p:nvPr>
            <p:ph sz="half" idx="2"/>
          </p:nvPr>
        </p:nvGraphicFramePr>
        <p:xfrm>
          <a:off x="3200400" y="4343400"/>
          <a:ext cx="2387600" cy="2124710"/>
        </p:xfrm>
        <a:graphic>
          <a:graphicData uri="http://schemas.openxmlformats.org/drawingml/2006/table">
            <a:tbl>
              <a:tblPr/>
              <a:tblGrid>
                <a:gridCol w="960438"/>
                <a:gridCol w="1427162"/>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Dependent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Marge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21905271"/>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Tables in Second Normal Form</a:t>
            </a:r>
          </a:p>
        </p:txBody>
      </p:sp>
      <p:graphicFrame>
        <p:nvGraphicFramePr>
          <p:cNvPr id="39063" name="Group 151"/>
          <p:cNvGraphicFramePr>
            <a:graphicFrameLocks noGrp="1"/>
          </p:cNvGraphicFramePr>
          <p:nvPr>
            <p:ph sz="half" idx="1"/>
          </p:nvPr>
        </p:nvGraphicFramePr>
        <p:xfrm>
          <a:off x="914400" y="2438400"/>
          <a:ext cx="6702425" cy="1558290"/>
        </p:xfrm>
        <a:graphic>
          <a:graphicData uri="http://schemas.openxmlformats.org/drawingml/2006/table">
            <a:tbl>
              <a:tblPr/>
              <a:tblGrid>
                <a:gridCol w="882650"/>
                <a:gridCol w="946150"/>
                <a:gridCol w="1173163"/>
                <a:gridCol w="1314450"/>
                <a:gridCol w="1541462"/>
                <a:gridCol w="844550"/>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FName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ManagerID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Sector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06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Carlson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Lenny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Safety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040" name="Group 128"/>
          <p:cNvGraphicFramePr>
            <a:graphicFrameLocks noGrp="1"/>
          </p:cNvGraphicFramePr>
          <p:nvPr>
            <p:ph sz="quarter" idx="2"/>
          </p:nvPr>
        </p:nvGraphicFramePr>
        <p:xfrm>
          <a:off x="990600" y="4267200"/>
          <a:ext cx="2387600" cy="1981200"/>
        </p:xfrm>
        <a:graphic>
          <a:graphicData uri="http://schemas.openxmlformats.org/drawingml/2006/table">
            <a:tbl>
              <a:tblPr/>
              <a:tblGrid>
                <a:gridCol w="960438"/>
                <a:gridCol w="1427162"/>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Dependent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Marge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044" name="Group 132"/>
          <p:cNvGraphicFramePr>
            <a:graphicFrameLocks noGrp="1"/>
          </p:cNvGraphicFramePr>
          <p:nvPr>
            <p:ph sz="quarter" idx="3"/>
          </p:nvPr>
        </p:nvGraphicFramePr>
        <p:xfrm>
          <a:off x="4800600" y="4724400"/>
          <a:ext cx="2722563" cy="1312863"/>
        </p:xfrm>
        <a:graphic>
          <a:graphicData uri="http://schemas.openxmlformats.org/drawingml/2006/table">
            <a:tbl>
              <a:tblPr/>
              <a:tblGrid>
                <a:gridCol w="1439863"/>
                <a:gridCol w="1282700"/>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ManagerID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Manager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Mr. Burns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060" name="Rectangle 148"/>
          <p:cNvSpPr>
            <a:spLocks noChangeArrowheads="1"/>
          </p:cNvSpPr>
          <p:nvPr/>
        </p:nvSpPr>
        <p:spPr bwMode="auto">
          <a:xfrm>
            <a:off x="1143000" y="1295400"/>
            <a:ext cx="7086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3200" dirty="0">
                <a:solidFill>
                  <a:srgbClr val="FFFFFF"/>
                </a:solidFill>
              </a:rPr>
              <a:t>Removed Repeated Data From Table </a:t>
            </a:r>
          </a:p>
          <a:p>
            <a:pPr algn="ctr"/>
            <a:r>
              <a:rPr lang="en-US" sz="3200" dirty="0">
                <a:solidFill>
                  <a:srgbClr val="FFFFFF"/>
                </a:solidFill>
              </a:rPr>
              <a:t>Step 2</a:t>
            </a:r>
          </a:p>
        </p:txBody>
      </p:sp>
    </p:spTree>
    <p:extLst>
      <p:ext uri="{BB962C8B-B14F-4D97-AF65-F5344CB8AC3E}">
        <p14:creationId xmlns:p14="http://schemas.microsoft.com/office/powerpoint/2010/main" val="645075943"/>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Tables in Third Normal Form</a:t>
            </a:r>
          </a:p>
        </p:txBody>
      </p:sp>
      <p:graphicFrame>
        <p:nvGraphicFramePr>
          <p:cNvPr id="43176" name="Group 168"/>
          <p:cNvGraphicFramePr>
            <a:graphicFrameLocks noGrp="1"/>
          </p:cNvGraphicFramePr>
          <p:nvPr/>
        </p:nvGraphicFramePr>
        <p:xfrm>
          <a:off x="685800" y="1828800"/>
          <a:ext cx="4214813" cy="1569720"/>
        </p:xfrm>
        <a:graphic>
          <a:graphicData uri="http://schemas.openxmlformats.org/drawingml/2006/table">
            <a:tbl>
              <a:tblPr/>
              <a:tblGrid>
                <a:gridCol w="882650"/>
                <a:gridCol w="946150"/>
                <a:gridCol w="1173163"/>
                <a:gridCol w="121285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FName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DeptCode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Carlson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Lenny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150" name="Group 142"/>
          <p:cNvGraphicFramePr>
            <a:graphicFrameLocks noGrp="1"/>
          </p:cNvGraphicFramePr>
          <p:nvPr/>
        </p:nvGraphicFramePr>
        <p:xfrm>
          <a:off x="762000" y="4267200"/>
          <a:ext cx="2387600" cy="2017714"/>
        </p:xfrm>
        <a:graphic>
          <a:graphicData uri="http://schemas.openxmlformats.org/drawingml/2006/table">
            <a:tbl>
              <a:tblPr/>
              <a:tblGrid>
                <a:gridCol w="960438"/>
                <a:gridCol w="1427162"/>
              </a:tblGrid>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EmpID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Dependent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Marge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142" name="Group 134"/>
          <p:cNvGraphicFramePr>
            <a:graphicFrameLocks noGrp="1"/>
          </p:cNvGraphicFramePr>
          <p:nvPr/>
        </p:nvGraphicFramePr>
        <p:xfrm>
          <a:off x="5257800" y="1828800"/>
          <a:ext cx="2722563" cy="1230630"/>
        </p:xfrm>
        <a:graphic>
          <a:graphicData uri="http://schemas.openxmlformats.org/drawingml/2006/table">
            <a:tbl>
              <a:tblPr/>
              <a:tblGrid>
                <a:gridCol w="1439863"/>
                <a:gridCol w="1282700"/>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ManagerID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Manager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Mr. Burns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Smithers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171" name="Group 163"/>
          <p:cNvGraphicFramePr>
            <a:graphicFrameLocks noGrp="1"/>
          </p:cNvGraphicFramePr>
          <p:nvPr>
            <p:ph idx="1"/>
          </p:nvPr>
        </p:nvGraphicFramePr>
        <p:xfrm>
          <a:off x="3657600" y="4419600"/>
          <a:ext cx="4913313" cy="1554480"/>
        </p:xfrm>
        <a:graphic>
          <a:graphicData uri="http://schemas.openxmlformats.org/drawingml/2006/table">
            <a:tbl>
              <a:tblPr/>
              <a:tblGrid>
                <a:gridCol w="1212850"/>
                <a:gridCol w="1541463"/>
                <a:gridCol w="844550"/>
                <a:gridCol w="1314450"/>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DeptCode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Department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Sector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ManagerID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Safety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78" name="Text Box 170"/>
          <p:cNvSpPr txBox="1">
            <a:spLocks noChangeArrowheads="1"/>
          </p:cNvSpPr>
          <p:nvPr/>
        </p:nvSpPr>
        <p:spPr bwMode="auto">
          <a:xfrm>
            <a:off x="762000" y="1371600"/>
            <a:ext cx="18524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FFFFFF"/>
                </a:solidFill>
              </a:rPr>
              <a:t>Employees Table</a:t>
            </a:r>
          </a:p>
        </p:txBody>
      </p:sp>
      <p:sp>
        <p:nvSpPr>
          <p:cNvPr id="43179" name="Text Box 171"/>
          <p:cNvSpPr txBox="1">
            <a:spLocks noChangeArrowheads="1"/>
          </p:cNvSpPr>
          <p:nvPr/>
        </p:nvSpPr>
        <p:spPr bwMode="auto">
          <a:xfrm>
            <a:off x="762000" y="3810000"/>
            <a:ext cx="205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Dependents Table</a:t>
            </a:r>
          </a:p>
        </p:txBody>
      </p:sp>
      <p:sp>
        <p:nvSpPr>
          <p:cNvPr id="43180" name="Text Box 172"/>
          <p:cNvSpPr txBox="1">
            <a:spLocks noChangeArrowheads="1"/>
          </p:cNvSpPr>
          <p:nvPr/>
        </p:nvSpPr>
        <p:spPr bwMode="auto">
          <a:xfrm>
            <a:off x="3657600" y="396240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Department Table</a:t>
            </a:r>
          </a:p>
        </p:txBody>
      </p:sp>
      <p:sp>
        <p:nvSpPr>
          <p:cNvPr id="43181" name="Text Box 173"/>
          <p:cNvSpPr txBox="1">
            <a:spLocks noChangeArrowheads="1"/>
          </p:cNvSpPr>
          <p:nvPr/>
        </p:nvSpPr>
        <p:spPr bwMode="auto">
          <a:xfrm>
            <a:off x="5257800" y="1447800"/>
            <a:ext cx="172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FFFFFF"/>
                </a:solidFill>
              </a:rPr>
              <a:t>Manager Table</a:t>
            </a:r>
          </a:p>
        </p:txBody>
      </p:sp>
    </p:spTree>
    <p:extLst>
      <p:ext uri="{BB962C8B-B14F-4D97-AF65-F5344CB8AC3E}">
        <p14:creationId xmlns:p14="http://schemas.microsoft.com/office/powerpoint/2010/main" val="293346778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a:t>
            </a:r>
            <a:endParaRPr lang="en-US" dirty="0"/>
          </a:p>
        </p:txBody>
      </p:sp>
      <p:sp>
        <p:nvSpPr>
          <p:cNvPr id="3" name="Content Placeholder 2"/>
          <p:cNvSpPr>
            <a:spLocks noGrp="1"/>
          </p:cNvSpPr>
          <p:nvPr>
            <p:ph idx="1"/>
          </p:nvPr>
        </p:nvSpPr>
        <p:spPr/>
        <p:txBody>
          <a:bodyPr/>
          <a:lstStyle/>
          <a:p>
            <a:r>
              <a:rPr lang="en-US" dirty="0" smtClean="0"/>
              <a:t>PL/SQL blocks can be nested within other PL/SQL blocks using </a:t>
            </a:r>
            <a:r>
              <a:rPr lang="en-US" b="1" dirty="0" smtClean="0"/>
              <a:t>BEGIN</a:t>
            </a:r>
            <a:r>
              <a:rPr lang="en-US" dirty="0" smtClean="0"/>
              <a:t> and </a:t>
            </a:r>
            <a:r>
              <a:rPr lang="en-US" b="1" dirty="0" smtClean="0"/>
              <a:t>END.</a:t>
            </a:r>
          </a:p>
          <a:p>
            <a:endParaRPr lang="en-US" b="1"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5" name="Picture 4" descr="PLSQL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118" y="3617086"/>
            <a:ext cx="4323416" cy="2739264"/>
          </a:xfrm>
          <a:prstGeom prst="rect">
            <a:avLst/>
          </a:prstGeom>
        </p:spPr>
      </p:pic>
    </p:spTree>
    <p:extLst>
      <p:ext uri="{BB962C8B-B14F-4D97-AF65-F5344CB8AC3E}">
        <p14:creationId xmlns:p14="http://schemas.microsoft.com/office/powerpoint/2010/main" val="949018466"/>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Relationships for Example 3</a:t>
            </a:r>
          </a:p>
        </p:txBody>
      </p:sp>
      <p:pic>
        <p:nvPicPr>
          <p:cNvPr id="45060" name="Picture 4" descr="ai266"/>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371600"/>
            <a:ext cx="7924800" cy="4999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969806757"/>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228600"/>
            <a:ext cx="8229600" cy="1143000"/>
          </a:xfrm>
        </p:spPr>
        <p:txBody>
          <a:bodyPr/>
          <a:lstStyle/>
          <a:p>
            <a:r>
              <a:rPr lang="en-US"/>
              <a:t>Example 4</a:t>
            </a:r>
          </a:p>
        </p:txBody>
      </p:sp>
      <p:sp>
        <p:nvSpPr>
          <p:cNvPr id="74756" name="Rectangle 4"/>
          <p:cNvSpPr>
            <a:spLocks noChangeArrowheads="1"/>
          </p:cNvSpPr>
          <p:nvPr/>
        </p:nvSpPr>
        <p:spPr bwMode="auto">
          <a:xfrm>
            <a:off x="0" y="2879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4905" name="Group 153"/>
          <p:cNvGraphicFramePr>
            <a:graphicFrameLocks noGrp="1"/>
          </p:cNvGraphicFramePr>
          <p:nvPr/>
        </p:nvGraphicFramePr>
        <p:xfrm>
          <a:off x="228600" y="2133600"/>
          <a:ext cx="8915400" cy="1099186"/>
        </p:xfrm>
        <a:graphic>
          <a:graphicData uri="http://schemas.openxmlformats.org/drawingml/2006/table">
            <a:tbl>
              <a:tblPr/>
              <a:tblGrid>
                <a:gridCol w="908050"/>
                <a:gridCol w="1885950"/>
                <a:gridCol w="1123950"/>
                <a:gridCol w="908050"/>
                <a:gridCol w="1085850"/>
                <a:gridCol w="908050"/>
                <a:gridCol w="1187450"/>
                <a:gridCol w="908050"/>
              </a:tblGrid>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Rep ID</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Representative</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Client 1</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Time 1</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Client 2</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Time 2</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Client 3</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Time 3</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TS-89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Gilroy Gladstone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US Corp.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14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Taggarts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26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Kilroy Inc.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RK-56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Mary Mayhem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Italiana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67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Linkers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906" name="Rectangle 154"/>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5059" name="Group 307"/>
          <p:cNvGraphicFramePr>
            <a:graphicFrameLocks noGrp="1"/>
          </p:cNvGraphicFramePr>
          <p:nvPr/>
        </p:nvGraphicFramePr>
        <p:xfrm>
          <a:off x="190500" y="3962400"/>
          <a:ext cx="8763000" cy="2473645"/>
        </p:xfrm>
        <a:graphic>
          <a:graphicData uri="http://schemas.openxmlformats.org/drawingml/2006/table">
            <a:tbl>
              <a:tblPr/>
              <a:tblGrid>
                <a:gridCol w="908050"/>
                <a:gridCol w="1860550"/>
                <a:gridCol w="1835150"/>
                <a:gridCol w="996950"/>
                <a:gridCol w="1187450"/>
                <a:gridCol w="1974850"/>
              </a:tblGrid>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Rep ID</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Rep First Name</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Rep Last Name</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Client ID*</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Client</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Time With Client</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TS-89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Gilroy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Gladstone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US Corp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14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TS-89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Gilroy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Gladstone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Taggarts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26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TS-89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Gilroy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Gladstone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782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Kilroy Inc.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RK-56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Mayhem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Italiana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67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RK-56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Mayhem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Linkers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056" name="Text Box 304"/>
          <p:cNvSpPr txBox="1">
            <a:spLocks noChangeArrowheads="1"/>
          </p:cNvSpPr>
          <p:nvPr/>
        </p:nvSpPr>
        <p:spPr bwMode="auto">
          <a:xfrm>
            <a:off x="152400" y="3479800"/>
            <a:ext cx="3151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t>Table in 1</a:t>
            </a:r>
            <a:r>
              <a:rPr lang="en-US" sz="2000" b="1" baseline="30000" dirty="0"/>
              <a:t>st</a:t>
            </a:r>
            <a:r>
              <a:rPr lang="en-US" sz="2000" b="1" dirty="0"/>
              <a:t> Normal Form</a:t>
            </a:r>
          </a:p>
        </p:txBody>
      </p:sp>
      <p:sp>
        <p:nvSpPr>
          <p:cNvPr id="75057" name="Text Box 305"/>
          <p:cNvSpPr txBox="1">
            <a:spLocks noChangeArrowheads="1"/>
          </p:cNvSpPr>
          <p:nvPr/>
        </p:nvSpPr>
        <p:spPr bwMode="auto">
          <a:xfrm>
            <a:off x="1199012" y="1588012"/>
            <a:ext cx="399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rgbClr val="FFFFFF"/>
                </a:solidFill>
              </a:rPr>
              <a:t>Table Violating 1</a:t>
            </a:r>
            <a:r>
              <a:rPr lang="en-US" sz="2000" b="1" baseline="30000" dirty="0">
                <a:solidFill>
                  <a:srgbClr val="FFFFFF"/>
                </a:solidFill>
              </a:rPr>
              <a:t>st</a:t>
            </a:r>
            <a:r>
              <a:rPr lang="en-US" sz="2000" b="1" dirty="0">
                <a:solidFill>
                  <a:srgbClr val="FFFFFF"/>
                </a:solidFill>
              </a:rPr>
              <a:t> Normal Form</a:t>
            </a:r>
          </a:p>
        </p:txBody>
      </p:sp>
    </p:spTree>
    <p:extLst>
      <p:ext uri="{BB962C8B-B14F-4D97-AF65-F5344CB8AC3E}">
        <p14:creationId xmlns:p14="http://schemas.microsoft.com/office/powerpoint/2010/main" val="2227923556"/>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4000"/>
              <a:t>Tables in 2</a:t>
            </a:r>
            <a:r>
              <a:rPr lang="en-US" sz="4000" baseline="30000"/>
              <a:t>nd</a:t>
            </a:r>
            <a:r>
              <a:rPr lang="en-US" sz="4000"/>
              <a:t> and 3</a:t>
            </a:r>
            <a:r>
              <a:rPr lang="en-US" sz="4000" baseline="30000"/>
              <a:t>rd</a:t>
            </a:r>
            <a:r>
              <a:rPr lang="en-US" sz="4000"/>
              <a:t> Normal Form</a:t>
            </a:r>
          </a:p>
        </p:txBody>
      </p:sp>
      <p:sp>
        <p:nvSpPr>
          <p:cNvPr id="75780" name="Rectangle 4"/>
          <p:cNvSpPr>
            <a:spLocks noChangeArrowheads="1"/>
          </p:cNvSpPr>
          <p:nvPr/>
        </p:nvSpPr>
        <p:spPr bwMode="auto">
          <a:xfrm>
            <a:off x="0" y="2146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75967" name="Rectangle 191"/>
          <p:cNvSpPr>
            <a:spLocks noChangeArrowheads="1"/>
          </p:cNvSpPr>
          <p:nvPr/>
        </p:nvSpPr>
        <p:spPr bwMode="auto">
          <a:xfrm>
            <a:off x="0" y="2146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6132" name="Group 356"/>
          <p:cNvGraphicFramePr>
            <a:graphicFrameLocks noGrp="1"/>
          </p:cNvGraphicFramePr>
          <p:nvPr>
            <p:extLst>
              <p:ext uri="{D42A27DB-BD31-4B8C-83A1-F6EECF244321}">
                <p14:modId xmlns:p14="http://schemas.microsoft.com/office/powerpoint/2010/main" val="1388411913"/>
              </p:ext>
            </p:extLst>
          </p:nvPr>
        </p:nvGraphicFramePr>
        <p:xfrm>
          <a:off x="585637" y="3217546"/>
          <a:ext cx="4171950" cy="2566991"/>
        </p:xfrm>
        <a:graphic>
          <a:graphicData uri="http://schemas.openxmlformats.org/drawingml/2006/table">
            <a:tbl>
              <a:tblPr/>
              <a:tblGrid>
                <a:gridCol w="996950"/>
                <a:gridCol w="1200150"/>
                <a:gridCol w="1974850"/>
              </a:tblGrid>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Rep ID*</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Client ID*</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rPr>
                        <a:t>Time With Client</a:t>
                      </a:r>
                      <a:endParaRPr kumimoji="0" lang="en-US" sz="1800" b="0" i="0" u="none" strike="noStrike" cap="none" normalizeH="0" baseline="0" dirty="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TS-89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14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TS-89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26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TS-89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782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RK-56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67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RK-56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RK-56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4 </a:t>
                      </a:r>
                      <a:r>
                        <a:rPr kumimoji="0" lang="en-US" sz="1800" b="0" i="0" u="none" strike="noStrike" cap="none" normalizeH="0" baseline="0" dirty="0" err="1">
                          <a:ln>
                            <a:noFill/>
                          </a:ln>
                          <a:solidFill>
                            <a:schemeClr val="tx1"/>
                          </a:solidFill>
                          <a:effectLst/>
                          <a:latin typeface="Arial" charset="0"/>
                          <a:ea typeface="ＭＳ Ｐゴシック" charset="0"/>
                        </a:rPr>
                        <a:t>hrs</a:t>
                      </a:r>
                      <a:endParaRPr kumimoji="0" lang="en-US" sz="1800" b="0" i="0" u="none" strike="noStrike" cap="none" normalizeH="0" baseline="0" dirty="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017" name="Rectangle 241"/>
          <p:cNvSpPr>
            <a:spLocks noChangeArrowheads="1"/>
          </p:cNvSpPr>
          <p:nvPr/>
        </p:nvSpPr>
        <p:spPr bwMode="auto">
          <a:xfrm>
            <a:off x="0" y="1096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6185" name="Group 409"/>
          <p:cNvGraphicFramePr>
            <a:graphicFrameLocks noGrp="1"/>
          </p:cNvGraphicFramePr>
          <p:nvPr>
            <p:extLst>
              <p:ext uri="{D42A27DB-BD31-4B8C-83A1-F6EECF244321}">
                <p14:modId xmlns:p14="http://schemas.microsoft.com/office/powerpoint/2010/main" val="2132518357"/>
              </p:ext>
            </p:extLst>
          </p:nvPr>
        </p:nvGraphicFramePr>
        <p:xfrm>
          <a:off x="5005237" y="2684146"/>
          <a:ext cx="3892550" cy="1099186"/>
        </p:xfrm>
        <a:graphic>
          <a:graphicData uri="http://schemas.openxmlformats.org/drawingml/2006/table">
            <a:tbl>
              <a:tblPr/>
              <a:tblGrid>
                <a:gridCol w="996950"/>
                <a:gridCol w="1423988"/>
                <a:gridCol w="1471612"/>
              </a:tblGrid>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Rep ID*</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First Name</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Last Name</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TS-89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Gilroy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Gladstone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RK-56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Mary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Mayhem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048" name="Rectangle 27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6184" name="Group 408"/>
          <p:cNvGraphicFramePr>
            <a:graphicFrameLocks noGrp="1"/>
          </p:cNvGraphicFramePr>
          <p:nvPr>
            <p:extLst>
              <p:ext uri="{D42A27DB-BD31-4B8C-83A1-F6EECF244321}">
                <p14:modId xmlns:p14="http://schemas.microsoft.com/office/powerpoint/2010/main" val="1475248805"/>
              </p:ext>
            </p:extLst>
          </p:nvPr>
        </p:nvGraphicFramePr>
        <p:xfrm>
          <a:off x="6453037" y="4055746"/>
          <a:ext cx="2511425" cy="2472692"/>
        </p:xfrm>
        <a:graphic>
          <a:graphicData uri="http://schemas.openxmlformats.org/drawingml/2006/table">
            <a:tbl>
              <a:tblPr/>
              <a:tblGrid>
                <a:gridCol w="1006475"/>
                <a:gridCol w="1504950"/>
              </a:tblGrid>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Client ID*</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Client Name</a:t>
                      </a:r>
                      <a:endParaRPr kumimoji="0" lang="en-US" sz="1800" b="0" i="0" u="none" strike="noStrike" cap="none" normalizeH="0" baseline="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US Corp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Taggarts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782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Kilroy Inc.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Italiana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Linkers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17861480"/>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Example 5</a:t>
            </a:r>
          </a:p>
        </p:txBody>
      </p:sp>
      <p:sp>
        <p:nvSpPr>
          <p:cNvPr id="71686" name="Rectangle 6"/>
          <p:cNvSpPr>
            <a:spLocks noChangeArrowheads="1"/>
          </p:cNvSpPr>
          <p:nvPr/>
        </p:nvSpPr>
        <p:spPr bwMode="auto">
          <a:xfrm>
            <a:off x="152400" y="4940300"/>
            <a:ext cx="87630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1200" dirty="0"/>
              <a:t>Although this table is in 1NF it contains redundant data. For example, information about the supplier's location and the location's status have to be repeated for every part supplied. Redundancy causes what are called </a:t>
            </a:r>
            <a:r>
              <a:rPr lang="en-US" sz="1200" i="1" dirty="0"/>
              <a:t>update anomalies</a:t>
            </a:r>
            <a:r>
              <a:rPr lang="en-US" sz="1200" dirty="0"/>
              <a:t>. Update anomalies are problems that arise when information is inserted, deleted, or updated. For example, the following anomalies could occur in this table: </a:t>
            </a:r>
          </a:p>
          <a:p>
            <a:endParaRPr lang="en-US" sz="1200" dirty="0"/>
          </a:p>
          <a:p>
            <a:r>
              <a:rPr lang="en-US" sz="1200" dirty="0"/>
              <a:t>INSERT. The fact that a certain supplier (s5) is located in a particular city (Athens) cannot be added until they supplied a part. </a:t>
            </a:r>
          </a:p>
          <a:p>
            <a:r>
              <a:rPr lang="en-US" sz="1200" dirty="0"/>
              <a:t>DELETE. If a row is deleted, then not only is the information about quantity and part lost but also information about the supplier. </a:t>
            </a:r>
          </a:p>
          <a:p>
            <a:r>
              <a:rPr lang="en-US" sz="1200" dirty="0"/>
              <a:t>UPDATE. If supplier s1 moved from London to New York, then two rows would have to be updated with this new information. </a:t>
            </a:r>
          </a:p>
          <a:p>
            <a:pPr eaLnBrk="0" hangingPunct="0"/>
            <a:endParaRPr lang="en-US" sz="1200" dirty="0"/>
          </a:p>
        </p:txBody>
      </p:sp>
      <p:sp>
        <p:nvSpPr>
          <p:cNvPr id="71687" name="Text Box 7"/>
          <p:cNvSpPr txBox="1">
            <a:spLocks noChangeArrowheads="1"/>
          </p:cNvSpPr>
          <p:nvPr/>
        </p:nvSpPr>
        <p:spPr bwMode="auto">
          <a:xfrm>
            <a:off x="609600" y="2438400"/>
            <a:ext cx="1844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t>Table in 1</a:t>
            </a:r>
            <a:r>
              <a:rPr lang="en-US" b="1" baseline="30000"/>
              <a:t>st</a:t>
            </a:r>
            <a:r>
              <a:rPr lang="en-US" b="1"/>
              <a:t> Normal Form</a:t>
            </a:r>
          </a:p>
        </p:txBody>
      </p:sp>
      <p:graphicFrame>
        <p:nvGraphicFramePr>
          <p:cNvPr id="71780" name="Group 100"/>
          <p:cNvGraphicFramePr>
            <a:graphicFrameLocks noGrp="1"/>
          </p:cNvGraphicFramePr>
          <p:nvPr>
            <p:ph idx="1"/>
          </p:nvPr>
        </p:nvGraphicFramePr>
        <p:xfrm>
          <a:off x="2438400" y="1600200"/>
          <a:ext cx="5837238" cy="3060704"/>
        </p:xfrm>
        <a:graphic>
          <a:graphicData uri="http://schemas.openxmlformats.org/drawingml/2006/table">
            <a:tbl>
              <a:tblPr/>
              <a:tblGrid>
                <a:gridCol w="1327150"/>
                <a:gridCol w="1127125"/>
                <a:gridCol w="1127125"/>
                <a:gridCol w="1127125"/>
                <a:gridCol w="1128713"/>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SupplierID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City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PartID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Quantity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London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London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Paris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Paris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Paris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London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London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59216763"/>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4638"/>
            <a:ext cx="8229600" cy="868362"/>
          </a:xfrm>
        </p:spPr>
        <p:txBody>
          <a:bodyPr/>
          <a:lstStyle/>
          <a:p>
            <a:r>
              <a:rPr lang="en-US" b="1" dirty="0">
                <a:solidFill>
                  <a:srgbClr val="FFFFFF"/>
                </a:solidFill>
              </a:rPr>
              <a:t>Tables in 2NF</a:t>
            </a:r>
          </a:p>
        </p:txBody>
      </p:sp>
      <p:graphicFrame>
        <p:nvGraphicFramePr>
          <p:cNvPr id="72806" name="Group 102"/>
          <p:cNvGraphicFramePr>
            <a:graphicFrameLocks noGrp="1"/>
          </p:cNvGraphicFramePr>
          <p:nvPr>
            <p:ph sz="half" idx="1"/>
            <p:extLst>
              <p:ext uri="{D42A27DB-BD31-4B8C-83A1-F6EECF244321}">
                <p14:modId xmlns:p14="http://schemas.microsoft.com/office/powerpoint/2010/main" val="2112711932"/>
              </p:ext>
            </p:extLst>
          </p:nvPr>
        </p:nvGraphicFramePr>
        <p:xfrm>
          <a:off x="441325" y="2960687"/>
          <a:ext cx="3886200" cy="2263775"/>
        </p:xfrm>
        <a:graphic>
          <a:graphicData uri="http://schemas.openxmlformats.org/drawingml/2006/table">
            <a:tbl>
              <a:tblPr/>
              <a:tblGrid>
                <a:gridCol w="1295400"/>
                <a:gridCol w="1295400"/>
                <a:gridCol w="1295400"/>
              </a:tblGrid>
              <a:tr h="434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SupplierID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London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Paris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Paris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London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Athens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10" name="Rectangle 6"/>
          <p:cNvSpPr>
            <a:spLocks noChangeArrowheads="1"/>
          </p:cNvSpPr>
          <p:nvPr/>
        </p:nvSpPr>
        <p:spPr bwMode="auto">
          <a:xfrm>
            <a:off x="152400" y="5380038"/>
            <a:ext cx="8839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1400"/>
              <a:t>Tables in 2NF but not in 3NF still contain modification anomalies. In the example of Suppliers, they are: </a:t>
            </a:r>
          </a:p>
          <a:p>
            <a:endParaRPr lang="en-US" sz="1400"/>
          </a:p>
          <a:p>
            <a:r>
              <a:rPr lang="en-US" sz="1400"/>
              <a:t>INSERT. The fact that a particular city has a certain status (Rome has a status of 50) cannot be inserted until there is a supplier in the city. </a:t>
            </a:r>
          </a:p>
          <a:p>
            <a:r>
              <a:rPr lang="en-US" sz="1400"/>
              <a:t>DELETE. Deleting any row in SUPPLIER destroys the status information about the city as well as the association between supplier and city. </a:t>
            </a:r>
          </a:p>
        </p:txBody>
      </p:sp>
      <p:graphicFrame>
        <p:nvGraphicFramePr>
          <p:cNvPr id="72807" name="Group 103"/>
          <p:cNvGraphicFramePr>
            <a:graphicFrameLocks noGrp="1"/>
          </p:cNvGraphicFramePr>
          <p:nvPr>
            <p:ph sz="half" idx="2"/>
          </p:nvPr>
        </p:nvGraphicFramePr>
        <p:xfrm>
          <a:off x="4724400" y="1828800"/>
          <a:ext cx="4114800" cy="3321052"/>
        </p:xfrm>
        <a:graphic>
          <a:graphicData uri="http://schemas.openxmlformats.org/drawingml/2006/table">
            <a:tbl>
              <a:tblPr/>
              <a:tblGrid>
                <a:gridCol w="1371600"/>
                <a:gridCol w="1371600"/>
                <a:gridCol w="1371600"/>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SupplierID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PartID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Quantity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808" name="Text Box 104"/>
          <p:cNvSpPr txBox="1">
            <a:spLocks noChangeArrowheads="1"/>
          </p:cNvSpPr>
          <p:nvPr/>
        </p:nvSpPr>
        <p:spPr bwMode="auto">
          <a:xfrm>
            <a:off x="425450" y="2463800"/>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dirty="0"/>
              <a:t>Suppliers</a:t>
            </a:r>
          </a:p>
        </p:txBody>
      </p:sp>
      <p:sp>
        <p:nvSpPr>
          <p:cNvPr id="72809" name="Text Box 105"/>
          <p:cNvSpPr txBox="1">
            <a:spLocks noChangeArrowheads="1"/>
          </p:cNvSpPr>
          <p:nvPr/>
        </p:nvSpPr>
        <p:spPr bwMode="auto">
          <a:xfrm>
            <a:off x="4648200" y="1371600"/>
            <a:ext cx="7029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dirty="0">
                <a:solidFill>
                  <a:srgbClr val="FFFFFF"/>
                </a:solidFill>
              </a:rPr>
              <a:t>Parts</a:t>
            </a:r>
          </a:p>
        </p:txBody>
      </p:sp>
    </p:spTree>
    <p:extLst>
      <p:ext uri="{BB962C8B-B14F-4D97-AF65-F5344CB8AC3E}">
        <p14:creationId xmlns:p14="http://schemas.microsoft.com/office/powerpoint/2010/main" val="808135667"/>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b="1" dirty="0">
                <a:solidFill>
                  <a:srgbClr val="FFFFFF"/>
                </a:solidFill>
              </a:rPr>
              <a:t>Tables in 3NF</a:t>
            </a:r>
            <a:endParaRPr lang="en-US" dirty="0">
              <a:solidFill>
                <a:srgbClr val="FFFFFF"/>
              </a:solidFill>
            </a:endParaRPr>
          </a:p>
        </p:txBody>
      </p:sp>
      <p:pic>
        <p:nvPicPr>
          <p:cNvPr id="73733" name="Picture 5" descr="rm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4288"/>
            <a:ext cx="7924800" cy="3297237"/>
          </a:xfrm>
          <a:prstGeom prst="rect">
            <a:avLst/>
          </a:prstGeom>
          <a:noFill/>
          <a:extLst>
            <a:ext uri="{909E8E84-426E-40dd-AFC4-6F175D3DCCD1}">
              <a14:hiddenFill xmlns:a14="http://schemas.microsoft.com/office/drawing/2010/main">
                <a:solidFill>
                  <a:srgbClr val="FFFFFF"/>
                </a:solidFill>
              </a14:hiddenFill>
            </a:ext>
          </a:extLst>
        </p:spPr>
      </p:pic>
      <p:sp>
        <p:nvSpPr>
          <p:cNvPr id="73734" name="Rectangle 6"/>
          <p:cNvSpPr>
            <a:spLocks noChangeArrowheads="1"/>
          </p:cNvSpPr>
          <p:nvPr/>
        </p:nvSpPr>
        <p:spPr bwMode="auto">
          <a:xfrm>
            <a:off x="228600" y="4953000"/>
            <a:ext cx="8763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1200" b="1" dirty="0"/>
              <a:t>Advantages of Third Normal Form </a:t>
            </a:r>
          </a:p>
          <a:p>
            <a:r>
              <a:rPr lang="en-US" sz="1200" dirty="0"/>
              <a:t>The advantage of having relational tables in 3NF is that it eliminates redundant data which in turn saves space and reduces manipulation anomalies. For example, the improvements to our sample database are:</a:t>
            </a:r>
          </a:p>
          <a:p>
            <a:r>
              <a:rPr lang="en-US" sz="1200" dirty="0"/>
              <a:t> </a:t>
            </a:r>
          </a:p>
          <a:p>
            <a:r>
              <a:rPr lang="en-US" sz="1200" dirty="0"/>
              <a:t>INSERT. Facts about the status of a city, Rome has a status of 50, can be added even though there is not supplier in that city. Likewise, facts about new suppliers can be added even though they have not yet supplied parts. </a:t>
            </a:r>
          </a:p>
          <a:p>
            <a:r>
              <a:rPr lang="en-US" sz="1200" dirty="0"/>
              <a:t>DELETE. Information about parts supplied can be deleted without destroying information about a supplier or a city. </a:t>
            </a:r>
          </a:p>
          <a:p>
            <a:r>
              <a:rPr lang="en-US" sz="1200" dirty="0"/>
              <a:t>UPDATE. Changing the location of a supplier or the status of a city requires modifying only one row. </a:t>
            </a:r>
          </a:p>
        </p:txBody>
      </p:sp>
    </p:spTree>
    <p:extLst>
      <p:ext uri="{BB962C8B-B14F-4D97-AF65-F5344CB8AC3E}">
        <p14:creationId xmlns:p14="http://schemas.microsoft.com/office/powerpoint/2010/main" val="3345221551"/>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5642"/>
            <a:ext cx="8229600" cy="1143000"/>
          </a:xfrm>
        </p:spPr>
        <p:txBody>
          <a:bodyPr/>
          <a:lstStyle/>
          <a:p>
            <a:r>
              <a:rPr lang="en-US" sz="3200" dirty="0" smtClean="0">
                <a:solidFill>
                  <a:srgbClr val="000000"/>
                </a:solidFill>
              </a:rPr>
              <a:t>End of Chapter Five</a:t>
            </a:r>
            <a:r>
              <a:rPr lang="en-US" b="1" dirty="0" smtClean="0">
                <a:solidFill>
                  <a:srgbClr val="000000"/>
                </a:solidFill>
              </a:rPr>
              <a:t/>
            </a:r>
            <a:br>
              <a:rPr lang="en-US" b="1" dirty="0" smtClean="0">
                <a:solidFill>
                  <a:srgbClr val="000000"/>
                </a:solidFill>
              </a:rPr>
            </a:br>
            <a:r>
              <a:rPr lang="en-US" b="1" dirty="0" smtClean="0">
                <a:solidFill>
                  <a:srgbClr val="000000"/>
                </a:solidFill>
              </a:rPr>
              <a:t>Thank you </a:t>
            </a:r>
            <a:r>
              <a:rPr lang="en-US" b="1" dirty="0" smtClean="0">
                <a:solidFill>
                  <a:srgbClr val="000000"/>
                </a:solidFill>
                <a:sym typeface="Wingdings"/>
              </a:rPr>
              <a:t></a:t>
            </a:r>
            <a:endParaRPr lang="en-US" b="1" dirty="0">
              <a:solidFill>
                <a:srgbClr val="000000"/>
              </a:solidFill>
            </a:endParaRP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4507582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r>
              <a:rPr lang="en-US" dirty="0" smtClean="0"/>
              <a:t>The end; line signals the end of the PL/SQL block. </a:t>
            </a:r>
          </a:p>
          <a:p>
            <a:r>
              <a:rPr lang="en-US" dirty="0" smtClean="0"/>
              <a:t>To run the code from the SQL command line, we may need to type / at the beginning of the first blank line after the last line of code.</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5" name="Picture 4" descr="PLSQL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5" y="2373121"/>
            <a:ext cx="6359525" cy="1741679"/>
          </a:xfrm>
          <a:prstGeom prst="rect">
            <a:avLst/>
          </a:prstGeom>
        </p:spPr>
      </p:pic>
    </p:spTree>
    <p:extLst>
      <p:ext uri="{BB962C8B-B14F-4D97-AF65-F5344CB8AC3E}">
        <p14:creationId xmlns:p14="http://schemas.microsoft.com/office/powerpoint/2010/main" val="6767129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Identifiers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PL/SQL identifiers are constants, variables, exceptions, procedures, cursors, and reserved words.</a:t>
            </a:r>
          </a:p>
          <a:p>
            <a:r>
              <a:rPr lang="en-US" dirty="0" smtClean="0"/>
              <a:t>The identifiers consist of a letter optionally followed by more letters, numerals, dollar signs, underscores, and number signs and should not exceed 30 characters.</a:t>
            </a:r>
          </a:p>
          <a:p>
            <a:r>
              <a:rPr lang="en-US" dirty="0" smtClean="0"/>
              <a:t>By default, identifiers are not case-sensitive.</a:t>
            </a:r>
          </a:p>
          <a:p>
            <a:r>
              <a:rPr lang="en-US" dirty="0" smtClean="0"/>
              <a:t>We can use integer or INTEGER to represent a numeric value.</a:t>
            </a:r>
          </a:p>
          <a:p>
            <a:r>
              <a:rPr lang="en-US" dirty="0" smtClean="0"/>
              <a:t>We cannot use a reserved keyword as an identifier.</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6899604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Delimiters</a:t>
            </a:r>
            <a:endParaRPr lang="en-US" dirty="0"/>
          </a:p>
        </p:txBody>
      </p:sp>
      <p:sp>
        <p:nvSpPr>
          <p:cNvPr id="3" name="Content Placeholder 2"/>
          <p:cNvSpPr>
            <a:spLocks noGrp="1"/>
          </p:cNvSpPr>
          <p:nvPr>
            <p:ph idx="1"/>
          </p:nvPr>
        </p:nvSpPr>
        <p:spPr>
          <a:xfrm>
            <a:off x="739775" y="2470447"/>
            <a:ext cx="7662864" cy="3267169"/>
          </a:xfrm>
        </p:spPr>
        <p:txBody>
          <a:bodyPr/>
          <a:lstStyle/>
          <a:p>
            <a:r>
              <a:rPr lang="en-US" dirty="0" smtClean="0"/>
              <a:t>A delimiter is a symbol with a special meaning.</a:t>
            </a:r>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6" name="Picture 5" descr="PLSQL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5" y="2851307"/>
            <a:ext cx="7708900" cy="3340100"/>
          </a:xfrm>
          <a:prstGeom prst="rect">
            <a:avLst/>
          </a:prstGeom>
        </p:spPr>
      </p:pic>
    </p:spTree>
    <p:extLst>
      <p:ext uri="{BB962C8B-B14F-4D97-AF65-F5344CB8AC3E}">
        <p14:creationId xmlns:p14="http://schemas.microsoft.com/office/powerpoint/2010/main" val="23533916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Delimiters</a:t>
            </a:r>
            <a:endParaRPr lang="en-US" dirty="0"/>
          </a:p>
        </p:txBody>
      </p:sp>
      <p:pic>
        <p:nvPicPr>
          <p:cNvPr id="5" name="Content Placeholder 4" descr="PLSQL4.png"/>
          <p:cNvPicPr>
            <a:picLocks noGrp="1" noChangeAspect="1"/>
          </p:cNvPicPr>
          <p:nvPr>
            <p:ph idx="1"/>
          </p:nvPr>
        </p:nvPicPr>
        <p:blipFill>
          <a:blip r:embed="rId2">
            <a:extLst>
              <a:ext uri="{28A0092B-C50C-407E-A947-70E740481C1C}">
                <a14:useLocalDpi xmlns:a14="http://schemas.microsoft.com/office/drawing/2010/main" val="0"/>
              </a:ext>
            </a:extLst>
          </a:blip>
          <a:srcRect l="-8345" r="-8345"/>
          <a:stretch>
            <a:fillRect/>
          </a:stretch>
        </p:blipFill>
        <p:spPr>
          <a:xfrm>
            <a:off x="196783" y="2283028"/>
            <a:ext cx="8805238" cy="3754236"/>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5907995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Delimiters</a:t>
            </a:r>
            <a:endParaRPr lang="en-US" dirty="0"/>
          </a:p>
        </p:txBody>
      </p:sp>
      <p:pic>
        <p:nvPicPr>
          <p:cNvPr id="5" name="Content Placeholder 4" descr="PLSQL5.png"/>
          <p:cNvPicPr>
            <a:picLocks noGrp="1" noChangeAspect="1"/>
          </p:cNvPicPr>
          <p:nvPr>
            <p:ph idx="1"/>
          </p:nvPr>
        </p:nvPicPr>
        <p:blipFill>
          <a:blip r:embed="rId2">
            <a:extLst>
              <a:ext uri="{28A0092B-C50C-407E-A947-70E740481C1C}">
                <a14:useLocalDpi xmlns:a14="http://schemas.microsoft.com/office/drawing/2010/main" val="0"/>
              </a:ext>
            </a:extLst>
          </a:blip>
          <a:srcRect l="-149" r="-149"/>
          <a:stretch>
            <a:fillRect/>
          </a:stretch>
        </p:blipFill>
        <p:spPr>
          <a:xfrm>
            <a:off x="609738" y="2611212"/>
            <a:ext cx="8035508" cy="3426051"/>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6503819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Contents</a:t>
            </a:r>
            <a:endParaRPr lang="en-US" dirty="0"/>
          </a:p>
        </p:txBody>
      </p:sp>
      <p:sp>
        <p:nvSpPr>
          <p:cNvPr id="3" name="Content Placeholder 2"/>
          <p:cNvSpPr>
            <a:spLocks noGrp="1"/>
          </p:cNvSpPr>
          <p:nvPr>
            <p:ph idx="1"/>
          </p:nvPr>
        </p:nvSpPr>
        <p:spPr>
          <a:xfrm>
            <a:off x="739775" y="2254250"/>
            <a:ext cx="7662864" cy="3984625"/>
          </a:xfrm>
        </p:spPr>
        <p:txBody>
          <a:bodyPr>
            <a:normAutofit fontScale="92500" lnSpcReduction="20000"/>
          </a:bodyPr>
          <a:lstStyle/>
          <a:p>
            <a:r>
              <a:rPr lang="en-US" dirty="0" smtClean="0"/>
              <a:t>Introduction</a:t>
            </a:r>
          </a:p>
          <a:p>
            <a:r>
              <a:rPr lang="en-US" dirty="0" smtClean="0"/>
              <a:t>Integrity Constraints</a:t>
            </a:r>
          </a:p>
          <a:p>
            <a:r>
              <a:rPr lang="en-US" dirty="0" smtClean="0"/>
              <a:t>Referential Integrity</a:t>
            </a:r>
          </a:p>
          <a:p>
            <a:r>
              <a:rPr lang="en-US" dirty="0" smtClean="0"/>
              <a:t>Assertions and Triggers</a:t>
            </a:r>
          </a:p>
          <a:p>
            <a:r>
              <a:rPr lang="en-US" dirty="0" smtClean="0"/>
              <a:t>Functional Dependencies</a:t>
            </a:r>
          </a:p>
          <a:p>
            <a:r>
              <a:rPr lang="en-US" dirty="0" smtClean="0"/>
              <a:t>Normalization and Normal Forms</a:t>
            </a:r>
          </a:p>
          <a:p>
            <a:r>
              <a:rPr lang="en-US" dirty="0" smtClean="0"/>
              <a:t>Multivalued Dependencies</a:t>
            </a:r>
          </a:p>
          <a:p>
            <a:r>
              <a:rPr lang="en-US" dirty="0" smtClean="0"/>
              <a:t>Decomposition of relations schemas</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403018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Comments</a:t>
            </a:r>
            <a:endParaRPr lang="en-US" dirty="0"/>
          </a:p>
        </p:txBody>
      </p:sp>
      <p:pic>
        <p:nvPicPr>
          <p:cNvPr id="5" name="Content Placeholder 4" descr="PLSQL6.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948" b="-441"/>
          <a:stretch/>
        </p:blipFill>
        <p:spPr>
          <a:xfrm>
            <a:off x="739775" y="2768171"/>
            <a:ext cx="7662864" cy="2768170"/>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4275378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Program Units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PL/SQL unit is one of the following.</a:t>
            </a:r>
          </a:p>
          <a:p>
            <a:r>
              <a:rPr lang="en-US" dirty="0" smtClean="0"/>
              <a:t>PL/SQL block</a:t>
            </a:r>
          </a:p>
          <a:p>
            <a:r>
              <a:rPr lang="en-US" dirty="0" smtClean="0"/>
              <a:t>Function</a:t>
            </a:r>
          </a:p>
          <a:p>
            <a:r>
              <a:rPr lang="en-US" dirty="0" smtClean="0"/>
              <a:t>Package</a:t>
            </a:r>
          </a:p>
          <a:p>
            <a:r>
              <a:rPr lang="en-US" dirty="0" smtClean="0"/>
              <a:t>Procedure</a:t>
            </a:r>
          </a:p>
          <a:p>
            <a:r>
              <a:rPr lang="en-US" dirty="0" smtClean="0"/>
              <a:t>Trigger</a:t>
            </a:r>
          </a:p>
          <a:p>
            <a:r>
              <a:rPr lang="en-US" dirty="0" smtClean="0"/>
              <a:t>Type</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0639415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Data Types</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6" name="Content Placeholder 5"/>
          <p:cNvSpPr>
            <a:spLocks noGrp="1"/>
          </p:cNvSpPr>
          <p:nvPr>
            <p:ph idx="1"/>
          </p:nvPr>
        </p:nvSpPr>
        <p:spPr/>
        <p:txBody>
          <a:bodyPr>
            <a:normAutofit fontScale="70000" lnSpcReduction="20000"/>
          </a:bodyPr>
          <a:lstStyle/>
          <a:p>
            <a:r>
              <a:rPr lang="en-US" dirty="0" smtClean="0"/>
              <a:t>Scalar</a:t>
            </a:r>
          </a:p>
          <a:p>
            <a:pPr lvl="1"/>
            <a:r>
              <a:rPr lang="en-US" dirty="0" smtClean="0"/>
              <a:t>Numeric</a:t>
            </a:r>
          </a:p>
          <a:p>
            <a:pPr lvl="2"/>
            <a:r>
              <a:rPr lang="en-US" dirty="0" smtClean="0"/>
              <a:t>INTEGER, FLOAT, DOUBLE etc..</a:t>
            </a:r>
          </a:p>
          <a:p>
            <a:pPr lvl="1"/>
            <a:r>
              <a:rPr lang="en-US" dirty="0" smtClean="0"/>
              <a:t>Character</a:t>
            </a:r>
          </a:p>
          <a:p>
            <a:pPr lvl="2"/>
            <a:r>
              <a:rPr lang="en-US" dirty="0" smtClean="0"/>
              <a:t>CHAR, VARCHAR </a:t>
            </a:r>
            <a:r>
              <a:rPr lang="en-US" dirty="0" err="1" smtClean="0"/>
              <a:t>etc</a:t>
            </a:r>
            <a:r>
              <a:rPr lang="mr-IN" dirty="0" smtClean="0"/>
              <a:t>….</a:t>
            </a:r>
            <a:endParaRPr lang="en-US" dirty="0" smtClean="0"/>
          </a:p>
          <a:p>
            <a:pPr lvl="1"/>
            <a:r>
              <a:rPr lang="en-US" dirty="0" smtClean="0"/>
              <a:t>Boolean</a:t>
            </a:r>
          </a:p>
          <a:p>
            <a:pPr lvl="2"/>
            <a:r>
              <a:rPr lang="en-US" dirty="0" smtClean="0"/>
              <a:t>TRUE,FALSE</a:t>
            </a:r>
          </a:p>
          <a:p>
            <a:pPr lvl="1"/>
            <a:r>
              <a:rPr lang="en-US" dirty="0" err="1" smtClean="0"/>
              <a:t>DateTime</a:t>
            </a:r>
            <a:endParaRPr lang="en-US" dirty="0" smtClean="0"/>
          </a:p>
          <a:p>
            <a:pPr lvl="2"/>
            <a:r>
              <a:rPr lang="en-US" dirty="0" smtClean="0"/>
              <a:t>YEAR, MONTH, HOUR</a:t>
            </a:r>
          </a:p>
          <a:p>
            <a:r>
              <a:rPr lang="en-US" dirty="0" smtClean="0"/>
              <a:t>Large Object (LOB): BLOB.</a:t>
            </a:r>
          </a:p>
          <a:p>
            <a:r>
              <a:rPr lang="en-US" dirty="0" smtClean="0"/>
              <a:t>Composite, Reference</a:t>
            </a:r>
            <a:endParaRPr lang="en-US" dirty="0"/>
          </a:p>
        </p:txBody>
      </p:sp>
    </p:spTree>
    <p:extLst>
      <p:ext uri="{BB962C8B-B14F-4D97-AF65-F5344CB8AC3E}">
        <p14:creationId xmlns:p14="http://schemas.microsoft.com/office/powerpoint/2010/main" val="37362942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Variables</a:t>
            </a:r>
            <a:endParaRPr lang="en-US" dirty="0"/>
          </a:p>
        </p:txBody>
      </p:sp>
      <p:sp>
        <p:nvSpPr>
          <p:cNvPr id="3" name="Content Placeholder 2"/>
          <p:cNvSpPr>
            <a:spLocks noGrp="1"/>
          </p:cNvSpPr>
          <p:nvPr>
            <p:ph idx="1"/>
          </p:nvPr>
        </p:nvSpPr>
        <p:spPr/>
        <p:txBody>
          <a:bodyPr/>
          <a:lstStyle/>
          <a:p>
            <a:r>
              <a:rPr lang="en-US" dirty="0" smtClean="0"/>
              <a:t>PL/SQL variables must be declared in the declaration section or in a package or as a global variable.</a:t>
            </a:r>
          </a:p>
          <a:p>
            <a:r>
              <a:rPr lang="en-US" dirty="0" smtClean="0"/>
              <a:t>When we declare a variable, PL/SQL allocates memory for the variable’s value and the storage location is identified by the variable name.</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4875047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Variables</a:t>
            </a:r>
            <a:endParaRPr lang="en-US" dirty="0"/>
          </a:p>
        </p:txBody>
      </p:sp>
      <p:sp>
        <p:nvSpPr>
          <p:cNvPr id="3" name="Content Placeholder 2"/>
          <p:cNvSpPr>
            <a:spLocks noGrp="1"/>
          </p:cNvSpPr>
          <p:nvPr>
            <p:ph idx="1"/>
          </p:nvPr>
        </p:nvSpPr>
        <p:spPr/>
        <p:txBody>
          <a:bodyPr/>
          <a:lstStyle/>
          <a:p>
            <a:r>
              <a:rPr lang="en-US" dirty="0" smtClean="0"/>
              <a:t>The syntax for declaring a variable is:</a:t>
            </a:r>
          </a:p>
          <a:p>
            <a:endParaRPr lang="en-US" dirty="0" smtClean="0"/>
          </a:p>
          <a:p>
            <a:endParaRPr lang="en-US" dirty="0"/>
          </a:p>
          <a:p>
            <a:r>
              <a:rPr lang="en-US" dirty="0" err="1"/>
              <a:t>v</a:t>
            </a:r>
            <a:r>
              <a:rPr lang="en-US" dirty="0" err="1" smtClean="0"/>
              <a:t>ariable_name</a:t>
            </a:r>
            <a:r>
              <a:rPr lang="en-US" dirty="0" smtClean="0"/>
              <a:t> is a valid identifier.</a:t>
            </a:r>
          </a:p>
          <a:p>
            <a:r>
              <a:rPr lang="en-US" dirty="0" err="1"/>
              <a:t>d</a:t>
            </a:r>
            <a:r>
              <a:rPr lang="en-US" dirty="0" err="1" smtClean="0"/>
              <a:t>atatype</a:t>
            </a:r>
            <a:r>
              <a:rPr lang="en-US" dirty="0" smtClean="0"/>
              <a:t> must be valid PL/SQL data type or any user defined data type.</a:t>
            </a:r>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5" name="Picture 4" descr="PLSQL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87" y="3640335"/>
            <a:ext cx="8228013" cy="512565"/>
          </a:xfrm>
          <a:prstGeom prst="rect">
            <a:avLst/>
          </a:prstGeom>
        </p:spPr>
      </p:pic>
    </p:spTree>
    <p:extLst>
      <p:ext uri="{BB962C8B-B14F-4D97-AF65-F5344CB8AC3E}">
        <p14:creationId xmlns:p14="http://schemas.microsoft.com/office/powerpoint/2010/main" val="37008536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Variables</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endParaRPr lang="en-US" dirty="0"/>
          </a:p>
          <a:p>
            <a:r>
              <a:rPr lang="en-US" dirty="0" smtClean="0"/>
              <a:t>When we provide size, scale or precision limit with the data type, it is called a constrained declaration.</a:t>
            </a:r>
          </a:p>
          <a:p>
            <a:r>
              <a:rPr lang="en-US" dirty="0" smtClean="0"/>
              <a:t>Constrained declarations require less memory than unconstrained declarations.</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7" name="Picture 6" descr="PLSQL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5" y="1880330"/>
            <a:ext cx="6609675" cy="1779528"/>
          </a:xfrm>
          <a:prstGeom prst="rect">
            <a:avLst/>
          </a:prstGeom>
        </p:spPr>
      </p:pic>
    </p:spTree>
    <p:extLst>
      <p:ext uri="{BB962C8B-B14F-4D97-AF65-F5344CB8AC3E}">
        <p14:creationId xmlns:p14="http://schemas.microsoft.com/office/powerpoint/2010/main" val="34289390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Procedure</a:t>
            </a:r>
            <a:endParaRPr lang="en-US" dirty="0"/>
          </a:p>
        </p:txBody>
      </p:sp>
      <p:sp>
        <p:nvSpPr>
          <p:cNvPr id="3" name="Content Placeholder 2"/>
          <p:cNvSpPr>
            <a:spLocks noGrp="1"/>
          </p:cNvSpPr>
          <p:nvPr>
            <p:ph idx="1"/>
          </p:nvPr>
        </p:nvSpPr>
        <p:spPr/>
        <p:txBody>
          <a:bodyPr/>
          <a:lstStyle/>
          <a:p>
            <a:r>
              <a:rPr lang="en-US" dirty="0" smtClean="0"/>
              <a:t>A procedure is created with CREATE OR REPLACE PROCEDURE statement.</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5" name="Picture 4" descr="PLSQL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946" y="3727607"/>
            <a:ext cx="7166795" cy="2122866"/>
          </a:xfrm>
          <a:prstGeom prst="rect">
            <a:avLst/>
          </a:prstGeom>
        </p:spPr>
      </p:pic>
    </p:spTree>
    <p:extLst>
      <p:ext uri="{BB962C8B-B14F-4D97-AF65-F5344CB8AC3E}">
        <p14:creationId xmlns:p14="http://schemas.microsoft.com/office/powerpoint/2010/main" val="32074260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Procedure</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p</a:t>
            </a:r>
            <a:r>
              <a:rPr lang="en-US" dirty="0" err="1" smtClean="0"/>
              <a:t>rocedure_name</a:t>
            </a:r>
            <a:r>
              <a:rPr lang="en-US" dirty="0" smtClean="0"/>
              <a:t> specifies the name of the procedure.</a:t>
            </a:r>
          </a:p>
          <a:p>
            <a:r>
              <a:rPr lang="en-US" dirty="0"/>
              <a:t>[OR REPLACE] option allows the modification of an existing procedure</a:t>
            </a:r>
            <a:r>
              <a:rPr lang="en-US" dirty="0" smtClean="0"/>
              <a:t>.</a:t>
            </a:r>
          </a:p>
          <a:p>
            <a:r>
              <a:rPr lang="en-US" dirty="0"/>
              <a:t>The optional parameter list contains name, mode and types of the parameters</a:t>
            </a:r>
            <a:r>
              <a:rPr lang="en-US" dirty="0" smtClean="0"/>
              <a:t>.</a:t>
            </a:r>
          </a:p>
          <a:p>
            <a:r>
              <a:rPr lang="en-US" dirty="0" smtClean="0"/>
              <a:t>IN </a:t>
            </a:r>
            <a:r>
              <a:rPr lang="en-US" dirty="0"/>
              <a:t>represents the value that will be passed from outside and OUT represents the parameter that will be used to return a value outside of the procedure</a:t>
            </a:r>
            <a:r>
              <a:rPr lang="en-US" dirty="0" smtClean="0"/>
              <a:t>.</a:t>
            </a:r>
          </a:p>
          <a:p>
            <a:r>
              <a:rPr lang="en-US" dirty="0"/>
              <a:t>procedure-body contains the executable part</a:t>
            </a:r>
            <a:r>
              <a:rPr lang="en-US" dirty="0" smtClean="0"/>
              <a:t>.</a:t>
            </a:r>
          </a:p>
          <a:p>
            <a:r>
              <a:rPr lang="en-US" dirty="0"/>
              <a:t>The AS keyword is used instead of the IS keyword for creating a standalone procedure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9883601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Procedure</a:t>
            </a:r>
            <a:endParaRPr lang="en-US" dirty="0"/>
          </a:p>
        </p:txBody>
      </p:sp>
      <p:pic>
        <p:nvPicPr>
          <p:cNvPr id="5" name="Content Placeholder 4" descr="Screen Shot 2017-08-17 at 9.42.15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915" b="-76"/>
          <a:stretch/>
        </p:blipFill>
        <p:spPr>
          <a:xfrm>
            <a:off x="739775" y="1883498"/>
            <a:ext cx="7662864" cy="1940574"/>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6" name="Picture 5" descr="Screen Shot 2017-08-17 at 9.43.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45" y="4035842"/>
            <a:ext cx="3075056" cy="781506"/>
          </a:xfrm>
          <a:prstGeom prst="rect">
            <a:avLst/>
          </a:prstGeom>
        </p:spPr>
      </p:pic>
      <p:pic>
        <p:nvPicPr>
          <p:cNvPr id="8" name="Picture 7" descr="Screen Shot 2017-08-17 at 9.44.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775" y="5016961"/>
            <a:ext cx="3134234" cy="1204287"/>
          </a:xfrm>
          <a:prstGeom prst="rect">
            <a:avLst/>
          </a:prstGeom>
        </p:spPr>
      </p:pic>
      <p:pic>
        <p:nvPicPr>
          <p:cNvPr id="9" name="Picture 8" descr="Screen Shot 2017-08-17 at 9.46.5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4389" y="4154650"/>
            <a:ext cx="2805892" cy="662698"/>
          </a:xfrm>
          <a:prstGeom prst="rect">
            <a:avLst/>
          </a:prstGeom>
        </p:spPr>
      </p:pic>
    </p:spTree>
    <p:extLst>
      <p:ext uri="{BB962C8B-B14F-4D97-AF65-F5344CB8AC3E}">
        <p14:creationId xmlns:p14="http://schemas.microsoft.com/office/powerpoint/2010/main" val="193724980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Function</a:t>
            </a:r>
            <a:endParaRPr lang="en-US" dirty="0"/>
          </a:p>
        </p:txBody>
      </p:sp>
      <p:pic>
        <p:nvPicPr>
          <p:cNvPr id="5" name="Content Placeholder 4" descr="Screen Shot 2017-08-17 at 9.49.19 PM.png"/>
          <p:cNvPicPr>
            <a:picLocks noGrp="1" noChangeAspect="1"/>
          </p:cNvPicPr>
          <p:nvPr>
            <p:ph idx="1"/>
          </p:nvPr>
        </p:nvPicPr>
        <p:blipFill>
          <a:blip r:embed="rId2">
            <a:extLst>
              <a:ext uri="{28A0092B-C50C-407E-A947-70E740481C1C}">
                <a14:useLocalDpi xmlns:a14="http://schemas.microsoft.com/office/drawing/2010/main" val="0"/>
              </a:ext>
            </a:extLst>
          </a:blip>
          <a:srcRect t="1820" b="1820"/>
          <a:stretch>
            <a:fillRect/>
          </a:stretch>
        </p:blipFill>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0822128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Database Constraints are user-defined structures that let you restrict the behaviors of columns.</a:t>
            </a:r>
          </a:p>
          <a:p>
            <a:r>
              <a:rPr lang="en-US" dirty="0" smtClean="0"/>
              <a:t>Rules enforced on the data column of the table.</a:t>
            </a:r>
          </a:p>
          <a:p>
            <a:r>
              <a:rPr lang="en-US" dirty="0" smtClean="0"/>
              <a:t>Used to limit the type of data that can go into the table.</a:t>
            </a:r>
          </a:p>
          <a:p>
            <a:r>
              <a:rPr lang="en-US" dirty="0" smtClean="0"/>
              <a:t>Maintain data integrity during an update/delete/insert into an table.</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48636218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Function</a:t>
            </a:r>
            <a:endParaRPr lang="en-US" dirty="0"/>
          </a:p>
        </p:txBody>
      </p:sp>
      <p:pic>
        <p:nvPicPr>
          <p:cNvPr id="5" name="Content Placeholder 4" descr="Screen Shot 2017-08-17 at 9.50.44 PM.png"/>
          <p:cNvPicPr>
            <a:picLocks noGrp="1" noChangeAspect="1"/>
          </p:cNvPicPr>
          <p:nvPr>
            <p:ph idx="1"/>
          </p:nvPr>
        </p:nvPicPr>
        <p:blipFill>
          <a:blip r:embed="rId2">
            <a:extLst>
              <a:ext uri="{28A0092B-C50C-407E-A947-70E740481C1C}">
                <a14:useLocalDpi xmlns:a14="http://schemas.microsoft.com/office/drawing/2010/main" val="0"/>
              </a:ext>
            </a:extLst>
          </a:blip>
          <a:srcRect l="-33166" r="-33166"/>
          <a:stretch>
            <a:fillRect/>
          </a:stretch>
        </p:blipFill>
        <p:spPr>
          <a:xfrm>
            <a:off x="-369132" y="2297296"/>
            <a:ext cx="9054345" cy="3860446"/>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6498514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Function</a:t>
            </a:r>
            <a:endParaRPr lang="en-US" dirty="0"/>
          </a:p>
        </p:txBody>
      </p:sp>
      <p:pic>
        <p:nvPicPr>
          <p:cNvPr id="5" name="Content Placeholder 4" descr="Screen Shot 2017-08-17 at 9.49.55 PM.png"/>
          <p:cNvPicPr>
            <a:picLocks noGrp="1" noChangeAspect="1"/>
          </p:cNvPicPr>
          <p:nvPr>
            <p:ph idx="1"/>
          </p:nvPr>
        </p:nvPicPr>
        <p:blipFill>
          <a:blip r:embed="rId2">
            <a:extLst>
              <a:ext uri="{28A0092B-C50C-407E-A947-70E740481C1C}">
                <a14:useLocalDpi xmlns:a14="http://schemas.microsoft.com/office/drawing/2010/main" val="0"/>
              </a:ext>
            </a:extLst>
          </a:blip>
          <a:srcRect l="-7957" r="-7957"/>
          <a:stretch>
            <a:fillRect/>
          </a:stretch>
        </p:blipFill>
        <p:spPr>
          <a:xfrm>
            <a:off x="400598" y="2625482"/>
            <a:ext cx="8002041" cy="3411782"/>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414274613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Function</a:t>
            </a:r>
            <a:endParaRPr lang="en-US" dirty="0"/>
          </a:p>
        </p:txBody>
      </p:sp>
      <p:pic>
        <p:nvPicPr>
          <p:cNvPr id="5" name="Content Placeholder 4" descr="Screen Shot 2017-08-17 at 9.51.36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508" b="-386"/>
          <a:stretch/>
        </p:blipFill>
        <p:spPr>
          <a:xfrm>
            <a:off x="739775" y="2511330"/>
            <a:ext cx="7662864" cy="2054726"/>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6" name="Picture 5" descr="Screen Shot 2017-08-17 at 9.52.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5" y="4818766"/>
            <a:ext cx="5234864" cy="1288331"/>
          </a:xfrm>
          <a:prstGeom prst="rect">
            <a:avLst/>
          </a:prstGeom>
        </p:spPr>
      </p:pic>
    </p:spTree>
    <p:extLst>
      <p:ext uri="{BB962C8B-B14F-4D97-AF65-F5344CB8AC3E}">
        <p14:creationId xmlns:p14="http://schemas.microsoft.com/office/powerpoint/2010/main" val="197070915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Function</a:t>
            </a:r>
            <a:endParaRPr lang="en-US" dirty="0"/>
          </a:p>
        </p:txBody>
      </p:sp>
      <p:pic>
        <p:nvPicPr>
          <p:cNvPr id="5" name="Content Placeholder 4" descr="Screen Shot 2017-08-17 at 9.53.08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005" r="-355"/>
          <a:stretch/>
        </p:blipFill>
        <p:spPr>
          <a:xfrm>
            <a:off x="457200" y="1877443"/>
            <a:ext cx="6093622" cy="4844032"/>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0761417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Function</a:t>
            </a:r>
            <a:endParaRPr lang="en-US" dirty="0"/>
          </a:p>
        </p:txBody>
      </p:sp>
      <p:pic>
        <p:nvPicPr>
          <p:cNvPr id="5" name="Content Placeholder 4" descr="Screen Shot 2017-08-17 at 9.54.1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2" r="-66"/>
          <a:stretch/>
        </p:blipFill>
        <p:spPr>
          <a:xfrm>
            <a:off x="343034" y="2067022"/>
            <a:ext cx="6464127" cy="4498191"/>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16404873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Exceptions</a:t>
            </a:r>
            <a:endParaRPr lang="en-US" dirty="0"/>
          </a:p>
        </p:txBody>
      </p:sp>
      <p:pic>
        <p:nvPicPr>
          <p:cNvPr id="5" name="Content Placeholder 4" descr="Screen Shot 2017-08-17 at 9.57.31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87" r="-742"/>
          <a:stretch/>
        </p:blipFill>
        <p:spPr>
          <a:xfrm>
            <a:off x="1484161" y="2144321"/>
            <a:ext cx="5280188" cy="4212029"/>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06504989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Exceptions</a:t>
            </a:r>
            <a:endParaRPr lang="en-US" dirty="0"/>
          </a:p>
        </p:txBody>
      </p:sp>
      <p:pic>
        <p:nvPicPr>
          <p:cNvPr id="5" name="Content Placeholder 4" descr="Screen Shot 2017-08-17 at 9.58.14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6" r="-5968"/>
          <a:stretch/>
        </p:blipFill>
        <p:spPr>
          <a:xfrm>
            <a:off x="457200" y="2083262"/>
            <a:ext cx="6435585" cy="4524759"/>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033462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Exceptions</a:t>
            </a:r>
            <a:endParaRPr lang="en-US" dirty="0"/>
          </a:p>
        </p:txBody>
      </p:sp>
      <p:pic>
        <p:nvPicPr>
          <p:cNvPr id="5" name="Content Placeholder 4" descr="Screen Shot 2017-08-17 at 10.00.22 PM.png"/>
          <p:cNvPicPr>
            <a:picLocks noGrp="1" noChangeAspect="1"/>
          </p:cNvPicPr>
          <p:nvPr>
            <p:ph idx="1"/>
          </p:nvPr>
        </p:nvPicPr>
        <p:blipFill>
          <a:blip r:embed="rId2">
            <a:extLst>
              <a:ext uri="{28A0092B-C50C-407E-A947-70E740481C1C}">
                <a14:useLocalDpi xmlns:a14="http://schemas.microsoft.com/office/drawing/2010/main" val="0"/>
              </a:ext>
            </a:extLst>
          </a:blip>
          <a:srcRect l="-33765" r="-33765"/>
          <a:stretch>
            <a:fillRect/>
          </a:stretch>
        </p:blipFill>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58781368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How is age calculated?</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graphicFrame>
        <p:nvGraphicFramePr>
          <p:cNvPr id="5" name="Content Placeholder 6"/>
          <p:cNvGraphicFramePr>
            <a:graphicFrameLocks/>
          </p:cNvGraphicFramePr>
          <p:nvPr>
            <p:extLst>
              <p:ext uri="{D42A27DB-BD31-4B8C-83A1-F6EECF244321}">
                <p14:modId xmlns:p14="http://schemas.microsoft.com/office/powerpoint/2010/main" val="914462563"/>
              </p:ext>
            </p:extLst>
          </p:nvPr>
        </p:nvGraphicFramePr>
        <p:xfrm>
          <a:off x="739775" y="2770188"/>
          <a:ext cx="7694255" cy="2595880"/>
        </p:xfrm>
        <a:graphic>
          <a:graphicData uri="http://schemas.openxmlformats.org/drawingml/2006/table">
            <a:tbl>
              <a:tblPr firstRow="1" bandRow="1">
                <a:tableStyleId>{5C22544A-7EE6-4342-B048-85BDC9FD1C3A}</a:tableStyleId>
              </a:tblPr>
              <a:tblGrid>
                <a:gridCol w="825689"/>
                <a:gridCol w="2289522"/>
                <a:gridCol w="2289522"/>
                <a:gridCol w="2289522"/>
              </a:tblGrid>
              <a:tr h="370840">
                <a:tc>
                  <a:txBody>
                    <a:bodyPr/>
                    <a:lstStyle/>
                    <a:p>
                      <a:r>
                        <a:rPr lang="en-US" dirty="0" err="1" smtClean="0"/>
                        <a:t>S.No</a:t>
                      </a:r>
                      <a:endParaRPr lang="en-US" dirty="0"/>
                    </a:p>
                  </a:txBody>
                  <a:tcPr/>
                </a:tc>
                <a:tc>
                  <a:txBody>
                    <a:bodyPr/>
                    <a:lstStyle/>
                    <a:p>
                      <a:r>
                        <a:rPr lang="en-US" dirty="0" smtClean="0"/>
                        <a:t>Name</a:t>
                      </a:r>
                      <a:endParaRPr lang="en-US" dirty="0"/>
                    </a:p>
                  </a:txBody>
                  <a:tcPr/>
                </a:tc>
                <a:tc>
                  <a:txBody>
                    <a:bodyPr/>
                    <a:lstStyle/>
                    <a:p>
                      <a:r>
                        <a:rPr lang="en-US" dirty="0" smtClean="0"/>
                        <a:t>Date Of Birth</a:t>
                      </a:r>
                      <a:endParaRPr lang="en-US" dirty="0"/>
                    </a:p>
                  </a:txBody>
                  <a:tcPr/>
                </a:tc>
                <a:tc>
                  <a:txBody>
                    <a:bodyPr/>
                    <a:lstStyle/>
                    <a:p>
                      <a:r>
                        <a:rPr lang="en-US" dirty="0" smtClean="0"/>
                        <a:t>Age</a:t>
                      </a:r>
                      <a:endParaRPr lang="en-US" dirty="0"/>
                    </a:p>
                  </a:txBody>
                  <a:tcPr/>
                </a:tc>
              </a:tr>
              <a:tr h="370840">
                <a:tc>
                  <a:txBody>
                    <a:bodyPr/>
                    <a:lstStyle/>
                    <a:p>
                      <a:r>
                        <a:rPr lang="en-US" dirty="0" smtClean="0"/>
                        <a:t>1</a:t>
                      </a:r>
                      <a:endParaRPr lang="en-US" dirty="0"/>
                    </a:p>
                  </a:txBody>
                  <a:tcPr/>
                </a:tc>
                <a:tc>
                  <a:txBody>
                    <a:bodyPr/>
                    <a:lstStyle/>
                    <a:p>
                      <a:r>
                        <a:rPr lang="en-US" dirty="0" smtClean="0"/>
                        <a:t>Ram</a:t>
                      </a:r>
                      <a:endParaRPr lang="en-US" dirty="0"/>
                    </a:p>
                  </a:txBody>
                  <a:tcPr/>
                </a:tc>
                <a:tc>
                  <a:txBody>
                    <a:bodyPr/>
                    <a:lstStyle/>
                    <a:p>
                      <a:r>
                        <a:rPr lang="en-US" dirty="0" smtClean="0"/>
                        <a:t>1989/04/17</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err="1" smtClean="0"/>
                        <a:t>Shyam</a:t>
                      </a:r>
                      <a:endParaRPr lang="en-US" dirty="0"/>
                    </a:p>
                  </a:txBody>
                  <a:tcPr/>
                </a:tc>
                <a:tc>
                  <a:txBody>
                    <a:bodyPr/>
                    <a:lstStyle/>
                    <a:p>
                      <a:r>
                        <a:rPr lang="en-US" dirty="0" smtClean="0"/>
                        <a:t>1992/08/04</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r>
                        <a:rPr lang="en-US" dirty="0" err="1" smtClean="0"/>
                        <a:t>Hari</a:t>
                      </a:r>
                      <a:endParaRPr lang="en-US" dirty="0"/>
                    </a:p>
                  </a:txBody>
                  <a:tcPr/>
                </a:tc>
                <a:tc>
                  <a:txBody>
                    <a:bodyPr/>
                    <a:lstStyle/>
                    <a:p>
                      <a:r>
                        <a:rPr lang="en-US" dirty="0" smtClean="0"/>
                        <a:t>1992/08/09</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r>
                        <a:rPr lang="en-US" dirty="0" err="1" smtClean="0"/>
                        <a:t>Madan</a:t>
                      </a:r>
                      <a:endParaRPr lang="en-US" dirty="0"/>
                    </a:p>
                  </a:txBody>
                  <a:tcPr/>
                </a:tc>
                <a:tc>
                  <a:txBody>
                    <a:bodyPr/>
                    <a:lstStyle/>
                    <a:p>
                      <a:r>
                        <a:rPr lang="en-US" dirty="0" smtClean="0"/>
                        <a:t>1987/01/03</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Ramesh</a:t>
                      </a:r>
                      <a:endParaRPr lang="en-US" dirty="0"/>
                    </a:p>
                  </a:txBody>
                  <a:tcPr/>
                </a:tc>
                <a:tc>
                  <a:txBody>
                    <a:bodyPr/>
                    <a:lstStyle/>
                    <a:p>
                      <a:r>
                        <a:rPr lang="en-US" dirty="0" smtClean="0"/>
                        <a:t>1990/12/10</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r>
                        <a:rPr lang="en-US" dirty="0" err="1" smtClean="0"/>
                        <a:t>Sita</a:t>
                      </a:r>
                      <a:endParaRPr lang="en-US" dirty="0"/>
                    </a:p>
                  </a:txBody>
                  <a:tcPr/>
                </a:tc>
                <a:tc>
                  <a:txBody>
                    <a:bodyPr/>
                    <a:lstStyle/>
                    <a:p>
                      <a:r>
                        <a:rPr lang="en-US" dirty="0" smtClean="0"/>
                        <a:t>1986/10/11</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02983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9" name="Content Placeholder 8"/>
          <p:cNvSpPr>
            <a:spLocks noGrp="1"/>
          </p:cNvSpPr>
          <p:nvPr>
            <p:ph idx="1"/>
          </p:nvPr>
        </p:nvSpPr>
        <p:spPr/>
        <p:txBody>
          <a:bodyPr>
            <a:normAutofit lnSpcReduction="10000"/>
          </a:bodyPr>
          <a:lstStyle/>
          <a:p>
            <a:r>
              <a:rPr lang="en-US" sz="2000" dirty="0">
                <a:latin typeface="Arial" charset="0"/>
              </a:rPr>
              <a:t>A procedure that runs automatically when a certain </a:t>
            </a:r>
            <a:r>
              <a:rPr lang="en-US" sz="2000" b="1" i="1" dirty="0">
                <a:solidFill>
                  <a:srgbClr val="3333FF"/>
                </a:solidFill>
                <a:latin typeface="Arial" charset="0"/>
              </a:rPr>
              <a:t>event</a:t>
            </a:r>
            <a:r>
              <a:rPr lang="en-US" sz="2000" dirty="0">
                <a:solidFill>
                  <a:srgbClr val="3333FF"/>
                </a:solidFill>
                <a:latin typeface="Arial" charset="0"/>
              </a:rPr>
              <a:t> </a:t>
            </a:r>
            <a:r>
              <a:rPr lang="en-US" sz="2000" dirty="0">
                <a:latin typeface="Arial" charset="0"/>
              </a:rPr>
              <a:t>occurs in the </a:t>
            </a:r>
            <a:r>
              <a:rPr lang="en-US" sz="2000" dirty="0" smtClean="0">
                <a:latin typeface="Arial" charset="0"/>
              </a:rPr>
              <a:t>DBMS.</a:t>
            </a:r>
            <a:endParaRPr lang="en-US" sz="2000" dirty="0">
              <a:latin typeface="Arial" charset="0"/>
            </a:endParaRPr>
          </a:p>
          <a:p>
            <a:r>
              <a:rPr lang="en-US" dirty="0" smtClean="0"/>
              <a:t>Blocks of PL/SQL code, which are executed as a result of any insert/update/delete on the table.</a:t>
            </a:r>
          </a:p>
          <a:p>
            <a:r>
              <a:rPr lang="en-US" dirty="0" smtClean="0"/>
              <a:t>It is always automatically executed.</a:t>
            </a:r>
          </a:p>
          <a:p>
            <a:r>
              <a:rPr lang="en-US" dirty="0" smtClean="0"/>
              <a:t>Might perform single or a set of queries.</a:t>
            </a:r>
          </a:p>
          <a:p>
            <a:r>
              <a:rPr lang="en-US" dirty="0" smtClean="0"/>
              <a:t>Always written as a PL/SQL code.</a:t>
            </a:r>
            <a:endParaRPr lang="en-US" dirty="0"/>
          </a:p>
        </p:txBody>
      </p:sp>
    </p:spTree>
    <p:extLst>
      <p:ext uri="{BB962C8B-B14F-4D97-AF65-F5344CB8AC3E}">
        <p14:creationId xmlns:p14="http://schemas.microsoft.com/office/powerpoint/2010/main" val="10831374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Constraints</a:t>
            </a:r>
            <a:endParaRPr lang="en-US" dirty="0"/>
          </a:p>
        </p:txBody>
      </p:sp>
      <p:sp>
        <p:nvSpPr>
          <p:cNvPr id="3" name="Content Placeholder 2"/>
          <p:cNvSpPr>
            <a:spLocks noGrp="1"/>
          </p:cNvSpPr>
          <p:nvPr>
            <p:ph idx="1"/>
          </p:nvPr>
        </p:nvSpPr>
        <p:spPr/>
        <p:txBody>
          <a:bodyPr/>
          <a:lstStyle/>
          <a:p>
            <a:r>
              <a:rPr lang="en-US" dirty="0" smtClean="0"/>
              <a:t>Used to ensure accuracy and consistency of data in a relational database.</a:t>
            </a:r>
          </a:p>
          <a:p>
            <a:r>
              <a:rPr lang="en-US" dirty="0" smtClean="0"/>
              <a:t>Data integrity is handled in a relational database through the concept of referential integrity.</a:t>
            </a:r>
          </a:p>
          <a:p>
            <a:r>
              <a:rPr lang="en-US" dirty="0" smtClean="0"/>
              <a:t>Many types of integrity constraints play a role in referential integrity (RI).</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92380967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pic>
        <p:nvPicPr>
          <p:cNvPr id="5" name="Content Placeholder 4" descr="trigger.png"/>
          <p:cNvPicPr>
            <a:picLocks noGrp="1" noChangeAspect="1"/>
          </p:cNvPicPr>
          <p:nvPr>
            <p:ph idx="1"/>
          </p:nvPr>
        </p:nvPicPr>
        <p:blipFill>
          <a:blip r:embed="rId2">
            <a:extLst>
              <a:ext uri="{28A0092B-C50C-407E-A947-70E740481C1C}">
                <a14:useLocalDpi xmlns:a14="http://schemas.microsoft.com/office/drawing/2010/main" val="0"/>
              </a:ext>
            </a:extLst>
          </a:blip>
          <a:srcRect l="-8152" r="-8152"/>
          <a:stretch>
            <a:fillRect/>
          </a:stretch>
        </p:blipFill>
        <p:spPr>
          <a:xfrm>
            <a:off x="-12860" y="2254490"/>
            <a:ext cx="8872171" cy="3782774"/>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63885576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normAutofit/>
          </a:bodyPr>
          <a:lstStyle/>
          <a:p>
            <a:r>
              <a:rPr lang="en-US" dirty="0" smtClean="0"/>
              <a:t>The procedure performs some actions</a:t>
            </a:r>
          </a:p>
          <a:p>
            <a:pPr lvl="1"/>
            <a:r>
              <a:rPr lang="en-US" dirty="0" smtClean="0"/>
              <a:t>Check certain values.</a:t>
            </a:r>
          </a:p>
          <a:p>
            <a:pPr lvl="1"/>
            <a:r>
              <a:rPr lang="en-US" dirty="0" smtClean="0"/>
              <a:t>Fill in some values.</a:t>
            </a:r>
          </a:p>
          <a:p>
            <a:pPr lvl="1"/>
            <a:r>
              <a:rPr lang="en-US" dirty="0" smtClean="0"/>
              <a:t>Inserts/deletes/updates/records</a:t>
            </a:r>
          </a:p>
          <a:p>
            <a:pPr lvl="1"/>
            <a:r>
              <a:rPr lang="en-US" dirty="0" smtClean="0"/>
              <a:t>Check that some constraints are satisfied.</a:t>
            </a:r>
          </a:p>
          <a:p>
            <a:pPr lvl="1"/>
            <a:r>
              <a:rPr lang="en-US" dirty="0" smtClean="0"/>
              <a:t>Commit or rollback </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68471885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Three Components</a:t>
            </a:r>
          </a:p>
          <a:p>
            <a:r>
              <a:rPr lang="en-US" b="1" dirty="0" smtClean="0"/>
              <a:t>Event</a:t>
            </a:r>
          </a:p>
          <a:p>
            <a:pPr lvl="1"/>
            <a:r>
              <a:rPr lang="en-US" dirty="0" smtClean="0"/>
              <a:t>When this Event happens, the trigger is activated.</a:t>
            </a:r>
          </a:p>
          <a:p>
            <a:r>
              <a:rPr lang="en-US" b="1" dirty="0" smtClean="0"/>
              <a:t>Condition</a:t>
            </a:r>
            <a:r>
              <a:rPr lang="en-US" dirty="0" smtClean="0"/>
              <a:t> (Optional)</a:t>
            </a:r>
          </a:p>
          <a:p>
            <a:pPr lvl="1"/>
            <a:r>
              <a:rPr lang="en-US" dirty="0" smtClean="0"/>
              <a:t>If the condition is true, the triggers executes</a:t>
            </a:r>
          </a:p>
          <a:p>
            <a:r>
              <a:rPr lang="en-US" b="1" dirty="0" smtClean="0"/>
              <a:t>Action</a:t>
            </a:r>
          </a:p>
          <a:p>
            <a:pPr lvl="1"/>
            <a:r>
              <a:rPr lang="en-US" dirty="0" smtClean="0"/>
              <a:t>The actions performed by the Trigger.</a:t>
            </a:r>
          </a:p>
          <a:p>
            <a:r>
              <a:rPr lang="en-US" dirty="0" smtClean="0"/>
              <a:t>Semantics: When the </a:t>
            </a:r>
            <a:r>
              <a:rPr lang="en-US" b="1" dirty="0" smtClean="0"/>
              <a:t>Event</a:t>
            </a:r>
            <a:r>
              <a:rPr lang="en-US" dirty="0" smtClean="0"/>
              <a:t> occurs and </a:t>
            </a:r>
            <a:r>
              <a:rPr lang="en-US" b="1" dirty="0" smtClean="0"/>
              <a:t>Condition</a:t>
            </a:r>
            <a:r>
              <a:rPr lang="en-US" dirty="0" smtClean="0"/>
              <a:t> is True, execute the </a:t>
            </a:r>
            <a:r>
              <a:rPr lang="en-US" b="1" dirty="0" smtClean="0"/>
              <a:t>Action</a:t>
            </a:r>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00690781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Three event types</a:t>
            </a:r>
          </a:p>
          <a:p>
            <a:pPr lvl="1"/>
            <a:r>
              <a:rPr lang="en-US" dirty="0" smtClean="0"/>
              <a:t>Insert</a:t>
            </a:r>
          </a:p>
          <a:p>
            <a:pPr lvl="1"/>
            <a:r>
              <a:rPr lang="en-US" dirty="0" smtClean="0"/>
              <a:t>Update</a:t>
            </a:r>
          </a:p>
          <a:p>
            <a:pPr lvl="1"/>
            <a:r>
              <a:rPr lang="en-US" dirty="0" smtClean="0"/>
              <a:t>Delete</a:t>
            </a:r>
          </a:p>
          <a:p>
            <a:r>
              <a:rPr lang="en-US" b="1" dirty="0" smtClean="0"/>
              <a:t>Two Triggering times</a:t>
            </a:r>
          </a:p>
          <a:p>
            <a:pPr lvl="1"/>
            <a:r>
              <a:rPr lang="en-US" dirty="0" smtClean="0"/>
              <a:t>Before the event</a:t>
            </a:r>
          </a:p>
          <a:p>
            <a:pPr lvl="1"/>
            <a:r>
              <a:rPr lang="en-US" dirty="0" smtClean="0"/>
              <a:t>After the event</a:t>
            </a:r>
          </a:p>
          <a:p>
            <a:r>
              <a:rPr lang="en-US" b="1" dirty="0" smtClean="0"/>
              <a:t>Two granularities</a:t>
            </a:r>
          </a:p>
          <a:p>
            <a:pPr lvl="1"/>
            <a:r>
              <a:rPr lang="en-US" dirty="0" smtClean="0"/>
              <a:t>Execute for each row</a:t>
            </a:r>
          </a:p>
          <a:p>
            <a:pPr lvl="1"/>
            <a:r>
              <a:rPr lang="en-US" dirty="0" smtClean="0"/>
              <a:t>Execute for each statement</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53421158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Event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grpSp>
        <p:nvGrpSpPr>
          <p:cNvPr id="5" name="Group 18"/>
          <p:cNvGrpSpPr>
            <a:grpSpLocks/>
          </p:cNvGrpSpPr>
          <p:nvPr/>
        </p:nvGrpSpPr>
        <p:grpSpPr bwMode="auto">
          <a:xfrm>
            <a:off x="228600" y="2504298"/>
            <a:ext cx="7848600" cy="1295400"/>
            <a:chOff x="228600" y="1905000"/>
            <a:chExt cx="7848600" cy="1295400"/>
          </a:xfrm>
        </p:grpSpPr>
        <p:sp>
          <p:nvSpPr>
            <p:cNvPr id="6" name="Rectangle 3"/>
            <p:cNvSpPr txBox="1">
              <a:spLocks noChangeArrowheads="1"/>
            </p:cNvSpPr>
            <p:nvPr/>
          </p:nvSpPr>
          <p:spPr bwMode="auto">
            <a:xfrm>
              <a:off x="228600" y="1905000"/>
              <a:ext cx="5867400" cy="12954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solidFill>
                    <a:srgbClr val="800000"/>
                  </a:solidFill>
                  <a:cs typeface="+mn-cs"/>
                </a:rPr>
                <a:t>Create Trigger </a:t>
              </a:r>
              <a:r>
                <a:rPr lang="en-US" sz="1600" i="1" dirty="0" smtClean="0">
                  <a:solidFill>
                    <a:srgbClr val="000000"/>
                  </a:solidFill>
                  <a:cs typeface="+mn-cs"/>
                </a:rPr>
                <a:t>&lt;name&gt;</a:t>
              </a:r>
            </a:p>
            <a:p>
              <a:pPr marL="0" indent="0" eaLnBrk="1" hangingPunct="1">
                <a:buFont typeface="Wingdings" charset="0"/>
                <a:buNone/>
                <a:defRPr/>
              </a:pPr>
              <a:r>
                <a:rPr lang="en-US" sz="1600" b="1" dirty="0" err="1" smtClean="0">
                  <a:solidFill>
                    <a:srgbClr val="800000"/>
                  </a:solidFill>
                  <a:cs typeface="+mn-cs"/>
                </a:rPr>
                <a:t>Before|After</a:t>
              </a:r>
              <a:r>
                <a:rPr lang="en-US" sz="1600" b="1" dirty="0" smtClean="0">
                  <a:solidFill>
                    <a:srgbClr val="800000"/>
                  </a:solidFill>
                  <a:cs typeface="+mn-cs"/>
                </a:rPr>
                <a:t>      </a:t>
              </a:r>
              <a:r>
                <a:rPr lang="en-US" sz="1600" b="1" dirty="0" err="1" smtClean="0">
                  <a:solidFill>
                    <a:srgbClr val="800000"/>
                  </a:solidFill>
                  <a:cs typeface="+mn-cs"/>
                </a:rPr>
                <a:t>Insert|Update|Delete</a:t>
              </a:r>
              <a:r>
                <a:rPr lang="en-US" sz="1600" b="1" dirty="0" smtClean="0">
                  <a:solidFill>
                    <a:srgbClr val="800000"/>
                  </a:solidFill>
                  <a:cs typeface="+mn-cs"/>
                </a:rPr>
                <a:t>  ON </a:t>
              </a:r>
              <a:r>
                <a:rPr lang="en-US" sz="1600" dirty="0" smtClean="0">
                  <a:solidFill>
                    <a:srgbClr val="000000"/>
                  </a:solidFill>
                  <a:cs typeface="+mn-cs"/>
                </a:rPr>
                <a:t>&lt;</a:t>
              </a:r>
              <a:r>
                <a:rPr lang="en-US" sz="1600" dirty="0" err="1" smtClean="0">
                  <a:solidFill>
                    <a:srgbClr val="000000"/>
                  </a:solidFill>
                  <a:cs typeface="+mn-cs"/>
                </a:rPr>
                <a:t>tablename</a:t>
              </a:r>
              <a:r>
                <a:rPr lang="en-US" sz="1600" dirty="0" smtClean="0">
                  <a:solidFill>
                    <a:srgbClr val="000000"/>
                  </a:solidFill>
                  <a:cs typeface="+mn-cs"/>
                </a:rPr>
                <a:t>&gt;</a:t>
              </a:r>
            </a:p>
            <a:p>
              <a:pPr marL="0" indent="0" eaLnBrk="1" hangingPunct="1">
                <a:buFont typeface="Wingdings" charset="0"/>
                <a:buNone/>
                <a:defRPr/>
              </a:pPr>
              <a:endParaRPr lang="en-US" sz="1600" b="1" dirty="0">
                <a:solidFill>
                  <a:srgbClr val="800000"/>
                </a:solidFill>
                <a:cs typeface="+mn-cs"/>
              </a:endParaRPr>
            </a:p>
            <a:p>
              <a:pPr marL="0" indent="0" eaLnBrk="1" hangingPunct="1">
                <a:buFont typeface="Wingdings" charset="0"/>
                <a:buNone/>
                <a:defRPr/>
              </a:pPr>
              <a:r>
                <a:rPr lang="en-US" sz="1600" b="1" dirty="0" smtClean="0">
                  <a:solidFill>
                    <a:srgbClr val="800000"/>
                  </a:solidFill>
                  <a:cs typeface="+mn-cs"/>
                </a:rPr>
                <a:t>….</a:t>
              </a:r>
            </a:p>
          </p:txBody>
        </p:sp>
        <p:cxnSp>
          <p:nvCxnSpPr>
            <p:cNvPr id="7" name="Straight Arrow Connector 6"/>
            <p:cNvCxnSpPr>
              <a:stCxn id="8" idx="1"/>
            </p:cNvCxnSpPr>
            <p:nvPr/>
          </p:nvCxnSpPr>
          <p:spPr>
            <a:xfrm flipH="1">
              <a:off x="5424488" y="2317750"/>
              <a:ext cx="762000" cy="44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8"/>
            <p:cNvSpPr txBox="1">
              <a:spLocks noChangeArrowheads="1"/>
            </p:cNvSpPr>
            <p:nvPr/>
          </p:nvSpPr>
          <p:spPr bwMode="auto">
            <a:xfrm>
              <a:off x="6185975" y="2133600"/>
              <a:ext cx="1891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rPr>
                <a:t>That is the event</a:t>
              </a:r>
            </a:p>
          </p:txBody>
        </p:sp>
      </p:grpSp>
      <p:grpSp>
        <p:nvGrpSpPr>
          <p:cNvPr id="9" name="Group 8"/>
          <p:cNvGrpSpPr>
            <a:grpSpLocks/>
          </p:cNvGrpSpPr>
          <p:nvPr/>
        </p:nvGrpSpPr>
        <p:grpSpPr bwMode="auto">
          <a:xfrm>
            <a:off x="152400" y="4038600"/>
            <a:ext cx="3276600" cy="2125663"/>
            <a:chOff x="152400" y="4038600"/>
            <a:chExt cx="3276600" cy="2126397"/>
          </a:xfrm>
        </p:grpSpPr>
        <p:sp>
          <p:nvSpPr>
            <p:cNvPr id="10" name="Rectangle 3"/>
            <p:cNvSpPr txBox="1">
              <a:spLocks noChangeArrowheads="1"/>
            </p:cNvSpPr>
            <p:nvPr/>
          </p:nvSpPr>
          <p:spPr bwMode="auto">
            <a:xfrm>
              <a:off x="304800" y="4038600"/>
              <a:ext cx="3124200" cy="990942"/>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solidFill>
                    <a:srgbClr val="800000"/>
                  </a:solidFill>
                  <a:cs typeface="+mn-cs"/>
                </a:rPr>
                <a:t>Create Trigger </a:t>
              </a:r>
              <a:r>
                <a:rPr lang="en-US" sz="1600" i="1" dirty="0" smtClean="0">
                  <a:solidFill>
                    <a:srgbClr val="000000"/>
                  </a:solidFill>
                  <a:cs typeface="+mn-cs"/>
                </a:rPr>
                <a:t>ABC</a:t>
              </a:r>
            </a:p>
            <a:p>
              <a:pPr marL="0" indent="0" eaLnBrk="1" hangingPunct="1">
                <a:buFont typeface="Wingdings" charset="0"/>
                <a:buNone/>
                <a:defRPr/>
              </a:pPr>
              <a:r>
                <a:rPr lang="en-US" sz="1600" b="1" dirty="0" smtClean="0">
                  <a:solidFill>
                    <a:srgbClr val="800000"/>
                  </a:solidFill>
                  <a:cs typeface="+mn-cs"/>
                </a:rPr>
                <a:t>Before  Insert On </a:t>
              </a:r>
              <a:r>
                <a:rPr lang="en-US" sz="1600" dirty="0" smtClean="0">
                  <a:solidFill>
                    <a:srgbClr val="000000"/>
                  </a:solidFill>
                  <a:cs typeface="+mn-cs"/>
                </a:rPr>
                <a:t>Students</a:t>
              </a:r>
            </a:p>
            <a:p>
              <a:pPr marL="0" indent="0" eaLnBrk="1" hangingPunct="1">
                <a:buFont typeface="Wingdings" charset="0"/>
                <a:buNone/>
                <a:defRPr/>
              </a:pPr>
              <a:r>
                <a:rPr lang="en-US" sz="1600" b="1" dirty="0" smtClean="0">
                  <a:solidFill>
                    <a:srgbClr val="800000"/>
                  </a:solidFill>
                  <a:cs typeface="+mn-cs"/>
                </a:rPr>
                <a:t>….</a:t>
              </a:r>
            </a:p>
          </p:txBody>
        </p:sp>
        <p:cxnSp>
          <p:nvCxnSpPr>
            <p:cNvPr id="11" name="Straight Arrow Connector 10"/>
            <p:cNvCxnSpPr/>
            <p:nvPr/>
          </p:nvCxnSpPr>
          <p:spPr>
            <a:xfrm flipV="1">
              <a:off x="1524000" y="4800863"/>
              <a:ext cx="304800" cy="533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2"/>
            <p:cNvSpPr txBox="1">
              <a:spLocks noChangeArrowheads="1"/>
            </p:cNvSpPr>
            <p:nvPr/>
          </p:nvSpPr>
          <p:spPr bwMode="auto">
            <a:xfrm>
              <a:off x="152400" y="5334000"/>
              <a:ext cx="32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This trigger is activated when an </a:t>
              </a:r>
              <a:r>
                <a:rPr lang="en-US" sz="1600" u="sng"/>
                <a:t>insert statement </a:t>
              </a:r>
              <a:r>
                <a:rPr lang="en-US" sz="1600"/>
                <a:t>is issued, but before the new record is inserted</a:t>
              </a:r>
            </a:p>
          </p:txBody>
        </p:sp>
      </p:grpSp>
      <p:grpSp>
        <p:nvGrpSpPr>
          <p:cNvPr id="13" name="Group 12"/>
          <p:cNvGrpSpPr>
            <a:grpSpLocks/>
          </p:cNvGrpSpPr>
          <p:nvPr/>
        </p:nvGrpSpPr>
        <p:grpSpPr bwMode="auto">
          <a:xfrm>
            <a:off x="4191000" y="4038600"/>
            <a:ext cx="3276600" cy="2125663"/>
            <a:chOff x="4191000" y="4038600"/>
            <a:chExt cx="3276600" cy="2126397"/>
          </a:xfrm>
        </p:grpSpPr>
        <p:sp>
          <p:nvSpPr>
            <p:cNvPr id="14" name="Rectangle 3"/>
            <p:cNvSpPr txBox="1">
              <a:spLocks noChangeArrowheads="1"/>
            </p:cNvSpPr>
            <p:nvPr/>
          </p:nvSpPr>
          <p:spPr bwMode="auto">
            <a:xfrm>
              <a:off x="4343400" y="4038600"/>
              <a:ext cx="3124200" cy="990942"/>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solidFill>
                    <a:srgbClr val="800000"/>
                  </a:solidFill>
                  <a:cs typeface="+mn-cs"/>
                </a:rPr>
                <a:t>Create Trigger </a:t>
              </a:r>
              <a:r>
                <a:rPr lang="en-US" sz="1600" i="1" dirty="0" smtClean="0">
                  <a:solidFill>
                    <a:srgbClr val="000000"/>
                  </a:solidFill>
                  <a:cs typeface="+mn-cs"/>
                </a:rPr>
                <a:t>XYZ</a:t>
              </a:r>
            </a:p>
            <a:p>
              <a:pPr marL="0" indent="0" eaLnBrk="1" hangingPunct="1">
                <a:buFont typeface="Wingdings" charset="0"/>
                <a:buNone/>
                <a:defRPr/>
              </a:pPr>
              <a:r>
                <a:rPr lang="en-US" sz="1600" b="1" dirty="0" smtClean="0">
                  <a:solidFill>
                    <a:srgbClr val="800000"/>
                  </a:solidFill>
                  <a:cs typeface="+mn-cs"/>
                </a:rPr>
                <a:t>After Update On </a:t>
              </a:r>
              <a:r>
                <a:rPr lang="en-US" sz="1600" dirty="0" smtClean="0">
                  <a:solidFill>
                    <a:srgbClr val="000000"/>
                  </a:solidFill>
                  <a:cs typeface="+mn-cs"/>
                </a:rPr>
                <a:t>Students</a:t>
              </a:r>
            </a:p>
            <a:p>
              <a:pPr marL="0" indent="0" eaLnBrk="1" hangingPunct="1">
                <a:buFont typeface="Wingdings" charset="0"/>
                <a:buNone/>
                <a:defRPr/>
              </a:pPr>
              <a:r>
                <a:rPr lang="en-US" sz="1600" b="1" dirty="0" smtClean="0">
                  <a:solidFill>
                    <a:srgbClr val="800000"/>
                  </a:solidFill>
                  <a:cs typeface="+mn-cs"/>
                </a:rPr>
                <a:t>….</a:t>
              </a:r>
            </a:p>
          </p:txBody>
        </p:sp>
        <p:cxnSp>
          <p:nvCxnSpPr>
            <p:cNvPr id="15" name="Straight Arrow Connector 14"/>
            <p:cNvCxnSpPr/>
            <p:nvPr/>
          </p:nvCxnSpPr>
          <p:spPr>
            <a:xfrm flipV="1">
              <a:off x="5562600" y="4800863"/>
              <a:ext cx="304800" cy="533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7"/>
            <p:cNvSpPr txBox="1">
              <a:spLocks noChangeArrowheads="1"/>
            </p:cNvSpPr>
            <p:nvPr/>
          </p:nvSpPr>
          <p:spPr bwMode="auto">
            <a:xfrm>
              <a:off x="4191000" y="5334000"/>
              <a:ext cx="32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This trigger is activated when an </a:t>
              </a:r>
              <a:r>
                <a:rPr lang="en-US" sz="1600" u="sng"/>
                <a:t>update statement </a:t>
              </a:r>
              <a:r>
                <a:rPr lang="en-US" sz="1600"/>
                <a:t>is issued and after the update is executed</a:t>
              </a:r>
            </a:p>
          </p:txBody>
        </p:sp>
      </p:grpSp>
    </p:spTree>
    <p:extLst>
      <p:ext uri="{BB962C8B-B14F-4D97-AF65-F5344CB8AC3E}">
        <p14:creationId xmlns:p14="http://schemas.microsoft.com/office/powerpoint/2010/main" val="2352124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Granularity of Event</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Content Placeholder 2"/>
          <p:cNvSpPr>
            <a:spLocks noGrp="1"/>
          </p:cNvSpPr>
          <p:nvPr>
            <p:ph idx="1"/>
          </p:nvPr>
        </p:nvSpPr>
        <p:spPr>
          <a:xfrm>
            <a:off x="588168" y="2199337"/>
            <a:ext cx="7662864" cy="3267169"/>
          </a:xfrm>
        </p:spPr>
        <p:txBody>
          <a:bodyPr/>
          <a:lstStyle/>
          <a:p>
            <a:pPr>
              <a:defRPr/>
            </a:pPr>
            <a:r>
              <a:rPr lang="en-US" sz="2000" dirty="0" smtClean="0"/>
              <a:t>A single SQL statement may update, delete, or insert many records at the same time</a:t>
            </a:r>
          </a:p>
          <a:p>
            <a:pPr lvl="1">
              <a:defRPr/>
            </a:pPr>
            <a:r>
              <a:rPr lang="en-US" sz="1600" b="1" dirty="0" smtClean="0">
                <a:solidFill>
                  <a:srgbClr val="3333FF"/>
                </a:solidFill>
              </a:rPr>
              <a:t>E.g., Update student set </a:t>
            </a:r>
            <a:r>
              <a:rPr lang="en-US" sz="1600" b="1" dirty="0" err="1" smtClean="0">
                <a:solidFill>
                  <a:srgbClr val="3333FF"/>
                </a:solidFill>
              </a:rPr>
              <a:t>gpa</a:t>
            </a:r>
            <a:r>
              <a:rPr lang="en-US" sz="1600" b="1" dirty="0" smtClean="0">
                <a:solidFill>
                  <a:srgbClr val="3333FF"/>
                </a:solidFill>
              </a:rPr>
              <a:t> = </a:t>
            </a:r>
            <a:r>
              <a:rPr lang="en-US" sz="1600" b="1" dirty="0" err="1" smtClean="0">
                <a:solidFill>
                  <a:srgbClr val="3333FF"/>
                </a:solidFill>
              </a:rPr>
              <a:t>gpa</a:t>
            </a:r>
            <a:r>
              <a:rPr lang="en-US" sz="1600" b="1" dirty="0" smtClean="0">
                <a:solidFill>
                  <a:srgbClr val="3333FF"/>
                </a:solidFill>
              </a:rPr>
              <a:t> x 0.8;</a:t>
            </a:r>
            <a:endParaRPr lang="en-US" sz="1800" dirty="0" smtClean="0"/>
          </a:p>
          <a:p>
            <a:pPr lvl="1">
              <a:defRPr/>
            </a:pPr>
            <a:endParaRPr lang="en-US" sz="1800" dirty="0"/>
          </a:p>
          <a:p>
            <a:pPr>
              <a:defRPr/>
            </a:pPr>
            <a:r>
              <a:rPr lang="en-US" sz="2000" b="1" dirty="0" smtClean="0">
                <a:solidFill>
                  <a:srgbClr val="800000"/>
                </a:solidFill>
              </a:rPr>
              <a:t>Does the trigger execute for each updated or deleted record, or once for the entire statement ?</a:t>
            </a:r>
          </a:p>
          <a:p>
            <a:pPr lvl="1">
              <a:defRPr/>
            </a:pPr>
            <a:r>
              <a:rPr lang="en-US" sz="1600" b="1" dirty="0" smtClean="0">
                <a:solidFill>
                  <a:srgbClr val="3333FF"/>
                </a:solidFill>
              </a:rPr>
              <a:t>We define such granularity</a:t>
            </a:r>
            <a:endParaRPr lang="en-US" sz="1600" b="1" dirty="0">
              <a:solidFill>
                <a:srgbClr val="3333FF"/>
              </a:solidFill>
            </a:endParaRPr>
          </a:p>
        </p:txBody>
      </p:sp>
      <p:sp>
        <p:nvSpPr>
          <p:cNvPr id="6" name="Rectangle 3"/>
          <p:cNvSpPr txBox="1">
            <a:spLocks noChangeArrowheads="1"/>
          </p:cNvSpPr>
          <p:nvPr/>
        </p:nvSpPr>
        <p:spPr bwMode="auto">
          <a:xfrm>
            <a:off x="588168" y="4898818"/>
            <a:ext cx="4191000" cy="18288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solidFill>
                  <a:srgbClr val="800000"/>
                </a:solidFill>
                <a:cs typeface="+mn-cs"/>
              </a:rPr>
              <a:t>Create Trigger </a:t>
            </a:r>
            <a:r>
              <a:rPr lang="en-US" sz="1600" i="1" dirty="0" smtClean="0">
                <a:solidFill>
                  <a:srgbClr val="000000"/>
                </a:solidFill>
                <a:cs typeface="+mn-cs"/>
              </a:rPr>
              <a:t>&lt;name&gt;</a:t>
            </a:r>
          </a:p>
          <a:p>
            <a:pPr marL="0" indent="0" eaLnBrk="1" hangingPunct="1">
              <a:buFont typeface="Wingdings" charset="0"/>
              <a:buNone/>
              <a:defRPr/>
            </a:pPr>
            <a:r>
              <a:rPr lang="en-US" sz="1600" b="1" dirty="0" smtClean="0">
                <a:solidFill>
                  <a:srgbClr val="800000"/>
                </a:solidFill>
                <a:cs typeface="+mn-cs"/>
              </a:rPr>
              <a:t>Before| After        Insert| Update| Delete</a:t>
            </a:r>
          </a:p>
          <a:p>
            <a:pPr marL="0" indent="0" eaLnBrk="1" hangingPunct="1">
              <a:buFont typeface="Wingdings" charset="0"/>
              <a:buNone/>
              <a:defRPr/>
            </a:pPr>
            <a:endParaRPr lang="en-US" sz="1600" b="1" dirty="0" smtClean="0">
              <a:solidFill>
                <a:srgbClr val="800000"/>
              </a:solidFill>
              <a:cs typeface="+mn-cs"/>
            </a:endParaRPr>
          </a:p>
          <a:p>
            <a:pPr marL="0" indent="0" eaLnBrk="1" hangingPunct="1">
              <a:buFont typeface="Wingdings" charset="0"/>
              <a:buNone/>
              <a:defRPr/>
            </a:pPr>
            <a:r>
              <a:rPr lang="en-US" sz="1600" b="1" dirty="0" smtClean="0">
                <a:solidFill>
                  <a:srgbClr val="800000"/>
                </a:solidFill>
                <a:cs typeface="+mn-cs"/>
              </a:rPr>
              <a:t>For Each Row | For Each Statement</a:t>
            </a:r>
            <a:endParaRPr lang="en-US" sz="1600" b="1" dirty="0">
              <a:solidFill>
                <a:srgbClr val="800000"/>
              </a:solidFill>
              <a:cs typeface="+mn-cs"/>
            </a:endParaRPr>
          </a:p>
          <a:p>
            <a:pPr marL="0" indent="0" eaLnBrk="1" hangingPunct="1">
              <a:buFont typeface="Wingdings" charset="0"/>
              <a:buNone/>
              <a:defRPr/>
            </a:pPr>
            <a:r>
              <a:rPr lang="en-US" sz="1600" b="1" dirty="0" smtClean="0">
                <a:solidFill>
                  <a:srgbClr val="800000"/>
                </a:solidFill>
                <a:cs typeface="+mn-cs"/>
              </a:rPr>
              <a:t>….</a:t>
            </a:r>
          </a:p>
        </p:txBody>
      </p:sp>
      <p:cxnSp>
        <p:nvCxnSpPr>
          <p:cNvPr id="7" name="Straight Arrow Connector 6"/>
          <p:cNvCxnSpPr>
            <a:stCxn id="8" idx="1"/>
          </p:cNvCxnSpPr>
          <p:nvPr/>
        </p:nvCxnSpPr>
        <p:spPr bwMode="auto">
          <a:xfrm flipH="1">
            <a:off x="4092414" y="5111205"/>
            <a:ext cx="763588" cy="273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6"/>
          <p:cNvSpPr txBox="1">
            <a:spLocks noChangeArrowheads="1"/>
          </p:cNvSpPr>
          <p:nvPr/>
        </p:nvSpPr>
        <p:spPr bwMode="auto">
          <a:xfrm>
            <a:off x="4855384" y="4927055"/>
            <a:ext cx="18655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solidFill>
                  <a:srgbClr val="FF0000"/>
                </a:solidFill>
              </a:rPr>
              <a:t>This is the event</a:t>
            </a:r>
          </a:p>
        </p:txBody>
      </p:sp>
      <p:cxnSp>
        <p:nvCxnSpPr>
          <p:cNvPr id="9" name="Straight Arrow Connector 8"/>
          <p:cNvCxnSpPr>
            <a:stCxn id="10" idx="1"/>
          </p:cNvCxnSpPr>
          <p:nvPr/>
        </p:nvCxnSpPr>
        <p:spPr bwMode="auto">
          <a:xfrm flipH="1" flipV="1">
            <a:off x="3863814" y="5993855"/>
            <a:ext cx="915988" cy="184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a:spLocks noChangeArrowheads="1"/>
          </p:cNvSpPr>
          <p:nvPr/>
        </p:nvSpPr>
        <p:spPr bwMode="auto">
          <a:xfrm>
            <a:off x="4779168" y="5993855"/>
            <a:ext cx="23787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solidFill>
                  <a:srgbClr val="FF0000"/>
                </a:solidFill>
              </a:rPr>
              <a:t>This is the granularity</a:t>
            </a:r>
          </a:p>
        </p:txBody>
      </p:sp>
    </p:spTree>
    <p:extLst>
      <p:ext uri="{BB962C8B-B14F-4D97-AF65-F5344CB8AC3E}">
        <p14:creationId xmlns:p14="http://schemas.microsoft.com/office/powerpoint/2010/main" val="2202909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Granularity of Event</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grpSp>
        <p:nvGrpSpPr>
          <p:cNvPr id="5" name="Group 4"/>
          <p:cNvGrpSpPr>
            <a:grpSpLocks/>
          </p:cNvGrpSpPr>
          <p:nvPr/>
        </p:nvGrpSpPr>
        <p:grpSpPr bwMode="auto">
          <a:xfrm>
            <a:off x="782639" y="3124200"/>
            <a:ext cx="3429000" cy="2514600"/>
            <a:chOff x="228600" y="1828800"/>
            <a:chExt cx="3429000" cy="2514600"/>
          </a:xfrm>
        </p:grpSpPr>
        <p:sp>
          <p:nvSpPr>
            <p:cNvPr id="6" name="Rectangle 3"/>
            <p:cNvSpPr txBox="1">
              <a:spLocks noChangeArrowheads="1"/>
            </p:cNvSpPr>
            <p:nvPr/>
          </p:nvSpPr>
          <p:spPr bwMode="auto">
            <a:xfrm>
              <a:off x="457200" y="1828800"/>
              <a:ext cx="3200400" cy="1524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solidFill>
                    <a:srgbClr val="800000"/>
                  </a:solidFill>
                  <a:cs typeface="+mn-cs"/>
                </a:rPr>
                <a:t>Create Trigger </a:t>
              </a:r>
              <a:r>
                <a:rPr lang="en-US" sz="1600" i="1" dirty="0" smtClean="0">
                  <a:solidFill>
                    <a:srgbClr val="000000"/>
                  </a:solidFill>
                  <a:cs typeface="+mn-cs"/>
                </a:rPr>
                <a:t>XYZ</a:t>
              </a:r>
            </a:p>
            <a:p>
              <a:pPr marL="0" indent="0" eaLnBrk="1" hangingPunct="1">
                <a:buFont typeface="Wingdings" charset="0"/>
                <a:buNone/>
                <a:defRPr/>
              </a:pPr>
              <a:r>
                <a:rPr lang="en-US" sz="1600" b="1" dirty="0" smtClean="0">
                  <a:solidFill>
                    <a:srgbClr val="800000"/>
                  </a:solidFill>
                  <a:cs typeface="+mn-cs"/>
                </a:rPr>
                <a:t>After Update </a:t>
              </a:r>
              <a:r>
                <a:rPr lang="en-US" sz="1600" b="1" dirty="0">
                  <a:solidFill>
                    <a:srgbClr val="800000"/>
                  </a:solidFill>
                </a:rPr>
                <a:t>ON </a:t>
              </a:r>
              <a:r>
                <a:rPr lang="en-US" sz="1600" dirty="0">
                  <a:solidFill>
                    <a:srgbClr val="000000"/>
                  </a:solidFill>
                </a:rPr>
                <a:t>&lt;</a:t>
              </a:r>
              <a:r>
                <a:rPr lang="en-US" sz="1600" dirty="0" err="1">
                  <a:solidFill>
                    <a:srgbClr val="000000"/>
                  </a:solidFill>
                </a:rPr>
                <a:t>tablename</a:t>
              </a:r>
              <a:r>
                <a:rPr lang="en-US" sz="1600" dirty="0">
                  <a:solidFill>
                    <a:srgbClr val="000000"/>
                  </a:solidFill>
                </a:rPr>
                <a:t>&gt;</a:t>
              </a:r>
            </a:p>
            <a:p>
              <a:pPr marL="0" indent="0" eaLnBrk="1" hangingPunct="1">
                <a:buFont typeface="Wingdings" charset="0"/>
                <a:buNone/>
                <a:defRPr/>
              </a:pPr>
              <a:endParaRPr lang="en-US" sz="1600" b="1" dirty="0" smtClean="0">
                <a:solidFill>
                  <a:srgbClr val="800000"/>
                </a:solidFill>
                <a:cs typeface="+mn-cs"/>
              </a:endParaRPr>
            </a:p>
            <a:p>
              <a:pPr marL="0" indent="0" eaLnBrk="1" hangingPunct="1">
                <a:buFont typeface="Wingdings" charset="0"/>
                <a:buNone/>
                <a:defRPr/>
              </a:pPr>
              <a:r>
                <a:rPr lang="en-US" sz="1600" b="1" dirty="0" smtClean="0">
                  <a:solidFill>
                    <a:srgbClr val="800000"/>
                  </a:solidFill>
                  <a:cs typeface="+mn-cs"/>
                </a:rPr>
                <a:t>For each statement</a:t>
              </a:r>
            </a:p>
            <a:p>
              <a:pPr marL="0" indent="0" eaLnBrk="1" hangingPunct="1">
                <a:buFont typeface="Wingdings" charset="0"/>
                <a:buNone/>
                <a:defRPr/>
              </a:pPr>
              <a:r>
                <a:rPr lang="en-US" sz="1600" b="1" dirty="0" smtClean="0">
                  <a:solidFill>
                    <a:srgbClr val="800000"/>
                  </a:solidFill>
                  <a:cs typeface="+mn-cs"/>
                </a:rPr>
                <a:t>….</a:t>
              </a:r>
            </a:p>
          </p:txBody>
        </p:sp>
        <p:cxnSp>
          <p:nvCxnSpPr>
            <p:cNvPr id="7" name="Straight Arrow Connector 6"/>
            <p:cNvCxnSpPr/>
            <p:nvPr/>
          </p:nvCxnSpPr>
          <p:spPr>
            <a:xfrm flipV="1">
              <a:off x="1676400" y="2971800"/>
              <a:ext cx="3048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12"/>
            <p:cNvSpPr txBox="1">
              <a:spLocks noChangeArrowheads="1"/>
            </p:cNvSpPr>
            <p:nvPr/>
          </p:nvSpPr>
          <p:spPr bwMode="auto">
            <a:xfrm>
              <a:off x="228600" y="3512403"/>
              <a:ext cx="32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This trigger is activated once (per UPDATE statement) after all records are updated</a:t>
              </a:r>
            </a:p>
          </p:txBody>
        </p:sp>
      </p:grpSp>
      <p:grpSp>
        <p:nvGrpSpPr>
          <p:cNvPr id="9" name="Group 8"/>
          <p:cNvGrpSpPr>
            <a:grpSpLocks/>
          </p:cNvGrpSpPr>
          <p:nvPr/>
        </p:nvGrpSpPr>
        <p:grpSpPr bwMode="auto">
          <a:xfrm>
            <a:off x="5049839" y="3276600"/>
            <a:ext cx="3352800" cy="2184400"/>
            <a:chOff x="4495800" y="1981200"/>
            <a:chExt cx="3352800" cy="2184976"/>
          </a:xfrm>
        </p:grpSpPr>
        <p:sp>
          <p:nvSpPr>
            <p:cNvPr id="10" name="Rectangle 3"/>
            <p:cNvSpPr txBox="1">
              <a:spLocks noChangeArrowheads="1"/>
            </p:cNvSpPr>
            <p:nvPr/>
          </p:nvSpPr>
          <p:spPr bwMode="auto">
            <a:xfrm>
              <a:off x="4648200" y="1981200"/>
              <a:ext cx="3200400" cy="1524402"/>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solidFill>
                    <a:srgbClr val="800000"/>
                  </a:solidFill>
                  <a:cs typeface="+mn-cs"/>
                </a:rPr>
                <a:t>Create Trigger </a:t>
              </a:r>
              <a:r>
                <a:rPr lang="en-US" sz="1600" i="1" dirty="0" smtClean="0">
                  <a:solidFill>
                    <a:srgbClr val="000000"/>
                  </a:solidFill>
                  <a:cs typeface="+mn-cs"/>
                </a:rPr>
                <a:t>XYZ</a:t>
              </a:r>
            </a:p>
            <a:p>
              <a:pPr marL="0" indent="0" eaLnBrk="1" hangingPunct="1">
                <a:buFont typeface="Wingdings" charset="0"/>
                <a:buNone/>
                <a:defRPr/>
              </a:pPr>
              <a:r>
                <a:rPr lang="en-US" sz="1600" b="1" dirty="0" smtClean="0">
                  <a:solidFill>
                    <a:srgbClr val="800000"/>
                  </a:solidFill>
                  <a:cs typeface="+mn-cs"/>
                </a:rPr>
                <a:t>Before Delete </a:t>
              </a:r>
              <a:r>
                <a:rPr lang="en-US" sz="1600" b="1" dirty="0">
                  <a:solidFill>
                    <a:srgbClr val="800000"/>
                  </a:solidFill>
                </a:rPr>
                <a:t>ON </a:t>
              </a:r>
              <a:r>
                <a:rPr lang="en-US" sz="1600" dirty="0">
                  <a:solidFill>
                    <a:srgbClr val="000000"/>
                  </a:solidFill>
                </a:rPr>
                <a:t>&lt;</a:t>
              </a:r>
              <a:r>
                <a:rPr lang="en-US" sz="1600" dirty="0" err="1">
                  <a:solidFill>
                    <a:srgbClr val="000000"/>
                  </a:solidFill>
                </a:rPr>
                <a:t>tablename</a:t>
              </a:r>
              <a:r>
                <a:rPr lang="en-US" sz="1600" dirty="0">
                  <a:solidFill>
                    <a:srgbClr val="000000"/>
                  </a:solidFill>
                </a:rPr>
                <a:t>&gt;</a:t>
              </a:r>
            </a:p>
            <a:p>
              <a:pPr marL="0" indent="0" eaLnBrk="1" hangingPunct="1">
                <a:buFont typeface="Wingdings" charset="0"/>
                <a:buNone/>
                <a:defRPr/>
              </a:pPr>
              <a:endParaRPr lang="en-US" sz="1600" b="1" dirty="0" smtClean="0">
                <a:solidFill>
                  <a:srgbClr val="800000"/>
                </a:solidFill>
                <a:cs typeface="+mn-cs"/>
              </a:endParaRPr>
            </a:p>
            <a:p>
              <a:pPr marL="0" indent="0" eaLnBrk="1" hangingPunct="1">
                <a:buFont typeface="Wingdings" charset="0"/>
                <a:buNone/>
                <a:defRPr/>
              </a:pPr>
              <a:r>
                <a:rPr lang="en-US" sz="1600" b="1" dirty="0" smtClean="0">
                  <a:solidFill>
                    <a:srgbClr val="800000"/>
                  </a:solidFill>
                  <a:cs typeface="+mn-cs"/>
                </a:rPr>
                <a:t>For each row</a:t>
              </a:r>
            </a:p>
            <a:p>
              <a:pPr marL="0" indent="0" eaLnBrk="1" hangingPunct="1">
                <a:buFont typeface="Wingdings" charset="0"/>
                <a:buNone/>
                <a:defRPr/>
              </a:pPr>
              <a:r>
                <a:rPr lang="en-US" sz="1600" b="1" dirty="0" smtClean="0">
                  <a:solidFill>
                    <a:srgbClr val="800000"/>
                  </a:solidFill>
                  <a:cs typeface="+mn-cs"/>
                </a:rPr>
                <a:t>….</a:t>
              </a:r>
            </a:p>
          </p:txBody>
        </p:sp>
        <p:cxnSp>
          <p:nvCxnSpPr>
            <p:cNvPr id="11" name="Straight Arrow Connector 10"/>
            <p:cNvCxnSpPr/>
            <p:nvPr/>
          </p:nvCxnSpPr>
          <p:spPr>
            <a:xfrm flipV="1">
              <a:off x="5867400" y="3124501"/>
              <a:ext cx="304800" cy="5335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5"/>
            <p:cNvSpPr txBox="1">
              <a:spLocks noChangeArrowheads="1"/>
            </p:cNvSpPr>
            <p:nvPr/>
          </p:nvSpPr>
          <p:spPr bwMode="auto">
            <a:xfrm>
              <a:off x="4495800" y="3581400"/>
              <a:ext cx="32004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This trigger is activated before deleting each record</a:t>
              </a:r>
            </a:p>
          </p:txBody>
        </p:sp>
      </p:grpSp>
    </p:spTree>
    <p:extLst>
      <p:ext uri="{BB962C8B-B14F-4D97-AF65-F5344CB8AC3E}">
        <p14:creationId xmlns:p14="http://schemas.microsoft.com/office/powerpoint/2010/main" val="1044382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Condition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Content Placeholder 2"/>
          <p:cNvSpPr txBox="1">
            <a:spLocks/>
          </p:cNvSpPr>
          <p:nvPr/>
        </p:nvSpPr>
        <p:spPr>
          <a:xfrm>
            <a:off x="290529" y="2161600"/>
            <a:ext cx="8229600" cy="71913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a:defRPr/>
            </a:pPr>
            <a:r>
              <a:rPr lang="en-US" dirty="0" smtClean="0"/>
              <a:t>This component is </a:t>
            </a:r>
            <a:r>
              <a:rPr lang="en-US" b="1" dirty="0" smtClean="0">
                <a:solidFill>
                  <a:srgbClr val="FF0000"/>
                </a:solidFill>
              </a:rPr>
              <a:t>optional </a:t>
            </a:r>
            <a:endParaRPr lang="en-US" b="1" dirty="0">
              <a:solidFill>
                <a:srgbClr val="FF0000"/>
              </a:solidFill>
            </a:endParaRPr>
          </a:p>
        </p:txBody>
      </p:sp>
      <p:sp>
        <p:nvSpPr>
          <p:cNvPr id="6" name="Rectangle 3"/>
          <p:cNvSpPr txBox="1">
            <a:spLocks noChangeArrowheads="1"/>
          </p:cNvSpPr>
          <p:nvPr/>
        </p:nvSpPr>
        <p:spPr bwMode="auto">
          <a:xfrm>
            <a:off x="290529" y="2652435"/>
            <a:ext cx="6248400" cy="1905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solidFill>
                  <a:srgbClr val="800000"/>
                </a:solidFill>
                <a:cs typeface="+mn-cs"/>
              </a:rPr>
              <a:t>Create Trigger </a:t>
            </a:r>
            <a:r>
              <a:rPr lang="en-US" sz="1600" i="1" dirty="0" smtClean="0">
                <a:solidFill>
                  <a:srgbClr val="000000"/>
                </a:solidFill>
                <a:cs typeface="+mn-cs"/>
              </a:rPr>
              <a:t>&lt;name&gt;</a:t>
            </a:r>
          </a:p>
          <a:p>
            <a:pPr marL="0" indent="0" eaLnBrk="1" hangingPunct="1">
              <a:buFont typeface="Wingdings" charset="0"/>
              <a:buNone/>
              <a:defRPr/>
            </a:pPr>
            <a:r>
              <a:rPr lang="en-US" sz="1600" b="1" dirty="0" smtClean="0">
                <a:solidFill>
                  <a:srgbClr val="800000"/>
                </a:solidFill>
                <a:cs typeface="+mn-cs"/>
              </a:rPr>
              <a:t>Before| After        Insert| Update| Delete On </a:t>
            </a:r>
            <a:r>
              <a:rPr lang="en-US" sz="1600" i="1" dirty="0" smtClean="0">
                <a:solidFill>
                  <a:srgbClr val="000000"/>
                </a:solidFill>
              </a:rPr>
              <a:t>&lt;</a:t>
            </a:r>
            <a:r>
              <a:rPr lang="en-US" sz="1600" i="1" dirty="0" err="1" smtClean="0">
                <a:solidFill>
                  <a:srgbClr val="000000"/>
                </a:solidFill>
              </a:rPr>
              <a:t>tableName</a:t>
            </a:r>
            <a:r>
              <a:rPr lang="en-US" sz="1600" i="1" dirty="0">
                <a:solidFill>
                  <a:srgbClr val="000000"/>
                </a:solidFill>
              </a:rPr>
              <a:t>&gt;</a:t>
            </a:r>
            <a:r>
              <a:rPr lang="en-US" sz="1600" b="1" dirty="0" smtClean="0">
                <a:solidFill>
                  <a:srgbClr val="800000"/>
                </a:solidFill>
                <a:cs typeface="+mn-cs"/>
              </a:rPr>
              <a:t> </a:t>
            </a:r>
          </a:p>
          <a:p>
            <a:pPr marL="0" indent="0" eaLnBrk="1" hangingPunct="1">
              <a:buFont typeface="Wingdings" charset="0"/>
              <a:buNone/>
              <a:defRPr/>
            </a:pPr>
            <a:r>
              <a:rPr lang="en-US" sz="1600" b="1" dirty="0" smtClean="0">
                <a:solidFill>
                  <a:srgbClr val="800000"/>
                </a:solidFill>
                <a:cs typeface="+mn-cs"/>
              </a:rPr>
              <a:t>For Each Row | For Each Statement</a:t>
            </a:r>
          </a:p>
          <a:p>
            <a:pPr marL="0" indent="0" eaLnBrk="1" hangingPunct="1">
              <a:buFont typeface="Wingdings" charset="0"/>
              <a:buNone/>
              <a:defRPr/>
            </a:pPr>
            <a:endParaRPr lang="en-US" sz="1600" b="1" dirty="0" smtClean="0">
              <a:solidFill>
                <a:srgbClr val="800000"/>
              </a:solidFill>
              <a:cs typeface="+mn-cs"/>
            </a:endParaRPr>
          </a:p>
          <a:p>
            <a:pPr marL="0" indent="0" eaLnBrk="1" hangingPunct="1">
              <a:buFont typeface="Wingdings" charset="0"/>
              <a:buNone/>
              <a:defRPr/>
            </a:pPr>
            <a:r>
              <a:rPr lang="en-US" sz="1600" b="1" dirty="0" smtClean="0">
                <a:solidFill>
                  <a:srgbClr val="800000"/>
                </a:solidFill>
                <a:cs typeface="+mn-cs"/>
              </a:rPr>
              <a:t>When </a:t>
            </a:r>
            <a:r>
              <a:rPr lang="en-US" sz="1600" i="1" dirty="0" smtClean="0">
                <a:cs typeface="+mn-cs"/>
              </a:rPr>
              <a:t>&lt;condition&gt;</a:t>
            </a:r>
          </a:p>
          <a:p>
            <a:pPr marL="0" indent="0" eaLnBrk="1" hangingPunct="1">
              <a:buFont typeface="Wingdings" charset="0"/>
              <a:buNone/>
              <a:defRPr/>
            </a:pPr>
            <a:r>
              <a:rPr lang="en-US" sz="1600" b="1" dirty="0" smtClean="0">
                <a:solidFill>
                  <a:srgbClr val="800000"/>
                </a:solidFill>
                <a:cs typeface="+mn-cs"/>
              </a:rPr>
              <a:t>…</a:t>
            </a:r>
          </a:p>
        </p:txBody>
      </p:sp>
      <p:cxnSp>
        <p:nvCxnSpPr>
          <p:cNvPr id="7" name="Straight Arrow Connector 6"/>
          <p:cNvCxnSpPr>
            <a:stCxn id="8" idx="1"/>
          </p:cNvCxnSpPr>
          <p:nvPr/>
        </p:nvCxnSpPr>
        <p:spPr>
          <a:xfrm flipH="1">
            <a:off x="2195529" y="3979585"/>
            <a:ext cx="3235325" cy="44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6"/>
          <p:cNvSpPr txBox="1">
            <a:spLocks noChangeArrowheads="1"/>
          </p:cNvSpPr>
          <p:nvPr/>
        </p:nvSpPr>
        <p:spPr bwMode="auto">
          <a:xfrm>
            <a:off x="5430854" y="3795435"/>
            <a:ext cx="2251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rPr>
              <a:t>That is the condition</a:t>
            </a:r>
          </a:p>
        </p:txBody>
      </p:sp>
      <p:sp>
        <p:nvSpPr>
          <p:cNvPr id="9" name="Rectangle 3"/>
          <p:cNvSpPr txBox="1">
            <a:spLocks noChangeArrowheads="1"/>
          </p:cNvSpPr>
          <p:nvPr/>
        </p:nvSpPr>
        <p:spPr bwMode="auto">
          <a:xfrm>
            <a:off x="290529" y="4633635"/>
            <a:ext cx="7162800" cy="457200"/>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If the employee salary &gt; 150,000 then some actions will be taken</a:t>
            </a:r>
          </a:p>
        </p:txBody>
      </p:sp>
      <p:sp>
        <p:nvSpPr>
          <p:cNvPr id="10" name="Rectangle 3"/>
          <p:cNvSpPr txBox="1">
            <a:spLocks noChangeArrowheads="1"/>
          </p:cNvSpPr>
          <p:nvPr/>
        </p:nvSpPr>
        <p:spPr bwMode="auto">
          <a:xfrm>
            <a:off x="1738329" y="5146398"/>
            <a:ext cx="4876800" cy="1544637"/>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solidFill>
                  <a:srgbClr val="800000"/>
                </a:solidFill>
                <a:cs typeface="+mn-cs"/>
              </a:rPr>
              <a:t>Create Trigger </a:t>
            </a:r>
            <a:r>
              <a:rPr lang="en-US" sz="1600" i="1" dirty="0" err="1" smtClean="0">
                <a:solidFill>
                  <a:srgbClr val="000000"/>
                </a:solidFill>
                <a:cs typeface="+mn-cs"/>
              </a:rPr>
              <a:t>EmpSal</a:t>
            </a:r>
            <a:endParaRPr lang="en-US" sz="1600" i="1" dirty="0" smtClean="0">
              <a:solidFill>
                <a:srgbClr val="000000"/>
              </a:solidFill>
              <a:cs typeface="+mn-cs"/>
            </a:endParaRPr>
          </a:p>
          <a:p>
            <a:pPr marL="0" indent="0" eaLnBrk="1" hangingPunct="1">
              <a:buFont typeface="Wingdings" charset="0"/>
              <a:buNone/>
              <a:defRPr/>
            </a:pPr>
            <a:r>
              <a:rPr lang="en-US" sz="1600" b="1" dirty="0" smtClean="0">
                <a:solidFill>
                  <a:srgbClr val="800000"/>
                </a:solidFill>
                <a:cs typeface="+mn-cs"/>
              </a:rPr>
              <a:t>After Insert or Update On </a:t>
            </a:r>
            <a:r>
              <a:rPr lang="en-US" sz="1600" i="1" dirty="0" smtClean="0">
                <a:solidFill>
                  <a:srgbClr val="000000"/>
                </a:solidFill>
                <a:cs typeface="+mn-cs"/>
              </a:rPr>
              <a:t>Employee</a:t>
            </a:r>
          </a:p>
          <a:p>
            <a:pPr marL="0" indent="0" eaLnBrk="1" hangingPunct="1">
              <a:buFont typeface="Wingdings" charset="0"/>
              <a:buNone/>
              <a:defRPr/>
            </a:pPr>
            <a:r>
              <a:rPr lang="en-US" sz="1600" b="1" dirty="0" smtClean="0">
                <a:solidFill>
                  <a:srgbClr val="800000"/>
                </a:solidFill>
                <a:cs typeface="+mn-cs"/>
              </a:rPr>
              <a:t>For Each Row</a:t>
            </a:r>
          </a:p>
          <a:p>
            <a:pPr marL="0" indent="0" eaLnBrk="1" hangingPunct="1">
              <a:buFont typeface="Wingdings" charset="0"/>
              <a:buNone/>
              <a:defRPr/>
            </a:pPr>
            <a:r>
              <a:rPr lang="en-US" sz="1600" b="1" dirty="0" smtClean="0">
                <a:solidFill>
                  <a:srgbClr val="800000"/>
                </a:solidFill>
                <a:cs typeface="+mn-cs"/>
              </a:rPr>
              <a:t>When </a:t>
            </a:r>
            <a:r>
              <a:rPr lang="en-US" sz="1600" i="1" dirty="0" smtClean="0">
                <a:cs typeface="+mn-cs"/>
              </a:rPr>
              <a:t>(</a:t>
            </a:r>
            <a:r>
              <a:rPr lang="en-US" sz="1600" i="1" dirty="0" err="1" smtClean="0">
                <a:cs typeface="+mn-cs"/>
              </a:rPr>
              <a:t>new.salary</a:t>
            </a:r>
            <a:r>
              <a:rPr lang="en-US" sz="1600" i="1" dirty="0" smtClean="0">
                <a:cs typeface="+mn-cs"/>
              </a:rPr>
              <a:t> &gt;150,000)</a:t>
            </a:r>
          </a:p>
          <a:p>
            <a:pPr marL="0" indent="0" eaLnBrk="1" hangingPunct="1">
              <a:buFont typeface="Wingdings" charset="0"/>
              <a:buNone/>
              <a:defRPr/>
            </a:pPr>
            <a:r>
              <a:rPr lang="en-US" sz="1600" b="1" dirty="0" smtClean="0">
                <a:solidFill>
                  <a:srgbClr val="800000"/>
                </a:solidFill>
                <a:cs typeface="+mn-cs"/>
              </a:rPr>
              <a:t>…</a:t>
            </a:r>
          </a:p>
        </p:txBody>
      </p:sp>
    </p:spTree>
    <p:extLst>
      <p:ext uri="{BB962C8B-B14F-4D97-AF65-F5344CB8AC3E}">
        <p14:creationId xmlns:p14="http://schemas.microsoft.com/office/powerpoint/2010/main" val="4246538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Action</a:t>
            </a:r>
            <a:endParaRPr lang="en-US" dirty="0"/>
          </a:p>
        </p:txBody>
      </p:sp>
      <p:sp>
        <p:nvSpPr>
          <p:cNvPr id="3" name="Content Placeholder 2"/>
          <p:cNvSpPr>
            <a:spLocks noGrp="1"/>
          </p:cNvSpPr>
          <p:nvPr>
            <p:ph idx="1"/>
          </p:nvPr>
        </p:nvSpPr>
        <p:spPr/>
        <p:txBody>
          <a:bodyPr/>
          <a:lstStyle/>
          <a:p>
            <a:r>
              <a:rPr lang="en-US" dirty="0" smtClean="0"/>
              <a:t>Action depends on what do you want to do?</a:t>
            </a:r>
          </a:p>
          <a:p>
            <a:pPr lvl="1">
              <a:defRPr/>
            </a:pPr>
            <a:r>
              <a:rPr lang="en-US" dirty="0">
                <a:latin typeface="Arial" charset="0"/>
              </a:rPr>
              <a:t>Check certain values</a:t>
            </a:r>
          </a:p>
          <a:p>
            <a:pPr lvl="1">
              <a:defRPr/>
            </a:pPr>
            <a:r>
              <a:rPr lang="en-US" dirty="0">
                <a:latin typeface="Arial" charset="0"/>
              </a:rPr>
              <a:t>Fill in some values</a:t>
            </a:r>
          </a:p>
          <a:p>
            <a:pPr lvl="1">
              <a:defRPr/>
            </a:pPr>
            <a:r>
              <a:rPr lang="en-US" dirty="0">
                <a:latin typeface="Arial" charset="0"/>
              </a:rPr>
              <a:t>Inserts/deletes/updates other records</a:t>
            </a:r>
          </a:p>
          <a:p>
            <a:pPr lvl="1">
              <a:defRPr/>
            </a:pPr>
            <a:r>
              <a:rPr lang="en-US" dirty="0">
                <a:latin typeface="Arial" charset="0"/>
              </a:rPr>
              <a:t>Check that some business constraints are satisfied</a:t>
            </a:r>
          </a:p>
          <a:p>
            <a:pPr lvl="1">
              <a:defRPr/>
            </a:pPr>
            <a:r>
              <a:rPr lang="en-US" dirty="0">
                <a:latin typeface="Arial" charset="0"/>
              </a:rPr>
              <a:t>Commit (approve the transaction) or roll back (cancel the transaction)</a:t>
            </a:r>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93611996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Referencing Values</a:t>
            </a:r>
            <a:endParaRPr lang="en-US" dirty="0"/>
          </a:p>
        </p:txBody>
      </p:sp>
      <p:sp>
        <p:nvSpPr>
          <p:cNvPr id="3" name="Content Placeholder 2"/>
          <p:cNvSpPr>
            <a:spLocks noGrp="1"/>
          </p:cNvSpPr>
          <p:nvPr>
            <p:ph idx="1"/>
          </p:nvPr>
        </p:nvSpPr>
        <p:spPr>
          <a:xfrm>
            <a:off x="739775" y="2180382"/>
            <a:ext cx="7662864" cy="3267169"/>
          </a:xfrm>
        </p:spPr>
        <p:txBody>
          <a:bodyPr/>
          <a:lstStyle/>
          <a:p>
            <a:r>
              <a:rPr lang="en-US" dirty="0" smtClean="0"/>
              <a:t>In the action, you may want to reference:</a:t>
            </a:r>
          </a:p>
          <a:p>
            <a:pPr lvl="1">
              <a:defRPr/>
            </a:pPr>
            <a:r>
              <a:rPr lang="en-US" dirty="0"/>
              <a:t>The new values of inserted or updated records </a:t>
            </a:r>
            <a:r>
              <a:rPr lang="en-US" b="1" i="1" dirty="0">
                <a:solidFill>
                  <a:srgbClr val="FF0000"/>
                </a:solidFill>
              </a:rPr>
              <a:t>(:new)</a:t>
            </a:r>
          </a:p>
          <a:p>
            <a:pPr lvl="1">
              <a:defRPr/>
            </a:pPr>
            <a:r>
              <a:rPr lang="en-US" dirty="0"/>
              <a:t>The old values of deleted or updated records   </a:t>
            </a:r>
            <a:r>
              <a:rPr lang="en-US" b="1" i="1" dirty="0">
                <a:solidFill>
                  <a:srgbClr val="FF0000"/>
                </a:solidFill>
              </a:rPr>
              <a:t>(:old)</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1600200" y="3585367"/>
            <a:ext cx="3733800" cy="22098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solidFill>
                  <a:srgbClr val="800000"/>
                </a:solidFill>
                <a:cs typeface="+mn-cs"/>
              </a:rPr>
              <a:t>Create Trigger </a:t>
            </a:r>
            <a:r>
              <a:rPr lang="en-US" sz="1600" i="1" dirty="0" err="1" smtClean="0">
                <a:solidFill>
                  <a:srgbClr val="000000"/>
                </a:solidFill>
                <a:cs typeface="+mn-cs"/>
              </a:rPr>
              <a:t>EmpSal</a:t>
            </a:r>
            <a:endParaRPr lang="en-US" sz="1600" i="1" dirty="0" smtClean="0">
              <a:solidFill>
                <a:srgbClr val="000000"/>
              </a:solidFill>
              <a:cs typeface="+mn-cs"/>
            </a:endParaRPr>
          </a:p>
          <a:p>
            <a:pPr marL="0" indent="0" eaLnBrk="1" hangingPunct="1">
              <a:buFont typeface="Wingdings" charset="0"/>
              <a:buNone/>
              <a:defRPr/>
            </a:pPr>
            <a:r>
              <a:rPr lang="en-US" sz="1600" b="1" dirty="0" smtClean="0">
                <a:solidFill>
                  <a:srgbClr val="800000"/>
                </a:solidFill>
                <a:cs typeface="+mn-cs"/>
              </a:rPr>
              <a:t>After Insert or Update On </a:t>
            </a:r>
            <a:r>
              <a:rPr lang="en-US" sz="1600" i="1" dirty="0" smtClean="0">
                <a:solidFill>
                  <a:srgbClr val="000000"/>
                </a:solidFill>
                <a:cs typeface="+mn-cs"/>
              </a:rPr>
              <a:t>Employee</a:t>
            </a:r>
          </a:p>
          <a:p>
            <a:pPr marL="0" indent="0" eaLnBrk="1" hangingPunct="1">
              <a:buFont typeface="Wingdings" charset="0"/>
              <a:buNone/>
              <a:defRPr/>
            </a:pPr>
            <a:r>
              <a:rPr lang="en-US" sz="1600" b="1" dirty="0" smtClean="0">
                <a:solidFill>
                  <a:srgbClr val="800000"/>
                </a:solidFill>
                <a:cs typeface="+mn-cs"/>
              </a:rPr>
              <a:t>For Each Row</a:t>
            </a:r>
          </a:p>
          <a:p>
            <a:pPr marL="0" indent="0" eaLnBrk="1" hangingPunct="1">
              <a:buFont typeface="Wingdings" charset="0"/>
              <a:buNone/>
              <a:defRPr/>
            </a:pPr>
            <a:r>
              <a:rPr lang="en-US" sz="1600" b="1" dirty="0" smtClean="0">
                <a:solidFill>
                  <a:srgbClr val="800000"/>
                </a:solidFill>
                <a:cs typeface="+mn-cs"/>
              </a:rPr>
              <a:t>When </a:t>
            </a:r>
            <a:r>
              <a:rPr lang="en-US" sz="1600" i="1" dirty="0" smtClean="0">
                <a:cs typeface="+mn-cs"/>
              </a:rPr>
              <a:t>(</a:t>
            </a:r>
            <a:r>
              <a:rPr lang="en-US" sz="1600" b="1" i="1" dirty="0" err="1" smtClean="0">
                <a:solidFill>
                  <a:srgbClr val="FF0000"/>
                </a:solidFill>
                <a:cs typeface="+mn-cs"/>
              </a:rPr>
              <a:t>new.</a:t>
            </a:r>
            <a:r>
              <a:rPr lang="en-US" sz="1600" i="1" dirty="0" err="1" smtClean="0">
                <a:cs typeface="+mn-cs"/>
              </a:rPr>
              <a:t>salary</a:t>
            </a:r>
            <a:r>
              <a:rPr lang="en-US" sz="1600" i="1" dirty="0" smtClean="0">
                <a:cs typeface="+mn-cs"/>
              </a:rPr>
              <a:t> &gt;150,000)</a:t>
            </a:r>
          </a:p>
          <a:p>
            <a:pPr marL="0" indent="0" eaLnBrk="1" hangingPunct="1">
              <a:buFont typeface="Wingdings" charset="0"/>
              <a:buNone/>
              <a:defRPr/>
            </a:pPr>
            <a:r>
              <a:rPr lang="en-US" sz="1600" b="1" i="1" dirty="0" smtClean="0">
                <a:solidFill>
                  <a:srgbClr val="800000"/>
                </a:solidFill>
                <a:cs typeface="+mn-cs"/>
              </a:rPr>
              <a:t>Begin</a:t>
            </a:r>
          </a:p>
          <a:p>
            <a:pPr marL="0" indent="0" eaLnBrk="1" hangingPunct="1">
              <a:buFont typeface="Wingdings" charset="0"/>
              <a:buNone/>
              <a:defRPr/>
            </a:pPr>
            <a:r>
              <a:rPr lang="en-US" sz="1600" i="1" dirty="0" smtClean="0">
                <a:cs typeface="+mn-cs"/>
              </a:rPr>
              <a:t>        if (</a:t>
            </a:r>
            <a:r>
              <a:rPr lang="en-US" sz="1600" b="1" i="1" dirty="0" smtClean="0">
                <a:solidFill>
                  <a:srgbClr val="FF0000"/>
                </a:solidFill>
                <a:cs typeface="+mn-cs"/>
              </a:rPr>
              <a:t>:</a:t>
            </a:r>
            <a:r>
              <a:rPr lang="en-US" sz="1600" b="1" i="1" dirty="0" err="1" smtClean="0">
                <a:solidFill>
                  <a:srgbClr val="FF0000"/>
                </a:solidFill>
                <a:cs typeface="+mn-cs"/>
              </a:rPr>
              <a:t>new.</a:t>
            </a:r>
            <a:r>
              <a:rPr lang="en-US" sz="1600" i="1" dirty="0" err="1" smtClean="0">
                <a:cs typeface="+mn-cs"/>
              </a:rPr>
              <a:t>salary</a:t>
            </a:r>
            <a:r>
              <a:rPr lang="en-US" sz="1600" i="1" dirty="0" smtClean="0">
                <a:cs typeface="+mn-cs"/>
              </a:rPr>
              <a:t> &lt; 100,000) …</a:t>
            </a:r>
            <a:endParaRPr lang="en-US" sz="1600" i="1" dirty="0">
              <a:cs typeface="+mn-cs"/>
            </a:endParaRPr>
          </a:p>
          <a:p>
            <a:pPr marL="0" indent="0" eaLnBrk="1" hangingPunct="1">
              <a:buFont typeface="Wingdings" charset="0"/>
              <a:buNone/>
              <a:defRPr/>
            </a:pPr>
            <a:r>
              <a:rPr lang="en-US" sz="1600" b="1" i="1" dirty="0" smtClean="0">
                <a:solidFill>
                  <a:srgbClr val="800000"/>
                </a:solidFill>
                <a:cs typeface="+mn-cs"/>
              </a:rPr>
              <a:t>End;</a:t>
            </a:r>
          </a:p>
        </p:txBody>
      </p:sp>
      <p:sp>
        <p:nvSpPr>
          <p:cNvPr id="6" name="TextBox 7"/>
          <p:cNvSpPr txBox="1">
            <a:spLocks noChangeArrowheads="1"/>
          </p:cNvSpPr>
          <p:nvPr/>
        </p:nvSpPr>
        <p:spPr bwMode="auto">
          <a:xfrm>
            <a:off x="76200" y="4728367"/>
            <a:ext cx="175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i="1"/>
              <a:t>Trigger body</a:t>
            </a:r>
          </a:p>
        </p:txBody>
      </p:sp>
      <p:cxnSp>
        <p:nvCxnSpPr>
          <p:cNvPr id="7" name="Straight Arrow Connector 6"/>
          <p:cNvCxnSpPr/>
          <p:nvPr/>
        </p:nvCxnSpPr>
        <p:spPr>
          <a:xfrm flipH="1">
            <a:off x="4343400" y="4271167"/>
            <a:ext cx="13716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13"/>
          <p:cNvSpPr txBox="1">
            <a:spLocks noChangeArrowheads="1"/>
          </p:cNvSpPr>
          <p:nvPr/>
        </p:nvSpPr>
        <p:spPr bwMode="auto">
          <a:xfrm>
            <a:off x="5638800" y="3813967"/>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FF"/>
                </a:solidFill>
              </a:rPr>
              <a:t>Inside “When”, the “new” and “old” should not have “:”</a:t>
            </a:r>
          </a:p>
        </p:txBody>
      </p:sp>
      <p:cxnSp>
        <p:nvCxnSpPr>
          <p:cNvPr id="9" name="Straight Arrow Connector 8"/>
          <p:cNvCxnSpPr>
            <a:stCxn id="10" idx="1"/>
          </p:cNvCxnSpPr>
          <p:nvPr/>
        </p:nvCxnSpPr>
        <p:spPr>
          <a:xfrm flipH="1" flipV="1">
            <a:off x="4038600" y="5414167"/>
            <a:ext cx="1447800" cy="628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17"/>
          <p:cNvSpPr txBox="1">
            <a:spLocks noChangeArrowheads="1"/>
          </p:cNvSpPr>
          <p:nvPr/>
        </p:nvSpPr>
        <p:spPr bwMode="auto">
          <a:xfrm>
            <a:off x="5486400" y="5718967"/>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FF"/>
                </a:solidFill>
              </a:rPr>
              <a:t>Inside the trigger body, they should have “:”</a:t>
            </a:r>
          </a:p>
        </p:txBody>
      </p:sp>
      <p:sp>
        <p:nvSpPr>
          <p:cNvPr id="11" name="Left Brace 10"/>
          <p:cNvSpPr/>
          <p:nvPr/>
        </p:nvSpPr>
        <p:spPr>
          <a:xfrm>
            <a:off x="1066800" y="4800210"/>
            <a:ext cx="533400" cy="838200"/>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14130520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Constraints</a:t>
            </a:r>
            <a:endParaRPr lang="en-US" dirty="0"/>
          </a:p>
        </p:txBody>
      </p:sp>
      <p:sp>
        <p:nvSpPr>
          <p:cNvPr id="3" name="Content Placeholder 2"/>
          <p:cNvSpPr>
            <a:spLocks noGrp="1"/>
          </p:cNvSpPr>
          <p:nvPr>
            <p:ph idx="1"/>
          </p:nvPr>
        </p:nvSpPr>
        <p:spPr/>
        <p:txBody>
          <a:bodyPr/>
          <a:lstStyle/>
          <a:p>
            <a:r>
              <a:rPr lang="en-US" dirty="0" smtClean="0"/>
              <a:t>Primary Key Constraints</a:t>
            </a:r>
          </a:p>
          <a:p>
            <a:r>
              <a:rPr lang="en-US" dirty="0" smtClean="0"/>
              <a:t>Unique Constraints</a:t>
            </a:r>
          </a:p>
          <a:p>
            <a:r>
              <a:rPr lang="en-US" dirty="0" smtClean="0"/>
              <a:t>NOT NULL Constraints</a:t>
            </a:r>
          </a:p>
          <a:p>
            <a:r>
              <a:rPr lang="en-US" dirty="0" smtClean="0"/>
              <a:t>Check Constraints</a:t>
            </a:r>
          </a:p>
          <a:p>
            <a:r>
              <a:rPr lang="en-US" dirty="0" smtClean="0"/>
              <a:t>Foreign Key Constraints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83611531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Referencing Values</a:t>
            </a:r>
          </a:p>
        </p:txBody>
      </p:sp>
      <p:sp>
        <p:nvSpPr>
          <p:cNvPr id="3" name="Content Placeholder 2"/>
          <p:cNvSpPr>
            <a:spLocks noGrp="1"/>
          </p:cNvSpPr>
          <p:nvPr>
            <p:ph idx="1"/>
          </p:nvPr>
        </p:nvSpPr>
        <p:spPr>
          <a:xfrm>
            <a:off x="739775" y="2299220"/>
            <a:ext cx="7662864" cy="3267169"/>
          </a:xfrm>
        </p:spPr>
        <p:txBody>
          <a:bodyPr>
            <a:noAutofit/>
          </a:bodyPr>
          <a:lstStyle/>
          <a:p>
            <a:r>
              <a:rPr lang="en-US" sz="1600" dirty="0" smtClean="0"/>
              <a:t>Insert Event</a:t>
            </a:r>
          </a:p>
          <a:p>
            <a:pPr lvl="1"/>
            <a:r>
              <a:rPr lang="en-US" sz="1600" dirty="0"/>
              <a:t>Has only :new defined </a:t>
            </a:r>
            <a:endParaRPr lang="en-US" sz="1600" dirty="0" smtClean="0"/>
          </a:p>
          <a:p>
            <a:r>
              <a:rPr lang="en-US" sz="1600" dirty="0" smtClean="0"/>
              <a:t>Delete Event</a:t>
            </a:r>
          </a:p>
          <a:p>
            <a:pPr lvl="1"/>
            <a:r>
              <a:rPr lang="en-US" sz="1600" dirty="0">
                <a:solidFill>
                  <a:srgbClr val="000000"/>
                </a:solidFill>
              </a:rPr>
              <a:t>Has only :old </a:t>
            </a:r>
            <a:r>
              <a:rPr lang="en-US" sz="1600" dirty="0" smtClean="0">
                <a:solidFill>
                  <a:srgbClr val="000000"/>
                </a:solidFill>
              </a:rPr>
              <a:t>defined</a:t>
            </a:r>
            <a:endParaRPr lang="en-US" sz="1600" dirty="0" smtClean="0"/>
          </a:p>
          <a:p>
            <a:r>
              <a:rPr lang="en-US" sz="1600" dirty="0" smtClean="0"/>
              <a:t>Update Event</a:t>
            </a:r>
          </a:p>
          <a:p>
            <a:pPr lvl="1"/>
            <a:r>
              <a:rPr lang="en-US" sz="1600" dirty="0">
                <a:solidFill>
                  <a:srgbClr val="000000"/>
                </a:solidFill>
              </a:rPr>
              <a:t>Has both :new and :old </a:t>
            </a:r>
            <a:r>
              <a:rPr lang="en-US" sz="1600" dirty="0" smtClean="0">
                <a:solidFill>
                  <a:srgbClr val="000000"/>
                </a:solidFill>
              </a:rPr>
              <a:t>defined</a:t>
            </a:r>
            <a:endParaRPr lang="en-US" sz="1600" dirty="0" smtClean="0"/>
          </a:p>
          <a:p>
            <a:r>
              <a:rPr lang="en-US" sz="1600" dirty="0" smtClean="0"/>
              <a:t>Before Triggering (for insert/update)</a:t>
            </a:r>
          </a:p>
          <a:p>
            <a:pPr lvl="1">
              <a:defRPr/>
            </a:pPr>
            <a:r>
              <a:rPr lang="en-US" sz="1600" dirty="0">
                <a:solidFill>
                  <a:srgbClr val="000000"/>
                </a:solidFill>
              </a:rPr>
              <a:t>Can update the values in :new </a:t>
            </a:r>
          </a:p>
          <a:p>
            <a:pPr lvl="1">
              <a:defRPr/>
            </a:pPr>
            <a:r>
              <a:rPr lang="en-US" sz="1600" dirty="0">
                <a:solidFill>
                  <a:srgbClr val="000000"/>
                </a:solidFill>
              </a:rPr>
              <a:t>Changing :old values does not make sense </a:t>
            </a:r>
            <a:endParaRPr lang="en-US" sz="1600" dirty="0" smtClean="0"/>
          </a:p>
          <a:p>
            <a:r>
              <a:rPr lang="en-US" sz="1600" dirty="0" smtClean="0"/>
              <a:t>After Triggering</a:t>
            </a:r>
          </a:p>
          <a:p>
            <a:pPr lvl="1"/>
            <a:r>
              <a:rPr lang="en-US" sz="1600" dirty="0"/>
              <a:t>Should not change :new because the event is already </a:t>
            </a:r>
            <a:r>
              <a:rPr lang="en-US" sz="1600" dirty="0" smtClean="0"/>
              <a:t>done</a:t>
            </a:r>
            <a:endParaRPr lang="en-US" sz="1600"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79743084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Example 1</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381000" y="1714500"/>
            <a:ext cx="7162800" cy="990600"/>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If the employee salary increased by more than 10%, make sure the ‘rank’ field is not empty and its value has changed, otherwise reject the update</a:t>
            </a:r>
          </a:p>
        </p:txBody>
      </p:sp>
      <p:sp>
        <p:nvSpPr>
          <p:cNvPr id="6" name="Rectangle 3"/>
          <p:cNvSpPr txBox="1">
            <a:spLocks noChangeArrowheads="1"/>
          </p:cNvSpPr>
          <p:nvPr/>
        </p:nvSpPr>
        <p:spPr bwMode="auto">
          <a:xfrm>
            <a:off x="152400" y="3314700"/>
            <a:ext cx="7848600" cy="3048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400" b="1" dirty="0" smtClean="0">
                <a:solidFill>
                  <a:srgbClr val="800000"/>
                </a:solidFill>
                <a:cs typeface="+mn-cs"/>
              </a:rPr>
              <a:t>Create or Replace Trigger </a:t>
            </a:r>
            <a:r>
              <a:rPr lang="en-US" sz="1400" i="1" dirty="0" err="1" smtClean="0">
                <a:solidFill>
                  <a:srgbClr val="000000"/>
                </a:solidFill>
                <a:cs typeface="+mn-cs"/>
              </a:rPr>
              <a:t>EmpSal</a:t>
            </a:r>
            <a:endParaRPr lang="en-US" sz="1400" i="1" dirty="0" smtClean="0">
              <a:solidFill>
                <a:srgbClr val="000000"/>
              </a:solidFill>
              <a:cs typeface="+mn-cs"/>
            </a:endParaRPr>
          </a:p>
          <a:p>
            <a:pPr marL="0" indent="0" eaLnBrk="1" hangingPunct="1">
              <a:buFont typeface="Wingdings" charset="0"/>
              <a:buNone/>
              <a:defRPr/>
            </a:pPr>
            <a:r>
              <a:rPr lang="en-US" sz="1400" b="1" dirty="0" smtClean="0">
                <a:solidFill>
                  <a:srgbClr val="800000"/>
                </a:solidFill>
                <a:cs typeface="+mn-cs"/>
              </a:rPr>
              <a:t>Before Update On </a:t>
            </a:r>
            <a:r>
              <a:rPr lang="en-US" sz="1400" i="1" dirty="0" smtClean="0">
                <a:solidFill>
                  <a:srgbClr val="000000"/>
                </a:solidFill>
                <a:cs typeface="+mn-cs"/>
              </a:rPr>
              <a:t>Employee</a:t>
            </a:r>
          </a:p>
          <a:p>
            <a:pPr marL="0" indent="0" eaLnBrk="1" hangingPunct="1">
              <a:buFont typeface="Wingdings" charset="0"/>
              <a:buNone/>
              <a:defRPr/>
            </a:pPr>
            <a:r>
              <a:rPr lang="en-US" sz="1400" b="1" dirty="0" smtClean="0">
                <a:solidFill>
                  <a:srgbClr val="800000"/>
                </a:solidFill>
              </a:rPr>
              <a:t>For </a:t>
            </a:r>
            <a:r>
              <a:rPr lang="en-US" sz="1400" b="1" dirty="0">
                <a:solidFill>
                  <a:srgbClr val="800000"/>
                </a:solidFill>
              </a:rPr>
              <a:t>Each </a:t>
            </a:r>
            <a:r>
              <a:rPr lang="en-US" sz="1400" b="1" dirty="0" smtClean="0">
                <a:solidFill>
                  <a:srgbClr val="800000"/>
                </a:solidFill>
              </a:rPr>
              <a:t>Row</a:t>
            </a:r>
          </a:p>
          <a:p>
            <a:pPr marL="0" indent="0" eaLnBrk="1" hangingPunct="1">
              <a:buFont typeface="Wingdings" charset="0"/>
              <a:buNone/>
              <a:defRPr/>
            </a:pPr>
            <a:r>
              <a:rPr lang="en-US" sz="1400" b="1" dirty="0" smtClean="0">
                <a:solidFill>
                  <a:srgbClr val="800000"/>
                </a:solidFill>
              </a:rPr>
              <a:t>Begin</a:t>
            </a:r>
          </a:p>
          <a:p>
            <a:pPr marL="0" indent="0" eaLnBrk="1" hangingPunct="1">
              <a:buFont typeface="Wingdings" charset="0"/>
              <a:buNone/>
              <a:defRPr/>
            </a:pPr>
            <a:r>
              <a:rPr lang="en-US" sz="1400" b="1" dirty="0">
                <a:solidFill>
                  <a:srgbClr val="800000"/>
                </a:solidFill>
              </a:rPr>
              <a:t> </a:t>
            </a:r>
            <a:r>
              <a:rPr lang="en-US" sz="1400" b="1" dirty="0" smtClean="0">
                <a:solidFill>
                  <a:srgbClr val="800000"/>
                </a:solidFill>
              </a:rPr>
              <a:t>      </a:t>
            </a:r>
            <a:r>
              <a:rPr lang="en-US" sz="1400" dirty="0" smtClean="0"/>
              <a:t> IF (:</a:t>
            </a:r>
            <a:r>
              <a:rPr lang="en-US" sz="1400" dirty="0" err="1" smtClean="0"/>
              <a:t>new.salary</a:t>
            </a:r>
            <a:r>
              <a:rPr lang="en-US" sz="1400" dirty="0" smtClean="0"/>
              <a:t> &gt; (:</a:t>
            </a:r>
            <a:r>
              <a:rPr lang="en-US" sz="1400" dirty="0" err="1" smtClean="0"/>
              <a:t>old.salary</a:t>
            </a:r>
            <a:r>
              <a:rPr lang="en-US" sz="1400" dirty="0" smtClean="0"/>
              <a:t> * 1.1)) Then</a:t>
            </a:r>
          </a:p>
          <a:p>
            <a:pPr marL="0" indent="0" eaLnBrk="1" hangingPunct="1">
              <a:buFont typeface="Wingdings" charset="0"/>
              <a:buNone/>
              <a:defRPr/>
            </a:pPr>
            <a:r>
              <a:rPr lang="en-US" sz="1400" dirty="0"/>
              <a:t> </a:t>
            </a:r>
            <a:r>
              <a:rPr lang="en-US" sz="1400" dirty="0" smtClean="0"/>
              <a:t>            IF (:</a:t>
            </a:r>
            <a:r>
              <a:rPr lang="en-US" sz="1400" dirty="0" err="1" smtClean="0"/>
              <a:t>new.rank</a:t>
            </a:r>
            <a:r>
              <a:rPr lang="en-US" sz="1400" dirty="0" smtClean="0"/>
              <a:t> is null or  :</a:t>
            </a:r>
            <a:r>
              <a:rPr lang="en-US" sz="1400" dirty="0" err="1" smtClean="0"/>
              <a:t>new.rank</a:t>
            </a:r>
            <a:r>
              <a:rPr lang="en-US" sz="1400" dirty="0" smtClean="0"/>
              <a:t> = :</a:t>
            </a:r>
            <a:r>
              <a:rPr lang="en-US" sz="1400" dirty="0" err="1" smtClean="0"/>
              <a:t>old.rank</a:t>
            </a:r>
            <a:r>
              <a:rPr lang="en-US" sz="1400" dirty="0" smtClean="0"/>
              <a:t>) Then</a:t>
            </a:r>
          </a:p>
          <a:p>
            <a:pPr marL="0" indent="0" eaLnBrk="1" hangingPunct="1">
              <a:buFont typeface="Wingdings" charset="0"/>
              <a:buNone/>
              <a:defRPr/>
            </a:pPr>
            <a:r>
              <a:rPr lang="en-US" sz="1400" dirty="0" smtClean="0">
                <a:latin typeface="Courier New" charset="0"/>
              </a:rPr>
              <a:t>	 RAISE_APPLICATION_ERROR(</a:t>
            </a:r>
            <a:r>
              <a:rPr lang="en-US" sz="1400" dirty="0">
                <a:latin typeface="Courier New" charset="0"/>
              </a:rPr>
              <a:t>-20004, </a:t>
            </a:r>
            <a:r>
              <a:rPr lang="fr-FR" sz="1400" dirty="0">
                <a:latin typeface="Courier New" charset="0"/>
              </a:rPr>
              <a:t>'</a:t>
            </a:r>
            <a:r>
              <a:rPr lang="en-US" altLang="ja-JP" sz="1400" dirty="0" smtClean="0">
                <a:latin typeface="Courier New" charset="0"/>
              </a:rPr>
              <a:t>rank field not correct</a:t>
            </a:r>
            <a:r>
              <a:rPr lang="fr-FR" altLang="ja-JP" sz="1400" dirty="0">
                <a:latin typeface="Courier New" charset="0"/>
              </a:rPr>
              <a:t>'</a:t>
            </a:r>
            <a:r>
              <a:rPr lang="en-US" altLang="ja-JP" sz="1400" dirty="0" smtClean="0">
                <a:latin typeface="Courier New" charset="0"/>
              </a:rPr>
              <a:t>)</a:t>
            </a:r>
            <a:r>
              <a:rPr lang="en-US" altLang="ja-JP" sz="1400" dirty="0">
                <a:latin typeface="Courier New" charset="0"/>
              </a:rPr>
              <a:t>;</a:t>
            </a:r>
            <a:endParaRPr lang="en-US" sz="1400" dirty="0" smtClean="0"/>
          </a:p>
          <a:p>
            <a:pPr marL="0" indent="0" eaLnBrk="1" hangingPunct="1">
              <a:buFont typeface="Wingdings" charset="0"/>
              <a:buNone/>
              <a:defRPr/>
            </a:pPr>
            <a:r>
              <a:rPr lang="en-US" sz="1400" dirty="0" smtClean="0"/>
              <a:t>            End IF;</a:t>
            </a:r>
            <a:r>
              <a:rPr lang="en-US" sz="1400" dirty="0"/>
              <a:t>	</a:t>
            </a:r>
            <a:endParaRPr lang="en-US" sz="1400" dirty="0" smtClean="0"/>
          </a:p>
          <a:p>
            <a:pPr marL="0" indent="0" eaLnBrk="1" hangingPunct="1">
              <a:buFont typeface="Wingdings" charset="0"/>
              <a:buNone/>
              <a:defRPr/>
            </a:pPr>
            <a:r>
              <a:rPr lang="en-US" sz="1400" dirty="0">
                <a:solidFill>
                  <a:srgbClr val="000000"/>
                </a:solidFill>
              </a:rPr>
              <a:t> </a:t>
            </a:r>
            <a:r>
              <a:rPr lang="en-US" sz="1400" dirty="0" smtClean="0">
                <a:solidFill>
                  <a:srgbClr val="000000"/>
                </a:solidFill>
              </a:rPr>
              <a:t>       End IF;  	</a:t>
            </a:r>
            <a:endParaRPr lang="en-US" sz="1400" dirty="0">
              <a:solidFill>
                <a:srgbClr val="000000"/>
              </a:solidFill>
            </a:endParaRPr>
          </a:p>
          <a:p>
            <a:pPr marL="0" indent="0" eaLnBrk="1" hangingPunct="1">
              <a:buFont typeface="Wingdings" charset="0"/>
              <a:buNone/>
              <a:defRPr/>
            </a:pPr>
            <a:r>
              <a:rPr lang="en-US" sz="1400" b="1" dirty="0" smtClean="0">
                <a:solidFill>
                  <a:srgbClr val="800000"/>
                </a:solidFill>
              </a:rPr>
              <a:t>End;</a:t>
            </a:r>
            <a:endParaRPr lang="en-US" sz="1400" b="1" dirty="0">
              <a:solidFill>
                <a:srgbClr val="800000"/>
              </a:solidFill>
            </a:endParaRPr>
          </a:p>
          <a:p>
            <a:pPr marL="0" indent="0" eaLnBrk="1" hangingPunct="1">
              <a:buFont typeface="Wingdings" charset="0"/>
              <a:buNone/>
              <a:defRPr/>
            </a:pPr>
            <a:r>
              <a:rPr lang="en-US" sz="1400" b="1" dirty="0" smtClean="0">
                <a:solidFill>
                  <a:srgbClr val="800000"/>
                </a:solidFill>
              </a:rPr>
              <a:t>/ </a:t>
            </a:r>
            <a:endParaRPr lang="en-US" sz="1400" b="1" dirty="0">
              <a:solidFill>
                <a:srgbClr val="800000"/>
              </a:solidFill>
            </a:endParaRPr>
          </a:p>
          <a:p>
            <a:pPr marL="0" indent="0" eaLnBrk="1" hangingPunct="1">
              <a:buFont typeface="Wingdings" charset="0"/>
              <a:buNone/>
              <a:defRPr/>
            </a:pPr>
            <a:endParaRPr lang="en-US" sz="1400" b="1" dirty="0">
              <a:solidFill>
                <a:srgbClr val="800000"/>
              </a:solidFill>
              <a:cs typeface="+mn-cs"/>
            </a:endParaRPr>
          </a:p>
          <a:p>
            <a:pPr marL="0" indent="0" eaLnBrk="1" hangingPunct="1">
              <a:buFont typeface="Wingdings" charset="0"/>
              <a:buNone/>
              <a:defRPr/>
            </a:pPr>
            <a:endParaRPr lang="en-US" sz="1400" b="1" dirty="0" smtClean="0">
              <a:solidFill>
                <a:srgbClr val="800000"/>
              </a:solidFill>
              <a:cs typeface="+mn-cs"/>
            </a:endParaRPr>
          </a:p>
        </p:txBody>
      </p:sp>
      <p:cxnSp>
        <p:nvCxnSpPr>
          <p:cNvPr id="7" name="Straight Arrow Connector 6"/>
          <p:cNvCxnSpPr/>
          <p:nvPr/>
        </p:nvCxnSpPr>
        <p:spPr>
          <a:xfrm flipH="1">
            <a:off x="1219200" y="3009900"/>
            <a:ext cx="4572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a:spLocks noChangeArrowheads="1"/>
          </p:cNvSpPr>
          <p:nvPr/>
        </p:nvSpPr>
        <p:spPr bwMode="auto">
          <a:xfrm>
            <a:off x="1600200" y="2781300"/>
            <a:ext cx="3389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If the trigger exists, then drop it first</a:t>
            </a:r>
          </a:p>
        </p:txBody>
      </p:sp>
      <p:cxnSp>
        <p:nvCxnSpPr>
          <p:cNvPr id="9" name="Straight Arrow Connector 8"/>
          <p:cNvCxnSpPr/>
          <p:nvPr/>
        </p:nvCxnSpPr>
        <p:spPr>
          <a:xfrm flipH="1">
            <a:off x="2667000" y="4000500"/>
            <a:ext cx="15240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12"/>
          <p:cNvSpPr txBox="1">
            <a:spLocks noChangeArrowheads="1"/>
          </p:cNvSpPr>
          <p:nvPr/>
        </p:nvSpPr>
        <p:spPr bwMode="auto">
          <a:xfrm>
            <a:off x="4114800" y="3771900"/>
            <a:ext cx="3298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Compare the old and new salaries</a:t>
            </a:r>
          </a:p>
        </p:txBody>
      </p:sp>
      <p:cxnSp>
        <p:nvCxnSpPr>
          <p:cNvPr id="11" name="Straight Arrow Connector 10"/>
          <p:cNvCxnSpPr/>
          <p:nvPr/>
        </p:nvCxnSpPr>
        <p:spPr>
          <a:xfrm flipH="1">
            <a:off x="457200" y="6015038"/>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4"/>
          <p:cNvSpPr txBox="1">
            <a:spLocks noChangeArrowheads="1"/>
          </p:cNvSpPr>
          <p:nvPr/>
        </p:nvSpPr>
        <p:spPr bwMode="auto">
          <a:xfrm>
            <a:off x="2057400" y="5829300"/>
            <a:ext cx="4346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Make sure to have the “/” to run the command</a:t>
            </a:r>
          </a:p>
        </p:txBody>
      </p:sp>
    </p:spTree>
    <p:extLst>
      <p:ext uri="{BB962C8B-B14F-4D97-AF65-F5344CB8AC3E}">
        <p14:creationId xmlns:p14="http://schemas.microsoft.com/office/powerpoint/2010/main" val="170309156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Example 2</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381000" y="2057400"/>
            <a:ext cx="7162800" cy="838200"/>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If the employee salary increased by more than 10%, then increment the rank field by 1.</a:t>
            </a:r>
          </a:p>
        </p:txBody>
      </p:sp>
      <p:sp>
        <p:nvSpPr>
          <p:cNvPr id="6" name="Rectangle 3"/>
          <p:cNvSpPr txBox="1">
            <a:spLocks noChangeArrowheads="1"/>
          </p:cNvSpPr>
          <p:nvPr/>
        </p:nvSpPr>
        <p:spPr bwMode="auto">
          <a:xfrm>
            <a:off x="152400" y="3657600"/>
            <a:ext cx="7848600" cy="2286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400" b="1" dirty="0" smtClean="0">
                <a:solidFill>
                  <a:srgbClr val="800000"/>
                </a:solidFill>
                <a:cs typeface="+mn-cs"/>
              </a:rPr>
              <a:t>Create or Replace Trigger </a:t>
            </a:r>
            <a:r>
              <a:rPr lang="en-US" sz="1400" i="1" dirty="0" err="1" smtClean="0">
                <a:solidFill>
                  <a:srgbClr val="000000"/>
                </a:solidFill>
                <a:cs typeface="+mn-cs"/>
              </a:rPr>
              <a:t>EmpSal</a:t>
            </a:r>
            <a:endParaRPr lang="en-US" sz="1400" i="1" dirty="0" smtClean="0">
              <a:solidFill>
                <a:srgbClr val="000000"/>
              </a:solidFill>
              <a:cs typeface="+mn-cs"/>
            </a:endParaRPr>
          </a:p>
          <a:p>
            <a:pPr marL="0" indent="0" eaLnBrk="1" hangingPunct="1">
              <a:buFont typeface="Wingdings" charset="0"/>
              <a:buNone/>
              <a:defRPr/>
            </a:pPr>
            <a:r>
              <a:rPr lang="en-US" sz="1400" b="1" dirty="0" smtClean="0">
                <a:solidFill>
                  <a:srgbClr val="800000"/>
                </a:solidFill>
                <a:cs typeface="+mn-cs"/>
              </a:rPr>
              <a:t>Before Update </a:t>
            </a:r>
            <a:r>
              <a:rPr lang="en-US" sz="1400" b="1" i="1" dirty="0" smtClean="0">
                <a:solidFill>
                  <a:srgbClr val="008000"/>
                </a:solidFill>
                <a:cs typeface="+mn-cs"/>
              </a:rPr>
              <a:t>Of salary</a:t>
            </a:r>
            <a:r>
              <a:rPr lang="en-US" sz="1400" b="1" dirty="0" smtClean="0">
                <a:solidFill>
                  <a:srgbClr val="800000"/>
                </a:solidFill>
                <a:cs typeface="+mn-cs"/>
              </a:rPr>
              <a:t> On </a:t>
            </a:r>
            <a:r>
              <a:rPr lang="en-US" sz="1400" i="1" dirty="0" smtClean="0">
                <a:solidFill>
                  <a:srgbClr val="000000"/>
                </a:solidFill>
                <a:cs typeface="+mn-cs"/>
              </a:rPr>
              <a:t>Employee</a:t>
            </a:r>
          </a:p>
          <a:p>
            <a:pPr marL="0" indent="0" eaLnBrk="1" hangingPunct="1">
              <a:buFont typeface="Wingdings" charset="0"/>
              <a:buNone/>
              <a:defRPr/>
            </a:pPr>
            <a:r>
              <a:rPr lang="en-US" sz="1400" b="1" dirty="0" smtClean="0">
                <a:solidFill>
                  <a:srgbClr val="800000"/>
                </a:solidFill>
              </a:rPr>
              <a:t>For </a:t>
            </a:r>
            <a:r>
              <a:rPr lang="en-US" sz="1400" b="1" dirty="0">
                <a:solidFill>
                  <a:srgbClr val="800000"/>
                </a:solidFill>
              </a:rPr>
              <a:t>Each </a:t>
            </a:r>
            <a:r>
              <a:rPr lang="en-US" sz="1400" b="1" dirty="0" smtClean="0">
                <a:solidFill>
                  <a:srgbClr val="800000"/>
                </a:solidFill>
              </a:rPr>
              <a:t>Row</a:t>
            </a:r>
          </a:p>
          <a:p>
            <a:pPr marL="0" indent="0" eaLnBrk="1" hangingPunct="1">
              <a:buFont typeface="Wingdings" charset="0"/>
              <a:buNone/>
              <a:defRPr/>
            </a:pPr>
            <a:r>
              <a:rPr lang="en-US" sz="1400" b="1" dirty="0" smtClean="0">
                <a:solidFill>
                  <a:srgbClr val="800000"/>
                </a:solidFill>
              </a:rPr>
              <a:t>Begin</a:t>
            </a:r>
          </a:p>
          <a:p>
            <a:pPr marL="0" indent="0" eaLnBrk="1" hangingPunct="1">
              <a:buFont typeface="Wingdings" charset="0"/>
              <a:buNone/>
              <a:defRPr/>
            </a:pPr>
            <a:r>
              <a:rPr lang="en-US" sz="1400" b="1" dirty="0">
                <a:solidFill>
                  <a:srgbClr val="800000"/>
                </a:solidFill>
              </a:rPr>
              <a:t> </a:t>
            </a:r>
            <a:r>
              <a:rPr lang="en-US" sz="1400" b="1" dirty="0" smtClean="0">
                <a:solidFill>
                  <a:srgbClr val="800000"/>
                </a:solidFill>
              </a:rPr>
              <a:t>      </a:t>
            </a:r>
            <a:r>
              <a:rPr lang="en-US" sz="1400" dirty="0" smtClean="0"/>
              <a:t> IF (:</a:t>
            </a:r>
            <a:r>
              <a:rPr lang="en-US" sz="1400" dirty="0" err="1" smtClean="0"/>
              <a:t>new.salary</a:t>
            </a:r>
            <a:r>
              <a:rPr lang="en-US" sz="1400" dirty="0" smtClean="0"/>
              <a:t> &gt; (:</a:t>
            </a:r>
            <a:r>
              <a:rPr lang="en-US" sz="1400" dirty="0" err="1" smtClean="0"/>
              <a:t>old.salary</a:t>
            </a:r>
            <a:r>
              <a:rPr lang="en-US" sz="1400" dirty="0" smtClean="0"/>
              <a:t> * 1.1)) Then</a:t>
            </a:r>
          </a:p>
          <a:p>
            <a:pPr marL="0" indent="0" eaLnBrk="1" hangingPunct="1">
              <a:buFont typeface="Wingdings" charset="0"/>
              <a:buNone/>
              <a:defRPr/>
            </a:pPr>
            <a:r>
              <a:rPr lang="en-US" sz="1400" dirty="0"/>
              <a:t> </a:t>
            </a:r>
            <a:r>
              <a:rPr lang="en-US" sz="1400" dirty="0" smtClean="0"/>
              <a:t>            :</a:t>
            </a:r>
            <a:r>
              <a:rPr lang="en-US" sz="1400" dirty="0" err="1" smtClean="0"/>
              <a:t>new.rank</a:t>
            </a:r>
            <a:r>
              <a:rPr lang="en-US" sz="1400" dirty="0" smtClean="0"/>
              <a:t> </a:t>
            </a:r>
            <a:r>
              <a:rPr lang="en-US" sz="1400" b="1" dirty="0" smtClean="0">
                <a:solidFill>
                  <a:srgbClr val="008000"/>
                </a:solidFill>
              </a:rPr>
              <a:t>:= </a:t>
            </a:r>
            <a:r>
              <a:rPr lang="en-US" sz="1400" dirty="0" smtClean="0"/>
              <a:t>:</a:t>
            </a:r>
            <a:r>
              <a:rPr lang="en-US" sz="1400" dirty="0" err="1" smtClean="0"/>
              <a:t>old.rank</a:t>
            </a:r>
            <a:r>
              <a:rPr lang="en-US" sz="1400" dirty="0" smtClean="0"/>
              <a:t> + 1;</a:t>
            </a:r>
          </a:p>
          <a:p>
            <a:pPr marL="0" indent="0" eaLnBrk="1" hangingPunct="1">
              <a:buFont typeface="Wingdings" charset="0"/>
              <a:buNone/>
              <a:defRPr/>
            </a:pPr>
            <a:r>
              <a:rPr lang="en-US" sz="1400" dirty="0">
                <a:solidFill>
                  <a:srgbClr val="000000"/>
                </a:solidFill>
              </a:rPr>
              <a:t> </a:t>
            </a:r>
            <a:r>
              <a:rPr lang="en-US" sz="1400" dirty="0" smtClean="0">
                <a:solidFill>
                  <a:srgbClr val="000000"/>
                </a:solidFill>
              </a:rPr>
              <a:t>       End IF;  	</a:t>
            </a:r>
            <a:endParaRPr lang="en-US" sz="1400" dirty="0">
              <a:solidFill>
                <a:srgbClr val="000000"/>
              </a:solidFill>
            </a:endParaRPr>
          </a:p>
          <a:p>
            <a:pPr marL="0" indent="0" eaLnBrk="1" hangingPunct="1">
              <a:buFont typeface="Wingdings" charset="0"/>
              <a:buNone/>
              <a:defRPr/>
            </a:pPr>
            <a:r>
              <a:rPr lang="en-US" sz="1400" b="1" dirty="0" smtClean="0">
                <a:solidFill>
                  <a:srgbClr val="800000"/>
                </a:solidFill>
              </a:rPr>
              <a:t>End;</a:t>
            </a:r>
            <a:endParaRPr lang="en-US" sz="1400" b="1" dirty="0">
              <a:solidFill>
                <a:srgbClr val="800000"/>
              </a:solidFill>
            </a:endParaRPr>
          </a:p>
          <a:p>
            <a:pPr marL="0" indent="0" eaLnBrk="1" hangingPunct="1">
              <a:buFont typeface="Wingdings" charset="0"/>
              <a:buNone/>
              <a:defRPr/>
            </a:pPr>
            <a:r>
              <a:rPr lang="en-US" sz="1400" b="1" dirty="0" smtClean="0">
                <a:solidFill>
                  <a:srgbClr val="800000"/>
                </a:solidFill>
              </a:rPr>
              <a:t>/ </a:t>
            </a:r>
            <a:endParaRPr lang="en-US" sz="1400" b="1" dirty="0">
              <a:solidFill>
                <a:srgbClr val="800000"/>
              </a:solidFill>
            </a:endParaRPr>
          </a:p>
          <a:p>
            <a:pPr marL="0" indent="0" eaLnBrk="1" hangingPunct="1">
              <a:buFont typeface="Wingdings" charset="0"/>
              <a:buNone/>
              <a:defRPr/>
            </a:pPr>
            <a:endParaRPr lang="en-US" sz="1400" b="1" dirty="0">
              <a:solidFill>
                <a:srgbClr val="800000"/>
              </a:solidFill>
              <a:cs typeface="+mn-cs"/>
            </a:endParaRPr>
          </a:p>
          <a:p>
            <a:pPr marL="0" indent="0" eaLnBrk="1" hangingPunct="1">
              <a:buFont typeface="Wingdings" charset="0"/>
              <a:buNone/>
              <a:defRPr/>
            </a:pPr>
            <a:endParaRPr lang="en-US" sz="1400" b="1" dirty="0" smtClean="0">
              <a:solidFill>
                <a:srgbClr val="800000"/>
              </a:solidFill>
              <a:cs typeface="+mn-cs"/>
            </a:endParaRPr>
          </a:p>
        </p:txBody>
      </p:sp>
      <p:cxnSp>
        <p:nvCxnSpPr>
          <p:cNvPr id="7" name="Straight Arrow Connector 6"/>
          <p:cNvCxnSpPr/>
          <p:nvPr/>
        </p:nvCxnSpPr>
        <p:spPr>
          <a:xfrm flipH="1">
            <a:off x="2209800" y="3352800"/>
            <a:ext cx="838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a:spLocks noChangeArrowheads="1"/>
          </p:cNvSpPr>
          <p:nvPr/>
        </p:nvSpPr>
        <p:spPr bwMode="auto">
          <a:xfrm>
            <a:off x="1600200" y="3048000"/>
            <a:ext cx="6008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In the case of </a:t>
            </a:r>
            <a:r>
              <a:rPr lang="en-US" sz="1600" b="1">
                <a:solidFill>
                  <a:srgbClr val="0000FF"/>
                </a:solidFill>
              </a:rPr>
              <a:t>Update</a:t>
            </a:r>
            <a:r>
              <a:rPr lang="en-US" sz="1600">
                <a:solidFill>
                  <a:srgbClr val="0000FF"/>
                </a:solidFill>
              </a:rPr>
              <a:t> event only, we can specify which columns </a:t>
            </a:r>
          </a:p>
        </p:txBody>
      </p:sp>
      <p:cxnSp>
        <p:nvCxnSpPr>
          <p:cNvPr id="9" name="Straight Arrow Connector 8"/>
          <p:cNvCxnSpPr/>
          <p:nvPr/>
        </p:nvCxnSpPr>
        <p:spPr>
          <a:xfrm flipH="1" flipV="1">
            <a:off x="2971800" y="5105400"/>
            <a:ext cx="9906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12"/>
          <p:cNvSpPr txBox="1">
            <a:spLocks noChangeArrowheads="1"/>
          </p:cNvSpPr>
          <p:nvPr/>
        </p:nvSpPr>
        <p:spPr bwMode="auto">
          <a:xfrm>
            <a:off x="3962400" y="5257800"/>
            <a:ext cx="37734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We changed the new value of </a:t>
            </a:r>
            <a:r>
              <a:rPr lang="en-US" sz="1600" b="1" i="1">
                <a:solidFill>
                  <a:srgbClr val="0000FF"/>
                </a:solidFill>
              </a:rPr>
              <a:t>rank</a:t>
            </a:r>
            <a:r>
              <a:rPr lang="en-US" sz="1600">
                <a:solidFill>
                  <a:srgbClr val="0000FF"/>
                </a:solidFill>
              </a:rPr>
              <a:t> field </a:t>
            </a:r>
          </a:p>
        </p:txBody>
      </p:sp>
      <p:cxnSp>
        <p:nvCxnSpPr>
          <p:cNvPr id="11" name="Straight Arrow Connector 10"/>
          <p:cNvCxnSpPr/>
          <p:nvPr/>
        </p:nvCxnSpPr>
        <p:spPr>
          <a:xfrm flipH="1" flipV="1">
            <a:off x="1828800" y="5181600"/>
            <a:ext cx="1524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2"/>
          <p:cNvSpPr txBox="1">
            <a:spLocks noChangeArrowheads="1"/>
          </p:cNvSpPr>
          <p:nvPr/>
        </p:nvSpPr>
        <p:spPr bwMode="auto">
          <a:xfrm>
            <a:off x="990600" y="6172200"/>
            <a:ext cx="3108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The assignment operator has “:”</a:t>
            </a:r>
          </a:p>
        </p:txBody>
      </p:sp>
    </p:spTree>
    <p:extLst>
      <p:ext uri="{BB962C8B-B14F-4D97-AF65-F5344CB8AC3E}">
        <p14:creationId xmlns:p14="http://schemas.microsoft.com/office/powerpoint/2010/main" val="426110986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Example 3</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381000" y="2095352"/>
            <a:ext cx="7162800" cy="697906"/>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If the newly inserted record in employee has null </a:t>
            </a:r>
            <a:r>
              <a:rPr lang="en-US" sz="1600" b="1" dirty="0" err="1" smtClean="0">
                <a:cs typeface="+mn-cs"/>
              </a:rPr>
              <a:t>hireDate</a:t>
            </a:r>
            <a:r>
              <a:rPr lang="en-US" sz="1600" b="1" dirty="0" smtClean="0">
                <a:cs typeface="+mn-cs"/>
              </a:rPr>
              <a:t> field, fill it in with the current date</a:t>
            </a:r>
          </a:p>
        </p:txBody>
      </p:sp>
      <p:sp>
        <p:nvSpPr>
          <p:cNvPr id="6" name="Rectangle 3"/>
          <p:cNvSpPr txBox="1">
            <a:spLocks noChangeArrowheads="1"/>
          </p:cNvSpPr>
          <p:nvPr/>
        </p:nvSpPr>
        <p:spPr bwMode="auto">
          <a:xfrm>
            <a:off x="152400" y="3162152"/>
            <a:ext cx="4114800" cy="3559323"/>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400" b="1" dirty="0" smtClean="0">
                <a:solidFill>
                  <a:srgbClr val="800000"/>
                </a:solidFill>
                <a:cs typeface="+mn-cs"/>
              </a:rPr>
              <a:t>Create Trigger </a:t>
            </a:r>
            <a:r>
              <a:rPr lang="en-US" sz="1400" i="1" dirty="0" err="1" smtClean="0">
                <a:solidFill>
                  <a:srgbClr val="000000"/>
                </a:solidFill>
                <a:cs typeface="+mn-cs"/>
              </a:rPr>
              <a:t>EmpDate</a:t>
            </a:r>
            <a:endParaRPr lang="en-US" sz="1400" i="1" dirty="0" smtClean="0">
              <a:solidFill>
                <a:srgbClr val="000000"/>
              </a:solidFill>
              <a:cs typeface="+mn-cs"/>
            </a:endParaRPr>
          </a:p>
          <a:p>
            <a:pPr marL="0" indent="0" eaLnBrk="1" hangingPunct="1">
              <a:buFont typeface="Wingdings" charset="0"/>
              <a:buNone/>
              <a:defRPr/>
            </a:pPr>
            <a:r>
              <a:rPr lang="en-US" sz="1400" b="1" dirty="0" smtClean="0">
                <a:solidFill>
                  <a:srgbClr val="800000"/>
                </a:solidFill>
                <a:cs typeface="+mn-cs"/>
              </a:rPr>
              <a:t>Before Insert On </a:t>
            </a:r>
            <a:r>
              <a:rPr lang="en-US" sz="1400" i="1" dirty="0" smtClean="0">
                <a:solidFill>
                  <a:srgbClr val="000000"/>
                </a:solidFill>
                <a:cs typeface="+mn-cs"/>
              </a:rPr>
              <a:t>Employee</a:t>
            </a:r>
          </a:p>
          <a:p>
            <a:pPr marL="0" indent="0" eaLnBrk="1" hangingPunct="1">
              <a:buFont typeface="Wingdings" charset="0"/>
              <a:buNone/>
              <a:defRPr/>
            </a:pPr>
            <a:r>
              <a:rPr lang="en-US" sz="1400" b="1" dirty="0" smtClean="0">
                <a:solidFill>
                  <a:srgbClr val="800000"/>
                </a:solidFill>
              </a:rPr>
              <a:t>For </a:t>
            </a:r>
            <a:r>
              <a:rPr lang="en-US" sz="1400" b="1" dirty="0">
                <a:solidFill>
                  <a:srgbClr val="800000"/>
                </a:solidFill>
              </a:rPr>
              <a:t>Each </a:t>
            </a:r>
            <a:r>
              <a:rPr lang="en-US" sz="1400" b="1" dirty="0" smtClean="0">
                <a:solidFill>
                  <a:srgbClr val="800000"/>
                </a:solidFill>
              </a:rPr>
              <a:t>Row</a:t>
            </a:r>
          </a:p>
          <a:p>
            <a:pPr marL="0" indent="0" eaLnBrk="1" hangingPunct="1">
              <a:buFont typeface="Wingdings" charset="0"/>
              <a:buNone/>
              <a:defRPr/>
            </a:pPr>
            <a:r>
              <a:rPr lang="en-US" sz="1400" b="1" dirty="0" smtClean="0">
                <a:solidFill>
                  <a:srgbClr val="800000"/>
                </a:solidFill>
              </a:rPr>
              <a:t>Declare </a:t>
            </a:r>
          </a:p>
          <a:p>
            <a:pPr marL="0" indent="0" eaLnBrk="1" hangingPunct="1">
              <a:buFont typeface="Wingdings" charset="0"/>
              <a:buNone/>
              <a:defRPr/>
            </a:pPr>
            <a:r>
              <a:rPr lang="en-US" sz="1400" b="1" dirty="0" smtClean="0">
                <a:solidFill>
                  <a:srgbClr val="800000"/>
                </a:solidFill>
              </a:rPr>
              <a:t>      </a:t>
            </a:r>
            <a:r>
              <a:rPr lang="en-US" sz="1400" dirty="0" smtClean="0">
                <a:solidFill>
                  <a:srgbClr val="000000"/>
                </a:solidFill>
              </a:rPr>
              <a:t> temp date;</a:t>
            </a:r>
            <a:r>
              <a:rPr lang="en-US" sz="1400" dirty="0">
                <a:solidFill>
                  <a:srgbClr val="000000"/>
                </a:solidFill>
              </a:rPr>
              <a:t>	</a:t>
            </a:r>
            <a:endParaRPr lang="en-US" sz="1400" dirty="0" smtClean="0">
              <a:solidFill>
                <a:srgbClr val="000000"/>
              </a:solidFill>
            </a:endParaRPr>
          </a:p>
          <a:p>
            <a:pPr marL="0" indent="0" eaLnBrk="1" hangingPunct="1">
              <a:buFont typeface="Wingdings" charset="0"/>
              <a:buNone/>
              <a:defRPr/>
            </a:pPr>
            <a:r>
              <a:rPr lang="en-US" sz="1400" b="1" dirty="0" smtClean="0">
                <a:solidFill>
                  <a:srgbClr val="800000"/>
                </a:solidFill>
              </a:rPr>
              <a:t>Begin</a:t>
            </a:r>
          </a:p>
          <a:p>
            <a:pPr marL="0" indent="0" eaLnBrk="1" hangingPunct="1">
              <a:buFont typeface="Wingdings" charset="0"/>
              <a:buNone/>
              <a:defRPr/>
            </a:pPr>
            <a:r>
              <a:rPr lang="en-US" sz="1400" dirty="0">
                <a:solidFill>
                  <a:srgbClr val="000000"/>
                </a:solidFill>
              </a:rPr>
              <a:t> </a:t>
            </a:r>
            <a:r>
              <a:rPr lang="en-US" sz="1400" dirty="0" smtClean="0">
                <a:solidFill>
                  <a:srgbClr val="000000"/>
                </a:solidFill>
              </a:rPr>
              <a:t>       Select </a:t>
            </a:r>
            <a:r>
              <a:rPr lang="en-US" sz="1400" dirty="0" err="1" smtClean="0">
                <a:solidFill>
                  <a:srgbClr val="000000"/>
                </a:solidFill>
              </a:rPr>
              <a:t>sysdate</a:t>
            </a:r>
            <a:r>
              <a:rPr lang="en-US" sz="1400" dirty="0" smtClean="0">
                <a:solidFill>
                  <a:srgbClr val="000000"/>
                </a:solidFill>
              </a:rPr>
              <a:t> into temp from dual;</a:t>
            </a:r>
          </a:p>
          <a:p>
            <a:pPr marL="0" indent="0" eaLnBrk="1" hangingPunct="1">
              <a:buFont typeface="Wingdings" charset="0"/>
              <a:buNone/>
              <a:defRPr/>
            </a:pPr>
            <a:r>
              <a:rPr lang="en-US" sz="1400" b="1" dirty="0">
                <a:solidFill>
                  <a:srgbClr val="800000"/>
                </a:solidFill>
              </a:rPr>
              <a:t> </a:t>
            </a:r>
            <a:r>
              <a:rPr lang="en-US" sz="1400" b="1" dirty="0" smtClean="0">
                <a:solidFill>
                  <a:srgbClr val="800000"/>
                </a:solidFill>
              </a:rPr>
              <a:t>      </a:t>
            </a:r>
            <a:r>
              <a:rPr lang="en-US" sz="1400" dirty="0" smtClean="0"/>
              <a:t> IF (:</a:t>
            </a:r>
            <a:r>
              <a:rPr lang="en-US" sz="1400" dirty="0" err="1" smtClean="0"/>
              <a:t>new.hireDate</a:t>
            </a:r>
            <a:r>
              <a:rPr lang="en-US" sz="1400" dirty="0" smtClean="0"/>
              <a:t> is null) Then</a:t>
            </a:r>
          </a:p>
          <a:p>
            <a:pPr marL="0" indent="0" eaLnBrk="1" hangingPunct="1">
              <a:buFont typeface="Wingdings" charset="0"/>
              <a:buNone/>
              <a:defRPr/>
            </a:pPr>
            <a:r>
              <a:rPr lang="en-US" sz="1400" dirty="0"/>
              <a:t> </a:t>
            </a:r>
            <a:r>
              <a:rPr lang="en-US" sz="1400" dirty="0" smtClean="0"/>
              <a:t>              :</a:t>
            </a:r>
            <a:r>
              <a:rPr lang="en-US" sz="1400" dirty="0" err="1" smtClean="0"/>
              <a:t>new.hireDate</a:t>
            </a:r>
            <a:r>
              <a:rPr lang="en-US" sz="1400" dirty="0" smtClean="0"/>
              <a:t> := temp;</a:t>
            </a:r>
          </a:p>
          <a:p>
            <a:pPr marL="0" indent="0" eaLnBrk="1" hangingPunct="1">
              <a:buFont typeface="Wingdings" charset="0"/>
              <a:buNone/>
              <a:defRPr/>
            </a:pPr>
            <a:r>
              <a:rPr lang="en-US" sz="1400" dirty="0">
                <a:solidFill>
                  <a:srgbClr val="000000"/>
                </a:solidFill>
              </a:rPr>
              <a:t> </a:t>
            </a:r>
            <a:r>
              <a:rPr lang="en-US" sz="1400" dirty="0" smtClean="0">
                <a:solidFill>
                  <a:srgbClr val="000000"/>
                </a:solidFill>
              </a:rPr>
              <a:t>      End IF;  	</a:t>
            </a:r>
            <a:endParaRPr lang="en-US" sz="1400" dirty="0">
              <a:solidFill>
                <a:srgbClr val="000000"/>
              </a:solidFill>
            </a:endParaRPr>
          </a:p>
          <a:p>
            <a:pPr marL="0" indent="0" eaLnBrk="1" hangingPunct="1">
              <a:buFont typeface="Wingdings" charset="0"/>
              <a:buNone/>
              <a:defRPr/>
            </a:pPr>
            <a:r>
              <a:rPr lang="en-US" sz="1400" b="1" dirty="0" smtClean="0">
                <a:solidFill>
                  <a:srgbClr val="800000"/>
                </a:solidFill>
              </a:rPr>
              <a:t>End;</a:t>
            </a:r>
          </a:p>
          <a:p>
            <a:pPr marL="0" indent="0" eaLnBrk="1" hangingPunct="1">
              <a:buFont typeface="Wingdings" charset="0"/>
              <a:buNone/>
              <a:defRPr/>
            </a:pPr>
            <a:r>
              <a:rPr lang="en-US" sz="1400" b="1" dirty="0">
                <a:solidFill>
                  <a:srgbClr val="800000"/>
                </a:solidFill>
              </a:rPr>
              <a:t>/</a:t>
            </a:r>
          </a:p>
          <a:p>
            <a:pPr marL="0" indent="0" eaLnBrk="1" hangingPunct="1">
              <a:buFont typeface="Wingdings" charset="0"/>
              <a:buNone/>
              <a:defRPr/>
            </a:pPr>
            <a:r>
              <a:rPr lang="en-US" sz="1400" b="1" dirty="0" smtClean="0">
                <a:solidFill>
                  <a:srgbClr val="800000"/>
                </a:solidFill>
              </a:rPr>
              <a:t> </a:t>
            </a:r>
            <a:endParaRPr lang="en-US" sz="1400" b="1" dirty="0">
              <a:solidFill>
                <a:srgbClr val="800000"/>
              </a:solidFill>
            </a:endParaRPr>
          </a:p>
          <a:p>
            <a:pPr marL="0" indent="0" eaLnBrk="1" hangingPunct="1">
              <a:buFont typeface="Wingdings" charset="0"/>
              <a:buNone/>
              <a:defRPr/>
            </a:pPr>
            <a:endParaRPr lang="en-US" sz="1400" b="1" dirty="0">
              <a:solidFill>
                <a:srgbClr val="800000"/>
              </a:solidFill>
              <a:cs typeface="+mn-cs"/>
            </a:endParaRPr>
          </a:p>
          <a:p>
            <a:pPr marL="0" indent="0" eaLnBrk="1" hangingPunct="1">
              <a:buFont typeface="Wingdings" charset="0"/>
              <a:buNone/>
              <a:defRPr/>
            </a:pPr>
            <a:endParaRPr lang="en-US" sz="1400" b="1" dirty="0" smtClean="0">
              <a:solidFill>
                <a:srgbClr val="800000"/>
              </a:solidFill>
              <a:cs typeface="+mn-cs"/>
            </a:endParaRPr>
          </a:p>
        </p:txBody>
      </p:sp>
      <p:grpSp>
        <p:nvGrpSpPr>
          <p:cNvPr id="7" name="Group 6"/>
          <p:cNvGrpSpPr>
            <a:grpSpLocks/>
          </p:cNvGrpSpPr>
          <p:nvPr/>
        </p:nvGrpSpPr>
        <p:grpSpPr bwMode="auto">
          <a:xfrm>
            <a:off x="3429000" y="4686152"/>
            <a:ext cx="4994275" cy="309696"/>
            <a:chOff x="3429000" y="3810000"/>
            <a:chExt cx="3676650" cy="338554"/>
          </a:xfrm>
        </p:grpSpPr>
        <p:cxnSp>
          <p:nvCxnSpPr>
            <p:cNvPr id="8" name="Straight Arrow Connector 7"/>
            <p:cNvCxnSpPr/>
            <p:nvPr/>
          </p:nvCxnSpPr>
          <p:spPr>
            <a:xfrm flipH="1">
              <a:off x="3429000" y="3962587"/>
              <a:ext cx="1009735" cy="76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a:spLocks noChangeArrowheads="1"/>
            </p:cNvSpPr>
            <p:nvPr/>
          </p:nvSpPr>
          <p:spPr bwMode="auto">
            <a:xfrm>
              <a:off x="4438650" y="3810000"/>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Oracle way to select the current date</a:t>
              </a:r>
            </a:p>
          </p:txBody>
        </p:sp>
      </p:grpSp>
      <p:grpSp>
        <p:nvGrpSpPr>
          <p:cNvPr id="10" name="Group 9"/>
          <p:cNvGrpSpPr>
            <a:grpSpLocks/>
          </p:cNvGrpSpPr>
          <p:nvPr/>
        </p:nvGrpSpPr>
        <p:grpSpPr bwMode="auto">
          <a:xfrm>
            <a:off x="2743200" y="5448152"/>
            <a:ext cx="4495800" cy="604852"/>
            <a:chOff x="2743200" y="5105400"/>
            <a:chExt cx="4495800" cy="661341"/>
          </a:xfrm>
        </p:grpSpPr>
        <p:cxnSp>
          <p:nvCxnSpPr>
            <p:cNvPr id="11" name="Straight Arrow Connector 10"/>
            <p:cNvCxnSpPr/>
            <p:nvPr/>
          </p:nvCxnSpPr>
          <p:spPr>
            <a:xfrm flipH="1" flipV="1">
              <a:off x="2743200" y="5105400"/>
              <a:ext cx="1828800" cy="228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4572000" y="5181642"/>
              <a:ext cx="2667000" cy="58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Updating the new value of hireDate before inserting it</a:t>
              </a:r>
            </a:p>
          </p:txBody>
        </p:sp>
      </p:grpSp>
      <p:grpSp>
        <p:nvGrpSpPr>
          <p:cNvPr id="13" name="Group 12"/>
          <p:cNvGrpSpPr>
            <a:grpSpLocks/>
          </p:cNvGrpSpPr>
          <p:nvPr/>
        </p:nvGrpSpPr>
        <p:grpSpPr bwMode="auto">
          <a:xfrm>
            <a:off x="1295400" y="3847952"/>
            <a:ext cx="6705600" cy="309696"/>
            <a:chOff x="1524000" y="3581400"/>
            <a:chExt cx="6705600" cy="338554"/>
          </a:xfrm>
        </p:grpSpPr>
        <p:cxnSp>
          <p:nvCxnSpPr>
            <p:cNvPr id="14" name="Straight Arrow Connector 13"/>
            <p:cNvCxnSpPr/>
            <p:nvPr/>
          </p:nvCxnSpPr>
          <p:spPr>
            <a:xfrm flipH="1">
              <a:off x="1524000" y="3733987"/>
              <a:ext cx="3124200" cy="152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6"/>
            <p:cNvSpPr txBox="1">
              <a:spLocks noChangeArrowheads="1"/>
            </p:cNvSpPr>
            <p:nvPr/>
          </p:nvSpPr>
          <p:spPr bwMode="auto">
            <a:xfrm>
              <a:off x="4648200" y="3581400"/>
              <a:ext cx="3581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Declare section to define variables</a:t>
              </a:r>
            </a:p>
          </p:txBody>
        </p:sp>
      </p:grpSp>
      <p:grpSp>
        <p:nvGrpSpPr>
          <p:cNvPr id="16" name="Group 15"/>
          <p:cNvGrpSpPr>
            <a:grpSpLocks/>
          </p:cNvGrpSpPr>
          <p:nvPr/>
        </p:nvGrpSpPr>
        <p:grpSpPr bwMode="auto">
          <a:xfrm>
            <a:off x="2590800" y="3035152"/>
            <a:ext cx="6248400" cy="535062"/>
            <a:chOff x="2590800" y="2159000"/>
            <a:chExt cx="6248400" cy="584200"/>
          </a:xfrm>
        </p:grpSpPr>
        <p:cxnSp>
          <p:nvCxnSpPr>
            <p:cNvPr id="17" name="Straight Arrow Connector 16"/>
            <p:cNvCxnSpPr/>
            <p:nvPr/>
          </p:nvCxnSpPr>
          <p:spPr bwMode="auto">
            <a:xfrm flipH="1">
              <a:off x="2590800" y="2438400"/>
              <a:ext cx="1828800" cy="211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8"/>
            <p:cNvSpPr txBox="1">
              <a:spLocks noChangeArrowheads="1"/>
            </p:cNvSpPr>
            <p:nvPr/>
          </p:nvSpPr>
          <p:spPr bwMode="auto">
            <a:xfrm>
              <a:off x="4419600" y="2159000"/>
              <a:ext cx="441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solidFill>
                    <a:srgbClr val="0000FF"/>
                  </a:solidFill>
                </a:rPr>
                <a:t>Since we need to change values, then it should be “Before” event</a:t>
              </a:r>
            </a:p>
          </p:txBody>
        </p:sp>
      </p:grpSp>
    </p:spTree>
    <p:extLst>
      <p:ext uri="{BB962C8B-B14F-4D97-AF65-F5344CB8AC3E}">
        <p14:creationId xmlns:p14="http://schemas.microsoft.com/office/powerpoint/2010/main" val="153931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Example 4</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815975" y="2489200"/>
            <a:ext cx="7162800" cy="762000"/>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Keep the bonus attribute in Employee table always 3% of the salary attribute</a:t>
            </a:r>
          </a:p>
        </p:txBody>
      </p:sp>
      <p:sp>
        <p:nvSpPr>
          <p:cNvPr id="6" name="Rectangle 3"/>
          <p:cNvSpPr txBox="1">
            <a:spLocks noChangeArrowheads="1"/>
          </p:cNvSpPr>
          <p:nvPr/>
        </p:nvSpPr>
        <p:spPr bwMode="auto">
          <a:xfrm>
            <a:off x="739775" y="3784600"/>
            <a:ext cx="4114800" cy="21336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400" b="1" dirty="0" smtClean="0">
                <a:solidFill>
                  <a:srgbClr val="800000"/>
                </a:solidFill>
                <a:cs typeface="+mn-cs"/>
              </a:rPr>
              <a:t>Create Trigger </a:t>
            </a:r>
            <a:r>
              <a:rPr lang="en-US" sz="1400" i="1" dirty="0" err="1" smtClean="0">
                <a:solidFill>
                  <a:srgbClr val="000000"/>
                </a:solidFill>
                <a:cs typeface="+mn-cs"/>
              </a:rPr>
              <a:t>EmpBonus</a:t>
            </a:r>
            <a:endParaRPr lang="en-US" sz="1400" i="1" dirty="0" smtClean="0">
              <a:solidFill>
                <a:srgbClr val="000000"/>
              </a:solidFill>
              <a:cs typeface="+mn-cs"/>
            </a:endParaRPr>
          </a:p>
          <a:p>
            <a:pPr marL="0" indent="0" eaLnBrk="1" hangingPunct="1">
              <a:buFont typeface="Wingdings" charset="0"/>
              <a:buNone/>
              <a:defRPr/>
            </a:pPr>
            <a:r>
              <a:rPr lang="en-US" sz="1400" b="1" dirty="0" smtClean="0">
                <a:solidFill>
                  <a:srgbClr val="800000"/>
                </a:solidFill>
                <a:cs typeface="+mn-cs"/>
              </a:rPr>
              <a:t>Before Insert Or Update On </a:t>
            </a:r>
            <a:r>
              <a:rPr lang="en-US" sz="1400" i="1" dirty="0" smtClean="0">
                <a:solidFill>
                  <a:srgbClr val="000000"/>
                </a:solidFill>
                <a:cs typeface="+mn-cs"/>
              </a:rPr>
              <a:t>Employee</a:t>
            </a:r>
          </a:p>
          <a:p>
            <a:pPr marL="0" indent="0" eaLnBrk="1" hangingPunct="1">
              <a:buFont typeface="Wingdings" charset="0"/>
              <a:buNone/>
              <a:defRPr/>
            </a:pPr>
            <a:r>
              <a:rPr lang="en-US" sz="1400" b="1" dirty="0" smtClean="0">
                <a:solidFill>
                  <a:srgbClr val="800000"/>
                </a:solidFill>
              </a:rPr>
              <a:t>For </a:t>
            </a:r>
            <a:r>
              <a:rPr lang="en-US" sz="1400" b="1" dirty="0">
                <a:solidFill>
                  <a:srgbClr val="800000"/>
                </a:solidFill>
              </a:rPr>
              <a:t>Each </a:t>
            </a:r>
            <a:r>
              <a:rPr lang="en-US" sz="1400" b="1" dirty="0" smtClean="0">
                <a:solidFill>
                  <a:srgbClr val="800000"/>
                </a:solidFill>
              </a:rPr>
              <a:t>Row</a:t>
            </a:r>
            <a:endParaRPr lang="en-US" sz="1400" dirty="0" smtClean="0">
              <a:solidFill>
                <a:srgbClr val="000000"/>
              </a:solidFill>
            </a:endParaRPr>
          </a:p>
          <a:p>
            <a:pPr marL="0" indent="0" eaLnBrk="1" hangingPunct="1">
              <a:buFont typeface="Wingdings" charset="0"/>
              <a:buNone/>
              <a:defRPr/>
            </a:pPr>
            <a:r>
              <a:rPr lang="en-US" sz="1400" b="1" dirty="0" smtClean="0">
                <a:solidFill>
                  <a:srgbClr val="800000"/>
                </a:solidFill>
              </a:rPr>
              <a:t>Begin</a:t>
            </a:r>
          </a:p>
          <a:p>
            <a:pPr marL="0" indent="0" eaLnBrk="1" hangingPunct="1">
              <a:buFont typeface="Wingdings" charset="0"/>
              <a:buNone/>
              <a:defRPr/>
            </a:pPr>
            <a:r>
              <a:rPr lang="en-US" sz="1400" dirty="0"/>
              <a:t> </a:t>
            </a:r>
            <a:r>
              <a:rPr lang="en-US" sz="1400" dirty="0" smtClean="0"/>
              <a:t>     :</a:t>
            </a:r>
            <a:r>
              <a:rPr lang="en-US" sz="1400" dirty="0" err="1" smtClean="0"/>
              <a:t>new.bonus</a:t>
            </a:r>
            <a:r>
              <a:rPr lang="en-US" sz="1400" dirty="0" smtClean="0"/>
              <a:t> := :</a:t>
            </a:r>
            <a:r>
              <a:rPr lang="en-US" sz="1400" dirty="0" err="1" smtClean="0"/>
              <a:t>new.salary</a:t>
            </a:r>
            <a:r>
              <a:rPr lang="en-US" sz="1400" dirty="0" smtClean="0"/>
              <a:t> * 0.03;</a:t>
            </a:r>
          </a:p>
          <a:p>
            <a:pPr marL="0" indent="0" eaLnBrk="1" hangingPunct="1">
              <a:buFont typeface="Wingdings" charset="0"/>
              <a:buNone/>
              <a:defRPr/>
            </a:pPr>
            <a:r>
              <a:rPr lang="en-US" sz="1400" b="1" dirty="0" smtClean="0">
                <a:solidFill>
                  <a:srgbClr val="800000"/>
                </a:solidFill>
              </a:rPr>
              <a:t>End;</a:t>
            </a:r>
          </a:p>
          <a:p>
            <a:pPr marL="0" indent="0" eaLnBrk="1" hangingPunct="1">
              <a:buFont typeface="Wingdings" charset="0"/>
              <a:buNone/>
              <a:defRPr/>
            </a:pPr>
            <a:r>
              <a:rPr lang="en-US" sz="1400" b="1" dirty="0">
                <a:solidFill>
                  <a:srgbClr val="800000"/>
                </a:solidFill>
              </a:rPr>
              <a:t>/</a:t>
            </a:r>
          </a:p>
          <a:p>
            <a:pPr marL="0" indent="0" eaLnBrk="1" hangingPunct="1">
              <a:buFont typeface="Wingdings" charset="0"/>
              <a:buNone/>
              <a:defRPr/>
            </a:pPr>
            <a:r>
              <a:rPr lang="en-US" sz="1400" b="1" dirty="0" smtClean="0">
                <a:solidFill>
                  <a:srgbClr val="800000"/>
                </a:solidFill>
              </a:rPr>
              <a:t> </a:t>
            </a:r>
            <a:endParaRPr lang="en-US" sz="1400" b="1" dirty="0">
              <a:solidFill>
                <a:srgbClr val="800000"/>
              </a:solidFill>
            </a:endParaRPr>
          </a:p>
          <a:p>
            <a:pPr marL="0" indent="0" eaLnBrk="1" hangingPunct="1">
              <a:buFont typeface="Wingdings" charset="0"/>
              <a:buNone/>
              <a:defRPr/>
            </a:pPr>
            <a:endParaRPr lang="en-US" sz="1400" b="1" dirty="0">
              <a:solidFill>
                <a:srgbClr val="800000"/>
              </a:solidFill>
              <a:cs typeface="+mn-cs"/>
            </a:endParaRPr>
          </a:p>
          <a:p>
            <a:pPr marL="0" indent="0" eaLnBrk="1" hangingPunct="1">
              <a:buFont typeface="Wingdings" charset="0"/>
              <a:buNone/>
              <a:defRPr/>
            </a:pPr>
            <a:endParaRPr lang="en-US" sz="1400" b="1" dirty="0" smtClean="0">
              <a:solidFill>
                <a:srgbClr val="800000"/>
              </a:solidFill>
              <a:cs typeface="+mn-cs"/>
            </a:endParaRPr>
          </a:p>
        </p:txBody>
      </p:sp>
      <p:grpSp>
        <p:nvGrpSpPr>
          <p:cNvPr id="7" name="Group 6"/>
          <p:cNvGrpSpPr>
            <a:grpSpLocks/>
          </p:cNvGrpSpPr>
          <p:nvPr/>
        </p:nvGrpSpPr>
        <p:grpSpPr bwMode="auto">
          <a:xfrm>
            <a:off x="3863975" y="5003800"/>
            <a:ext cx="4038600" cy="660400"/>
            <a:chOff x="3581400" y="4876800"/>
            <a:chExt cx="4038600" cy="661021"/>
          </a:xfrm>
        </p:grpSpPr>
        <p:cxnSp>
          <p:nvCxnSpPr>
            <p:cNvPr id="8" name="Straight Arrow Connector 7"/>
            <p:cNvCxnSpPr/>
            <p:nvPr/>
          </p:nvCxnSpPr>
          <p:spPr>
            <a:xfrm flipH="1" flipV="1">
              <a:off x="3581400" y="4876800"/>
              <a:ext cx="1447800" cy="3050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10"/>
            <p:cNvSpPr txBox="1">
              <a:spLocks noChangeArrowheads="1"/>
            </p:cNvSpPr>
            <p:nvPr/>
          </p:nvSpPr>
          <p:spPr bwMode="auto">
            <a:xfrm>
              <a:off x="4953000" y="4953045"/>
              <a:ext cx="26670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The bonus value is always computed automatically</a:t>
              </a:r>
            </a:p>
          </p:txBody>
        </p:sp>
      </p:grpSp>
      <p:grpSp>
        <p:nvGrpSpPr>
          <p:cNvPr id="10" name="Group 9"/>
          <p:cNvGrpSpPr>
            <a:grpSpLocks/>
          </p:cNvGrpSpPr>
          <p:nvPr/>
        </p:nvGrpSpPr>
        <p:grpSpPr bwMode="auto">
          <a:xfrm>
            <a:off x="4016375" y="3708400"/>
            <a:ext cx="3962400" cy="584200"/>
            <a:chOff x="3200400" y="2666852"/>
            <a:chExt cx="4191000" cy="584776"/>
          </a:xfrm>
        </p:grpSpPr>
        <p:cxnSp>
          <p:nvCxnSpPr>
            <p:cNvPr id="11" name="Straight Arrow Connector 10"/>
            <p:cNvCxnSpPr/>
            <p:nvPr/>
          </p:nvCxnSpPr>
          <p:spPr>
            <a:xfrm flipH="1">
              <a:off x="3200400" y="2971953"/>
              <a:ext cx="1294576" cy="152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4"/>
            <p:cNvSpPr txBox="1">
              <a:spLocks noChangeArrowheads="1"/>
            </p:cNvSpPr>
            <p:nvPr/>
          </p:nvSpPr>
          <p:spPr bwMode="auto">
            <a:xfrm>
              <a:off x="4572000" y="2666852"/>
              <a:ext cx="28194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Indicate two events at the same time</a:t>
              </a:r>
            </a:p>
          </p:txBody>
        </p:sp>
      </p:grpSp>
    </p:spTree>
    <p:extLst>
      <p:ext uri="{BB962C8B-B14F-4D97-AF65-F5344CB8AC3E}">
        <p14:creationId xmlns:p14="http://schemas.microsoft.com/office/powerpoint/2010/main" val="3944527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Example 5</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228600" y="2057400"/>
            <a:ext cx="7162800" cy="533400"/>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Store the count of employees having salary &gt; 100,000 in table R</a:t>
            </a:r>
          </a:p>
        </p:txBody>
      </p:sp>
      <p:sp>
        <p:nvSpPr>
          <p:cNvPr id="6" name="Rectangle 3"/>
          <p:cNvSpPr txBox="1">
            <a:spLocks noChangeArrowheads="1"/>
          </p:cNvSpPr>
          <p:nvPr/>
        </p:nvSpPr>
        <p:spPr bwMode="auto">
          <a:xfrm>
            <a:off x="152400" y="3352800"/>
            <a:ext cx="6553200" cy="21336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400" b="1" dirty="0" smtClean="0">
                <a:solidFill>
                  <a:srgbClr val="800000"/>
                </a:solidFill>
                <a:cs typeface="+mn-cs"/>
              </a:rPr>
              <a:t>Create Trigger </a:t>
            </a:r>
            <a:r>
              <a:rPr lang="en-US" sz="1400" i="1" dirty="0" err="1" smtClean="0">
                <a:solidFill>
                  <a:srgbClr val="000000"/>
                </a:solidFill>
                <a:cs typeface="+mn-cs"/>
              </a:rPr>
              <a:t>EmpBonus</a:t>
            </a:r>
            <a:endParaRPr lang="en-US" sz="1400" i="1" dirty="0" smtClean="0">
              <a:solidFill>
                <a:srgbClr val="000000"/>
              </a:solidFill>
              <a:cs typeface="+mn-cs"/>
            </a:endParaRPr>
          </a:p>
          <a:p>
            <a:pPr marL="0" indent="0" eaLnBrk="1" hangingPunct="1">
              <a:buFont typeface="Wingdings" charset="0"/>
              <a:buNone/>
              <a:defRPr/>
            </a:pPr>
            <a:r>
              <a:rPr lang="en-US" sz="1400" b="1" dirty="0" smtClean="0">
                <a:solidFill>
                  <a:srgbClr val="800000"/>
                </a:solidFill>
                <a:cs typeface="+mn-cs"/>
              </a:rPr>
              <a:t>After Insert Or Update of salary Or Delete On </a:t>
            </a:r>
            <a:r>
              <a:rPr lang="en-US" sz="1400" i="1" dirty="0" smtClean="0">
                <a:solidFill>
                  <a:srgbClr val="000000"/>
                </a:solidFill>
                <a:cs typeface="+mn-cs"/>
              </a:rPr>
              <a:t>Employee</a:t>
            </a:r>
          </a:p>
          <a:p>
            <a:pPr marL="0" indent="0" eaLnBrk="1" hangingPunct="1">
              <a:buFont typeface="Wingdings" charset="0"/>
              <a:buNone/>
              <a:defRPr/>
            </a:pPr>
            <a:r>
              <a:rPr lang="en-US" sz="1400" b="1" dirty="0" smtClean="0">
                <a:solidFill>
                  <a:srgbClr val="800000"/>
                </a:solidFill>
              </a:rPr>
              <a:t>For </a:t>
            </a:r>
            <a:r>
              <a:rPr lang="en-US" sz="1400" b="1" dirty="0">
                <a:solidFill>
                  <a:srgbClr val="800000"/>
                </a:solidFill>
              </a:rPr>
              <a:t>Each </a:t>
            </a:r>
            <a:r>
              <a:rPr lang="en-US" sz="1400" b="1" dirty="0" smtClean="0">
                <a:solidFill>
                  <a:srgbClr val="800000"/>
                </a:solidFill>
              </a:rPr>
              <a:t>Statement</a:t>
            </a:r>
            <a:endParaRPr lang="en-US" sz="1400" dirty="0" smtClean="0">
              <a:solidFill>
                <a:srgbClr val="000000"/>
              </a:solidFill>
            </a:endParaRPr>
          </a:p>
          <a:p>
            <a:pPr marL="0" indent="0" eaLnBrk="1" hangingPunct="1">
              <a:buFont typeface="Wingdings" charset="0"/>
              <a:buNone/>
              <a:defRPr/>
            </a:pPr>
            <a:r>
              <a:rPr lang="en-US" sz="1400" b="1" dirty="0" smtClean="0">
                <a:solidFill>
                  <a:srgbClr val="800000"/>
                </a:solidFill>
              </a:rPr>
              <a:t>Begin</a:t>
            </a:r>
          </a:p>
          <a:p>
            <a:pPr marL="0" indent="0" eaLnBrk="1" hangingPunct="1">
              <a:buFont typeface="Wingdings" charset="0"/>
              <a:buNone/>
              <a:defRPr/>
            </a:pPr>
            <a:r>
              <a:rPr lang="en-US" sz="1400" dirty="0"/>
              <a:t> </a:t>
            </a:r>
            <a:r>
              <a:rPr lang="en-US" sz="1400" dirty="0" smtClean="0"/>
              <a:t>     delete from R;</a:t>
            </a:r>
          </a:p>
          <a:p>
            <a:pPr marL="0" indent="0" eaLnBrk="1" hangingPunct="1">
              <a:buFont typeface="Wingdings" charset="0"/>
              <a:buNone/>
              <a:defRPr/>
            </a:pPr>
            <a:r>
              <a:rPr lang="en-US" sz="1400" dirty="0"/>
              <a:t> </a:t>
            </a:r>
            <a:r>
              <a:rPr lang="en-US" sz="1400" dirty="0" smtClean="0"/>
              <a:t>     insert into R(</a:t>
            </a:r>
            <a:r>
              <a:rPr lang="en-US" sz="1400" dirty="0" err="1" smtClean="0"/>
              <a:t>cnt</a:t>
            </a:r>
            <a:r>
              <a:rPr lang="en-US" sz="1400" dirty="0" smtClean="0"/>
              <a:t>) Select count(*) from employee where salary &gt; 100,000;</a:t>
            </a:r>
          </a:p>
          <a:p>
            <a:pPr marL="0" indent="0" eaLnBrk="1" hangingPunct="1">
              <a:buFont typeface="Wingdings" charset="0"/>
              <a:buNone/>
              <a:defRPr/>
            </a:pPr>
            <a:r>
              <a:rPr lang="en-US" sz="1400" b="1" dirty="0" smtClean="0">
                <a:solidFill>
                  <a:srgbClr val="800000"/>
                </a:solidFill>
              </a:rPr>
              <a:t>End;</a:t>
            </a:r>
          </a:p>
          <a:p>
            <a:pPr marL="0" indent="0" eaLnBrk="1" hangingPunct="1">
              <a:buFont typeface="Wingdings" charset="0"/>
              <a:buNone/>
              <a:defRPr/>
            </a:pPr>
            <a:r>
              <a:rPr lang="en-US" sz="1400" b="1" dirty="0">
                <a:solidFill>
                  <a:srgbClr val="800000"/>
                </a:solidFill>
              </a:rPr>
              <a:t>/</a:t>
            </a:r>
          </a:p>
          <a:p>
            <a:pPr marL="0" indent="0" eaLnBrk="1" hangingPunct="1">
              <a:buFont typeface="Wingdings" charset="0"/>
              <a:buNone/>
              <a:defRPr/>
            </a:pPr>
            <a:r>
              <a:rPr lang="en-US" sz="1400" b="1" dirty="0" smtClean="0">
                <a:solidFill>
                  <a:srgbClr val="800000"/>
                </a:solidFill>
              </a:rPr>
              <a:t> </a:t>
            </a:r>
            <a:endParaRPr lang="en-US" sz="1400" b="1" dirty="0">
              <a:solidFill>
                <a:srgbClr val="800000"/>
              </a:solidFill>
            </a:endParaRPr>
          </a:p>
          <a:p>
            <a:pPr marL="0" indent="0" eaLnBrk="1" hangingPunct="1">
              <a:buFont typeface="Wingdings" charset="0"/>
              <a:buNone/>
              <a:defRPr/>
            </a:pPr>
            <a:endParaRPr lang="en-US" sz="1400" b="1" dirty="0">
              <a:solidFill>
                <a:srgbClr val="800000"/>
              </a:solidFill>
              <a:cs typeface="+mn-cs"/>
            </a:endParaRPr>
          </a:p>
          <a:p>
            <a:pPr marL="0" indent="0" eaLnBrk="1" hangingPunct="1">
              <a:buFont typeface="Wingdings" charset="0"/>
              <a:buNone/>
              <a:defRPr/>
            </a:pPr>
            <a:endParaRPr lang="en-US" sz="1400" b="1" dirty="0" smtClean="0">
              <a:solidFill>
                <a:srgbClr val="800000"/>
              </a:solidFill>
              <a:cs typeface="+mn-cs"/>
            </a:endParaRPr>
          </a:p>
        </p:txBody>
      </p:sp>
      <p:grpSp>
        <p:nvGrpSpPr>
          <p:cNvPr id="7" name="Group 6"/>
          <p:cNvGrpSpPr>
            <a:grpSpLocks/>
          </p:cNvGrpSpPr>
          <p:nvPr/>
        </p:nvGrpSpPr>
        <p:grpSpPr bwMode="auto">
          <a:xfrm>
            <a:off x="3048000" y="4953000"/>
            <a:ext cx="3548063" cy="1668463"/>
            <a:chOff x="3698461" y="4495573"/>
            <a:chExt cx="2725530" cy="1670191"/>
          </a:xfrm>
        </p:grpSpPr>
        <p:cxnSp>
          <p:nvCxnSpPr>
            <p:cNvPr id="8" name="Straight Arrow Connector 7"/>
            <p:cNvCxnSpPr/>
            <p:nvPr/>
          </p:nvCxnSpPr>
          <p:spPr>
            <a:xfrm flipH="1" flipV="1">
              <a:off x="3698461" y="4495573"/>
              <a:ext cx="585349" cy="839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10"/>
            <p:cNvSpPr txBox="1">
              <a:spLocks noChangeArrowheads="1"/>
            </p:cNvSpPr>
            <p:nvPr/>
          </p:nvSpPr>
          <p:spPr bwMode="auto">
            <a:xfrm>
              <a:off x="3756991" y="5334272"/>
              <a:ext cx="2667000" cy="83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Delete the existing record in R, and then insert the new count.</a:t>
              </a:r>
            </a:p>
          </p:txBody>
        </p:sp>
      </p:grpSp>
      <p:grpSp>
        <p:nvGrpSpPr>
          <p:cNvPr id="10" name="Group 9"/>
          <p:cNvGrpSpPr>
            <a:grpSpLocks/>
          </p:cNvGrpSpPr>
          <p:nvPr/>
        </p:nvGrpSpPr>
        <p:grpSpPr bwMode="auto">
          <a:xfrm>
            <a:off x="4038600" y="2819400"/>
            <a:ext cx="3884613" cy="685800"/>
            <a:chOff x="3200400" y="2438027"/>
            <a:chExt cx="4108938" cy="686476"/>
          </a:xfrm>
        </p:grpSpPr>
        <p:cxnSp>
          <p:nvCxnSpPr>
            <p:cNvPr id="11" name="Straight Arrow Connector 10"/>
            <p:cNvCxnSpPr/>
            <p:nvPr/>
          </p:nvCxnSpPr>
          <p:spPr>
            <a:xfrm flipH="1">
              <a:off x="3200400" y="2819403"/>
              <a:ext cx="1370206" cy="305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4"/>
            <p:cNvSpPr txBox="1">
              <a:spLocks noChangeArrowheads="1"/>
            </p:cNvSpPr>
            <p:nvPr/>
          </p:nvSpPr>
          <p:spPr bwMode="auto">
            <a:xfrm>
              <a:off x="4489938" y="2438027"/>
              <a:ext cx="28194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Indicate three events at the same time</a:t>
              </a:r>
            </a:p>
          </p:txBody>
        </p:sp>
      </p:grpSp>
    </p:spTree>
    <p:extLst>
      <p:ext uri="{BB962C8B-B14F-4D97-AF65-F5344CB8AC3E}">
        <p14:creationId xmlns:p14="http://schemas.microsoft.com/office/powerpoint/2010/main" val="3299754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Content Placeholder 2"/>
          <p:cNvSpPr txBox="1">
            <a:spLocks/>
          </p:cNvSpPr>
          <p:nvPr/>
        </p:nvSpPr>
        <p:spPr>
          <a:xfrm>
            <a:off x="457200" y="2341563"/>
            <a:ext cx="7543800" cy="292893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a:defRPr/>
            </a:pPr>
            <a:r>
              <a:rPr lang="en-US" sz="2400" smtClean="0"/>
              <a:t>An expression that should be always true</a:t>
            </a:r>
          </a:p>
          <a:p>
            <a:pPr>
              <a:defRPr/>
            </a:pPr>
            <a:endParaRPr lang="en-US" sz="2400" smtClean="0"/>
          </a:p>
          <a:p>
            <a:pPr>
              <a:defRPr/>
            </a:pPr>
            <a:r>
              <a:rPr lang="en-US" sz="2400" smtClean="0"/>
              <a:t>When created, the expression must be true</a:t>
            </a:r>
          </a:p>
          <a:p>
            <a:pPr>
              <a:defRPr/>
            </a:pPr>
            <a:endParaRPr lang="en-US" sz="2400" smtClean="0"/>
          </a:p>
          <a:p>
            <a:pPr>
              <a:defRPr/>
            </a:pPr>
            <a:r>
              <a:rPr lang="en-US" sz="2400" smtClean="0"/>
              <a:t>DBMS checks the assertion after any change that may violate the expression</a:t>
            </a:r>
          </a:p>
          <a:p>
            <a:pPr>
              <a:defRPr/>
            </a:pPr>
            <a:endParaRPr lang="en-US" sz="2400" dirty="0"/>
          </a:p>
        </p:txBody>
      </p:sp>
      <p:grpSp>
        <p:nvGrpSpPr>
          <p:cNvPr id="6" name="Group 5"/>
          <p:cNvGrpSpPr>
            <a:grpSpLocks/>
          </p:cNvGrpSpPr>
          <p:nvPr/>
        </p:nvGrpSpPr>
        <p:grpSpPr bwMode="auto">
          <a:xfrm>
            <a:off x="1295400" y="5499100"/>
            <a:ext cx="6007100" cy="1055688"/>
            <a:chOff x="1295400" y="4876800"/>
            <a:chExt cx="6007100" cy="1055688"/>
          </a:xfrm>
        </p:grpSpPr>
        <p:pic>
          <p:nvPicPr>
            <p:cNvPr id="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876800"/>
              <a:ext cx="60071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flipV="1">
              <a:off x="5486400" y="5181600"/>
              <a:ext cx="10668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7"/>
            <p:cNvSpPr txBox="1">
              <a:spLocks noChangeArrowheads="1"/>
            </p:cNvSpPr>
            <p:nvPr/>
          </p:nvSpPr>
          <p:spPr bwMode="auto">
            <a:xfrm>
              <a:off x="3429000" y="5562600"/>
              <a:ext cx="2776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solidFill>
                    <a:srgbClr val="FF0000"/>
                  </a:solidFill>
                </a:rPr>
                <a:t>Must return True or False</a:t>
              </a:r>
            </a:p>
          </p:txBody>
        </p:sp>
      </p:grpSp>
    </p:spTree>
    <p:extLst>
      <p:ext uri="{BB962C8B-B14F-4D97-AF65-F5344CB8AC3E}">
        <p14:creationId xmlns:p14="http://schemas.microsoft.com/office/powerpoint/2010/main" val="845355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53975" y="4038600"/>
            <a:ext cx="4724400" cy="762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lgn="ctr" eaLnBrk="1" hangingPunct="1">
              <a:buFont typeface="Wingdings" charset="0"/>
              <a:buNone/>
              <a:defRPr/>
            </a:pPr>
            <a:r>
              <a:rPr lang="en-US" sz="1600" b="1" dirty="0" smtClean="0">
                <a:solidFill>
                  <a:srgbClr val="800000"/>
                </a:solidFill>
                <a:cs typeface="+mn-cs"/>
              </a:rPr>
              <a:t>Sum of loans taken by a customer does not exceed 100,000</a:t>
            </a:r>
            <a:endParaRPr lang="en-US" sz="1600" dirty="0" smtClean="0">
              <a:cs typeface="+mn-cs"/>
            </a:endParaRPr>
          </a:p>
        </p:txBody>
      </p:sp>
      <p:pic>
        <p:nvPicPr>
          <p:cNvPr id="6"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775" y="1676400"/>
            <a:ext cx="6781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815975" y="4876800"/>
            <a:ext cx="5257800" cy="1981200"/>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Create Assertion </a:t>
            </a:r>
            <a:r>
              <a:rPr lang="en-US" sz="1600" dirty="0" err="1" smtClean="0">
                <a:cs typeface="+mn-cs"/>
              </a:rPr>
              <a:t>SumLoans</a:t>
            </a:r>
            <a:r>
              <a:rPr lang="en-US" sz="1600" dirty="0" smtClean="0">
                <a:cs typeface="+mn-cs"/>
              </a:rPr>
              <a:t> </a:t>
            </a:r>
            <a:r>
              <a:rPr lang="en-US" sz="1600" b="1" dirty="0" smtClean="0">
                <a:cs typeface="+mn-cs"/>
              </a:rPr>
              <a:t>Check</a:t>
            </a:r>
          </a:p>
          <a:p>
            <a:pPr marL="349250" lvl="1" indent="0" eaLnBrk="1" hangingPunct="1">
              <a:buFont typeface="Wingdings" charset="0"/>
              <a:buNone/>
              <a:defRPr/>
            </a:pPr>
            <a:r>
              <a:rPr lang="en-US" sz="1600" dirty="0" smtClean="0">
                <a:cs typeface="+mn-cs"/>
              </a:rPr>
              <a:t>(   100,000 &gt;= </a:t>
            </a:r>
            <a:r>
              <a:rPr lang="en-US" sz="1600" b="1" dirty="0" smtClean="0">
                <a:solidFill>
                  <a:srgbClr val="3333FF"/>
                </a:solidFill>
                <a:cs typeface="+mn-cs"/>
              </a:rPr>
              <a:t>ALL</a:t>
            </a:r>
          </a:p>
          <a:p>
            <a:pPr marL="349250" lvl="1" indent="0" eaLnBrk="1" hangingPunct="1">
              <a:buFont typeface="Wingdings" charset="0"/>
              <a:buNone/>
              <a:defRPr/>
            </a:pPr>
            <a:r>
              <a:rPr lang="en-US" sz="1600" dirty="0" smtClean="0">
                <a:cs typeface="+mn-cs"/>
              </a:rPr>
              <a:t>     Select   Sum(amount)</a:t>
            </a:r>
          </a:p>
          <a:p>
            <a:pPr marL="349250" lvl="1" indent="0" eaLnBrk="1" hangingPunct="1">
              <a:buFont typeface="Wingdings" charset="0"/>
              <a:buNone/>
              <a:defRPr/>
            </a:pPr>
            <a:r>
              <a:rPr lang="en-US" sz="1600" dirty="0">
                <a:cs typeface="+mn-cs"/>
              </a:rPr>
              <a:t> </a:t>
            </a:r>
            <a:r>
              <a:rPr lang="en-US" sz="1600" dirty="0" smtClean="0">
                <a:cs typeface="+mn-cs"/>
              </a:rPr>
              <a:t>    From     borrower B , loan L</a:t>
            </a:r>
          </a:p>
          <a:p>
            <a:pPr marL="349250" lvl="1" indent="0" eaLnBrk="1" hangingPunct="1">
              <a:buFont typeface="Wingdings" charset="0"/>
              <a:buNone/>
              <a:defRPr/>
            </a:pPr>
            <a:r>
              <a:rPr lang="en-US" sz="1600" dirty="0">
                <a:cs typeface="+mn-cs"/>
              </a:rPr>
              <a:t> </a:t>
            </a:r>
            <a:r>
              <a:rPr lang="en-US" sz="1600" dirty="0" smtClean="0">
                <a:cs typeface="+mn-cs"/>
              </a:rPr>
              <a:t>    Where  </a:t>
            </a:r>
            <a:r>
              <a:rPr lang="en-US" sz="1600" dirty="0" err="1" smtClean="0">
                <a:cs typeface="+mn-cs"/>
              </a:rPr>
              <a:t>B.loan_number</a:t>
            </a:r>
            <a:r>
              <a:rPr lang="en-US" sz="1600" dirty="0" smtClean="0">
                <a:cs typeface="+mn-cs"/>
              </a:rPr>
              <a:t> = </a:t>
            </a:r>
            <a:r>
              <a:rPr lang="en-US" sz="1600" dirty="0" err="1" smtClean="0">
                <a:cs typeface="+mn-cs"/>
              </a:rPr>
              <a:t>L.loan_number</a:t>
            </a:r>
            <a:endParaRPr lang="en-US" sz="1600" dirty="0" smtClean="0">
              <a:cs typeface="+mn-cs"/>
            </a:endParaRPr>
          </a:p>
          <a:p>
            <a:pPr marL="349250" lvl="1" indent="0" eaLnBrk="1" hangingPunct="1">
              <a:buFont typeface="Wingdings" charset="0"/>
              <a:buNone/>
              <a:defRPr/>
            </a:pPr>
            <a:r>
              <a:rPr lang="en-US" sz="1600" dirty="0">
                <a:cs typeface="+mn-cs"/>
              </a:rPr>
              <a:t> </a:t>
            </a:r>
            <a:r>
              <a:rPr lang="en-US" sz="1600" dirty="0" smtClean="0">
                <a:cs typeface="+mn-cs"/>
              </a:rPr>
              <a:t>    Group By </a:t>
            </a:r>
            <a:r>
              <a:rPr lang="en-US" sz="1600" dirty="0" err="1" smtClean="0">
                <a:cs typeface="+mn-cs"/>
              </a:rPr>
              <a:t>customer_name</a:t>
            </a:r>
            <a:r>
              <a:rPr lang="en-US" sz="1600" dirty="0" smtClean="0">
                <a:cs typeface="+mn-cs"/>
              </a:rPr>
              <a:t> );</a:t>
            </a:r>
          </a:p>
        </p:txBody>
      </p:sp>
      <p:grpSp>
        <p:nvGrpSpPr>
          <p:cNvPr id="8" name="Group 7"/>
          <p:cNvGrpSpPr>
            <a:grpSpLocks/>
          </p:cNvGrpSpPr>
          <p:nvPr/>
        </p:nvGrpSpPr>
        <p:grpSpPr bwMode="auto">
          <a:xfrm>
            <a:off x="3863975" y="4267200"/>
            <a:ext cx="4343400" cy="1143000"/>
            <a:chOff x="3657600" y="3621088"/>
            <a:chExt cx="4343400" cy="1143000"/>
          </a:xfrm>
        </p:grpSpPr>
        <p:cxnSp>
          <p:nvCxnSpPr>
            <p:cNvPr id="9" name="Straight Arrow Connector 8"/>
            <p:cNvCxnSpPr>
              <a:stCxn id="10" idx="1"/>
            </p:cNvCxnSpPr>
            <p:nvPr/>
          </p:nvCxnSpPr>
          <p:spPr>
            <a:xfrm flipH="1">
              <a:off x="3657600" y="3943351"/>
              <a:ext cx="1447800" cy="8207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10"/>
            <p:cNvSpPr txBox="1">
              <a:spLocks noChangeArrowheads="1"/>
            </p:cNvSpPr>
            <p:nvPr/>
          </p:nvSpPr>
          <p:spPr bwMode="auto">
            <a:xfrm>
              <a:off x="5105400" y="3621088"/>
              <a:ext cx="289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rPr>
                <a:t>Must return True or False (not a relation)</a:t>
              </a:r>
            </a:p>
          </p:txBody>
        </p:sp>
      </p:grpSp>
    </p:spTree>
    <p:extLst>
      <p:ext uri="{BB962C8B-B14F-4D97-AF65-F5344CB8AC3E}">
        <p14:creationId xmlns:p14="http://schemas.microsoft.com/office/powerpoint/2010/main" val="2491656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527763" y="3989294"/>
            <a:ext cx="5562600" cy="762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lgn="ctr" eaLnBrk="1" hangingPunct="1">
              <a:buFont typeface="Wingdings" charset="0"/>
              <a:buNone/>
              <a:defRPr/>
            </a:pPr>
            <a:r>
              <a:rPr lang="en-US" sz="1600" b="1" dirty="0" smtClean="0">
                <a:solidFill>
                  <a:srgbClr val="800000"/>
                </a:solidFill>
                <a:cs typeface="+mn-cs"/>
              </a:rPr>
              <a:t>Number of accounts for each customer in a given branch is at most two</a:t>
            </a:r>
            <a:endParaRPr lang="en-US" sz="1600" dirty="0" smtClean="0">
              <a:cs typeface="+mn-cs"/>
            </a:endParaRPr>
          </a:p>
        </p:txBody>
      </p:sp>
      <p:pic>
        <p:nvPicPr>
          <p:cNvPr id="6"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7094"/>
            <a:ext cx="6781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1295400" y="4827494"/>
            <a:ext cx="5257800" cy="1981200"/>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Create Assertion </a:t>
            </a:r>
            <a:r>
              <a:rPr lang="en-US" sz="1600" dirty="0" err="1" smtClean="0">
                <a:cs typeface="+mn-cs"/>
              </a:rPr>
              <a:t>NumAccounts</a:t>
            </a:r>
            <a:r>
              <a:rPr lang="en-US" sz="1600" dirty="0" smtClean="0">
                <a:cs typeface="+mn-cs"/>
              </a:rPr>
              <a:t> </a:t>
            </a:r>
            <a:r>
              <a:rPr lang="en-US" sz="1600" b="1" dirty="0" smtClean="0">
                <a:cs typeface="+mn-cs"/>
              </a:rPr>
              <a:t>Check</a:t>
            </a:r>
          </a:p>
          <a:p>
            <a:pPr marL="349250" lvl="1" indent="0" eaLnBrk="1" hangingPunct="1">
              <a:buFont typeface="Wingdings" charset="0"/>
              <a:buNone/>
              <a:defRPr/>
            </a:pPr>
            <a:r>
              <a:rPr lang="en-US" sz="1600" dirty="0" smtClean="0">
                <a:cs typeface="+mn-cs"/>
              </a:rPr>
              <a:t>(   2 &gt;= ALL</a:t>
            </a:r>
          </a:p>
          <a:p>
            <a:pPr marL="349250" lvl="1" indent="0" eaLnBrk="1" hangingPunct="1">
              <a:buFont typeface="Wingdings" charset="0"/>
              <a:buNone/>
              <a:defRPr/>
            </a:pPr>
            <a:r>
              <a:rPr lang="en-US" sz="1600" dirty="0" smtClean="0">
                <a:cs typeface="+mn-cs"/>
              </a:rPr>
              <a:t>     Select   count(*)</a:t>
            </a:r>
          </a:p>
          <a:p>
            <a:pPr marL="349250" lvl="1" indent="0" eaLnBrk="1" hangingPunct="1">
              <a:buFont typeface="Wingdings" charset="0"/>
              <a:buNone/>
              <a:defRPr/>
            </a:pPr>
            <a:r>
              <a:rPr lang="en-US" sz="1600" dirty="0">
                <a:cs typeface="+mn-cs"/>
              </a:rPr>
              <a:t> </a:t>
            </a:r>
            <a:r>
              <a:rPr lang="en-US" sz="1600" dirty="0" smtClean="0">
                <a:cs typeface="+mn-cs"/>
              </a:rPr>
              <a:t>    From     account A , depositor D</a:t>
            </a:r>
          </a:p>
          <a:p>
            <a:pPr marL="349250" lvl="1" indent="0" eaLnBrk="1" hangingPunct="1">
              <a:buFont typeface="Wingdings" charset="0"/>
              <a:buNone/>
              <a:defRPr/>
            </a:pPr>
            <a:r>
              <a:rPr lang="en-US" sz="1600" dirty="0">
                <a:cs typeface="+mn-cs"/>
              </a:rPr>
              <a:t> </a:t>
            </a:r>
            <a:r>
              <a:rPr lang="en-US" sz="1600" dirty="0" smtClean="0">
                <a:cs typeface="+mn-cs"/>
              </a:rPr>
              <a:t>    Where  </a:t>
            </a:r>
            <a:r>
              <a:rPr lang="en-US" sz="1600" dirty="0" err="1" smtClean="0">
                <a:cs typeface="+mn-cs"/>
              </a:rPr>
              <a:t>A.account_number</a:t>
            </a:r>
            <a:r>
              <a:rPr lang="en-US" sz="1600" dirty="0" smtClean="0">
                <a:cs typeface="+mn-cs"/>
              </a:rPr>
              <a:t> = </a:t>
            </a:r>
            <a:r>
              <a:rPr lang="en-US" sz="1600" dirty="0" err="1" smtClean="0">
                <a:cs typeface="+mn-cs"/>
              </a:rPr>
              <a:t>D.account_number</a:t>
            </a:r>
            <a:endParaRPr lang="en-US" sz="1600" dirty="0" smtClean="0">
              <a:cs typeface="+mn-cs"/>
            </a:endParaRPr>
          </a:p>
          <a:p>
            <a:pPr marL="349250" lvl="1" indent="0" eaLnBrk="1" hangingPunct="1">
              <a:buFont typeface="Wingdings" charset="0"/>
              <a:buNone/>
              <a:defRPr/>
            </a:pPr>
            <a:r>
              <a:rPr lang="en-US" sz="1600" dirty="0">
                <a:cs typeface="+mn-cs"/>
              </a:rPr>
              <a:t> </a:t>
            </a:r>
            <a:r>
              <a:rPr lang="en-US" sz="1600" dirty="0" smtClean="0">
                <a:cs typeface="+mn-cs"/>
              </a:rPr>
              <a:t>    Group By </a:t>
            </a:r>
            <a:r>
              <a:rPr lang="en-US" sz="1600" dirty="0" err="1" smtClean="0">
                <a:cs typeface="+mn-cs"/>
              </a:rPr>
              <a:t>customer_name</a:t>
            </a:r>
            <a:r>
              <a:rPr lang="en-US" sz="1600" dirty="0" smtClean="0">
                <a:cs typeface="+mn-cs"/>
              </a:rPr>
              <a:t>, </a:t>
            </a:r>
            <a:r>
              <a:rPr lang="en-US" sz="1600" dirty="0" err="1" smtClean="0">
                <a:cs typeface="+mn-cs"/>
              </a:rPr>
              <a:t>branch_name</a:t>
            </a:r>
            <a:r>
              <a:rPr lang="en-US" sz="1600" dirty="0" smtClean="0">
                <a:cs typeface="+mn-cs"/>
              </a:rPr>
              <a:t> );</a:t>
            </a:r>
          </a:p>
        </p:txBody>
      </p:sp>
    </p:spTree>
    <p:extLst>
      <p:ext uri="{BB962C8B-B14F-4D97-AF65-F5344CB8AC3E}">
        <p14:creationId xmlns:p14="http://schemas.microsoft.com/office/powerpoint/2010/main" val="4069292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0" y="4114800"/>
            <a:ext cx="4267200" cy="4572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lgn="ctr" eaLnBrk="1" hangingPunct="1">
              <a:buFont typeface="Wingdings" charset="0"/>
              <a:buNone/>
              <a:defRPr/>
            </a:pPr>
            <a:r>
              <a:rPr lang="en-US" sz="1600" b="1" dirty="0" smtClean="0">
                <a:solidFill>
                  <a:srgbClr val="800000"/>
                </a:solidFill>
                <a:cs typeface="+mn-cs"/>
              </a:rPr>
              <a:t>Customer city is always not null</a:t>
            </a:r>
            <a:endParaRPr lang="en-US" sz="1600" dirty="0" smtClean="0">
              <a:cs typeface="+mn-cs"/>
            </a:endParaRPr>
          </a:p>
        </p:txBody>
      </p:sp>
      <p:pic>
        <p:nvPicPr>
          <p:cNvPr id="6"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781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1295400" y="4800600"/>
            <a:ext cx="5257800" cy="1981200"/>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Create Assertion </a:t>
            </a:r>
            <a:r>
              <a:rPr lang="en-US" sz="1600" dirty="0" err="1" smtClean="0">
                <a:cs typeface="+mn-cs"/>
              </a:rPr>
              <a:t>CityCheck</a:t>
            </a:r>
            <a:r>
              <a:rPr lang="en-US" sz="1600" dirty="0" smtClean="0">
                <a:cs typeface="+mn-cs"/>
              </a:rPr>
              <a:t> </a:t>
            </a:r>
            <a:r>
              <a:rPr lang="en-US" sz="1600" b="1" dirty="0" smtClean="0">
                <a:cs typeface="+mn-cs"/>
              </a:rPr>
              <a:t>Check</a:t>
            </a:r>
          </a:p>
          <a:p>
            <a:pPr marL="349250" lvl="1" indent="0" eaLnBrk="1" hangingPunct="1">
              <a:buFont typeface="Wingdings" charset="0"/>
              <a:buNone/>
              <a:defRPr/>
            </a:pPr>
            <a:r>
              <a:rPr lang="en-US" sz="1600" dirty="0" smtClean="0">
                <a:cs typeface="+mn-cs"/>
              </a:rPr>
              <a:t>(   NOT EXISTS (</a:t>
            </a:r>
          </a:p>
          <a:p>
            <a:pPr marL="349250" lvl="1" indent="0" eaLnBrk="1" hangingPunct="1">
              <a:buFont typeface="Wingdings" charset="0"/>
              <a:buNone/>
              <a:defRPr/>
            </a:pPr>
            <a:r>
              <a:rPr lang="en-US" sz="1600" dirty="0" smtClean="0">
                <a:cs typeface="+mn-cs"/>
              </a:rPr>
              <a:t>     Select   *</a:t>
            </a:r>
          </a:p>
          <a:p>
            <a:pPr marL="349250" lvl="1" indent="0" eaLnBrk="1" hangingPunct="1">
              <a:buFont typeface="Wingdings" charset="0"/>
              <a:buNone/>
              <a:defRPr/>
            </a:pPr>
            <a:r>
              <a:rPr lang="en-US" sz="1600" dirty="0">
                <a:cs typeface="+mn-cs"/>
              </a:rPr>
              <a:t> </a:t>
            </a:r>
            <a:r>
              <a:rPr lang="en-US" sz="1600" dirty="0" smtClean="0">
                <a:cs typeface="+mn-cs"/>
              </a:rPr>
              <a:t>    From     customer</a:t>
            </a:r>
          </a:p>
          <a:p>
            <a:pPr marL="349250" lvl="1" indent="0" eaLnBrk="1" hangingPunct="1">
              <a:buFont typeface="Wingdings" charset="0"/>
              <a:buNone/>
              <a:defRPr/>
            </a:pPr>
            <a:r>
              <a:rPr lang="en-US" sz="1600" dirty="0">
                <a:cs typeface="+mn-cs"/>
              </a:rPr>
              <a:t> </a:t>
            </a:r>
            <a:r>
              <a:rPr lang="en-US" sz="1600" dirty="0" smtClean="0">
                <a:cs typeface="+mn-cs"/>
              </a:rPr>
              <a:t>    Where  </a:t>
            </a:r>
            <a:r>
              <a:rPr lang="en-US" sz="1600" dirty="0" err="1" smtClean="0">
                <a:cs typeface="+mn-cs"/>
              </a:rPr>
              <a:t>customer_city</a:t>
            </a:r>
            <a:r>
              <a:rPr lang="en-US" sz="1600" dirty="0" smtClean="0">
                <a:cs typeface="+mn-cs"/>
              </a:rPr>
              <a:t> is null));</a:t>
            </a:r>
          </a:p>
        </p:txBody>
      </p:sp>
    </p:spTree>
    <p:extLst>
      <p:ext uri="{BB962C8B-B14F-4D97-AF65-F5344CB8AC3E}">
        <p14:creationId xmlns:p14="http://schemas.microsoft.com/office/powerpoint/2010/main" val="19971189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sp>
        <p:nvSpPr>
          <p:cNvPr id="3" name="Content Placeholder 2"/>
          <p:cNvSpPr>
            <a:spLocks noGrp="1"/>
          </p:cNvSpPr>
          <p:nvPr>
            <p:ph idx="1"/>
          </p:nvPr>
        </p:nvSpPr>
        <p:spPr/>
        <p:txBody>
          <a:bodyPr/>
          <a:lstStyle/>
          <a:p>
            <a:r>
              <a:rPr lang="en-US" dirty="0" smtClean="0"/>
              <a:t>Refers to the relationship between tables.</a:t>
            </a:r>
          </a:p>
          <a:p>
            <a:r>
              <a:rPr lang="en-US" dirty="0" smtClean="0"/>
              <a:t>Set of constraints applied to foreign key which prevents entering row in child table for which you don’t have any corresponding row in parent table.</a:t>
            </a:r>
          </a:p>
          <a:p>
            <a:r>
              <a:rPr lang="en-US" dirty="0" smtClean="0"/>
              <a:t>Prevents table from having incomplete or incorrect relationships.</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81751206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Vs. Assertions</a:t>
            </a:r>
            <a:endParaRPr lang="en-US" dirty="0"/>
          </a:p>
        </p:txBody>
      </p:sp>
      <p:sp>
        <p:nvSpPr>
          <p:cNvPr id="3" name="Content Placeholder 2"/>
          <p:cNvSpPr>
            <a:spLocks noGrp="1"/>
          </p:cNvSpPr>
          <p:nvPr>
            <p:ph idx="1"/>
          </p:nvPr>
        </p:nvSpPr>
        <p:spPr/>
        <p:txBody>
          <a:bodyPr>
            <a:normAutofit lnSpcReduction="10000"/>
          </a:bodyPr>
          <a:lstStyle/>
          <a:p>
            <a:pPr>
              <a:defRPr/>
            </a:pPr>
            <a:r>
              <a:rPr lang="en-US" sz="2400" dirty="0"/>
              <a:t>Assertions do not modify the data, they only check certain </a:t>
            </a:r>
            <a:r>
              <a:rPr lang="en-US" sz="2400" dirty="0" smtClean="0"/>
              <a:t>conditions</a:t>
            </a:r>
            <a:endParaRPr lang="en-US" sz="2400" dirty="0"/>
          </a:p>
          <a:p>
            <a:pPr>
              <a:defRPr/>
            </a:pPr>
            <a:r>
              <a:rPr lang="en-US" sz="2400" dirty="0"/>
              <a:t>Triggers are more powerful because the can check conditions and also modify the </a:t>
            </a:r>
            <a:r>
              <a:rPr lang="en-US" sz="2400" dirty="0" smtClean="0"/>
              <a:t>data</a:t>
            </a:r>
            <a:endParaRPr lang="en-US" sz="2400" dirty="0"/>
          </a:p>
          <a:p>
            <a:pPr>
              <a:defRPr/>
            </a:pPr>
            <a:r>
              <a:rPr lang="en-US" sz="2400" dirty="0"/>
              <a:t>Assertions are not linked to specific tables in the database and not linked to specific </a:t>
            </a:r>
            <a:r>
              <a:rPr lang="en-US" sz="2400" dirty="0" smtClean="0"/>
              <a:t>events</a:t>
            </a:r>
            <a:endParaRPr lang="en-US" sz="2400" dirty="0"/>
          </a:p>
          <a:p>
            <a:pPr>
              <a:defRPr/>
            </a:pPr>
            <a:r>
              <a:rPr lang="en-US" sz="2400" dirty="0"/>
              <a:t>Triggers are linked to specific tables and specific events</a:t>
            </a:r>
          </a:p>
          <a:p>
            <a:pPr>
              <a:defRPr/>
            </a:pP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44278823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Vs. Assertions</a:t>
            </a:r>
            <a:endParaRPr lang="en-US" dirty="0"/>
          </a:p>
        </p:txBody>
      </p:sp>
      <p:sp>
        <p:nvSpPr>
          <p:cNvPr id="3" name="Content Placeholder 2"/>
          <p:cNvSpPr>
            <a:spLocks noGrp="1"/>
          </p:cNvSpPr>
          <p:nvPr>
            <p:ph idx="1"/>
          </p:nvPr>
        </p:nvSpPr>
        <p:spPr/>
        <p:txBody>
          <a:bodyPr>
            <a:normAutofit/>
          </a:bodyPr>
          <a:lstStyle/>
          <a:p>
            <a:pPr>
              <a:defRPr/>
            </a:pPr>
            <a:r>
              <a:rPr lang="en-US" sz="2400" dirty="0"/>
              <a:t>All assertions can be implemented as triggers (one or more</a:t>
            </a:r>
            <a:r>
              <a:rPr lang="en-US" sz="2400" dirty="0" smtClean="0"/>
              <a:t>)</a:t>
            </a:r>
            <a:endParaRPr lang="en-US" sz="2400" dirty="0"/>
          </a:p>
          <a:p>
            <a:pPr>
              <a:defRPr/>
            </a:pPr>
            <a:r>
              <a:rPr lang="en-US" sz="2400" dirty="0"/>
              <a:t>Not all triggers can be implemented as assertions </a:t>
            </a:r>
          </a:p>
          <a:p>
            <a:pPr>
              <a:defRPr/>
            </a:pPr>
            <a:r>
              <a:rPr lang="en-US" sz="2400" dirty="0"/>
              <a:t>Oracle does not have assertions </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90560354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Vs. Assertions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3"/>
          <p:cNvSpPr txBox="1">
            <a:spLocks noChangeArrowheads="1"/>
          </p:cNvSpPr>
          <p:nvPr/>
        </p:nvSpPr>
        <p:spPr bwMode="auto">
          <a:xfrm>
            <a:off x="409575" y="2183792"/>
            <a:ext cx="7696200" cy="762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dirty="0"/>
              <a:t>All new customers opening an account must have </a:t>
            </a:r>
            <a:r>
              <a:rPr lang="en-US" sz="1600" dirty="0" smtClean="0"/>
              <a:t>opening </a:t>
            </a:r>
            <a:r>
              <a:rPr lang="en-US" sz="1600" dirty="0"/>
              <a:t>balance </a:t>
            </a:r>
            <a:r>
              <a:rPr lang="en-US" sz="1600" dirty="0" smtClean="0"/>
              <a:t>&gt;= </a:t>
            </a:r>
            <a:r>
              <a:rPr lang="en-US" sz="1600" dirty="0"/>
              <a:t>$</a:t>
            </a:r>
            <a:r>
              <a:rPr lang="en-US" sz="1600" dirty="0" smtClean="0"/>
              <a:t>100. </a:t>
            </a:r>
            <a:r>
              <a:rPr lang="en-US" sz="1600" dirty="0"/>
              <a:t>H</a:t>
            </a:r>
            <a:r>
              <a:rPr lang="en-US" sz="1600" dirty="0" smtClean="0"/>
              <a:t>owever</a:t>
            </a:r>
            <a:r>
              <a:rPr lang="en-US" sz="1600" dirty="0"/>
              <a:t>, once the account is opened their balance can fall below that amount.</a:t>
            </a:r>
            <a:endParaRPr lang="en-US" sz="1600" dirty="0" smtClean="0">
              <a:cs typeface="+mn-cs"/>
            </a:endParaRPr>
          </a:p>
        </p:txBody>
      </p:sp>
      <p:grpSp>
        <p:nvGrpSpPr>
          <p:cNvPr id="6" name="Group 5"/>
          <p:cNvGrpSpPr>
            <a:grpSpLocks/>
          </p:cNvGrpSpPr>
          <p:nvPr/>
        </p:nvGrpSpPr>
        <p:grpSpPr bwMode="auto">
          <a:xfrm>
            <a:off x="263525" y="2793392"/>
            <a:ext cx="4251325" cy="1100138"/>
            <a:chOff x="5587" y="2057400"/>
            <a:chExt cx="4252787" cy="1100554"/>
          </a:xfrm>
        </p:grpSpPr>
        <p:cxnSp>
          <p:nvCxnSpPr>
            <p:cNvPr id="7" name="Straight Arrow Connector 6"/>
            <p:cNvCxnSpPr/>
            <p:nvPr/>
          </p:nvCxnSpPr>
          <p:spPr>
            <a:xfrm flipV="1">
              <a:off x="990175" y="2057400"/>
              <a:ext cx="0" cy="762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a:spLocks noChangeArrowheads="1"/>
            </p:cNvSpPr>
            <p:nvPr/>
          </p:nvSpPr>
          <p:spPr bwMode="auto">
            <a:xfrm>
              <a:off x="5587" y="2819400"/>
              <a:ext cx="42527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800000"/>
                  </a:solidFill>
                </a:rPr>
                <a:t>We need triggers, assertions cannot be used</a:t>
              </a:r>
            </a:p>
          </p:txBody>
        </p:sp>
      </p:grpSp>
      <p:grpSp>
        <p:nvGrpSpPr>
          <p:cNvPr id="9" name="Group 8"/>
          <p:cNvGrpSpPr>
            <a:grpSpLocks/>
          </p:cNvGrpSpPr>
          <p:nvPr/>
        </p:nvGrpSpPr>
        <p:grpSpPr bwMode="auto">
          <a:xfrm>
            <a:off x="4905375" y="2793392"/>
            <a:ext cx="2697163" cy="947738"/>
            <a:chOff x="4648200" y="2057400"/>
            <a:chExt cx="2697373" cy="948154"/>
          </a:xfrm>
        </p:grpSpPr>
        <p:cxnSp>
          <p:nvCxnSpPr>
            <p:cNvPr id="10" name="Straight Arrow Connector 9"/>
            <p:cNvCxnSpPr/>
            <p:nvPr/>
          </p:nvCxnSpPr>
          <p:spPr>
            <a:xfrm flipV="1">
              <a:off x="5105436" y="2057400"/>
              <a:ext cx="76206" cy="60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3"/>
            <p:cNvSpPr txBox="1">
              <a:spLocks noChangeArrowheads="1"/>
            </p:cNvSpPr>
            <p:nvPr/>
          </p:nvSpPr>
          <p:spPr bwMode="auto">
            <a:xfrm>
              <a:off x="4648200" y="2667000"/>
              <a:ext cx="26973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800000"/>
                  </a:solidFill>
                </a:rPr>
                <a:t>Trigger Event: Before Insert</a:t>
              </a:r>
            </a:p>
          </p:txBody>
        </p:sp>
      </p:grpSp>
      <p:sp>
        <p:nvSpPr>
          <p:cNvPr id="12" name="Rectangle 3"/>
          <p:cNvSpPr txBox="1">
            <a:spLocks noChangeArrowheads="1"/>
          </p:cNvSpPr>
          <p:nvPr/>
        </p:nvSpPr>
        <p:spPr bwMode="auto">
          <a:xfrm>
            <a:off x="714375" y="4012592"/>
            <a:ext cx="6705600" cy="2362200"/>
          </a:xfrm>
          <a:prstGeom prst="rect">
            <a:avLst/>
          </a:prstGeom>
          <a:solidFill>
            <a:schemeClr val="bg1">
              <a:lumMod val="85000"/>
            </a:schemeClr>
          </a:solidFill>
          <a:ln>
            <a:noFill/>
          </a:ln>
          <a:effectLst/>
          <a:extLst>
            <a:ext uri="{FAA26D3D-D897-4be2-8F04-BA451C77F1D7}">
              <ma14:placeholderFlag xmlns:ma14="http://schemas.microsoft.com/office/mac/drawingml/2011/main"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400" b="1" dirty="0" smtClean="0">
                <a:solidFill>
                  <a:srgbClr val="800000"/>
                </a:solidFill>
                <a:cs typeface="+mn-cs"/>
              </a:rPr>
              <a:t>Create Trigger </a:t>
            </a:r>
            <a:r>
              <a:rPr lang="en-US" sz="1400" i="1" dirty="0" err="1" smtClean="0">
                <a:solidFill>
                  <a:srgbClr val="000000"/>
                </a:solidFill>
                <a:cs typeface="+mn-cs"/>
              </a:rPr>
              <a:t>OpeningBal</a:t>
            </a:r>
            <a:endParaRPr lang="en-US" sz="1400" i="1" dirty="0" smtClean="0">
              <a:solidFill>
                <a:srgbClr val="000000"/>
              </a:solidFill>
              <a:cs typeface="+mn-cs"/>
            </a:endParaRPr>
          </a:p>
          <a:p>
            <a:pPr marL="0" indent="0" eaLnBrk="1" hangingPunct="1">
              <a:buFont typeface="Wingdings" charset="0"/>
              <a:buNone/>
              <a:defRPr/>
            </a:pPr>
            <a:r>
              <a:rPr lang="en-US" sz="1400" b="1" dirty="0" smtClean="0">
                <a:solidFill>
                  <a:srgbClr val="800000"/>
                </a:solidFill>
                <a:cs typeface="+mn-cs"/>
              </a:rPr>
              <a:t>Before Insert On </a:t>
            </a:r>
            <a:r>
              <a:rPr lang="en-US" sz="1400" i="1" dirty="0" smtClean="0">
                <a:solidFill>
                  <a:srgbClr val="000000"/>
                </a:solidFill>
                <a:cs typeface="+mn-cs"/>
              </a:rPr>
              <a:t>Customer</a:t>
            </a:r>
            <a:endParaRPr lang="en-US" sz="1400" i="1" dirty="0" smtClean="0">
              <a:solidFill>
                <a:srgbClr val="000000"/>
              </a:solidFill>
            </a:endParaRPr>
          </a:p>
          <a:p>
            <a:pPr marL="0" indent="0" eaLnBrk="1" hangingPunct="1">
              <a:buFont typeface="Wingdings" charset="0"/>
              <a:buNone/>
              <a:defRPr/>
            </a:pPr>
            <a:r>
              <a:rPr lang="en-US" sz="1400" b="1" dirty="0">
                <a:solidFill>
                  <a:srgbClr val="800000"/>
                </a:solidFill>
              </a:rPr>
              <a:t>For Each </a:t>
            </a:r>
            <a:r>
              <a:rPr lang="en-US" sz="1400" b="1" dirty="0" smtClean="0">
                <a:solidFill>
                  <a:srgbClr val="800000"/>
                </a:solidFill>
              </a:rPr>
              <a:t>Row</a:t>
            </a:r>
          </a:p>
          <a:p>
            <a:pPr marL="0" indent="0" eaLnBrk="1" hangingPunct="1">
              <a:buFont typeface="Wingdings" charset="0"/>
              <a:buNone/>
              <a:defRPr/>
            </a:pPr>
            <a:r>
              <a:rPr lang="en-US" sz="1400" b="1" dirty="0" smtClean="0">
                <a:solidFill>
                  <a:srgbClr val="800000"/>
                </a:solidFill>
              </a:rPr>
              <a:t>Begin</a:t>
            </a:r>
          </a:p>
          <a:p>
            <a:pPr marL="0" indent="0" eaLnBrk="1" hangingPunct="1">
              <a:buFont typeface="Wingdings" charset="0"/>
              <a:buNone/>
              <a:defRPr/>
            </a:pPr>
            <a:r>
              <a:rPr lang="en-US" sz="1400" dirty="0"/>
              <a:t> </a:t>
            </a:r>
            <a:r>
              <a:rPr lang="en-US" sz="1400" dirty="0" smtClean="0"/>
              <a:t>    IF (:</a:t>
            </a:r>
            <a:r>
              <a:rPr lang="en-US" sz="1400" dirty="0" err="1" smtClean="0"/>
              <a:t>new.balance</a:t>
            </a:r>
            <a:r>
              <a:rPr lang="en-US" sz="1400" dirty="0" smtClean="0"/>
              <a:t> is null or :</a:t>
            </a:r>
            <a:r>
              <a:rPr lang="en-US" sz="1400" dirty="0" err="1" smtClean="0"/>
              <a:t>new.balance</a:t>
            </a:r>
            <a:r>
              <a:rPr lang="en-US" sz="1400" dirty="0" smtClean="0"/>
              <a:t> &lt; 100) Then</a:t>
            </a:r>
          </a:p>
          <a:p>
            <a:pPr marL="0" indent="0" eaLnBrk="1" hangingPunct="1">
              <a:buFont typeface="Wingdings" charset="0"/>
              <a:buNone/>
              <a:defRPr/>
            </a:pPr>
            <a:r>
              <a:rPr lang="en-US" sz="1200" dirty="0">
                <a:latin typeface="Courier New" charset="0"/>
              </a:rPr>
              <a:t> </a:t>
            </a:r>
            <a:r>
              <a:rPr lang="en-US" sz="1200" dirty="0" smtClean="0">
                <a:latin typeface="Courier New" charset="0"/>
              </a:rPr>
              <a:t>     RAISE_APPLICATION_ERROR</a:t>
            </a:r>
            <a:r>
              <a:rPr lang="en-US" sz="1200" dirty="0">
                <a:latin typeface="Courier New" charset="0"/>
              </a:rPr>
              <a:t>(-20004, </a:t>
            </a:r>
            <a:r>
              <a:rPr lang="fr-FR" sz="1200" dirty="0">
                <a:latin typeface="Courier New" charset="0"/>
              </a:rPr>
              <a:t>'</a:t>
            </a:r>
            <a:r>
              <a:rPr lang="en-US" altLang="ja-JP" sz="1200" dirty="0" smtClean="0">
                <a:latin typeface="Courier New" charset="0"/>
              </a:rPr>
              <a:t>Balance should be &gt;= $100</a:t>
            </a:r>
            <a:r>
              <a:rPr lang="fr-FR" altLang="ja-JP" sz="1200" dirty="0">
                <a:latin typeface="Courier New" charset="0"/>
              </a:rPr>
              <a:t>'</a:t>
            </a:r>
            <a:r>
              <a:rPr lang="en-US" altLang="ja-JP" sz="1200" dirty="0" smtClean="0">
                <a:latin typeface="Courier New" charset="0"/>
              </a:rPr>
              <a:t>)</a:t>
            </a:r>
            <a:r>
              <a:rPr lang="en-US" altLang="ja-JP" sz="1200" dirty="0">
                <a:latin typeface="Courier New" charset="0"/>
              </a:rPr>
              <a:t>;</a:t>
            </a:r>
            <a:endParaRPr lang="en-US" sz="1200" dirty="0"/>
          </a:p>
          <a:p>
            <a:pPr marL="0" indent="0" eaLnBrk="1" hangingPunct="1">
              <a:buFont typeface="Wingdings" charset="0"/>
              <a:buNone/>
              <a:defRPr/>
            </a:pPr>
            <a:r>
              <a:rPr lang="en-US" sz="1400" dirty="0" smtClean="0">
                <a:solidFill>
                  <a:srgbClr val="000000"/>
                </a:solidFill>
              </a:rPr>
              <a:t>     End IF;  	</a:t>
            </a:r>
            <a:endParaRPr lang="en-US" sz="1400" dirty="0">
              <a:solidFill>
                <a:srgbClr val="000000"/>
              </a:solidFill>
            </a:endParaRPr>
          </a:p>
          <a:p>
            <a:pPr marL="0" indent="0" eaLnBrk="1" hangingPunct="1">
              <a:buFont typeface="Wingdings" charset="0"/>
              <a:buNone/>
              <a:defRPr/>
            </a:pPr>
            <a:r>
              <a:rPr lang="en-US" sz="1400" b="1" dirty="0" smtClean="0">
                <a:solidFill>
                  <a:srgbClr val="800000"/>
                </a:solidFill>
              </a:rPr>
              <a:t>End;</a:t>
            </a:r>
            <a:endParaRPr lang="en-US" sz="1400" b="1" dirty="0" smtClean="0">
              <a:solidFill>
                <a:srgbClr val="800000"/>
              </a:solidFill>
              <a:cs typeface="+mn-cs"/>
            </a:endParaRPr>
          </a:p>
        </p:txBody>
      </p:sp>
    </p:spTree>
    <p:extLst>
      <p:ext uri="{BB962C8B-B14F-4D97-AF65-F5344CB8AC3E}">
        <p14:creationId xmlns:p14="http://schemas.microsoft.com/office/powerpoint/2010/main" val="2427262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attributes of a table is said to be dependent on each other when an attribute of a table uniquely identifies another attribute of the same table</a:t>
            </a:r>
            <a:r>
              <a:rPr lang="en-US" dirty="0" smtClean="0"/>
              <a:t>.</a:t>
            </a:r>
          </a:p>
          <a:p>
            <a:r>
              <a:rPr lang="en-US" dirty="0"/>
              <a:t>Suppose we have a student table with attributes: </a:t>
            </a:r>
            <a:r>
              <a:rPr lang="en-US" dirty="0" err="1"/>
              <a:t>Stu_Id</a:t>
            </a:r>
            <a:r>
              <a:rPr lang="en-US" dirty="0"/>
              <a:t>, </a:t>
            </a:r>
            <a:r>
              <a:rPr lang="en-US" dirty="0" err="1"/>
              <a:t>Stu_Name</a:t>
            </a:r>
            <a:r>
              <a:rPr lang="en-US" dirty="0"/>
              <a:t>, </a:t>
            </a:r>
            <a:r>
              <a:rPr lang="en-US" dirty="0" err="1"/>
              <a:t>Stu_Age</a:t>
            </a:r>
            <a:r>
              <a:rPr lang="en-US" dirty="0"/>
              <a:t>. </a:t>
            </a:r>
            <a:endParaRPr lang="en-US" dirty="0" smtClean="0"/>
          </a:p>
          <a:p>
            <a:r>
              <a:rPr lang="en-US" dirty="0" smtClean="0"/>
              <a:t>Here </a:t>
            </a:r>
            <a:r>
              <a:rPr lang="en-US" dirty="0" err="1"/>
              <a:t>Stu_Id</a:t>
            </a:r>
            <a:r>
              <a:rPr lang="en-US" dirty="0"/>
              <a:t> attribute uniquely identifies the </a:t>
            </a:r>
            <a:r>
              <a:rPr lang="en-US" dirty="0" err="1"/>
              <a:t>Stu_Name</a:t>
            </a:r>
            <a:r>
              <a:rPr lang="en-US" dirty="0"/>
              <a:t> attribute of student table because if we know the student id we can tell the student name associated with it. </a:t>
            </a:r>
            <a:endParaRPr lang="en-US" dirty="0" smtClean="0"/>
          </a:p>
          <a:p>
            <a:r>
              <a:rPr lang="en-US" dirty="0" smtClean="0"/>
              <a:t>This </a:t>
            </a:r>
            <a:r>
              <a:rPr lang="en-US" dirty="0"/>
              <a:t>is known as functional dependency and can be written as </a:t>
            </a:r>
            <a:r>
              <a:rPr lang="en-US" dirty="0" err="1"/>
              <a:t>Stu_Id</a:t>
            </a:r>
            <a:r>
              <a:rPr lang="en-US" dirty="0"/>
              <a:t>-&gt;</a:t>
            </a:r>
            <a:r>
              <a:rPr lang="en-US" dirty="0" err="1"/>
              <a:t>Stu_Name</a:t>
            </a:r>
            <a:r>
              <a:rPr lang="en-US" dirty="0"/>
              <a:t> or in words we can say </a:t>
            </a:r>
            <a:r>
              <a:rPr lang="en-US" dirty="0" err="1"/>
              <a:t>Stu_Name</a:t>
            </a:r>
            <a:r>
              <a:rPr lang="en-US" dirty="0"/>
              <a:t> is functionally dependent on </a:t>
            </a:r>
            <a:r>
              <a:rPr lang="en-US" dirty="0" err="1"/>
              <a:t>Stu_Id</a:t>
            </a:r>
            <a:r>
              <a:rPr lang="en-US" dirty="0"/>
              <a:t>.</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84790883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sp>
        <p:nvSpPr>
          <p:cNvPr id="3" name="Content Placeholder 2"/>
          <p:cNvSpPr>
            <a:spLocks noGrp="1"/>
          </p:cNvSpPr>
          <p:nvPr>
            <p:ph idx="1"/>
          </p:nvPr>
        </p:nvSpPr>
        <p:spPr/>
        <p:txBody>
          <a:bodyPr>
            <a:normAutofit fontScale="92500"/>
          </a:bodyPr>
          <a:lstStyle/>
          <a:p>
            <a:r>
              <a:rPr lang="en-US" dirty="0">
                <a:latin typeface="Arial" charset="0"/>
              </a:rPr>
              <a:t>Require that the value for a certain set of attributes determines uniquely the value for another set of attributes.</a:t>
            </a:r>
          </a:p>
          <a:p>
            <a:r>
              <a:rPr lang="en-US" dirty="0">
                <a:latin typeface="Arial" charset="0"/>
              </a:rPr>
              <a:t>If there is a functional dependency between column A and column B in a given table, which may be written A —&gt; B, then the value of column A determines the value of column B</a:t>
            </a:r>
            <a:r>
              <a:rPr lang="en-US" dirty="0" smtClean="0">
                <a:latin typeface="Arial" charset="0"/>
              </a:rPr>
              <a:t>.</a:t>
            </a:r>
          </a:p>
          <a:p>
            <a:r>
              <a:rPr lang="en-US" dirty="0" smtClean="0">
                <a:latin typeface="Arial" charset="0"/>
              </a:rPr>
              <a:t>For </a:t>
            </a:r>
            <a:r>
              <a:rPr lang="en-US" dirty="0">
                <a:latin typeface="Arial" charset="0"/>
              </a:rPr>
              <a:t>example, in the employee table, the </a:t>
            </a:r>
            <a:r>
              <a:rPr lang="en-US" dirty="0" err="1">
                <a:latin typeface="Arial" charset="0"/>
              </a:rPr>
              <a:t>employeeID</a:t>
            </a:r>
            <a:r>
              <a:rPr lang="en-US" dirty="0">
                <a:latin typeface="Arial" charset="0"/>
              </a:rPr>
              <a:t> functionally determines the name </a:t>
            </a:r>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76681297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sp>
        <p:nvSpPr>
          <p:cNvPr id="3" name="Content Placeholder 2"/>
          <p:cNvSpPr>
            <a:spLocks noGrp="1"/>
          </p:cNvSpPr>
          <p:nvPr>
            <p:ph idx="1"/>
          </p:nvPr>
        </p:nvSpPr>
        <p:spPr/>
        <p:txBody>
          <a:bodyPr>
            <a:normAutofit fontScale="92500" lnSpcReduction="20000"/>
          </a:bodyPr>
          <a:lstStyle/>
          <a:p>
            <a:pPr>
              <a:tabLst>
                <a:tab pos="2917825" algn="ctr"/>
              </a:tabLst>
            </a:pPr>
            <a:r>
              <a:rPr lang="en-US" sz="2400" dirty="0">
                <a:latin typeface="Arial" charset="0"/>
              </a:rPr>
              <a:t>Let </a:t>
            </a:r>
            <a:r>
              <a:rPr lang="en-US" sz="2400" i="1" dirty="0">
                <a:latin typeface="Arial" charset="0"/>
              </a:rPr>
              <a:t>R</a:t>
            </a:r>
            <a:r>
              <a:rPr lang="en-US" sz="2400" dirty="0">
                <a:latin typeface="Arial" charset="0"/>
              </a:rPr>
              <a:t> be a relation schema</a:t>
            </a:r>
          </a:p>
          <a:p>
            <a:pPr>
              <a:buNone/>
              <a:tabLst>
                <a:tab pos="2917825" algn="ctr"/>
              </a:tabLst>
            </a:pPr>
            <a:r>
              <a:rPr lang="en-US" sz="2400" dirty="0">
                <a:latin typeface="Arial" charset="0"/>
              </a:rPr>
              <a:t>		</a:t>
            </a:r>
            <a:r>
              <a:rPr lang="en-US" sz="2400" dirty="0">
                <a:latin typeface="Arial" charset="0"/>
                <a:sym typeface="Symbol" charset="0"/>
              </a:rPr>
              <a:t>  </a:t>
            </a:r>
            <a:r>
              <a:rPr lang="en-US" sz="2400" i="1" dirty="0">
                <a:latin typeface="Arial" charset="0"/>
                <a:sym typeface="Symbol" charset="0"/>
              </a:rPr>
              <a:t>R  and   </a:t>
            </a:r>
            <a:r>
              <a:rPr lang="en-US" sz="2400" dirty="0">
                <a:latin typeface="Arial" charset="0"/>
                <a:sym typeface="Symbol" charset="0"/>
              </a:rPr>
              <a:t> </a:t>
            </a:r>
            <a:r>
              <a:rPr lang="en-US" sz="2400" i="1" dirty="0">
                <a:latin typeface="Arial" charset="0"/>
                <a:sym typeface="Symbol" charset="0"/>
              </a:rPr>
              <a:t>R</a:t>
            </a:r>
          </a:p>
          <a:p>
            <a:pPr>
              <a:tabLst>
                <a:tab pos="2917825" algn="ctr"/>
              </a:tabLst>
            </a:pPr>
            <a:r>
              <a:rPr lang="en-US" sz="2400" dirty="0">
                <a:latin typeface="Arial" charset="0"/>
                <a:sym typeface="Symbol" charset="0"/>
              </a:rPr>
              <a:t>The functional dependency</a:t>
            </a:r>
          </a:p>
          <a:p>
            <a:pPr>
              <a:buNone/>
              <a:tabLst>
                <a:tab pos="2917825" algn="ctr"/>
              </a:tabLst>
            </a:pPr>
            <a:r>
              <a:rPr lang="en-US" sz="2400" i="1" dirty="0">
                <a:latin typeface="Arial" charset="0"/>
                <a:sym typeface="Symbol" charset="0"/>
              </a:rPr>
              <a:t>		 </a:t>
            </a:r>
            <a:r>
              <a:rPr lang="en-US" sz="2400" dirty="0">
                <a:latin typeface="Arial" charset="0"/>
                <a:sym typeface="Symbol" charset="0"/>
              </a:rPr>
              <a:t> </a:t>
            </a:r>
            <a:r>
              <a:rPr lang="en-US" sz="2400" dirty="0">
                <a:latin typeface="Arial" charset="0"/>
                <a:sym typeface="Monotype Sorts" charset="0"/>
              </a:rPr>
              <a:t> </a:t>
            </a:r>
            <a:r>
              <a:rPr lang="en-US" sz="2400" i="1" dirty="0">
                <a:latin typeface="Arial" charset="0"/>
                <a:sym typeface="Symbol" charset="0"/>
              </a:rPr>
              <a:t></a:t>
            </a:r>
            <a:br>
              <a:rPr lang="en-US" sz="2400" i="1" dirty="0">
                <a:latin typeface="Arial" charset="0"/>
                <a:sym typeface="Symbol" charset="0"/>
              </a:rPr>
            </a:br>
            <a:r>
              <a:rPr lang="en-US" sz="2400" dirty="0">
                <a:solidFill>
                  <a:schemeClr val="tx2"/>
                </a:solidFill>
                <a:latin typeface="Arial" charset="0"/>
                <a:sym typeface="Symbol" charset="0"/>
              </a:rPr>
              <a:t>holds on</a:t>
            </a:r>
            <a:r>
              <a:rPr lang="en-US" sz="2400" dirty="0">
                <a:latin typeface="Arial" charset="0"/>
                <a:sym typeface="Symbol" charset="0"/>
              </a:rPr>
              <a:t> </a:t>
            </a:r>
            <a:r>
              <a:rPr lang="en-US" sz="2400" i="1" dirty="0">
                <a:latin typeface="Arial" charset="0"/>
                <a:sym typeface="Symbol" charset="0"/>
              </a:rPr>
              <a:t>R</a:t>
            </a:r>
            <a:r>
              <a:rPr lang="en-US" sz="2400" dirty="0">
                <a:latin typeface="Arial" charset="0"/>
                <a:sym typeface="Symbol" charset="0"/>
              </a:rPr>
              <a:t> if and only if for any legal relations </a:t>
            </a:r>
            <a:r>
              <a:rPr lang="en-US" sz="2400" i="1" dirty="0">
                <a:latin typeface="Arial" charset="0"/>
                <a:sym typeface="Symbol" charset="0"/>
              </a:rPr>
              <a:t>r</a:t>
            </a:r>
            <a:r>
              <a:rPr lang="en-US" sz="2400" dirty="0">
                <a:latin typeface="Arial" charset="0"/>
                <a:sym typeface="Symbol" charset="0"/>
              </a:rPr>
              <a:t>(R), whenever any two tuples </a:t>
            </a:r>
            <a:r>
              <a:rPr lang="en-US" sz="2400" i="1" dirty="0">
                <a:latin typeface="Arial" charset="0"/>
                <a:sym typeface="Symbol" charset="0"/>
              </a:rPr>
              <a:t>t</a:t>
            </a:r>
            <a:r>
              <a:rPr lang="en-US" sz="2400" baseline="-25000" dirty="0">
                <a:latin typeface="Arial" charset="0"/>
                <a:sym typeface="Symbol" charset="0"/>
              </a:rPr>
              <a:t>1</a:t>
            </a:r>
            <a:r>
              <a:rPr lang="en-US" sz="2400" i="1" dirty="0">
                <a:latin typeface="Arial" charset="0"/>
                <a:sym typeface="Symbol" charset="0"/>
              </a:rPr>
              <a:t> </a:t>
            </a:r>
            <a:r>
              <a:rPr lang="en-US" sz="2400" dirty="0">
                <a:latin typeface="Arial" charset="0"/>
                <a:sym typeface="Symbol" charset="0"/>
              </a:rPr>
              <a:t>and </a:t>
            </a:r>
            <a:r>
              <a:rPr lang="en-US" sz="2400" i="1" dirty="0">
                <a:latin typeface="Arial" charset="0"/>
                <a:sym typeface="Symbol" charset="0"/>
              </a:rPr>
              <a:t>t</a:t>
            </a:r>
            <a:r>
              <a:rPr lang="en-US" sz="2400" baseline="-25000" dirty="0">
                <a:latin typeface="Arial" charset="0"/>
                <a:sym typeface="Symbol" charset="0"/>
              </a:rPr>
              <a:t>2</a:t>
            </a:r>
            <a:r>
              <a:rPr lang="en-US" sz="2400" dirty="0">
                <a:latin typeface="Arial" charset="0"/>
                <a:sym typeface="Symbol" charset="0"/>
              </a:rPr>
              <a:t> of </a:t>
            </a:r>
            <a:r>
              <a:rPr lang="en-US" sz="2400" i="1" dirty="0">
                <a:latin typeface="Arial" charset="0"/>
                <a:sym typeface="Symbol" charset="0"/>
              </a:rPr>
              <a:t>r</a:t>
            </a:r>
            <a:r>
              <a:rPr lang="en-US" sz="2400" dirty="0">
                <a:latin typeface="Arial" charset="0"/>
                <a:sym typeface="Symbol" charset="0"/>
              </a:rPr>
              <a:t> agree on the attributes , they also agree on the attributes </a:t>
            </a:r>
            <a:r>
              <a:rPr lang="en-US" sz="2400" i="1" dirty="0">
                <a:latin typeface="Arial" charset="0"/>
                <a:sym typeface="Symbol" charset="0"/>
              </a:rPr>
              <a:t>. </a:t>
            </a:r>
            <a:r>
              <a:rPr lang="en-US" sz="2400" dirty="0">
                <a:latin typeface="Arial" charset="0"/>
                <a:sym typeface="Symbol" charset="0"/>
              </a:rPr>
              <a:t> That is, </a:t>
            </a:r>
          </a:p>
          <a:p>
            <a:pPr>
              <a:buNone/>
              <a:tabLst>
                <a:tab pos="2917825" algn="ctr"/>
              </a:tabLst>
            </a:pPr>
            <a:r>
              <a:rPr lang="en-US" sz="2400" i="1" dirty="0">
                <a:latin typeface="Arial" charset="0"/>
                <a:sym typeface="Symbol" charset="0"/>
              </a:rPr>
              <a:t>		 t</a:t>
            </a:r>
            <a:r>
              <a:rPr lang="en-US" sz="2400" baseline="-25000" dirty="0">
                <a:latin typeface="Arial" charset="0"/>
                <a:sym typeface="Symbol" charset="0"/>
              </a:rPr>
              <a:t>1</a:t>
            </a:r>
            <a:r>
              <a:rPr lang="en-US" sz="2400" dirty="0">
                <a:latin typeface="Arial" charset="0"/>
                <a:sym typeface="Symbol" charset="0"/>
              </a:rPr>
              <a:t>[] = </a:t>
            </a:r>
            <a:r>
              <a:rPr lang="en-US" sz="2400" i="1" dirty="0">
                <a:latin typeface="Arial" charset="0"/>
                <a:sym typeface="Symbol" charset="0"/>
              </a:rPr>
              <a:t>t</a:t>
            </a:r>
            <a:r>
              <a:rPr lang="en-US" sz="2400" baseline="-25000" dirty="0">
                <a:latin typeface="Arial" charset="0"/>
                <a:sym typeface="Symbol" charset="0"/>
              </a:rPr>
              <a:t>2 </a:t>
            </a:r>
            <a:r>
              <a:rPr lang="en-US" sz="2400" dirty="0">
                <a:latin typeface="Arial" charset="0"/>
                <a:sym typeface="Symbol" charset="0"/>
              </a:rPr>
              <a:t>[]      </a:t>
            </a:r>
            <a:r>
              <a:rPr lang="en-US" sz="2400" i="1" dirty="0">
                <a:latin typeface="Arial" charset="0"/>
                <a:sym typeface="Symbol" charset="0"/>
              </a:rPr>
              <a:t>t</a:t>
            </a:r>
            <a:r>
              <a:rPr lang="en-US" sz="2400" baseline="-25000" dirty="0">
                <a:latin typeface="Arial" charset="0"/>
                <a:sym typeface="Symbol" charset="0"/>
              </a:rPr>
              <a:t>1</a:t>
            </a:r>
            <a:r>
              <a:rPr lang="en-US" sz="2400" dirty="0">
                <a:latin typeface="Arial" charset="0"/>
                <a:sym typeface="Symbol" charset="0"/>
              </a:rPr>
              <a:t>[</a:t>
            </a:r>
            <a:r>
              <a:rPr lang="en-US" sz="2400" i="1" dirty="0">
                <a:latin typeface="Arial" charset="0"/>
                <a:sym typeface="Symbol" charset="0"/>
              </a:rPr>
              <a:t> </a:t>
            </a:r>
            <a:r>
              <a:rPr lang="en-US" sz="2400" dirty="0">
                <a:latin typeface="Arial" charset="0"/>
                <a:sym typeface="Symbol" charset="0"/>
              </a:rPr>
              <a:t>]  = </a:t>
            </a:r>
            <a:r>
              <a:rPr lang="en-US" sz="2400" i="1" dirty="0">
                <a:latin typeface="Arial" charset="0"/>
                <a:sym typeface="Symbol" charset="0"/>
              </a:rPr>
              <a:t>t</a:t>
            </a:r>
            <a:r>
              <a:rPr lang="en-US" sz="2400" baseline="-25000" dirty="0">
                <a:latin typeface="Arial" charset="0"/>
                <a:sym typeface="Symbol" charset="0"/>
              </a:rPr>
              <a:t>2 </a:t>
            </a:r>
            <a:r>
              <a:rPr lang="en-US" sz="2400" dirty="0">
                <a:latin typeface="Arial" charset="0"/>
                <a:sym typeface="Symbol" charset="0"/>
              </a:rPr>
              <a:t>[</a:t>
            </a:r>
            <a:r>
              <a:rPr lang="en-US" sz="2400" i="1" dirty="0">
                <a:latin typeface="Arial" charset="0"/>
                <a:sym typeface="Symbol" charset="0"/>
              </a:rPr>
              <a:t> </a:t>
            </a:r>
            <a:r>
              <a:rPr lang="en-US" sz="2400" dirty="0">
                <a:latin typeface="Arial" charset="0"/>
                <a:sym typeface="Symbol" charset="0"/>
              </a:rPr>
              <a:t>] </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59270603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sp>
        <p:nvSpPr>
          <p:cNvPr id="3" name="Content Placeholder 2"/>
          <p:cNvSpPr>
            <a:spLocks noGrp="1"/>
          </p:cNvSpPr>
          <p:nvPr>
            <p:ph idx="1"/>
          </p:nvPr>
        </p:nvSpPr>
        <p:spPr/>
        <p:txBody>
          <a:bodyPr/>
          <a:lstStyle/>
          <a:p>
            <a:r>
              <a:rPr lang="en-US" dirty="0" smtClean="0"/>
              <a:t>Trivial Functional Dependency</a:t>
            </a:r>
          </a:p>
          <a:p>
            <a:r>
              <a:rPr lang="en-US" dirty="0" smtClean="0"/>
              <a:t>Non Trivial Functional Dependency</a:t>
            </a:r>
          </a:p>
          <a:p>
            <a:r>
              <a:rPr lang="en-US" dirty="0" smtClean="0"/>
              <a:t>Multivalued Dependency</a:t>
            </a:r>
          </a:p>
          <a:p>
            <a:r>
              <a:rPr lang="en-US" dirty="0" smtClean="0"/>
              <a:t>Transitive Dependency</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35808529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Functional Dependency</a:t>
            </a:r>
            <a:endParaRPr lang="en-US" dirty="0"/>
          </a:p>
        </p:txBody>
      </p:sp>
      <p:sp>
        <p:nvSpPr>
          <p:cNvPr id="3" name="Content Placeholder 2"/>
          <p:cNvSpPr>
            <a:spLocks noGrp="1"/>
          </p:cNvSpPr>
          <p:nvPr>
            <p:ph idx="1"/>
          </p:nvPr>
        </p:nvSpPr>
        <p:spPr/>
        <p:txBody>
          <a:bodyPr/>
          <a:lstStyle/>
          <a:p>
            <a:r>
              <a:rPr lang="en-US" dirty="0"/>
              <a:t>The dependency of an attribute on a set of attributes is known as trivial functional dependency if the set of attributes includes that attribute.</a:t>
            </a:r>
          </a:p>
          <a:p>
            <a:r>
              <a:rPr lang="en-US" dirty="0"/>
              <a:t>Symbolically: A -&gt;B is trivial functional dependency if B is a subset of A.</a:t>
            </a:r>
          </a:p>
          <a:p>
            <a:r>
              <a:rPr lang="en-US" dirty="0"/>
              <a:t>The following dependencies are also trivial: A-&gt;A &amp; B-&gt;</a:t>
            </a:r>
            <a:r>
              <a:rPr lang="en-US" dirty="0" smtClean="0"/>
              <a:t>B</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513310373"/>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Functional Dependency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Consider a table with two columns </a:t>
            </a:r>
            <a:r>
              <a:rPr lang="en-US" dirty="0" err="1"/>
              <a:t>Student_id</a:t>
            </a:r>
            <a:r>
              <a:rPr lang="en-US" dirty="0"/>
              <a:t> and </a:t>
            </a:r>
            <a:r>
              <a:rPr lang="en-US" dirty="0" err="1"/>
              <a:t>Student_Name</a:t>
            </a:r>
            <a:r>
              <a:rPr lang="en-US" dirty="0" smtClean="0"/>
              <a:t>.</a:t>
            </a:r>
          </a:p>
          <a:p>
            <a:pPr algn="just"/>
            <a:r>
              <a:rPr lang="en-US" dirty="0"/>
              <a:t>{</a:t>
            </a:r>
            <a:r>
              <a:rPr lang="en-US" dirty="0" err="1"/>
              <a:t>Student_Id</a:t>
            </a:r>
            <a:r>
              <a:rPr lang="en-US" dirty="0"/>
              <a:t>, </a:t>
            </a:r>
            <a:r>
              <a:rPr lang="en-US" dirty="0" err="1"/>
              <a:t>Student_Name</a:t>
            </a:r>
            <a:r>
              <a:rPr lang="en-US" dirty="0"/>
              <a:t>} -&gt; </a:t>
            </a:r>
            <a:r>
              <a:rPr lang="en-US" dirty="0" err="1"/>
              <a:t>Student_Id</a:t>
            </a:r>
            <a:r>
              <a:rPr lang="en-US" dirty="0"/>
              <a:t> is a trivial functional dependency as </a:t>
            </a:r>
            <a:r>
              <a:rPr lang="en-US" dirty="0" err="1"/>
              <a:t>Student_Id</a:t>
            </a:r>
            <a:r>
              <a:rPr lang="en-US" dirty="0"/>
              <a:t> is a subset of {</a:t>
            </a:r>
            <a:r>
              <a:rPr lang="en-US" dirty="0" err="1"/>
              <a:t>Student_Id</a:t>
            </a:r>
            <a:r>
              <a:rPr lang="en-US" dirty="0"/>
              <a:t>, </a:t>
            </a:r>
            <a:r>
              <a:rPr lang="en-US" dirty="0" err="1"/>
              <a:t>Student_Name</a:t>
            </a:r>
            <a:r>
              <a:rPr lang="en-US" dirty="0"/>
              <a:t>}. </a:t>
            </a:r>
            <a:endParaRPr lang="en-US" dirty="0" smtClean="0"/>
          </a:p>
          <a:p>
            <a:pPr algn="just"/>
            <a:r>
              <a:rPr lang="en-US" dirty="0" smtClean="0"/>
              <a:t>If </a:t>
            </a:r>
            <a:r>
              <a:rPr lang="en-US" dirty="0"/>
              <a:t>we know the values of </a:t>
            </a:r>
            <a:r>
              <a:rPr lang="en-US" dirty="0" err="1"/>
              <a:t>Student_Id</a:t>
            </a:r>
            <a:r>
              <a:rPr lang="en-US" dirty="0"/>
              <a:t> and </a:t>
            </a:r>
            <a:r>
              <a:rPr lang="en-US" dirty="0" err="1"/>
              <a:t>Student_Name</a:t>
            </a:r>
            <a:r>
              <a:rPr lang="en-US" dirty="0"/>
              <a:t> then the value of </a:t>
            </a:r>
            <a:r>
              <a:rPr lang="en-US" dirty="0" err="1"/>
              <a:t>Student_Id</a:t>
            </a:r>
            <a:r>
              <a:rPr lang="en-US" dirty="0"/>
              <a:t> can be uniquely determined</a:t>
            </a:r>
            <a:r>
              <a:rPr lang="en-US" dirty="0" smtClean="0"/>
              <a:t>.</a:t>
            </a:r>
          </a:p>
          <a:p>
            <a:pPr algn="just"/>
            <a:r>
              <a:rPr lang="en-US" dirty="0"/>
              <a:t>Also, </a:t>
            </a:r>
            <a:r>
              <a:rPr lang="en-US" dirty="0" err="1"/>
              <a:t>Student_Id</a:t>
            </a:r>
            <a:r>
              <a:rPr lang="en-US" dirty="0"/>
              <a:t> -&gt; </a:t>
            </a:r>
            <a:r>
              <a:rPr lang="en-US" dirty="0" err="1"/>
              <a:t>Student_Id</a:t>
            </a:r>
            <a:r>
              <a:rPr lang="en-US" dirty="0"/>
              <a:t> &amp; </a:t>
            </a:r>
            <a:r>
              <a:rPr lang="en-US" dirty="0" err="1"/>
              <a:t>Student_Name</a:t>
            </a:r>
            <a:r>
              <a:rPr lang="en-US" dirty="0"/>
              <a:t> -&gt; </a:t>
            </a:r>
            <a:r>
              <a:rPr lang="en-US" dirty="0" err="1"/>
              <a:t>Student_Name</a:t>
            </a:r>
            <a:r>
              <a:rPr lang="en-US" dirty="0"/>
              <a:t> are trivial dependencies too</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98920469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Non-Trivial Functional Dependency</a:t>
            </a:r>
            <a:endParaRPr lang="en-US" dirty="0"/>
          </a:p>
        </p:txBody>
      </p:sp>
      <p:sp>
        <p:nvSpPr>
          <p:cNvPr id="3" name="Content Placeholder 2"/>
          <p:cNvSpPr>
            <a:spLocks noGrp="1"/>
          </p:cNvSpPr>
          <p:nvPr>
            <p:ph idx="1"/>
          </p:nvPr>
        </p:nvSpPr>
        <p:spPr/>
        <p:txBody>
          <a:bodyPr>
            <a:normAutofit fontScale="92500"/>
          </a:bodyPr>
          <a:lstStyle/>
          <a:p>
            <a:r>
              <a:rPr lang="en-US" dirty="0"/>
              <a:t>If a functional dependency X-&gt;Y holds true where Y is not a subset of X then this dependency is called non trivial Functional dependency.</a:t>
            </a:r>
          </a:p>
          <a:p>
            <a:r>
              <a:rPr lang="en-US" dirty="0"/>
              <a:t>An employee table with three attributes: </a:t>
            </a:r>
            <a:r>
              <a:rPr lang="en-US" dirty="0" err="1"/>
              <a:t>emp_id</a:t>
            </a:r>
            <a:r>
              <a:rPr lang="en-US" dirty="0" err="1" smtClean="0"/>
              <a:t>,emp_name</a:t>
            </a:r>
            <a:r>
              <a:rPr lang="en-US" dirty="0"/>
              <a:t>, </a:t>
            </a:r>
            <a:r>
              <a:rPr lang="en-US" dirty="0" err="1"/>
              <a:t>emp_address</a:t>
            </a:r>
            <a:r>
              <a:rPr lang="en-US" dirty="0" smtClean="0"/>
              <a:t>.</a:t>
            </a:r>
          </a:p>
          <a:p>
            <a:r>
              <a:rPr lang="en-US" dirty="0"/>
              <a:t>The following functional dependencies are non-trivial:</a:t>
            </a:r>
          </a:p>
          <a:p>
            <a:pPr lvl="1"/>
            <a:r>
              <a:rPr lang="en-US" dirty="0" err="1"/>
              <a:t>emp_id</a:t>
            </a:r>
            <a:r>
              <a:rPr lang="en-US" dirty="0"/>
              <a:t> -&gt; </a:t>
            </a:r>
            <a:r>
              <a:rPr lang="en-US" dirty="0" err="1"/>
              <a:t>emp_name</a:t>
            </a:r>
            <a:r>
              <a:rPr lang="en-US" dirty="0"/>
              <a:t> (</a:t>
            </a:r>
            <a:r>
              <a:rPr lang="en-US" dirty="0" err="1"/>
              <a:t>emp_name</a:t>
            </a:r>
            <a:r>
              <a:rPr lang="en-US" dirty="0"/>
              <a:t> is not a subset of </a:t>
            </a:r>
            <a:r>
              <a:rPr lang="en-US" dirty="0" err="1"/>
              <a:t>emp_id</a:t>
            </a:r>
            <a:r>
              <a:rPr lang="en-US" dirty="0"/>
              <a:t>)</a:t>
            </a:r>
          </a:p>
          <a:p>
            <a:pPr lvl="1"/>
            <a:r>
              <a:rPr lang="en-US" dirty="0" err="1"/>
              <a:t>emp_id</a:t>
            </a:r>
            <a:r>
              <a:rPr lang="en-US" dirty="0"/>
              <a:t> -&gt; </a:t>
            </a:r>
            <a:r>
              <a:rPr lang="en-US" dirty="0" err="1"/>
              <a:t>emp_address</a:t>
            </a:r>
            <a:r>
              <a:rPr lang="en-US" dirty="0"/>
              <a:t> (</a:t>
            </a:r>
            <a:r>
              <a:rPr lang="en-US" dirty="0" err="1"/>
              <a:t>emp_address</a:t>
            </a:r>
            <a:r>
              <a:rPr lang="en-US" dirty="0"/>
              <a:t> is not a subset of </a:t>
            </a:r>
            <a:r>
              <a:rPr lang="en-US" dirty="0" err="1"/>
              <a:t>emp_id</a:t>
            </a:r>
            <a:r>
              <a:rPr lang="en-US" dirty="0"/>
              <a:t>)</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3592576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sp>
        <p:nvSpPr>
          <p:cNvPr id="3" name="Content Placeholder 2"/>
          <p:cNvSpPr>
            <a:spLocks noGrp="1"/>
          </p:cNvSpPr>
          <p:nvPr>
            <p:ph idx="1"/>
          </p:nvPr>
        </p:nvSpPr>
        <p:spPr/>
        <p:txBody>
          <a:bodyPr/>
          <a:lstStyle/>
          <a:p>
            <a:r>
              <a:rPr lang="en-US" dirty="0" smtClean="0"/>
              <a:t>Because each table in a database must have a primary key, this primary key can appear in other tables because of its relationship to data within those tables.</a:t>
            </a:r>
          </a:p>
          <a:p>
            <a:r>
              <a:rPr lang="en-US" dirty="0" smtClean="0"/>
              <a:t>When a primary key of one table appears in another table, it is called a foreign key.</a:t>
            </a:r>
          </a:p>
          <a:p>
            <a:r>
              <a:rPr lang="en-US" dirty="0" smtClean="0"/>
              <a:t>Foreign keys joins tables and establish dependencies between tables.</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4268241818"/>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Multivalued Dependencies</a:t>
            </a:r>
            <a:endParaRPr lang="en-US" dirty="0"/>
          </a:p>
        </p:txBody>
      </p:sp>
      <p:sp>
        <p:nvSpPr>
          <p:cNvPr id="3" name="Content Placeholder 2"/>
          <p:cNvSpPr>
            <a:spLocks noGrp="1"/>
          </p:cNvSpPr>
          <p:nvPr>
            <p:ph idx="1"/>
          </p:nvPr>
        </p:nvSpPr>
        <p:spPr>
          <a:xfrm>
            <a:off x="739775" y="2256413"/>
            <a:ext cx="7662864" cy="3267169"/>
          </a:xfrm>
        </p:spPr>
        <p:txBody>
          <a:bodyPr/>
          <a:lstStyle/>
          <a:p>
            <a:r>
              <a:rPr lang="en-US" dirty="0"/>
              <a:t>Multivalued dependency occurs when there are more than one independent multivalued attributes in a table.</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5" name="Picture 4" descr="Screen Shot 2017-08-20 at 10.52.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5" y="3130811"/>
            <a:ext cx="6014914" cy="3425303"/>
          </a:xfrm>
          <a:prstGeom prst="rect">
            <a:avLst/>
          </a:prstGeom>
        </p:spPr>
      </p:pic>
    </p:spTree>
    <p:extLst>
      <p:ext uri="{BB962C8B-B14F-4D97-AF65-F5344CB8AC3E}">
        <p14:creationId xmlns:p14="http://schemas.microsoft.com/office/powerpoint/2010/main" val="54560560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Multivalued Dependencies</a:t>
            </a:r>
            <a:endParaRPr lang="en-US" dirty="0"/>
          </a:p>
        </p:txBody>
      </p:sp>
      <p:sp>
        <p:nvSpPr>
          <p:cNvPr id="3" name="Content Placeholder 2"/>
          <p:cNvSpPr>
            <a:spLocks noGrp="1"/>
          </p:cNvSpPr>
          <p:nvPr>
            <p:ph idx="1"/>
          </p:nvPr>
        </p:nvSpPr>
        <p:spPr/>
        <p:txBody>
          <a:bodyPr>
            <a:normAutofit/>
          </a:bodyPr>
          <a:lstStyle/>
          <a:p>
            <a:r>
              <a:rPr lang="en-US" dirty="0"/>
              <a:t>Here columns </a:t>
            </a:r>
            <a:r>
              <a:rPr lang="en-US" dirty="0" err="1"/>
              <a:t>manuf_year</a:t>
            </a:r>
            <a:r>
              <a:rPr lang="en-US" dirty="0"/>
              <a:t> and color are independent of each other and dependent on </a:t>
            </a:r>
            <a:r>
              <a:rPr lang="en-US" dirty="0" err="1"/>
              <a:t>bike_model</a:t>
            </a:r>
            <a:r>
              <a:rPr lang="en-US" dirty="0" smtClean="0"/>
              <a:t>.</a:t>
            </a:r>
          </a:p>
          <a:p>
            <a:r>
              <a:rPr lang="en-US" dirty="0" smtClean="0"/>
              <a:t>In </a:t>
            </a:r>
            <a:r>
              <a:rPr lang="en-US" dirty="0"/>
              <a:t>this case these two columns are said to be multivalued dependent on </a:t>
            </a:r>
            <a:r>
              <a:rPr lang="en-US" dirty="0" err="1"/>
              <a:t>bike_model</a:t>
            </a:r>
            <a:r>
              <a:rPr lang="en-US" dirty="0"/>
              <a:t>. </a:t>
            </a:r>
            <a:endParaRPr lang="en-US" dirty="0" smtClean="0"/>
          </a:p>
          <a:p>
            <a:r>
              <a:rPr lang="en-US" dirty="0" smtClean="0"/>
              <a:t>These </a:t>
            </a:r>
            <a:r>
              <a:rPr lang="en-US" dirty="0"/>
              <a:t>dependencies can be represented like this</a:t>
            </a:r>
            <a:r>
              <a:rPr lang="en-US" dirty="0" smtClean="0"/>
              <a:t>:</a:t>
            </a:r>
            <a:endParaRPr lang="en-US" dirty="0"/>
          </a:p>
          <a:p>
            <a:pPr lvl="1"/>
            <a:r>
              <a:rPr lang="en-US" dirty="0" err="1"/>
              <a:t>bike_model</a:t>
            </a:r>
            <a:r>
              <a:rPr lang="en-US" dirty="0"/>
              <a:t> -&gt;&gt; </a:t>
            </a:r>
            <a:r>
              <a:rPr lang="en-US" dirty="0" err="1" smtClean="0"/>
              <a:t>manuf_year</a:t>
            </a:r>
            <a:endParaRPr lang="en-US" dirty="0"/>
          </a:p>
          <a:p>
            <a:pPr lvl="1"/>
            <a:r>
              <a:rPr lang="en-US" dirty="0" err="1"/>
              <a:t>bike_model</a:t>
            </a:r>
            <a:r>
              <a:rPr lang="en-US" dirty="0"/>
              <a:t> -&gt;&gt; color</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80455199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E-R Designs</a:t>
            </a:r>
            <a:endParaRPr lang="en-US" dirty="0"/>
          </a:p>
        </p:txBody>
      </p:sp>
      <p:sp>
        <p:nvSpPr>
          <p:cNvPr id="3" name="Content Placeholder 2"/>
          <p:cNvSpPr>
            <a:spLocks noGrp="1"/>
          </p:cNvSpPr>
          <p:nvPr>
            <p:ph idx="1"/>
          </p:nvPr>
        </p:nvSpPr>
        <p:spPr/>
        <p:txBody>
          <a:bodyPr/>
          <a:lstStyle/>
          <a:p>
            <a:r>
              <a:rPr lang="en-US" dirty="0"/>
              <a:t>E-R modeling provides a set of guidelines, but does not result in a unique database schema.</a:t>
            </a:r>
          </a:p>
          <a:p>
            <a:r>
              <a:rPr lang="en-US" dirty="0"/>
              <a:t>Nor does it provide a way of evaluating alternative schemas.</a:t>
            </a:r>
          </a:p>
          <a:p>
            <a:r>
              <a:rPr lang="en-US" dirty="0"/>
              <a:t>Normalization theory provides a mechanism for analyzing and refining the schema produced by an E-R design, or any other design</a:t>
            </a:r>
            <a:r>
              <a:rPr lang="en-US" dirty="0" smtClean="0"/>
              <a:t>.</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11260876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E-R Designs</a:t>
            </a:r>
            <a:endParaRPr lang="en-US" dirty="0"/>
          </a:p>
        </p:txBody>
      </p:sp>
      <p:sp>
        <p:nvSpPr>
          <p:cNvPr id="3" name="Content Placeholder 2"/>
          <p:cNvSpPr>
            <a:spLocks noGrp="1"/>
          </p:cNvSpPr>
          <p:nvPr>
            <p:ph idx="1"/>
          </p:nvPr>
        </p:nvSpPr>
        <p:spPr/>
        <p:txBody>
          <a:bodyPr/>
          <a:lstStyle/>
          <a:p>
            <a:r>
              <a:rPr lang="en-US" dirty="0" smtClean="0"/>
              <a:t>Redundancy</a:t>
            </a:r>
          </a:p>
          <a:p>
            <a:r>
              <a:rPr lang="en-US" dirty="0" smtClean="0"/>
              <a:t>Anomalies</a:t>
            </a:r>
          </a:p>
          <a:p>
            <a:endParaRPr lang="en-US" dirty="0"/>
          </a:p>
          <a:p>
            <a:r>
              <a:rPr lang="en-US" b="1" dirty="0" smtClean="0"/>
              <a:t>Solution</a:t>
            </a:r>
            <a:r>
              <a:rPr lang="en-US" dirty="0" smtClean="0"/>
              <a:t>: Decomposition</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62302861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a:t>
            </a:r>
            <a:endParaRPr lang="en-US" dirty="0"/>
          </a:p>
        </p:txBody>
      </p:sp>
      <p:sp>
        <p:nvSpPr>
          <p:cNvPr id="3" name="Content Placeholder 2"/>
          <p:cNvSpPr>
            <a:spLocks noGrp="1"/>
          </p:cNvSpPr>
          <p:nvPr>
            <p:ph idx="1"/>
          </p:nvPr>
        </p:nvSpPr>
        <p:spPr/>
        <p:txBody>
          <a:bodyPr/>
          <a:lstStyle/>
          <a:p>
            <a:r>
              <a:rPr lang="en-US" dirty="0"/>
              <a:t>Dependencies between attributes within a relation cause redundancy</a:t>
            </a:r>
          </a:p>
          <a:p>
            <a:r>
              <a:rPr lang="en-US" dirty="0"/>
              <a:t>Ex. All addresses in the same town have the same zip </a:t>
            </a:r>
            <a:r>
              <a:rPr lang="en-US" dirty="0" smtClean="0"/>
              <a:t>code</a:t>
            </a:r>
          </a:p>
          <a:p>
            <a:endParaRPr lang="en-US" dirty="0"/>
          </a:p>
          <a:p>
            <a:endParaRPr lang="en-US" dirty="0" smtClean="0"/>
          </a:p>
          <a:p>
            <a:r>
              <a:rPr lang="en-US" dirty="0"/>
              <a:t>There's clearly redundant information stored here. </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5" name="Picture 4" descr="Screen Shot 2017-08-20 at 10.57.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652" y="4102100"/>
            <a:ext cx="4064000" cy="1358900"/>
          </a:xfrm>
          <a:prstGeom prst="rect">
            <a:avLst/>
          </a:prstGeom>
        </p:spPr>
      </p:pic>
    </p:spTree>
    <p:extLst>
      <p:ext uri="{BB962C8B-B14F-4D97-AF65-F5344CB8AC3E}">
        <p14:creationId xmlns:p14="http://schemas.microsoft.com/office/powerpoint/2010/main" val="68883733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 and Other </a:t>
            </a:r>
            <a:r>
              <a:rPr lang="en-US" dirty="0" smtClean="0"/>
              <a:t>Problems</a:t>
            </a:r>
            <a:endParaRPr lang="en-US" dirty="0"/>
          </a:p>
        </p:txBody>
      </p:sp>
      <p:sp>
        <p:nvSpPr>
          <p:cNvPr id="3" name="Content Placeholder 2"/>
          <p:cNvSpPr>
            <a:spLocks noGrp="1"/>
          </p:cNvSpPr>
          <p:nvPr>
            <p:ph idx="1"/>
          </p:nvPr>
        </p:nvSpPr>
        <p:spPr/>
        <p:txBody>
          <a:bodyPr/>
          <a:lstStyle/>
          <a:p>
            <a:r>
              <a:rPr lang="en-US" dirty="0"/>
              <a:t>Set-valued or multi-valued attributes in the E-R diagram result in multiple rows in corresponding table</a:t>
            </a:r>
          </a:p>
          <a:p>
            <a:r>
              <a:rPr lang="en-US" dirty="0"/>
              <a:t>Example: Person (SSN, Name, Address, Hobbies)</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5" name="Picture 4" descr="Screen Shot 2017-08-20 at 10.59.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142" y="4255854"/>
            <a:ext cx="4401847" cy="1380370"/>
          </a:xfrm>
          <a:prstGeom prst="rect">
            <a:avLst/>
          </a:prstGeom>
        </p:spPr>
      </p:pic>
    </p:spTree>
    <p:extLst>
      <p:ext uri="{BB962C8B-B14F-4D97-AF65-F5344CB8AC3E}">
        <p14:creationId xmlns:p14="http://schemas.microsoft.com/office/powerpoint/2010/main" val="155935591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and Other Problems</a:t>
            </a:r>
            <a:endParaRPr lang="en-US" dirty="0"/>
          </a:p>
        </p:txBody>
      </p:sp>
      <p:sp>
        <p:nvSpPr>
          <p:cNvPr id="3" name="Content Placeholder 2"/>
          <p:cNvSpPr>
            <a:spLocks noGrp="1"/>
          </p:cNvSpPr>
          <p:nvPr>
            <p:ph idx="1"/>
          </p:nvPr>
        </p:nvSpPr>
        <p:spPr/>
        <p:txBody>
          <a:bodyPr/>
          <a:lstStyle/>
          <a:p>
            <a:r>
              <a:rPr lang="en-US" dirty="0"/>
              <a:t>A person entity with multiple hobbies yields multiple rows in table </a:t>
            </a:r>
            <a:r>
              <a:rPr lang="en-US" dirty="0" smtClean="0"/>
              <a:t>Person.</a:t>
            </a:r>
          </a:p>
          <a:p>
            <a:r>
              <a:rPr lang="en-US" dirty="0"/>
              <a:t>Hence, the association between Name and Address for the same person is stored </a:t>
            </a:r>
            <a:r>
              <a:rPr lang="en-US" dirty="0" smtClean="0"/>
              <a:t>redundantly.</a:t>
            </a:r>
          </a:p>
          <a:p>
            <a:r>
              <a:rPr lang="en-US" dirty="0"/>
              <a:t>SSN is key of entity set, but (SSN, Hobbies) is key of corresponding relation </a:t>
            </a:r>
            <a:r>
              <a:rPr lang="en-US" dirty="0" smtClean="0"/>
              <a:t>below.</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226540504"/>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 anomaly is an inconsistent, incomplete, or contradictory state of the database</a:t>
            </a:r>
          </a:p>
          <a:p>
            <a:r>
              <a:rPr lang="en-US" b="1" dirty="0"/>
              <a:t>Insertion </a:t>
            </a:r>
            <a:r>
              <a:rPr lang="en-US" b="1" dirty="0" smtClean="0"/>
              <a:t>anomaly</a:t>
            </a:r>
          </a:p>
          <a:p>
            <a:pPr lvl="1"/>
            <a:r>
              <a:rPr lang="en-US" dirty="0"/>
              <a:t>user is unable to insert a new record of data when it should be possible to do so because not all other information is available.</a:t>
            </a:r>
            <a:endParaRPr lang="en-US" dirty="0" smtClean="0"/>
          </a:p>
          <a:p>
            <a:r>
              <a:rPr lang="en-US" b="1" dirty="0" smtClean="0"/>
              <a:t>Deletion anomaly</a:t>
            </a:r>
          </a:p>
          <a:p>
            <a:pPr lvl="1"/>
            <a:r>
              <a:rPr lang="en-US" dirty="0" smtClean="0"/>
              <a:t>when </a:t>
            </a:r>
            <a:r>
              <a:rPr lang="en-US" dirty="0"/>
              <a:t>a record is deleted, other information that is tied to it is also deleted</a:t>
            </a:r>
            <a:endParaRPr lang="en-US" dirty="0" smtClean="0"/>
          </a:p>
          <a:p>
            <a:r>
              <a:rPr lang="en-US" b="1" dirty="0" smtClean="0"/>
              <a:t>Update anomaly</a:t>
            </a:r>
          </a:p>
          <a:p>
            <a:pPr lvl="1"/>
            <a:r>
              <a:rPr lang="en-US" dirty="0"/>
              <a:t>a record is updated, but other appearances of the same items are not updated</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953313749"/>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a:r>
            <a:r>
              <a:rPr lang="en-US" dirty="0" smtClean="0"/>
              <a:t>anomaly</a:t>
            </a:r>
            <a:endParaRPr lang="en-US" dirty="0"/>
          </a:p>
        </p:txBody>
      </p:sp>
      <p:sp>
        <p:nvSpPr>
          <p:cNvPr id="3" name="Content Placeholder 2"/>
          <p:cNvSpPr>
            <a:spLocks noGrp="1"/>
          </p:cNvSpPr>
          <p:nvPr>
            <p:ph idx="1"/>
          </p:nvPr>
        </p:nvSpPr>
        <p:spPr/>
        <p:txBody>
          <a:bodyPr/>
          <a:lstStyle/>
          <a:p>
            <a:r>
              <a:rPr lang="en-US" dirty="0"/>
              <a:t>To record one fact may require more information than is available</a:t>
            </a:r>
            <a:r>
              <a:rPr lang="en-US" dirty="0" smtClean="0"/>
              <a:t>.</a:t>
            </a:r>
          </a:p>
          <a:p>
            <a:r>
              <a:rPr lang="en-US" dirty="0"/>
              <a:t>Hobby value must be supplied for any inserted row since Hobby is part of </a:t>
            </a:r>
            <a:r>
              <a:rPr lang="en-US" dirty="0" smtClean="0"/>
              <a:t>key.</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13316786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Anomaly</a:t>
            </a:r>
            <a:endParaRPr lang="en-US" dirty="0"/>
          </a:p>
        </p:txBody>
      </p:sp>
      <p:sp>
        <p:nvSpPr>
          <p:cNvPr id="3" name="Content Placeholder 2"/>
          <p:cNvSpPr>
            <a:spLocks noGrp="1"/>
          </p:cNvSpPr>
          <p:nvPr>
            <p:ph idx="1"/>
          </p:nvPr>
        </p:nvSpPr>
        <p:spPr/>
        <p:txBody>
          <a:bodyPr/>
          <a:lstStyle/>
          <a:p>
            <a:r>
              <a:rPr lang="en-US" dirty="0"/>
              <a:t>A change in Address must be made in several places. </a:t>
            </a:r>
            <a:endParaRPr lang="en-US" dirty="0" smtClean="0"/>
          </a:p>
          <a:p>
            <a:r>
              <a:rPr lang="en-US" dirty="0" smtClean="0"/>
              <a:t>Updating </a:t>
            </a:r>
            <a:r>
              <a:rPr lang="en-US" dirty="0"/>
              <a:t>one fact may require updating multiple tuples</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5766841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sp>
        <p:nvSpPr>
          <p:cNvPr id="3" name="Content Placeholder 2"/>
          <p:cNvSpPr>
            <a:spLocks noGrp="1"/>
          </p:cNvSpPr>
          <p:nvPr>
            <p:ph idx="1"/>
          </p:nvPr>
        </p:nvSpPr>
        <p:spPr/>
        <p:txBody>
          <a:bodyPr/>
          <a:lstStyle/>
          <a:p>
            <a:r>
              <a:rPr lang="en-US" dirty="0" smtClean="0"/>
              <a:t>Foreign Keys join tables and establish dependencies between tables.</a:t>
            </a:r>
          </a:p>
          <a:p>
            <a:r>
              <a:rPr lang="en-US" dirty="0" smtClean="0"/>
              <a:t>Tables can form a hierarchy of dependencies in such a way that if you can change or delete a row in one table, you destroy the meaning of rows in other tables.</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9948883"/>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Anomaly</a:t>
            </a:r>
            <a:endParaRPr lang="en-US" dirty="0"/>
          </a:p>
        </p:txBody>
      </p:sp>
      <p:sp>
        <p:nvSpPr>
          <p:cNvPr id="3" name="Content Placeholder 2"/>
          <p:cNvSpPr>
            <a:spLocks noGrp="1"/>
          </p:cNvSpPr>
          <p:nvPr>
            <p:ph idx="1"/>
          </p:nvPr>
        </p:nvSpPr>
        <p:spPr/>
        <p:txBody>
          <a:bodyPr>
            <a:normAutofit/>
          </a:bodyPr>
          <a:lstStyle/>
          <a:p>
            <a:r>
              <a:rPr lang="en-US" dirty="0"/>
              <a:t>Deleting one fact may delete other information. Suppose a person gives up all hobbies. </a:t>
            </a:r>
            <a:endParaRPr lang="en-US" dirty="0" smtClean="0"/>
          </a:p>
          <a:p>
            <a:r>
              <a:rPr lang="en-US" dirty="0" smtClean="0"/>
              <a:t>Do </a:t>
            </a:r>
            <a:r>
              <a:rPr lang="en-US" dirty="0"/>
              <a:t>we</a:t>
            </a:r>
            <a:r>
              <a:rPr lang="en-US" dirty="0" smtClean="0"/>
              <a:t>:</a:t>
            </a:r>
            <a:endParaRPr lang="en-US" dirty="0"/>
          </a:p>
          <a:p>
            <a:pPr lvl="1"/>
            <a:r>
              <a:rPr lang="en-US" dirty="0"/>
              <a:t>Set Hobby attribute to null</a:t>
            </a:r>
            <a:r>
              <a:rPr lang="en-US" dirty="0" smtClean="0"/>
              <a:t>?</a:t>
            </a:r>
          </a:p>
          <a:p>
            <a:pPr lvl="2"/>
            <a:r>
              <a:rPr lang="en-US" dirty="0" smtClean="0"/>
              <a:t>No</a:t>
            </a:r>
            <a:r>
              <a:rPr lang="en-US" dirty="0"/>
              <a:t>, since Hobby is part of </a:t>
            </a:r>
            <a:r>
              <a:rPr lang="en-US" dirty="0" smtClean="0"/>
              <a:t>key</a:t>
            </a:r>
            <a:endParaRPr lang="en-US" dirty="0"/>
          </a:p>
          <a:p>
            <a:pPr lvl="1"/>
            <a:r>
              <a:rPr lang="en-US" dirty="0"/>
              <a:t>Delete the entire row? </a:t>
            </a:r>
            <a:endParaRPr lang="en-US" dirty="0" smtClean="0"/>
          </a:p>
          <a:p>
            <a:pPr lvl="2"/>
            <a:r>
              <a:rPr lang="en-US" dirty="0" smtClean="0"/>
              <a:t>No</a:t>
            </a:r>
            <a:r>
              <a:rPr lang="en-US" dirty="0"/>
              <a:t>, since we lose other information in the row</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638262583"/>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US" dirty="0"/>
          </a:p>
        </p:txBody>
      </p:sp>
      <p:sp>
        <p:nvSpPr>
          <p:cNvPr id="3" name="Content Placeholder 2"/>
          <p:cNvSpPr>
            <a:spLocks noGrp="1"/>
          </p:cNvSpPr>
          <p:nvPr>
            <p:ph idx="1"/>
          </p:nvPr>
        </p:nvSpPr>
        <p:spPr>
          <a:xfrm>
            <a:off x="739775" y="2368642"/>
            <a:ext cx="7662864" cy="3668622"/>
          </a:xfrm>
        </p:spPr>
        <p:txBody>
          <a:bodyPr>
            <a:noAutofit/>
          </a:bodyPr>
          <a:lstStyle/>
          <a:p>
            <a:r>
              <a:rPr lang="en-US" sz="1800" dirty="0"/>
              <a:t>Decomposition is the process of breaking a relation into two or more relations to eliminate the redundancies and corresponding anomalies</a:t>
            </a:r>
            <a:r>
              <a:rPr lang="en-US" sz="1800" dirty="0" smtClean="0"/>
              <a:t>.</a:t>
            </a:r>
          </a:p>
          <a:p>
            <a:r>
              <a:rPr lang="en-US" sz="1800" dirty="0" smtClean="0"/>
              <a:t>use </a:t>
            </a:r>
            <a:r>
              <a:rPr lang="en-US" sz="1800" dirty="0"/>
              <a:t>two relations to store Person </a:t>
            </a:r>
            <a:r>
              <a:rPr lang="en-US" sz="1800" dirty="0" smtClean="0"/>
              <a:t>information.</a:t>
            </a:r>
          </a:p>
          <a:p>
            <a:pPr lvl="1"/>
            <a:r>
              <a:rPr lang="en-US" sz="1800" dirty="0"/>
              <a:t>Person1 (SSN, Name, Address</a:t>
            </a:r>
            <a:r>
              <a:rPr lang="en-US" sz="1800" dirty="0" smtClean="0"/>
              <a:t>)</a:t>
            </a:r>
            <a:endParaRPr lang="en-US" sz="1800" dirty="0"/>
          </a:p>
          <a:p>
            <a:pPr lvl="1"/>
            <a:r>
              <a:rPr lang="en-US" sz="1800" dirty="0"/>
              <a:t>Hobbies (SSN, Hobby</a:t>
            </a:r>
            <a:r>
              <a:rPr lang="en-US" sz="1800" dirty="0" smtClean="0"/>
              <a:t>)</a:t>
            </a:r>
          </a:p>
          <a:p>
            <a:r>
              <a:rPr lang="en-US" sz="1800" dirty="0"/>
              <a:t>The decomposition is more general: people with hobbies can now be </a:t>
            </a:r>
            <a:r>
              <a:rPr lang="en-US" sz="1800" dirty="0" smtClean="0"/>
              <a:t>described.</a:t>
            </a:r>
          </a:p>
          <a:p>
            <a:r>
              <a:rPr lang="en-US" sz="1800" dirty="0"/>
              <a:t>No update anomalies</a:t>
            </a:r>
            <a:r>
              <a:rPr lang="en-US" sz="1800" dirty="0" smtClean="0"/>
              <a:t>:</a:t>
            </a:r>
            <a:endParaRPr lang="en-US" sz="1800" dirty="0"/>
          </a:p>
          <a:p>
            <a:pPr lvl="1"/>
            <a:r>
              <a:rPr lang="en-US" sz="1800" dirty="0"/>
              <a:t>Name and address stored </a:t>
            </a:r>
            <a:r>
              <a:rPr lang="en-US" sz="1800" dirty="0" smtClean="0"/>
              <a:t>once</a:t>
            </a:r>
            <a:endParaRPr lang="en-US" sz="1800" dirty="0"/>
          </a:p>
          <a:p>
            <a:pPr lvl="1"/>
            <a:r>
              <a:rPr lang="en-US" sz="1800" dirty="0"/>
              <a:t>A hobby can be separately supplied or deleted</a:t>
            </a:r>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4111799162"/>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Appropriate decomposition can solve problems.</a:t>
            </a:r>
          </a:p>
          <a:p>
            <a:r>
              <a:rPr lang="en-US" dirty="0" smtClean="0"/>
              <a:t>Database Normalization is the process of efficiently organizing data in the database.</a:t>
            </a:r>
          </a:p>
          <a:p>
            <a:r>
              <a:rPr lang="en-US" dirty="0" smtClean="0"/>
              <a:t>Two reasons:</a:t>
            </a:r>
          </a:p>
          <a:p>
            <a:pPr lvl="1"/>
            <a:r>
              <a:rPr lang="en-US" dirty="0" smtClean="0"/>
              <a:t>Eliminating redundant data. For example: storing the same data in more than one table.</a:t>
            </a:r>
          </a:p>
          <a:p>
            <a:pPr lvl="1"/>
            <a:r>
              <a:rPr lang="en-US" dirty="0" smtClean="0"/>
              <a:t>Ensuring Data dependencies make sense</a:t>
            </a:r>
          </a:p>
          <a:p>
            <a:r>
              <a:rPr lang="en-US" dirty="0" smtClean="0"/>
              <a:t>Reduces amount of space of a database and ensures data is logically stored.</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TextBox 4"/>
          <p:cNvSpPr txBox="1"/>
          <p:nvPr/>
        </p:nvSpPr>
        <p:spPr>
          <a:xfrm>
            <a:off x="-3302000" y="53340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58154175"/>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Normalizations</a:t>
            </a:r>
            <a:endParaRPr lang="en-US" dirty="0"/>
          </a:p>
        </p:txBody>
      </p:sp>
      <p:sp>
        <p:nvSpPr>
          <p:cNvPr id="3" name="Content Placeholder 2"/>
          <p:cNvSpPr>
            <a:spLocks noGrp="1"/>
          </p:cNvSpPr>
          <p:nvPr>
            <p:ph idx="1"/>
          </p:nvPr>
        </p:nvSpPr>
        <p:spPr/>
        <p:txBody>
          <a:bodyPr/>
          <a:lstStyle/>
          <a:p>
            <a:r>
              <a:rPr lang="en-US" dirty="0" smtClean="0"/>
              <a:t>Consists of a series of guidelines that help us guide in creating a good database structure.</a:t>
            </a:r>
          </a:p>
          <a:p>
            <a:r>
              <a:rPr lang="en-US" dirty="0" smtClean="0"/>
              <a:t>These guidelines are divided into forms.</a:t>
            </a:r>
          </a:p>
          <a:p>
            <a:r>
              <a:rPr lang="en-US" dirty="0" smtClean="0"/>
              <a:t>Form is the format or the way database structure is laid out.</a:t>
            </a:r>
          </a:p>
          <a:p>
            <a:r>
              <a:rPr lang="en-US" dirty="0" smtClean="0"/>
              <a:t>Aim of normal forms is to organize the database structure, so that it complies with the rules of the forms.</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70134663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Normalizations</a:t>
            </a:r>
            <a:endParaRPr lang="en-US" dirty="0"/>
          </a:p>
        </p:txBody>
      </p:sp>
      <p:sp>
        <p:nvSpPr>
          <p:cNvPr id="3" name="Content Placeholder 2"/>
          <p:cNvSpPr>
            <a:spLocks noGrp="1"/>
          </p:cNvSpPr>
          <p:nvPr>
            <p:ph idx="1"/>
          </p:nvPr>
        </p:nvSpPr>
        <p:spPr/>
        <p:txBody>
          <a:bodyPr/>
          <a:lstStyle/>
          <a:p>
            <a:r>
              <a:rPr lang="en-US" dirty="0" smtClean="0"/>
              <a:t>First Normal Form (1NF)</a:t>
            </a:r>
          </a:p>
          <a:p>
            <a:r>
              <a:rPr lang="en-US" dirty="0" smtClean="0"/>
              <a:t>Second Normal Form (2NF)</a:t>
            </a:r>
          </a:p>
          <a:p>
            <a:r>
              <a:rPr lang="en-US" dirty="0" smtClean="0"/>
              <a:t>Third Normal Form (3NF)</a:t>
            </a:r>
          </a:p>
          <a:p>
            <a:r>
              <a:rPr lang="en-US" dirty="0" smtClean="0"/>
              <a:t>Boyce Code Normal Form (BCNF)</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721748912"/>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6"/>
          <p:cNvSpPr>
            <a:spLocks noChangeArrowheads="1"/>
          </p:cNvSpPr>
          <p:nvPr/>
        </p:nvSpPr>
        <p:spPr bwMode="auto">
          <a:xfrm>
            <a:off x="1662907" y="2413977"/>
            <a:ext cx="5176837" cy="42291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7"/>
          <p:cNvSpPr>
            <a:spLocks noChangeArrowheads="1"/>
          </p:cNvSpPr>
          <p:nvPr/>
        </p:nvSpPr>
        <p:spPr bwMode="auto">
          <a:xfrm>
            <a:off x="2112169" y="2856890"/>
            <a:ext cx="4294188" cy="338296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Rectangle 8"/>
          <p:cNvSpPr>
            <a:spLocks noChangeArrowheads="1"/>
          </p:cNvSpPr>
          <p:nvPr/>
        </p:nvSpPr>
        <p:spPr bwMode="auto">
          <a:xfrm>
            <a:off x="2564607" y="3306152"/>
            <a:ext cx="3368675" cy="24892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9"/>
          <p:cNvSpPr>
            <a:spLocks noChangeArrowheads="1"/>
          </p:cNvSpPr>
          <p:nvPr/>
        </p:nvSpPr>
        <p:spPr bwMode="auto">
          <a:xfrm>
            <a:off x="3013869" y="3755415"/>
            <a:ext cx="2468563" cy="15906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Rectangle 10"/>
          <p:cNvSpPr>
            <a:spLocks noChangeArrowheads="1"/>
          </p:cNvSpPr>
          <p:nvPr/>
        </p:nvSpPr>
        <p:spPr bwMode="auto">
          <a:xfrm>
            <a:off x="3463132" y="4207852"/>
            <a:ext cx="1854200" cy="8699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0" name="Rectangle 12"/>
          <p:cNvSpPr>
            <a:spLocks noChangeArrowheads="1"/>
          </p:cNvSpPr>
          <p:nvPr/>
        </p:nvSpPr>
        <p:spPr bwMode="auto">
          <a:xfrm>
            <a:off x="2226469" y="2968015"/>
            <a:ext cx="203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b="1">
                <a:solidFill>
                  <a:srgbClr val="000000"/>
                </a:solidFill>
                <a:latin typeface="Helvetica" charset="0"/>
              </a:rPr>
              <a:t>1NF Relations</a:t>
            </a:r>
            <a:endParaRPr lang="en-GB"/>
          </a:p>
        </p:txBody>
      </p:sp>
      <p:sp>
        <p:nvSpPr>
          <p:cNvPr id="11" name="Rectangle 13"/>
          <p:cNvSpPr>
            <a:spLocks noChangeArrowheads="1"/>
          </p:cNvSpPr>
          <p:nvPr/>
        </p:nvSpPr>
        <p:spPr bwMode="auto">
          <a:xfrm>
            <a:off x="2685257" y="3406165"/>
            <a:ext cx="203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b="1">
                <a:solidFill>
                  <a:srgbClr val="000000"/>
                </a:solidFill>
                <a:latin typeface="Helvetica" charset="0"/>
              </a:rPr>
              <a:t>2NF Relations</a:t>
            </a:r>
            <a:endParaRPr lang="en-GB"/>
          </a:p>
        </p:txBody>
      </p:sp>
      <p:sp>
        <p:nvSpPr>
          <p:cNvPr id="12" name="Rectangle 14"/>
          <p:cNvSpPr>
            <a:spLocks noChangeArrowheads="1"/>
          </p:cNvSpPr>
          <p:nvPr/>
        </p:nvSpPr>
        <p:spPr bwMode="auto">
          <a:xfrm>
            <a:off x="3178969" y="3890352"/>
            <a:ext cx="203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b="1">
                <a:solidFill>
                  <a:srgbClr val="000000"/>
                </a:solidFill>
                <a:latin typeface="Helvetica" charset="0"/>
              </a:rPr>
              <a:t>3NF Relations</a:t>
            </a:r>
            <a:endParaRPr lang="en-GB"/>
          </a:p>
        </p:txBody>
      </p:sp>
      <p:sp>
        <p:nvSpPr>
          <p:cNvPr id="13" name="Rectangle 15"/>
          <p:cNvSpPr>
            <a:spLocks noChangeArrowheads="1"/>
          </p:cNvSpPr>
          <p:nvPr/>
        </p:nvSpPr>
        <p:spPr bwMode="auto">
          <a:xfrm>
            <a:off x="3640932" y="4312627"/>
            <a:ext cx="152241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b="1" dirty="0">
                <a:solidFill>
                  <a:srgbClr val="000000"/>
                </a:solidFill>
                <a:latin typeface="Helvetica" charset="0"/>
              </a:rPr>
              <a:t>Optimised Relations</a:t>
            </a:r>
          </a:p>
        </p:txBody>
      </p:sp>
      <p:sp>
        <p:nvSpPr>
          <p:cNvPr id="14" name="TextBox 13"/>
          <p:cNvSpPr txBox="1"/>
          <p:nvPr/>
        </p:nvSpPr>
        <p:spPr>
          <a:xfrm>
            <a:off x="3206072" y="4562303"/>
            <a:ext cx="184666" cy="461665"/>
          </a:xfrm>
          <a:prstGeom prst="rect">
            <a:avLst/>
          </a:prstGeom>
          <a:noFill/>
        </p:spPr>
        <p:txBody>
          <a:bodyPr wrap="none" rtlCol="0">
            <a:spAutoFit/>
          </a:bodyPr>
          <a:lstStyle/>
          <a:p>
            <a:endParaRPr lang="en-US" dirty="0"/>
          </a:p>
        </p:txBody>
      </p:sp>
      <p:sp>
        <p:nvSpPr>
          <p:cNvPr id="15" name="Rectangle 11"/>
          <p:cNvSpPr>
            <a:spLocks noChangeArrowheads="1"/>
          </p:cNvSpPr>
          <p:nvPr/>
        </p:nvSpPr>
        <p:spPr bwMode="auto">
          <a:xfrm>
            <a:off x="1783425" y="2491765"/>
            <a:ext cx="203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b="1" dirty="0">
                <a:solidFill>
                  <a:srgbClr val="000000"/>
                </a:solidFill>
                <a:latin typeface="Helvetica" charset="0"/>
              </a:rPr>
              <a:t>0NF Relations</a:t>
            </a:r>
            <a:endParaRPr lang="en-GB" dirty="0"/>
          </a:p>
        </p:txBody>
      </p:sp>
    </p:spTree>
    <p:extLst>
      <p:ext uri="{BB962C8B-B14F-4D97-AF65-F5344CB8AC3E}">
        <p14:creationId xmlns:p14="http://schemas.microsoft.com/office/powerpoint/2010/main" val="1596949275"/>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 Revision</a:t>
            </a:r>
            <a:endParaRPr lang="en-US" dirty="0"/>
          </a:p>
        </p:txBody>
      </p:sp>
      <p:sp>
        <p:nvSpPr>
          <p:cNvPr id="3" name="Content Placeholder 2"/>
          <p:cNvSpPr>
            <a:spLocks noGrp="1"/>
          </p:cNvSpPr>
          <p:nvPr>
            <p:ph idx="1"/>
          </p:nvPr>
        </p:nvSpPr>
        <p:spPr/>
        <p:txBody>
          <a:bodyPr/>
          <a:lstStyle/>
          <a:p>
            <a:r>
              <a:rPr lang="en-US" dirty="0" smtClean="0"/>
              <a:t>Full/Partial Functional Dependency</a:t>
            </a:r>
          </a:p>
          <a:p>
            <a:r>
              <a:rPr lang="en-US" dirty="0" smtClean="0"/>
              <a:t>Trivial Functional Dependency</a:t>
            </a:r>
          </a:p>
          <a:p>
            <a:r>
              <a:rPr lang="en-US" dirty="0" smtClean="0"/>
              <a:t>Transient Functional Dependency</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663768497"/>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Dependency	</a:t>
            </a:r>
            <a:endParaRPr lang="en-US" dirty="0"/>
          </a:p>
        </p:txBody>
      </p:sp>
      <p:sp>
        <p:nvSpPr>
          <p:cNvPr id="3" name="Content Placeholder 2"/>
          <p:cNvSpPr>
            <a:spLocks noGrp="1"/>
          </p:cNvSpPr>
          <p:nvPr>
            <p:ph idx="1"/>
          </p:nvPr>
        </p:nvSpPr>
        <p:spPr/>
        <p:txBody>
          <a:bodyPr/>
          <a:lstStyle/>
          <a:p>
            <a:r>
              <a:rPr lang="en-US" dirty="0" smtClean="0"/>
              <a:t>Relation between attributes in a table.</a:t>
            </a:r>
          </a:p>
          <a:p>
            <a:r>
              <a:rPr lang="en-US" dirty="0"/>
              <a:t>X</a:t>
            </a:r>
            <a:r>
              <a:rPr lang="en-US" dirty="0" smtClean="0"/>
              <a:t>-&gt;Y, </a:t>
            </a:r>
            <a:r>
              <a:rPr lang="en-US" dirty="0"/>
              <a:t>X</a:t>
            </a:r>
            <a:r>
              <a:rPr lang="en-US" dirty="0" smtClean="0"/>
              <a:t> determines Y</a:t>
            </a:r>
          </a:p>
          <a:p>
            <a:pPr lvl="1"/>
            <a:r>
              <a:rPr lang="en-US" dirty="0" smtClean="0"/>
              <a:t>What is the CGPA of A? Which A?</a:t>
            </a:r>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07607942"/>
              </p:ext>
            </p:extLst>
          </p:nvPr>
        </p:nvGraphicFramePr>
        <p:xfrm>
          <a:off x="881815" y="4193709"/>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Name</a:t>
                      </a:r>
                      <a:endParaRPr lang="en-US" dirty="0"/>
                    </a:p>
                  </a:txBody>
                  <a:tcPr/>
                </a:tc>
                <a:tc>
                  <a:txBody>
                    <a:bodyPr/>
                    <a:lstStyle/>
                    <a:p>
                      <a:r>
                        <a:rPr lang="en-US" dirty="0" smtClean="0"/>
                        <a:t>Roll</a:t>
                      </a:r>
                      <a:r>
                        <a:rPr lang="en-US" baseline="0" dirty="0" smtClean="0"/>
                        <a:t> Number</a:t>
                      </a:r>
                      <a:endParaRPr lang="en-US" dirty="0"/>
                    </a:p>
                  </a:txBody>
                  <a:tcPr/>
                </a:tc>
                <a:tc>
                  <a:txBody>
                    <a:bodyPr/>
                    <a:lstStyle/>
                    <a:p>
                      <a:r>
                        <a:rPr lang="en-US" dirty="0" smtClean="0"/>
                        <a:t>CGPA</a:t>
                      </a:r>
                      <a:endParaRPr lang="en-US" dirty="0"/>
                    </a:p>
                  </a:txBody>
                  <a:tcPr/>
                </a:tc>
              </a:tr>
              <a:tr h="370840">
                <a:tc>
                  <a:txBody>
                    <a:bodyPr/>
                    <a:lstStyle/>
                    <a:p>
                      <a:r>
                        <a:rPr lang="en-US" dirty="0" smtClean="0"/>
                        <a:t>A</a:t>
                      </a:r>
                      <a:endParaRPr lang="en-US" dirty="0"/>
                    </a:p>
                  </a:txBody>
                  <a:tcPr/>
                </a:tc>
                <a:tc>
                  <a:txBody>
                    <a:bodyPr/>
                    <a:lstStyle/>
                    <a:p>
                      <a:r>
                        <a:rPr lang="en-US" dirty="0" smtClean="0"/>
                        <a:t>R1</a:t>
                      </a:r>
                      <a:endParaRPr lang="en-US" dirty="0"/>
                    </a:p>
                  </a:txBody>
                  <a:tcPr/>
                </a:tc>
                <a:tc>
                  <a:txBody>
                    <a:bodyPr/>
                    <a:lstStyle/>
                    <a:p>
                      <a:r>
                        <a:rPr lang="en-US" dirty="0" smtClean="0"/>
                        <a:t>3.6</a:t>
                      </a:r>
                      <a:endParaRPr lang="en-US" dirty="0"/>
                    </a:p>
                  </a:txBody>
                  <a:tcPr/>
                </a:tc>
              </a:tr>
              <a:tr h="370840">
                <a:tc>
                  <a:txBody>
                    <a:bodyPr/>
                    <a:lstStyle/>
                    <a:p>
                      <a:r>
                        <a:rPr lang="en-US" dirty="0" smtClean="0"/>
                        <a:t>B</a:t>
                      </a:r>
                      <a:endParaRPr lang="en-US" dirty="0"/>
                    </a:p>
                  </a:txBody>
                  <a:tcPr/>
                </a:tc>
                <a:tc>
                  <a:txBody>
                    <a:bodyPr/>
                    <a:lstStyle/>
                    <a:p>
                      <a:r>
                        <a:rPr lang="en-US" dirty="0" smtClean="0"/>
                        <a:t>R2</a:t>
                      </a:r>
                      <a:endParaRPr lang="en-US" dirty="0"/>
                    </a:p>
                  </a:txBody>
                  <a:tcPr/>
                </a:tc>
                <a:tc>
                  <a:txBody>
                    <a:bodyPr/>
                    <a:lstStyle/>
                    <a:p>
                      <a:r>
                        <a:rPr lang="en-US" dirty="0" smtClean="0"/>
                        <a:t>3.7</a:t>
                      </a:r>
                      <a:endParaRPr lang="en-US" dirty="0"/>
                    </a:p>
                  </a:txBody>
                  <a:tcPr/>
                </a:tc>
              </a:tr>
              <a:tr h="370840">
                <a:tc>
                  <a:txBody>
                    <a:bodyPr/>
                    <a:lstStyle/>
                    <a:p>
                      <a:r>
                        <a:rPr lang="en-US" dirty="0" smtClean="0"/>
                        <a:t>C</a:t>
                      </a:r>
                      <a:endParaRPr lang="en-US" dirty="0"/>
                    </a:p>
                  </a:txBody>
                  <a:tcPr/>
                </a:tc>
                <a:tc>
                  <a:txBody>
                    <a:bodyPr/>
                    <a:lstStyle/>
                    <a:p>
                      <a:r>
                        <a:rPr lang="en-US" dirty="0" smtClean="0"/>
                        <a:t>R3</a:t>
                      </a:r>
                      <a:endParaRPr lang="en-US" dirty="0"/>
                    </a:p>
                  </a:txBody>
                  <a:tcPr/>
                </a:tc>
                <a:tc>
                  <a:txBody>
                    <a:bodyPr/>
                    <a:lstStyle/>
                    <a:p>
                      <a:r>
                        <a:rPr lang="en-US" dirty="0" smtClean="0"/>
                        <a:t>2.6</a:t>
                      </a:r>
                      <a:endParaRPr lang="en-US" dirty="0"/>
                    </a:p>
                  </a:txBody>
                  <a:tcPr/>
                </a:tc>
              </a:tr>
              <a:tr h="370840">
                <a:tc>
                  <a:txBody>
                    <a:bodyPr/>
                    <a:lstStyle/>
                    <a:p>
                      <a:r>
                        <a:rPr lang="en-US" dirty="0" smtClean="0"/>
                        <a:t>A</a:t>
                      </a:r>
                      <a:endParaRPr lang="en-US" dirty="0"/>
                    </a:p>
                  </a:txBody>
                  <a:tcPr/>
                </a:tc>
                <a:tc>
                  <a:txBody>
                    <a:bodyPr/>
                    <a:lstStyle/>
                    <a:p>
                      <a:r>
                        <a:rPr lang="en-US" dirty="0" smtClean="0"/>
                        <a:t>R4</a:t>
                      </a:r>
                      <a:endParaRPr lang="en-US" dirty="0"/>
                    </a:p>
                  </a:txBody>
                  <a:tcPr/>
                </a:tc>
                <a:tc>
                  <a:txBody>
                    <a:bodyPr/>
                    <a:lstStyle/>
                    <a:p>
                      <a:r>
                        <a:rPr lang="en-US" dirty="0" smtClean="0"/>
                        <a:t>3.2</a:t>
                      </a:r>
                      <a:endParaRPr lang="en-US" dirty="0"/>
                    </a:p>
                  </a:txBody>
                  <a:tcPr/>
                </a:tc>
              </a:tr>
              <a:tr h="370840">
                <a:tc>
                  <a:txBody>
                    <a:bodyPr/>
                    <a:lstStyle/>
                    <a:p>
                      <a:r>
                        <a:rPr lang="en-US" dirty="0" smtClean="0"/>
                        <a:t>B</a:t>
                      </a:r>
                      <a:endParaRPr lang="en-US" dirty="0"/>
                    </a:p>
                  </a:txBody>
                  <a:tcPr/>
                </a:tc>
                <a:tc>
                  <a:txBody>
                    <a:bodyPr/>
                    <a:lstStyle/>
                    <a:p>
                      <a:r>
                        <a:rPr lang="en-US" dirty="0" smtClean="0"/>
                        <a:t>R5</a:t>
                      </a:r>
                      <a:endParaRPr lang="en-US" dirty="0"/>
                    </a:p>
                  </a:txBody>
                  <a:tcPr/>
                </a:tc>
                <a:tc>
                  <a:txBody>
                    <a:bodyPr/>
                    <a:lstStyle/>
                    <a:p>
                      <a:r>
                        <a:rPr lang="en-US" dirty="0" smtClean="0"/>
                        <a:t>3.5</a:t>
                      </a:r>
                      <a:endParaRPr lang="en-US" dirty="0"/>
                    </a:p>
                  </a:txBody>
                  <a:tcPr/>
                </a:tc>
              </a:tr>
            </a:tbl>
          </a:graphicData>
        </a:graphic>
      </p:graphicFrame>
    </p:spTree>
    <p:extLst>
      <p:ext uri="{BB962C8B-B14F-4D97-AF65-F5344CB8AC3E}">
        <p14:creationId xmlns:p14="http://schemas.microsoft.com/office/powerpoint/2010/main" val="1014970461"/>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Functional Dependency</a:t>
            </a:r>
            <a:endParaRPr lang="en-US" dirty="0"/>
          </a:p>
        </p:txBody>
      </p:sp>
      <p:sp>
        <p:nvSpPr>
          <p:cNvPr id="3" name="Content Placeholder 2"/>
          <p:cNvSpPr>
            <a:spLocks noGrp="1"/>
          </p:cNvSpPr>
          <p:nvPr>
            <p:ph idx="1"/>
          </p:nvPr>
        </p:nvSpPr>
        <p:spPr/>
        <p:txBody>
          <a:bodyPr/>
          <a:lstStyle/>
          <a:p>
            <a:r>
              <a:rPr lang="en-US" dirty="0" smtClean="0"/>
              <a:t>X -&gt; Y</a:t>
            </a:r>
          </a:p>
          <a:p>
            <a:r>
              <a:rPr lang="en-US" dirty="0" smtClean="0"/>
              <a:t>Y is said to fully functional dependent if it cannot be determined by any of the subsets of X.</a:t>
            </a:r>
          </a:p>
          <a:p>
            <a:r>
              <a:rPr lang="en-US" dirty="0" smtClean="0"/>
              <a:t>A,B,C -&gt; D</a:t>
            </a:r>
          </a:p>
          <a:p>
            <a:pPr lvl="1"/>
            <a:r>
              <a:rPr lang="en-US" dirty="0" smtClean="0"/>
              <a:t>B,C cannot determine D</a:t>
            </a:r>
          </a:p>
          <a:p>
            <a:pPr lvl="1"/>
            <a:r>
              <a:rPr lang="en-US" dirty="0" smtClean="0"/>
              <a:t>A,C cannot determine D</a:t>
            </a:r>
          </a:p>
          <a:p>
            <a:pPr lvl="1"/>
            <a:r>
              <a:rPr lang="en-US" dirty="0" smtClean="0"/>
              <a:t>D is fully functional dependent on A,B,C</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704016059"/>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Functional Dependency</a:t>
            </a:r>
            <a:endParaRPr lang="en-US" dirty="0"/>
          </a:p>
        </p:txBody>
      </p:sp>
      <p:sp>
        <p:nvSpPr>
          <p:cNvPr id="3" name="Content Placeholder 2"/>
          <p:cNvSpPr>
            <a:spLocks noGrp="1"/>
          </p:cNvSpPr>
          <p:nvPr>
            <p:ph idx="1"/>
          </p:nvPr>
        </p:nvSpPr>
        <p:spPr/>
        <p:txBody>
          <a:bodyPr/>
          <a:lstStyle/>
          <a:p>
            <a:r>
              <a:rPr lang="en-US" dirty="0" smtClean="0"/>
              <a:t>AC -&gt; P</a:t>
            </a:r>
          </a:p>
          <a:p>
            <a:r>
              <a:rPr lang="en-US" dirty="0" smtClean="0"/>
              <a:t>A -&gt; D</a:t>
            </a:r>
          </a:p>
          <a:p>
            <a:r>
              <a:rPr lang="en-US" dirty="0" smtClean="0"/>
              <a:t>D -&gt; P</a:t>
            </a:r>
          </a:p>
          <a:p>
            <a:r>
              <a:rPr lang="en-US" dirty="0" smtClean="0"/>
              <a:t>A attribute alone can determine P.</a:t>
            </a:r>
          </a:p>
          <a:p>
            <a:r>
              <a:rPr lang="en-US" dirty="0" smtClean="0"/>
              <a:t>P is partially functional dependent on A,C.</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2302305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pic>
        <p:nvPicPr>
          <p:cNvPr id="5" name="Content Placeholder 4" descr="ref_integrity.gif"/>
          <p:cNvPicPr>
            <a:picLocks noGrp="1" noChangeAspect="1"/>
          </p:cNvPicPr>
          <p:nvPr>
            <p:ph idx="1"/>
          </p:nvPr>
        </p:nvPicPr>
        <p:blipFill>
          <a:blip r:embed="rId2">
            <a:extLst>
              <a:ext uri="{28A0092B-C50C-407E-A947-70E740481C1C}">
                <a14:useLocalDpi xmlns:a14="http://schemas.microsoft.com/office/drawing/2010/main" val="0"/>
              </a:ext>
            </a:extLst>
          </a:blip>
          <a:srcRect l="-15011" r="-15011"/>
          <a:stretch>
            <a:fillRect/>
          </a:stretch>
        </p:blipFill>
        <p:spPr>
          <a:xfrm>
            <a:off x="-101398" y="2411448"/>
            <a:ext cx="8504037" cy="3625815"/>
          </a:xfrm>
        </p:spPr>
      </p:pic>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249703345"/>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Functional Dependency</a:t>
            </a:r>
            <a:endParaRPr lang="en-US" dirty="0"/>
          </a:p>
        </p:txBody>
      </p:sp>
      <p:sp>
        <p:nvSpPr>
          <p:cNvPr id="3" name="Content Placeholder 2"/>
          <p:cNvSpPr>
            <a:spLocks noGrp="1"/>
          </p:cNvSpPr>
          <p:nvPr>
            <p:ph idx="1"/>
          </p:nvPr>
        </p:nvSpPr>
        <p:spPr/>
        <p:txBody>
          <a:bodyPr/>
          <a:lstStyle/>
          <a:p>
            <a:r>
              <a:rPr lang="en-US" dirty="0" smtClean="0"/>
              <a:t>Transitive relations</a:t>
            </a:r>
          </a:p>
          <a:p>
            <a:r>
              <a:rPr lang="en-US" dirty="0" smtClean="0"/>
              <a:t>X -&gt; Y and Y -&gt; Z</a:t>
            </a:r>
          </a:p>
          <a:p>
            <a:r>
              <a:rPr lang="en-US" dirty="0" smtClean="0"/>
              <a:t>X -&gt; Z</a:t>
            </a:r>
          </a:p>
          <a:p>
            <a:r>
              <a:rPr lang="en-US" dirty="0"/>
              <a:t>Z</a:t>
            </a:r>
            <a:r>
              <a:rPr lang="en-US" dirty="0" smtClean="0"/>
              <a:t> is transitively functional dependent on X.</a:t>
            </a:r>
          </a:p>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098793178"/>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Functional Dependency</a:t>
            </a:r>
            <a:endParaRPr lang="en-US" dirty="0"/>
          </a:p>
        </p:txBody>
      </p:sp>
      <p:sp>
        <p:nvSpPr>
          <p:cNvPr id="3" name="Content Placeholder 2"/>
          <p:cNvSpPr>
            <a:spLocks noGrp="1"/>
          </p:cNvSpPr>
          <p:nvPr>
            <p:ph idx="1"/>
          </p:nvPr>
        </p:nvSpPr>
        <p:spPr/>
        <p:txBody>
          <a:bodyPr/>
          <a:lstStyle/>
          <a:p>
            <a:r>
              <a:rPr lang="en-US" dirty="0" smtClean="0"/>
              <a:t>Reflexive rule</a:t>
            </a:r>
          </a:p>
          <a:p>
            <a:r>
              <a:rPr lang="en-US" dirty="0" smtClean="0"/>
              <a:t>X is a subset of Y.</a:t>
            </a:r>
          </a:p>
          <a:p>
            <a:r>
              <a:rPr lang="en-US" dirty="0" smtClean="0"/>
              <a:t>Then</a:t>
            </a:r>
          </a:p>
          <a:p>
            <a:pPr lvl="1"/>
            <a:r>
              <a:rPr lang="en-US" dirty="0" smtClean="0"/>
              <a:t>Y -&gt; X</a:t>
            </a:r>
          </a:p>
          <a:p>
            <a:pPr lvl="1"/>
            <a:r>
              <a:rPr lang="en-US" dirty="0" smtClean="0"/>
              <a:t>X -&gt; X</a:t>
            </a:r>
          </a:p>
          <a:p>
            <a:pPr lvl="1"/>
            <a:r>
              <a:rPr lang="en-US" dirty="0" smtClean="0"/>
              <a:t>ABC -&gt; BC</a:t>
            </a:r>
          </a:p>
          <a:p>
            <a:pPr marL="349250" lvl="1" indent="0">
              <a:buNone/>
            </a:pP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755683842"/>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Normalize tables?</a:t>
            </a:r>
            <a:endParaRPr lang="en-US" dirty="0"/>
          </a:p>
        </p:txBody>
      </p:sp>
      <p:sp>
        <p:nvSpPr>
          <p:cNvPr id="3" name="Content Placeholder 2"/>
          <p:cNvSpPr>
            <a:spLocks noGrp="1"/>
          </p:cNvSpPr>
          <p:nvPr>
            <p:ph idx="1"/>
          </p:nvPr>
        </p:nvSpPr>
        <p:spPr/>
        <p:txBody>
          <a:bodyPr/>
          <a:lstStyle/>
          <a:p>
            <a:r>
              <a:rPr lang="en-US" dirty="0"/>
              <a:t>Save typing of repetitive </a:t>
            </a:r>
            <a:r>
              <a:rPr lang="en-US" dirty="0" smtClean="0"/>
              <a:t>data.</a:t>
            </a:r>
            <a:endParaRPr lang="en-US" dirty="0"/>
          </a:p>
          <a:p>
            <a:r>
              <a:rPr lang="en-US" dirty="0"/>
              <a:t>Increase flexibility to query, sort, summarize, and group data (Simpler to manipulate data!</a:t>
            </a:r>
            <a:r>
              <a:rPr lang="en-US" dirty="0" smtClean="0"/>
              <a:t>).</a:t>
            </a:r>
            <a:endParaRPr lang="en-US" dirty="0"/>
          </a:p>
          <a:p>
            <a:r>
              <a:rPr lang="en-US" dirty="0"/>
              <a:t>Avoid frequent restructuring of tables and other objects to accommodate new </a:t>
            </a:r>
            <a:r>
              <a:rPr lang="en-US" dirty="0" smtClean="0"/>
              <a:t>data.</a:t>
            </a:r>
            <a:endParaRPr lang="en-US" dirty="0"/>
          </a:p>
          <a:p>
            <a:r>
              <a:rPr lang="en-US" dirty="0"/>
              <a:t>Reduce disk </a:t>
            </a:r>
            <a:r>
              <a:rPr lang="en-US" dirty="0" smtClean="0"/>
              <a:t>space.</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1902679211"/>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Normalization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Select the data source and convert into an un-normalized table (UNF or 0NF).</a:t>
            </a:r>
          </a:p>
          <a:p>
            <a:r>
              <a:rPr lang="en-US" dirty="0" smtClean="0"/>
              <a:t>Transform the un-normalized data into first normal form (1NF)</a:t>
            </a:r>
          </a:p>
          <a:p>
            <a:r>
              <a:rPr lang="en-US" dirty="0" smtClean="0"/>
              <a:t>Transfer data in 1NF to second normal form (2NF).</a:t>
            </a:r>
          </a:p>
          <a:p>
            <a:r>
              <a:rPr lang="en-US" dirty="0" smtClean="0"/>
              <a:t>Transfer data in 2NF to third normal form (3NF).</a:t>
            </a:r>
          </a:p>
          <a:p>
            <a:r>
              <a:rPr lang="en-US" dirty="0" smtClean="0"/>
              <a:t>Transfer data in 3NF to Boyce Code normal form (BCNF).</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88974727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Spreadsheet File</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graphicFrame>
        <p:nvGraphicFramePr>
          <p:cNvPr id="5" name="Group 259"/>
          <p:cNvGraphicFramePr>
            <a:graphicFrameLocks/>
          </p:cNvGraphicFramePr>
          <p:nvPr>
            <p:extLst>
              <p:ext uri="{D42A27DB-BD31-4B8C-83A1-F6EECF244321}">
                <p14:modId xmlns:p14="http://schemas.microsoft.com/office/powerpoint/2010/main" val="1713031710"/>
              </p:ext>
            </p:extLst>
          </p:nvPr>
        </p:nvGraphicFramePr>
        <p:xfrm>
          <a:off x="533400" y="1968696"/>
          <a:ext cx="8089900" cy="4465638"/>
        </p:xfrm>
        <a:graphic>
          <a:graphicData uri="http://schemas.openxmlformats.org/drawingml/2006/table">
            <a:tbl>
              <a:tblPr/>
              <a:tblGrid>
                <a:gridCol w="950913"/>
                <a:gridCol w="1752600"/>
                <a:gridCol w="1504950"/>
                <a:gridCol w="1674812"/>
                <a:gridCol w="962025"/>
                <a:gridCol w="1244600"/>
              </a:tblGrid>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Emp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Employee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ＭＳ Ｐゴシック" charset="0"/>
                        </a:rPr>
                        <a:t>Time Card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Time Card 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Dept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Dept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Thomas Arquette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11/02/2002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Thomas Arquette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11/02/2002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Thomas Arquette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11/02/2002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Thomas Arquette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11/09/2002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Janice Smitty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Accounting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Alan Cook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11/02/2002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Shipping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Alan Cook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11/02/2002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Shipping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Ernest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11/02/2002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Shipping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Ernest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11/09/2002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Shipping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Ernest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11/09/2002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Shipping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06376784"/>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Table</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5" name="Rectangle 2"/>
          <p:cNvSpPr txBox="1">
            <a:spLocks noChangeArrowheads="1"/>
          </p:cNvSpPr>
          <p:nvPr/>
        </p:nvSpPr>
        <p:spPr>
          <a:xfrm>
            <a:off x="381000" y="1524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endParaRPr lang="en-US" sz="3000" dirty="0"/>
          </a:p>
        </p:txBody>
      </p:sp>
      <p:graphicFrame>
        <p:nvGraphicFramePr>
          <p:cNvPr id="6" name="Group 176"/>
          <p:cNvGraphicFramePr>
            <a:graphicFrameLocks/>
          </p:cNvGraphicFramePr>
          <p:nvPr>
            <p:extLst>
              <p:ext uri="{D42A27DB-BD31-4B8C-83A1-F6EECF244321}">
                <p14:modId xmlns:p14="http://schemas.microsoft.com/office/powerpoint/2010/main" val="314527632"/>
              </p:ext>
            </p:extLst>
          </p:nvPr>
        </p:nvGraphicFramePr>
        <p:xfrm>
          <a:off x="762000" y="2431415"/>
          <a:ext cx="5105400" cy="1738631"/>
        </p:xfrm>
        <a:graphic>
          <a:graphicData uri="http://schemas.openxmlformats.org/drawingml/2006/table">
            <a:tbl>
              <a:tblPr/>
              <a:tblGrid>
                <a:gridCol w="914400"/>
                <a:gridCol w="1581150"/>
                <a:gridCol w="1609725"/>
                <a:gridCol w="1000125"/>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Arial" charset="0"/>
                          <a:ea typeface="ＭＳ Ｐゴシック" charset="0"/>
                        </a:rPr>
                        <a:t>EmpNo</a:t>
                      </a:r>
                      <a:endParaRPr kumimoji="0" lang="en-US" sz="1600" b="0" i="0" u="none" strike="noStrike" cap="none" normalizeH="0" baseline="0" dirty="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Arial" charset="0"/>
                          <a:ea typeface="ＭＳ Ｐゴシック" charset="0"/>
                        </a:rPr>
                        <a:t>EmpFirstName</a:t>
                      </a:r>
                      <a:endParaRPr kumimoji="0" lang="en-US" sz="1600" b="0" i="0" u="none" strike="noStrike" cap="none" normalizeH="0" baseline="0" dirty="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EmpLastName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DeptNo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Thomas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Arquette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Alan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Cook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Ernest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Janice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Arial" charset="0"/>
                          <a:ea typeface="ＭＳ Ｐゴシック" charset="0"/>
                        </a:rPr>
                        <a:t>Smitty</a:t>
                      </a:r>
                      <a:endParaRPr kumimoji="0" lang="en-US" sz="1600" b="0" i="0" u="none" strike="noStrike" cap="none" normalizeH="0" baseline="0" dirty="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177"/>
          <p:cNvGraphicFramePr>
            <a:graphicFrameLocks noGrp="1"/>
          </p:cNvGraphicFramePr>
          <p:nvPr>
            <p:extLst>
              <p:ext uri="{D42A27DB-BD31-4B8C-83A1-F6EECF244321}">
                <p14:modId xmlns:p14="http://schemas.microsoft.com/office/powerpoint/2010/main" val="3275635480"/>
              </p:ext>
            </p:extLst>
          </p:nvPr>
        </p:nvGraphicFramePr>
        <p:xfrm>
          <a:off x="762000" y="4326554"/>
          <a:ext cx="4413250" cy="2284415"/>
        </p:xfrm>
        <a:graphic>
          <a:graphicData uri="http://schemas.openxmlformats.org/drawingml/2006/table">
            <a:tbl>
              <a:tblPr/>
              <a:tblGrid>
                <a:gridCol w="1333500"/>
                <a:gridCol w="1514475"/>
                <a:gridCol w="1565275"/>
              </a:tblGrid>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TimeCardNo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EmpNo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TimeCardDate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11/02/2002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11/02/2002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108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11/02/2002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11/09/2002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11/09/2002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97"/>
          <p:cNvSpPr txBox="1">
            <a:spLocks noChangeArrowheads="1"/>
          </p:cNvSpPr>
          <p:nvPr/>
        </p:nvSpPr>
        <p:spPr bwMode="auto">
          <a:xfrm>
            <a:off x="762000" y="2064702"/>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Table: Employees</a:t>
            </a:r>
          </a:p>
        </p:txBody>
      </p:sp>
      <p:sp>
        <p:nvSpPr>
          <p:cNvPr id="9" name="Text Box 98"/>
          <p:cNvSpPr txBox="1">
            <a:spLocks noChangeArrowheads="1"/>
          </p:cNvSpPr>
          <p:nvPr/>
        </p:nvSpPr>
        <p:spPr bwMode="auto">
          <a:xfrm>
            <a:off x="5208735" y="5853906"/>
            <a:ext cx="2495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Table: Time Card Data</a:t>
            </a:r>
          </a:p>
        </p:txBody>
      </p:sp>
      <p:graphicFrame>
        <p:nvGraphicFramePr>
          <p:cNvPr id="10" name="Group 175"/>
          <p:cNvGraphicFramePr>
            <a:graphicFrameLocks/>
          </p:cNvGraphicFramePr>
          <p:nvPr>
            <p:extLst>
              <p:ext uri="{D42A27DB-BD31-4B8C-83A1-F6EECF244321}">
                <p14:modId xmlns:p14="http://schemas.microsoft.com/office/powerpoint/2010/main" val="891646573"/>
              </p:ext>
            </p:extLst>
          </p:nvPr>
        </p:nvGraphicFramePr>
        <p:xfrm>
          <a:off x="6477000" y="2824337"/>
          <a:ext cx="2058988" cy="1395731"/>
        </p:xfrm>
        <a:graphic>
          <a:graphicData uri="http://schemas.openxmlformats.org/drawingml/2006/table">
            <a:tbl>
              <a:tblPr/>
              <a:tblGrid>
                <a:gridCol w="871538"/>
                <a:gridCol w="1187450"/>
              </a:tblGrid>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DeptNo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DeptName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Accounting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Marketing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Shipping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Text Box 127"/>
          <p:cNvSpPr txBox="1">
            <a:spLocks noChangeArrowheads="1"/>
          </p:cNvSpPr>
          <p:nvPr/>
        </p:nvSpPr>
        <p:spPr bwMode="auto">
          <a:xfrm>
            <a:off x="6494463" y="2248058"/>
            <a:ext cx="219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Table: Departments</a:t>
            </a:r>
          </a:p>
        </p:txBody>
      </p:sp>
      <p:sp>
        <p:nvSpPr>
          <p:cNvPr id="12" name="Text Box 178"/>
          <p:cNvSpPr txBox="1">
            <a:spLocks noChangeArrowheads="1"/>
          </p:cNvSpPr>
          <p:nvPr/>
        </p:nvSpPr>
        <p:spPr bwMode="auto">
          <a:xfrm>
            <a:off x="7712136" y="5087762"/>
            <a:ext cx="1200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a:t>Primary Key</a:t>
            </a:r>
          </a:p>
        </p:txBody>
      </p:sp>
      <p:sp>
        <p:nvSpPr>
          <p:cNvPr id="13" name="Rectangle 179"/>
          <p:cNvSpPr>
            <a:spLocks noChangeArrowheads="1"/>
          </p:cNvSpPr>
          <p:nvPr/>
        </p:nvSpPr>
        <p:spPr bwMode="auto">
          <a:xfrm>
            <a:off x="7178736" y="5011562"/>
            <a:ext cx="5334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855347305"/>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267200"/>
            <a:ext cx="6705600"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r="19032"/>
          <a:stretch>
            <a:fillRect/>
          </a:stretch>
        </p:blipFill>
        <p:spPr bwMode="auto">
          <a:xfrm>
            <a:off x="381000" y="2143125"/>
            <a:ext cx="83820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Text Box 9"/>
          <p:cNvSpPr txBox="1">
            <a:spLocks noChangeArrowheads="1"/>
          </p:cNvSpPr>
          <p:nvPr/>
        </p:nvSpPr>
        <p:spPr bwMode="auto">
          <a:xfrm>
            <a:off x="533400" y="3886200"/>
            <a:ext cx="197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Normalized Table</a:t>
            </a:r>
          </a:p>
        </p:txBody>
      </p:sp>
    </p:spTree>
    <p:extLst>
      <p:ext uri="{BB962C8B-B14F-4D97-AF65-F5344CB8AC3E}">
        <p14:creationId xmlns:p14="http://schemas.microsoft.com/office/powerpoint/2010/main" val="1957620592"/>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must be in a database table.</a:t>
            </a:r>
          </a:p>
          <a:p>
            <a:r>
              <a:rPr lang="en-US" dirty="0" smtClean="0"/>
              <a:t>The tables stores information in rows and columns  where one or more columns, called the primary key, uniquely identify each row.</a:t>
            </a:r>
          </a:p>
          <a:p>
            <a:r>
              <a:rPr lang="en-US" dirty="0" smtClean="0"/>
              <a:t>Each row contains atomic values, and there are no repeating groups of columns.</a:t>
            </a:r>
          </a:p>
          <a:p>
            <a:r>
              <a:rPr lang="en-US" dirty="0"/>
              <a:t>Each field contains the smallest meaningful value.</a:t>
            </a:r>
          </a:p>
          <a:p>
            <a:r>
              <a:rPr lang="en-US" dirty="0"/>
              <a:t>The table does not contain repeating groups of fields or repeating data within the same field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2080033340"/>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sp>
        <p:nvSpPr>
          <p:cNvPr id="3" name="Content Placeholder 2"/>
          <p:cNvSpPr>
            <a:spLocks noGrp="1"/>
          </p:cNvSpPr>
          <p:nvPr>
            <p:ph idx="1"/>
          </p:nvPr>
        </p:nvSpPr>
        <p:spPr/>
        <p:txBody>
          <a:bodyPr/>
          <a:lstStyle/>
          <a:p>
            <a:r>
              <a:rPr lang="en-US" dirty="0"/>
              <a:t>Define the data items required, because they become the columns in a table.</a:t>
            </a:r>
          </a:p>
          <a:p>
            <a:r>
              <a:rPr lang="en-US" dirty="0"/>
              <a:t>Place the related data items in a table.</a:t>
            </a:r>
          </a:p>
          <a:p>
            <a:r>
              <a:rPr lang="en-US" dirty="0"/>
              <a:t>Ensure that there are no repeating groups of data.</a:t>
            </a:r>
          </a:p>
          <a:p>
            <a:r>
              <a:rPr lang="en-US" dirty="0"/>
              <a:t>Ensure that there is a primary key.</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Prepared By: Manjul Bhattarai</a:t>
            </a:r>
            <a:endParaRPr lang="en-US"/>
          </a:p>
        </p:txBody>
      </p:sp>
    </p:spTree>
    <p:extLst>
      <p:ext uri="{BB962C8B-B14F-4D97-AF65-F5344CB8AC3E}">
        <p14:creationId xmlns:p14="http://schemas.microsoft.com/office/powerpoint/2010/main" val="3402982273"/>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Manjul Bhattarai</a:t>
            </a:r>
            <a:endParaRPr lang="en-US"/>
          </a:p>
        </p:txBody>
      </p:sp>
      <p:sp>
        <p:nvSpPr>
          <p:cNvPr id="6" name="Rectangle 2"/>
          <p:cNvSpPr>
            <a:spLocks noGrp="1" noChangeArrowheads="1"/>
          </p:cNvSpPr>
          <p:nvPr>
            <p:ph type="title"/>
          </p:nvPr>
        </p:nvSpPr>
        <p:spPr>
          <a:xfrm>
            <a:off x="457200" y="274638"/>
            <a:ext cx="8229600" cy="1143000"/>
          </a:xfrm>
        </p:spPr>
        <p:txBody>
          <a:bodyPr/>
          <a:lstStyle/>
          <a:p>
            <a:r>
              <a:rPr lang="en-US" sz="3600" b="1" dirty="0"/>
              <a:t>Tables Violating First Normal Form</a:t>
            </a:r>
          </a:p>
        </p:txBody>
      </p:sp>
      <p:graphicFrame>
        <p:nvGraphicFramePr>
          <p:cNvPr id="7" name="Group 68"/>
          <p:cNvGraphicFramePr>
            <a:graphicFrameLocks noGrp="1"/>
          </p:cNvGraphicFramePr>
          <p:nvPr/>
        </p:nvGraphicFramePr>
        <p:xfrm>
          <a:off x="76200" y="1600200"/>
          <a:ext cx="9067800" cy="1677988"/>
        </p:xfrm>
        <a:graphic>
          <a:graphicData uri="http://schemas.openxmlformats.org/drawingml/2006/table">
            <a:tbl>
              <a:tblPr/>
              <a:tblGrid>
                <a:gridCol w="2819400"/>
                <a:gridCol w="6248400"/>
              </a:tblGrid>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charset="0"/>
                        </a:rPr>
                        <a:t>PART </a:t>
                      </a:r>
                      <a:r>
                        <a:rPr kumimoji="0" lang="en-US" sz="2000" b="1" i="0" u="none" strike="noStrike" cap="none" normalizeH="0" baseline="0">
                          <a:ln>
                            <a:noFill/>
                          </a:ln>
                          <a:solidFill>
                            <a:schemeClr val="tx1"/>
                          </a:solidFill>
                          <a:effectLst/>
                          <a:latin typeface="Arial" charset="0"/>
                          <a:ea typeface="ＭＳ Ｐゴシック" charset="0"/>
                        </a:rPr>
                        <a:t>(Primary Key) </a:t>
                      </a:r>
                      <a:endParaRPr kumimoji="0" lang="en-US" sz="54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charset="0"/>
                        </a:rPr>
                        <a:t>WAREHOUSE </a:t>
                      </a:r>
                      <a:endParaRPr kumimoji="0" lang="en-US" sz="6000" b="0" i="0" u="none" strike="noStrike" cap="none" normalizeH="0" baseline="0">
                        <a:ln>
                          <a:noFill/>
                        </a:ln>
                        <a:solidFill>
                          <a:schemeClr val="tx1"/>
                        </a:solidFill>
                        <a:effectLst/>
                        <a:latin typeface="Arial" charset="0"/>
                        <a:ea typeface="ＭＳ Ｐゴシック"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P0010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Warehouse A, Warehouse B, Warehouse C </a:t>
                      </a:r>
                      <a:endParaRPr kumimoji="0" lang="en-US" sz="60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rPr>
                        <a:t>P0020 </a:t>
                      </a:r>
                      <a:endParaRPr kumimoji="0" lang="en-US" sz="6000" b="0" i="0" u="none" strike="noStrike" cap="none" normalizeH="0" baseline="0" dirty="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rPr>
                        <a:t>Warehouse B, Warehouse D</a:t>
                      </a:r>
                      <a:endParaRPr kumimoji="0" lang="en-US" sz="6000" b="0" i="0" u="none" strike="noStrike" cap="none" normalizeH="0" baseline="0" dirty="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Group 115"/>
          <p:cNvGraphicFramePr>
            <a:graphicFrameLocks noGrp="1"/>
          </p:cNvGraphicFramePr>
          <p:nvPr/>
        </p:nvGraphicFramePr>
        <p:xfrm>
          <a:off x="457200" y="4648200"/>
          <a:ext cx="8096250" cy="1891348"/>
        </p:xfrm>
        <a:graphic>
          <a:graphicData uri="http://schemas.openxmlformats.org/drawingml/2006/table">
            <a:tbl>
              <a:tblPr/>
              <a:tblGrid>
                <a:gridCol w="1733550"/>
                <a:gridCol w="2120900"/>
                <a:gridCol w="2120900"/>
                <a:gridCol w="2120900"/>
              </a:tblGrid>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PART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(Primary Key) </a:t>
                      </a:r>
                      <a:endParaRPr kumimoji="0" lang="en-US" sz="48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WAREHOUSE A</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WAREHOUSE B</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WAREHOUSE C</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P0010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Yes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No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Yes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P0020 </a:t>
                      </a:r>
                      <a:endParaRPr kumimoji="0" lang="en-US" sz="5400" b="0" i="0" u="none" strike="noStrike" cap="none" normalizeH="0" baseline="0">
                        <a:ln>
                          <a:noFill/>
                        </a:ln>
                        <a:solidFill>
                          <a:schemeClr val="tx1"/>
                        </a:solidFill>
                        <a:effectLst/>
                        <a:latin typeface="Arial" charset="0"/>
                        <a:ea typeface="ＭＳ Ｐゴシック"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No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Yes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Yes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Text Box 116"/>
          <p:cNvSpPr txBox="1">
            <a:spLocks noChangeArrowheads="1"/>
          </p:cNvSpPr>
          <p:nvPr/>
        </p:nvSpPr>
        <p:spPr bwMode="auto">
          <a:xfrm>
            <a:off x="5029200" y="3429000"/>
            <a:ext cx="287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a:t>Really Bad Set-up!</a:t>
            </a:r>
          </a:p>
        </p:txBody>
      </p:sp>
      <p:sp>
        <p:nvSpPr>
          <p:cNvPr id="10" name="Line 117"/>
          <p:cNvSpPr>
            <a:spLocks noChangeShapeType="1"/>
          </p:cNvSpPr>
          <p:nvPr/>
        </p:nvSpPr>
        <p:spPr bwMode="auto">
          <a:xfrm flipH="1" flipV="1">
            <a:off x="4572000" y="3429000"/>
            <a:ext cx="457200" cy="3048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118"/>
          <p:cNvSpPr txBox="1">
            <a:spLocks noChangeArrowheads="1"/>
          </p:cNvSpPr>
          <p:nvPr/>
        </p:nvSpPr>
        <p:spPr bwMode="auto">
          <a:xfrm>
            <a:off x="457200" y="3886200"/>
            <a:ext cx="3449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a:t>Better, but still flawed!</a:t>
            </a:r>
          </a:p>
        </p:txBody>
      </p:sp>
      <p:sp>
        <p:nvSpPr>
          <p:cNvPr id="12" name="Line 119"/>
          <p:cNvSpPr>
            <a:spLocks noChangeShapeType="1"/>
          </p:cNvSpPr>
          <p:nvPr/>
        </p:nvSpPr>
        <p:spPr bwMode="auto">
          <a:xfrm>
            <a:off x="3886200" y="4191000"/>
            <a:ext cx="381000" cy="3048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01282730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47125</TotalTime>
  <Words>7196</Words>
  <Application>Microsoft Macintosh PowerPoint</Application>
  <PresentationFormat>On-screen Show (4:3)</PresentationFormat>
  <Paragraphs>1838</Paragraphs>
  <Slides>146</Slides>
  <Notes>1</Notes>
  <HiddenSlides>0</HiddenSlides>
  <MMClips>0</MMClips>
  <ScaleCrop>false</ScaleCrop>
  <HeadingPairs>
    <vt:vector size="4" baseType="variant">
      <vt:variant>
        <vt:lpstr>Theme</vt:lpstr>
      </vt:variant>
      <vt:variant>
        <vt:i4>1</vt:i4>
      </vt:variant>
      <vt:variant>
        <vt:lpstr>Slide Titles</vt:lpstr>
      </vt:variant>
      <vt:variant>
        <vt:i4>146</vt:i4>
      </vt:variant>
    </vt:vector>
  </HeadingPairs>
  <TitlesOfParts>
    <vt:vector size="147" baseType="lpstr">
      <vt:lpstr>Genesis</vt:lpstr>
      <vt:lpstr>DBMS Chapter-5  Database Constraints and Relational Database Design</vt:lpstr>
      <vt:lpstr>Chapter Contents</vt:lpstr>
      <vt:lpstr>Introduction</vt:lpstr>
      <vt:lpstr>Integrity Constraints</vt:lpstr>
      <vt:lpstr>Integrity Constraints</vt:lpstr>
      <vt:lpstr>Referential Integrity</vt:lpstr>
      <vt:lpstr>Referential Integrity</vt:lpstr>
      <vt:lpstr>Referential Integrity</vt:lpstr>
      <vt:lpstr>Referential Integrity</vt:lpstr>
      <vt:lpstr>ON DELETE</vt:lpstr>
      <vt:lpstr>PL/SQL Basics</vt:lpstr>
      <vt:lpstr>PL/SQL</vt:lpstr>
      <vt:lpstr>PL/SQL</vt:lpstr>
      <vt:lpstr>PL/SQL</vt:lpstr>
      <vt:lpstr>PL/SQL</vt:lpstr>
      <vt:lpstr>PL/SQL Identifiers</vt:lpstr>
      <vt:lpstr>PL/SQL Delimiters</vt:lpstr>
      <vt:lpstr>PL/SQL Delimiters</vt:lpstr>
      <vt:lpstr>PL/SQL Delimiters</vt:lpstr>
      <vt:lpstr>PL/SQL Comments</vt:lpstr>
      <vt:lpstr>PL/SQL Program Units</vt:lpstr>
      <vt:lpstr>PL/SQL Data Types</vt:lpstr>
      <vt:lpstr>PL/SQL Variables</vt:lpstr>
      <vt:lpstr>PL/SQL Variables</vt:lpstr>
      <vt:lpstr>PL/SQL Variables</vt:lpstr>
      <vt:lpstr>PL/SQL Procedure</vt:lpstr>
      <vt:lpstr>PL/SQL Procedure</vt:lpstr>
      <vt:lpstr>PL/SQL Procedure</vt:lpstr>
      <vt:lpstr>PL/SQL Function</vt:lpstr>
      <vt:lpstr>PL/SQL Function</vt:lpstr>
      <vt:lpstr>PL/SQL Function</vt:lpstr>
      <vt:lpstr>PL/SQL Function</vt:lpstr>
      <vt:lpstr>PL/SQL Function</vt:lpstr>
      <vt:lpstr>PL/SQL Function</vt:lpstr>
      <vt:lpstr>PL/SQL Exceptions</vt:lpstr>
      <vt:lpstr>PL/SQL Exceptions</vt:lpstr>
      <vt:lpstr>PL/SQL Exceptions</vt:lpstr>
      <vt:lpstr>Triggers</vt:lpstr>
      <vt:lpstr>Triggers</vt:lpstr>
      <vt:lpstr>Triggers</vt:lpstr>
      <vt:lpstr>Triggers</vt:lpstr>
      <vt:lpstr>Triggers</vt:lpstr>
      <vt:lpstr>Triggers</vt:lpstr>
      <vt:lpstr>Triggers: Event</vt:lpstr>
      <vt:lpstr>Granularity of Event</vt:lpstr>
      <vt:lpstr>Granularity of Event</vt:lpstr>
      <vt:lpstr>Triggers: Condition</vt:lpstr>
      <vt:lpstr>Triggers: Action</vt:lpstr>
      <vt:lpstr>Triggers: Referencing Values</vt:lpstr>
      <vt:lpstr>Triggers: Referencing Values</vt:lpstr>
      <vt:lpstr>Triggers: Example 1</vt:lpstr>
      <vt:lpstr>Triggers: Example 2</vt:lpstr>
      <vt:lpstr>Triggers: Example 3</vt:lpstr>
      <vt:lpstr>Triggers: Example 4</vt:lpstr>
      <vt:lpstr>Triggers: Example 5</vt:lpstr>
      <vt:lpstr>Assertions</vt:lpstr>
      <vt:lpstr>Assertions</vt:lpstr>
      <vt:lpstr>Assertions</vt:lpstr>
      <vt:lpstr>Assertions</vt:lpstr>
      <vt:lpstr>Triggers Vs. Assertions</vt:lpstr>
      <vt:lpstr>Triggers Vs. Assertions</vt:lpstr>
      <vt:lpstr>Triggers Vs. Assertions</vt:lpstr>
      <vt:lpstr>Functional Dependencies</vt:lpstr>
      <vt:lpstr>Functional Dependencies</vt:lpstr>
      <vt:lpstr>Functional Dependencies</vt:lpstr>
      <vt:lpstr>Functional Dependencies</vt:lpstr>
      <vt:lpstr>Trivial Functional Dependency</vt:lpstr>
      <vt:lpstr>Trivial Functional Dependency</vt:lpstr>
      <vt:lpstr>Non-Trivial Functional Dependency</vt:lpstr>
      <vt:lpstr>Multivalued Dependencies</vt:lpstr>
      <vt:lpstr>Multivalued Dependencies</vt:lpstr>
      <vt:lpstr>Limitations of E-R Designs</vt:lpstr>
      <vt:lpstr>Limitations of E-R Designs</vt:lpstr>
      <vt:lpstr>Redundancy</vt:lpstr>
      <vt:lpstr>Redundancy and Other Problems</vt:lpstr>
      <vt:lpstr>Redundancy and Other Problems</vt:lpstr>
      <vt:lpstr>Anomalies</vt:lpstr>
      <vt:lpstr>Insertion anomaly</vt:lpstr>
      <vt:lpstr>Update Anomaly</vt:lpstr>
      <vt:lpstr>Delete Anomaly</vt:lpstr>
      <vt:lpstr>Decomposition</vt:lpstr>
      <vt:lpstr>Normalization</vt:lpstr>
      <vt:lpstr>Normalizations</vt:lpstr>
      <vt:lpstr>Normalizations</vt:lpstr>
      <vt:lpstr>Normalization</vt:lpstr>
      <vt:lpstr>Functional Dependencies Revision</vt:lpstr>
      <vt:lpstr>Functional Dependency </vt:lpstr>
      <vt:lpstr>Full Functional Dependency</vt:lpstr>
      <vt:lpstr>Partial Functional Dependency</vt:lpstr>
      <vt:lpstr>Transitive Functional Dependency</vt:lpstr>
      <vt:lpstr>Trivial Functional Dependency</vt:lpstr>
      <vt:lpstr>Why Normalize tables?</vt:lpstr>
      <vt:lpstr>Steps of Normalization</vt:lpstr>
      <vt:lpstr>A Typical Spreadsheet File</vt:lpstr>
      <vt:lpstr>Normalized Table</vt:lpstr>
      <vt:lpstr>Another Example</vt:lpstr>
      <vt:lpstr>First Normal Form</vt:lpstr>
      <vt:lpstr>First Normal Form</vt:lpstr>
      <vt:lpstr>Tables Violating First Normal Form</vt:lpstr>
      <vt:lpstr>Table Conforming to First Normal Form</vt:lpstr>
      <vt:lpstr>First Normal Form</vt:lpstr>
      <vt:lpstr>First Normal Form</vt:lpstr>
      <vt:lpstr>First Normal Form</vt:lpstr>
      <vt:lpstr>Second Normal Form</vt:lpstr>
      <vt:lpstr>Second Normal Form</vt:lpstr>
      <vt:lpstr>Second Normal Form</vt:lpstr>
      <vt:lpstr>Second Normal Form</vt:lpstr>
      <vt:lpstr>Second Normal Form</vt:lpstr>
      <vt:lpstr>Second Normal Form</vt:lpstr>
      <vt:lpstr>Table Violating Second Normal Form</vt:lpstr>
      <vt:lpstr>Tables Conforming to Second  Normal Form</vt:lpstr>
      <vt:lpstr>Third Normal Form</vt:lpstr>
      <vt:lpstr>Third Normal Form</vt:lpstr>
      <vt:lpstr>Third Normal Form</vt:lpstr>
      <vt:lpstr>Third Normal Form</vt:lpstr>
      <vt:lpstr>Third Normal Form</vt:lpstr>
      <vt:lpstr>Table Violating Third Normal Form </vt:lpstr>
      <vt:lpstr>Tables Conforming to Third  Normal Form</vt:lpstr>
      <vt:lpstr>Boyce Codd Normal Form (BCNF)</vt:lpstr>
      <vt:lpstr>Boyce Codd Normal Form (BCNF)</vt:lpstr>
      <vt:lpstr>Boyce Codd Normal Form (BCNF)</vt:lpstr>
      <vt:lpstr>Boyce Codd Normal Form (BCNF)</vt:lpstr>
      <vt:lpstr>Boyce Codd Normal Form (BCNF)</vt:lpstr>
      <vt:lpstr>Boyce Codd Normal Form (BCNF)</vt:lpstr>
      <vt:lpstr>Boyce Codd Normal Form (BCNF)</vt:lpstr>
      <vt:lpstr>Example 1</vt:lpstr>
      <vt:lpstr>PowerPoint Presentation</vt:lpstr>
      <vt:lpstr>PowerPoint Presentation</vt:lpstr>
      <vt:lpstr>PowerPoint Presentation</vt:lpstr>
      <vt:lpstr>Example 2</vt:lpstr>
      <vt:lpstr>Table in First Normal Form</vt:lpstr>
      <vt:lpstr>Tables in Second Normal Form</vt:lpstr>
      <vt:lpstr>Tables in Third Normal Form</vt:lpstr>
      <vt:lpstr>Example 3</vt:lpstr>
      <vt:lpstr>Table in First Normal Form Fields contain smallest meaningful values</vt:lpstr>
      <vt:lpstr>Table in First Normal Form No more repeated fields</vt:lpstr>
      <vt:lpstr>Second/Third Normal Form Remove Repeated Data From Table Step 1</vt:lpstr>
      <vt:lpstr>Tables in Second Normal Form</vt:lpstr>
      <vt:lpstr>Tables in Third Normal Form</vt:lpstr>
      <vt:lpstr>Relationships for Example 3</vt:lpstr>
      <vt:lpstr>Example 4</vt:lpstr>
      <vt:lpstr>Tables in 2nd and 3rd Normal Form</vt:lpstr>
      <vt:lpstr>Example 5</vt:lpstr>
      <vt:lpstr>Tables in 2NF</vt:lpstr>
      <vt:lpstr>Tables in 3NF</vt:lpstr>
      <vt:lpstr>End of Chapter Five Thank you </vt:lpstr>
    </vt:vector>
  </TitlesOfParts>
  <Company>Logpoint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Manjul Bhattarai</dc:creator>
  <cp:lastModifiedBy>Manjul Bhattarai</cp:lastModifiedBy>
  <cp:revision>2113</cp:revision>
  <dcterms:created xsi:type="dcterms:W3CDTF">2017-07-11T15:36:27Z</dcterms:created>
  <dcterms:modified xsi:type="dcterms:W3CDTF">2017-08-25T01:30:47Z</dcterms:modified>
</cp:coreProperties>
</file>