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4" r:id="rId30"/>
    <p:sldId id="295" r:id="rId31"/>
    <p:sldId id="284" r:id="rId32"/>
    <p:sldId id="285" r:id="rId33"/>
    <p:sldId id="286" r:id="rId34"/>
    <p:sldId id="290" r:id="rId35"/>
    <p:sldId id="291" r:id="rId36"/>
    <p:sldId id="292" r:id="rId37"/>
    <p:sldId id="293" r:id="rId38"/>
    <p:sldId id="287" r:id="rId39"/>
    <p:sldId id="299" r:id="rId40"/>
    <p:sldId id="289" r:id="rId41"/>
    <p:sldId id="297" r:id="rId42"/>
    <p:sldId id="298" r:id="rId43"/>
    <p:sldId id="300" r:id="rId44"/>
    <p:sldId id="301" r:id="rId45"/>
    <p:sldId id="302" r:id="rId46"/>
    <p:sldId id="304" r:id="rId47"/>
    <p:sldId id="305" r:id="rId48"/>
    <p:sldId id="306" r:id="rId49"/>
    <p:sldId id="313" r:id="rId50"/>
    <p:sldId id="308" r:id="rId51"/>
    <p:sldId id="307" r:id="rId52"/>
    <p:sldId id="309" r:id="rId53"/>
    <p:sldId id="310" r:id="rId54"/>
    <p:sldId id="311" r:id="rId55"/>
    <p:sldId id="312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64" autoAdjust="0"/>
  </p:normalViewPr>
  <p:slideViewPr>
    <p:cSldViewPr snapToGrid="0" snapToObjects="1">
      <p:cViewPr varScale="1">
        <p:scale>
          <a:sx n="79" d="100"/>
          <a:sy n="79" d="100"/>
        </p:scale>
        <p:origin x="-19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handoutMaster" Target="handoutMasters/handout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24A3C-EA84-764B-9A0C-C56AF111A02B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6556A-A81C-8B4C-AAB4-25C6AD9C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45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F9977-0ACC-8844-95D7-B7C10E3DF300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9888F-B993-5448-B797-86CE1DDFF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7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Persistent: which can</a:t>
            </a:r>
            <a:r>
              <a:rPr lang="en-US" baseline="0" dirty="0" smtClean="0"/>
              <a:t> be written down somewhere</a:t>
            </a:r>
          </a:p>
          <a:p>
            <a:r>
              <a:rPr lang="en-US" baseline="0" dirty="0" smtClean="0"/>
              <a:t>Logically Coherent: to stick together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9888F-B993-5448-B797-86CE1DDFFA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1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Define</a:t>
            </a:r>
            <a:r>
              <a:rPr lang="en-US" baseline="0" dirty="0" smtClean="0"/>
              <a:t> the structure of database information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Populate database with appropriate information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Manipulate database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Protect database (includes secure access by users and automatic recovery)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Share among multiple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9888F-B993-5448-B797-86CE1DDFFA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88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In practical-world applications, data is stored in objects and not files. Application level code needs to be written to handle, store and scan through the data in a file system whereas a DBMS gives us the ability to query the database.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Redundancy refers to repeated instances of the same data.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DBMS makes complex memory management easy to handle.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Several applications allow user to simultaneously access data. This may lead to inconsistency in data in case files are used. Consider two withdrawal transactions X and Y in which an amount of 100 and 200 is withdrawn from an account A initially containing 1000. Now since these transactions are taking place simultaneously, different transactions may update the account differently. X reads 1000, debits 100, updates the account A to 900, whereas X also reads 1000, debits 200, updates A to 800. In both cases account A has wrong information. This results in data inconsistency. A DBMS implements ACID(atomicity, durability, </a:t>
            </a:r>
            <a:r>
              <a:rPr lang="en-US" dirty="0" err="1" smtClean="0"/>
              <a:t>isolation,consistency</a:t>
            </a:r>
            <a:r>
              <a:rPr lang="en-US" dirty="0" smtClean="0"/>
              <a:t>)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A DBMS can grant access to various users and determine which part and how much of the data can they access from the database thus removing redundancy.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Data stored in databases must satisfy integrity constraints. (</a:t>
            </a:r>
            <a:r>
              <a:rPr lang="en-US" dirty="0" err="1" smtClean="0"/>
              <a:t>eg</a:t>
            </a:r>
            <a:r>
              <a:rPr lang="en-US" dirty="0" smtClean="0"/>
              <a:t>. Enrollment of student in only one faculty)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9888F-B993-5448-B797-86CE1DDFFA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740-3B78-3245-8128-9068E095C747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4428-E076-BB42-ABFF-012D7C5D22B1}" type="datetime1">
              <a:rPr lang="en-US" smtClean="0"/>
              <a:t>7/21/17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225553A-9230-5A4A-9976-E425F69F5A97}" type="datetime1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12E790-C336-6B41-8F7D-348DFDF2A4B5}" type="datetime1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3E0BA-1741-AE45-A275-BAFD90644609}" type="datetime1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4BE7-F32D-4E47-8313-7E2F6AE0F331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A410-3AA8-DE46-BFAC-5207BD00086F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BAEB-DCCC-1D41-BEAF-74551BBE164F}" type="datetime1">
              <a:rPr lang="en-US" smtClean="0"/>
              <a:t>7/21/17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C841-0207-8F42-8B70-CF51744B6860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410F06-2B82-8945-AFE5-8D8BE1BDD676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DE6B-A620-CE48-9C3C-ECCDCABD4E3C}" type="datetime1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591B-2D36-E140-B4BB-C826C9A40644}" type="datetime1">
              <a:rPr lang="en-US" smtClean="0"/>
              <a:t>7/21/17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63C8-F899-E145-A688-EECB4AD41B5C}" type="datetime1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4B2C-0CCB-A043-99A8-F68518D30C92}" type="datetime1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1CB2-97B6-B84C-A879-F9185B9D97C7}" type="datetime1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87F-B983-3749-B4F1-BD9B1BC7A96D}" type="datetime1">
              <a:rPr lang="en-US" smtClean="0"/>
              <a:t>7/21/17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60D56EE-9F91-AF42-B623-F57E3137FB1B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390775"/>
            <a:ext cx="8228013" cy="1927225"/>
          </a:xfrm>
        </p:spPr>
        <p:txBody>
          <a:bodyPr/>
          <a:lstStyle/>
          <a:p>
            <a:r>
              <a:rPr lang="en-US" sz="3600" dirty="0" smtClean="0"/>
              <a:t>DBMS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Chapter-1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4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differences?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Twitter</a:t>
            </a:r>
          </a:p>
          <a:p>
            <a:r>
              <a:rPr lang="en-US" dirty="0" smtClean="0"/>
              <a:t>Full Name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71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Provinces</a:t>
            </a:r>
          </a:p>
          <a:p>
            <a:pPr lvl="1"/>
            <a:r>
              <a:rPr lang="en-US" dirty="0" smtClean="0"/>
              <a:t>Name, Description, other data</a:t>
            </a:r>
          </a:p>
          <a:p>
            <a:r>
              <a:rPr lang="en-US" dirty="0" smtClean="0"/>
              <a:t>Districts</a:t>
            </a:r>
          </a:p>
          <a:p>
            <a:pPr lvl="1"/>
            <a:r>
              <a:rPr lang="en-US" dirty="0" smtClean="0"/>
              <a:t>Name, Description, other data</a:t>
            </a:r>
          </a:p>
          <a:p>
            <a:r>
              <a:rPr lang="en-US" dirty="0" smtClean="0"/>
              <a:t>Municipalities</a:t>
            </a:r>
          </a:p>
          <a:p>
            <a:pPr lvl="1"/>
            <a:r>
              <a:rPr lang="en-US" dirty="0" smtClean="0"/>
              <a:t>Name, Description, other data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106238"/>
              </p:ext>
            </p:extLst>
          </p:nvPr>
        </p:nvGraphicFramePr>
        <p:xfrm>
          <a:off x="739775" y="2770188"/>
          <a:ext cx="76628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716"/>
                <a:gridCol w="1915716"/>
                <a:gridCol w="1915716"/>
                <a:gridCol w="19157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FullName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316532"/>
              </p:ext>
            </p:extLst>
          </p:nvPr>
        </p:nvGraphicFramePr>
        <p:xfrm>
          <a:off x="739775" y="4113213"/>
          <a:ext cx="76628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716"/>
                <a:gridCol w="1915716"/>
                <a:gridCol w="1915716"/>
                <a:gridCol w="19157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TweetId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Retweets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34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863598"/>
              </p:ext>
            </p:extLst>
          </p:nvPr>
        </p:nvGraphicFramePr>
        <p:xfrm>
          <a:off x="142875" y="3196591"/>
          <a:ext cx="85439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899"/>
                <a:gridCol w="841421"/>
                <a:gridCol w="1474876"/>
                <a:gridCol w="1330964"/>
                <a:gridCol w="841421"/>
                <a:gridCol w="1831922"/>
                <a:gridCol w="8414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ProvinceId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DistrictID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MunicipalityId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1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raw facts, values, numbers, characters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pic>
        <p:nvPicPr>
          <p:cNvPr id="5" name="Picture 4" descr="Screen Shot 2017-07-11 at 10.36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0" y="3413124"/>
            <a:ext cx="4958938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collection of related data</a:t>
            </a:r>
          </a:p>
          <a:p>
            <a:r>
              <a:rPr lang="en-US" dirty="0" smtClean="0"/>
              <a:t>A database is a persistent, logically coherent collection of inherently meaningful data, relevant to some aspects of the real world.</a:t>
            </a:r>
          </a:p>
          <a:p>
            <a:r>
              <a:rPr lang="en-US" dirty="0" smtClean="0"/>
              <a:t>Self describing collection of integrated records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86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collection of programs that enables users to create and maintain a database.</a:t>
            </a:r>
          </a:p>
          <a:p>
            <a:r>
              <a:rPr lang="en-US" dirty="0" smtClean="0"/>
              <a:t>Computerized record keeping system</a:t>
            </a:r>
          </a:p>
          <a:p>
            <a:r>
              <a:rPr lang="en-US" dirty="0" smtClean="0"/>
              <a:t>Define, populate, manipulate, protect, share</a:t>
            </a:r>
          </a:p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Allow users to define, store, retrieve and update the information contained in the database.</a:t>
            </a:r>
          </a:p>
          <a:p>
            <a:pPr marL="34925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0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Banking</a:t>
            </a:r>
          </a:p>
          <a:p>
            <a:r>
              <a:rPr lang="en-US" dirty="0" smtClean="0"/>
              <a:t>Airlines</a:t>
            </a:r>
          </a:p>
          <a:p>
            <a:r>
              <a:rPr lang="en-US" dirty="0" smtClean="0"/>
              <a:t>Universities</a:t>
            </a:r>
          </a:p>
          <a:p>
            <a:r>
              <a:rPr lang="en-US" dirty="0" smtClean="0"/>
              <a:t>Telecommunications</a:t>
            </a:r>
          </a:p>
          <a:p>
            <a:r>
              <a:rPr lang="en-US" dirty="0" smtClean="0"/>
              <a:t>Credit and Transactions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Finance</a:t>
            </a:r>
          </a:p>
          <a:p>
            <a:r>
              <a:rPr lang="en-US" dirty="0" smtClean="0"/>
              <a:t>Sales</a:t>
            </a:r>
          </a:p>
          <a:p>
            <a:r>
              <a:rPr lang="en-US" dirty="0" smtClean="0"/>
              <a:t>Human Resources</a:t>
            </a:r>
          </a:p>
          <a:p>
            <a:r>
              <a:rPr lang="en-US" dirty="0" smtClean="0"/>
              <a:t>Manufacturing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0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that is well organized and integrated is useful in decision making.</a:t>
            </a:r>
          </a:p>
          <a:p>
            <a:r>
              <a:rPr lang="en-US" dirty="0" smtClean="0"/>
              <a:t>Effective and efficient management of data.</a:t>
            </a:r>
          </a:p>
          <a:p>
            <a:r>
              <a:rPr lang="en-US" dirty="0" smtClean="0"/>
              <a:t>Query Processing and Management</a:t>
            </a:r>
          </a:p>
          <a:p>
            <a:r>
              <a:rPr lang="en-US" dirty="0" smtClean="0"/>
              <a:t>Easy to understand and friendly</a:t>
            </a:r>
          </a:p>
          <a:p>
            <a:r>
              <a:rPr lang="en-US" dirty="0" smtClean="0"/>
              <a:t>Security and Integrity of data</a:t>
            </a:r>
          </a:p>
          <a:p>
            <a:r>
              <a:rPr lang="en-US" dirty="0" smtClean="0"/>
              <a:t>Data sharing and storage.</a:t>
            </a:r>
          </a:p>
          <a:p>
            <a:r>
              <a:rPr lang="en-US" dirty="0" smtClean="0"/>
              <a:t>Better access to accurate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85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54250"/>
            <a:ext cx="7662864" cy="39846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Concept and Applications</a:t>
            </a:r>
          </a:p>
          <a:p>
            <a:r>
              <a:rPr lang="en-US" dirty="0" smtClean="0"/>
              <a:t>Objectives and Evolution</a:t>
            </a:r>
          </a:p>
          <a:p>
            <a:r>
              <a:rPr lang="en-US" dirty="0" smtClean="0"/>
              <a:t>Needs of DBMS</a:t>
            </a:r>
          </a:p>
          <a:p>
            <a:r>
              <a:rPr lang="en-US" dirty="0" smtClean="0"/>
              <a:t>Data Abstraction</a:t>
            </a:r>
          </a:p>
          <a:p>
            <a:r>
              <a:rPr lang="en-US" dirty="0" smtClean="0"/>
              <a:t>Data Independence</a:t>
            </a:r>
          </a:p>
          <a:p>
            <a:r>
              <a:rPr lang="en-US" dirty="0" smtClean="0"/>
              <a:t>Schema and Instances</a:t>
            </a:r>
          </a:p>
          <a:p>
            <a:r>
              <a:rPr lang="en-US" dirty="0" smtClean="0"/>
              <a:t>Concept of DDL, DML and DCL</a:t>
            </a:r>
          </a:p>
          <a:p>
            <a:r>
              <a:rPr lang="en-US" dirty="0" smtClean="0"/>
              <a:t>Database Manager and Users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1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Several generations and over more than 40 years now.</a:t>
            </a:r>
          </a:p>
          <a:p>
            <a:r>
              <a:rPr lang="en-US" dirty="0" smtClean="0"/>
              <a:t>File Management System</a:t>
            </a:r>
          </a:p>
          <a:p>
            <a:r>
              <a:rPr lang="en-US" dirty="0" smtClean="0"/>
              <a:t>Hierarchical Database System</a:t>
            </a:r>
          </a:p>
          <a:p>
            <a:r>
              <a:rPr lang="en-US" dirty="0" smtClean="0"/>
              <a:t>Network Database System</a:t>
            </a:r>
          </a:p>
          <a:p>
            <a:r>
              <a:rPr lang="en-US" dirty="0" smtClean="0"/>
              <a:t>Relational Database System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Database System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Management System</a:t>
            </a:r>
            <a:endParaRPr lang="en-US" dirty="0"/>
          </a:p>
        </p:txBody>
      </p:sp>
      <p:pic>
        <p:nvPicPr>
          <p:cNvPr id="5" name="Content Placeholder 4" descr="flat-fi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0" b="14010"/>
          <a:stretch>
            <a:fillRect/>
          </a:stretch>
        </p:blipFill>
        <p:spPr>
          <a:xfrm>
            <a:off x="739775" y="2460626"/>
            <a:ext cx="7662864" cy="35766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in a single large file.</a:t>
            </a:r>
          </a:p>
          <a:p>
            <a:r>
              <a:rPr lang="en-US" dirty="0" smtClean="0"/>
              <a:t>How do we search data?</a:t>
            </a:r>
          </a:p>
          <a:p>
            <a:r>
              <a:rPr lang="en-US" dirty="0" smtClean="0"/>
              <a:t>How do we edit/modify data?</a:t>
            </a:r>
          </a:p>
          <a:p>
            <a:r>
              <a:rPr lang="en-US" dirty="0" smtClean="0"/>
              <a:t>How do we sort data?</a:t>
            </a:r>
          </a:p>
          <a:p>
            <a:r>
              <a:rPr lang="en-US" dirty="0" smtClean="0"/>
              <a:t>Time Consuming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Database System</a:t>
            </a:r>
            <a:endParaRPr lang="en-US" dirty="0"/>
          </a:p>
        </p:txBody>
      </p:sp>
      <p:pic>
        <p:nvPicPr>
          <p:cNvPr id="5" name="Content Placeholder 4" descr="hierarchical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3" b="5393"/>
          <a:stretch>
            <a:fillRect/>
          </a:stretch>
        </p:blipFill>
        <p:spPr>
          <a:xfrm>
            <a:off x="739775" y="2524124"/>
            <a:ext cx="7662864" cy="351313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Database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 to folder structure in laptop</a:t>
            </a:r>
          </a:p>
          <a:p>
            <a:r>
              <a:rPr lang="en-US" dirty="0" smtClean="0"/>
              <a:t>Sub-folders, sub-folders and sub-folders</a:t>
            </a:r>
          </a:p>
          <a:p>
            <a:r>
              <a:rPr lang="en-US" dirty="0" smtClean="0"/>
              <a:t>Finally files in some folders</a:t>
            </a:r>
          </a:p>
          <a:p>
            <a:r>
              <a:rPr lang="en-US" dirty="0" smtClean="0"/>
              <a:t>Every child has one parent(folder/sub-folder)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Corporate Hierarchy</a:t>
            </a:r>
          </a:p>
          <a:p>
            <a:r>
              <a:rPr lang="en-US" dirty="0" smtClean="0"/>
              <a:t>No relations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Database System</a:t>
            </a:r>
            <a:endParaRPr lang="en-US" dirty="0"/>
          </a:p>
        </p:txBody>
      </p:sp>
      <p:pic>
        <p:nvPicPr>
          <p:cNvPr id="5" name="Content Placeholder 4" descr="ssnetwork.gi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23" b="-1"/>
          <a:stretch/>
        </p:blipFill>
        <p:spPr>
          <a:xfrm>
            <a:off x="1485900" y="1972358"/>
            <a:ext cx="5959475" cy="399664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0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Database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to many relationships started from here.</a:t>
            </a:r>
          </a:p>
          <a:p>
            <a:r>
              <a:rPr lang="en-US" dirty="0" smtClean="0"/>
              <a:t>Grouping data as sets</a:t>
            </a:r>
          </a:p>
          <a:p>
            <a:r>
              <a:rPr lang="en-US" dirty="0" smtClean="0"/>
              <a:t>Pointers</a:t>
            </a:r>
          </a:p>
          <a:p>
            <a:r>
              <a:rPr lang="en-US" dirty="0" smtClean="0"/>
              <a:t>Files related as owners/members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75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DBMS</a:t>
            </a:r>
            <a:endParaRPr lang="en-US" dirty="0"/>
          </a:p>
        </p:txBody>
      </p:sp>
      <p:pic>
        <p:nvPicPr>
          <p:cNvPr id="5" name="Content Placeholder 4" descr="RBDBMS1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43" t="11205" r="14064" b="17828"/>
          <a:stretch/>
        </p:blipFill>
        <p:spPr>
          <a:xfrm>
            <a:off x="739775" y="2770094"/>
            <a:ext cx="6292850" cy="32671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8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gets organized as tables.</a:t>
            </a:r>
          </a:p>
          <a:p>
            <a:r>
              <a:rPr lang="en-US" dirty="0" smtClean="0"/>
              <a:t>Each record forms a row with many fields and attributes.</a:t>
            </a:r>
          </a:p>
          <a:p>
            <a:r>
              <a:rPr lang="en-US" dirty="0" smtClean="0"/>
              <a:t>Relationship between tables are also formed.</a:t>
            </a:r>
          </a:p>
          <a:p>
            <a:r>
              <a:rPr lang="en-US" dirty="0" smtClean="0"/>
              <a:t>Used by the analytics industry.</a:t>
            </a:r>
          </a:p>
          <a:p>
            <a:r>
              <a:rPr lang="en-US" dirty="0" smtClean="0"/>
              <a:t>An RDBMS is a DBMS which supports relational integrity.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0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SQL Database</a:t>
            </a:r>
            <a:endParaRPr lang="en-US" dirty="0"/>
          </a:p>
        </p:txBody>
      </p:sp>
      <p:pic>
        <p:nvPicPr>
          <p:cNvPr id="5" name="Content Placeholder 4" descr="FB-st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0"/>
          <a:stretch/>
        </p:blipFill>
        <p:spPr>
          <a:xfrm>
            <a:off x="282575" y="2427327"/>
            <a:ext cx="8404225" cy="429414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1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926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Let us a look at a real world application first.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databases rely on tables, columns, rows or schemas to organize and retrieve data.</a:t>
            </a:r>
          </a:p>
          <a:p>
            <a:r>
              <a:rPr lang="en-US" dirty="0" smtClean="0"/>
              <a:t>No SQL database means not SQL or not only SQL</a:t>
            </a:r>
          </a:p>
          <a:p>
            <a:r>
              <a:rPr lang="en-US" dirty="0" smtClean="0"/>
              <a:t>Used to store unstructured data </a:t>
            </a:r>
            <a:r>
              <a:rPr lang="en-US" dirty="0" err="1" smtClean="0"/>
              <a:t>eg</a:t>
            </a:r>
            <a:r>
              <a:rPr lang="en-US" dirty="0" smtClean="0"/>
              <a:t>. User and session data, chatting, messaging, time series data, large video and audio.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KeyValue</a:t>
            </a:r>
            <a:r>
              <a:rPr lang="en-US" dirty="0" smtClean="0"/>
              <a:t>, Document, Graph etc..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D</a:t>
            </a:r>
            <a:r>
              <a:rPr lang="en-US" dirty="0" smtClean="0"/>
              <a:t>ata </a:t>
            </a:r>
            <a:r>
              <a:rPr lang="en-US" b="1" dirty="0" smtClean="0"/>
              <a:t>B</a:t>
            </a:r>
            <a:r>
              <a:rPr lang="en-US" dirty="0" smtClean="0"/>
              <a:t>ase </a:t>
            </a:r>
            <a:r>
              <a:rPr lang="en-US" b="1" dirty="0" smtClean="0"/>
              <a:t>M</a:t>
            </a:r>
            <a:r>
              <a:rPr lang="en-US" dirty="0" smtClean="0"/>
              <a:t>anagement </a:t>
            </a:r>
            <a:r>
              <a:rPr lang="en-US" b="1" dirty="0" smtClean="0"/>
              <a:t>S</a:t>
            </a:r>
            <a:r>
              <a:rPr lang="en-US" dirty="0" smtClean="0"/>
              <a:t>ystem is a system software for easy, efficient and reliable data processing and management.</a:t>
            </a:r>
          </a:p>
          <a:p>
            <a:r>
              <a:rPr lang="en-US" dirty="0" smtClean="0"/>
              <a:t>Creation of database</a:t>
            </a:r>
          </a:p>
          <a:p>
            <a:r>
              <a:rPr lang="en-US" dirty="0" smtClean="0"/>
              <a:t>Retrieval of information</a:t>
            </a:r>
          </a:p>
          <a:p>
            <a:r>
              <a:rPr lang="en-US" dirty="0" smtClean="0"/>
              <a:t>Updating</a:t>
            </a:r>
          </a:p>
          <a:p>
            <a:r>
              <a:rPr lang="en-US" dirty="0" smtClean="0"/>
              <a:t>Managing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8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Processing Queries and Object Management</a:t>
            </a:r>
          </a:p>
          <a:p>
            <a:r>
              <a:rPr lang="en-US" dirty="0" smtClean="0"/>
              <a:t>Controlling redundancy and inconsistency</a:t>
            </a:r>
          </a:p>
          <a:p>
            <a:r>
              <a:rPr lang="en-US" dirty="0" smtClean="0"/>
              <a:t>Efficient memory management and indexing</a:t>
            </a:r>
          </a:p>
          <a:p>
            <a:r>
              <a:rPr lang="en-US" dirty="0" smtClean="0"/>
              <a:t>Concurrency Control and transaction management</a:t>
            </a:r>
          </a:p>
          <a:p>
            <a:r>
              <a:rPr lang="en-US" dirty="0" smtClean="0"/>
              <a:t>Access control and ease in accessing data</a:t>
            </a:r>
          </a:p>
          <a:p>
            <a:r>
              <a:rPr lang="en-US" dirty="0" smtClean="0"/>
              <a:t>Integrity Constraints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0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systems are made up of complex data structures</a:t>
            </a:r>
          </a:p>
          <a:p>
            <a:r>
              <a:rPr lang="en-US" dirty="0" smtClean="0"/>
              <a:t>To ease the user interaction with database, the developers hide internal irrelevant details from users.</a:t>
            </a:r>
          </a:p>
          <a:p>
            <a:r>
              <a:rPr lang="en-US" dirty="0" smtClean="0"/>
              <a:t>This process is called data abstraction.</a:t>
            </a:r>
          </a:p>
          <a:p>
            <a:r>
              <a:rPr lang="en-US" dirty="0" smtClean="0"/>
              <a:t>What we see in rows and columns is different when it reaches memory.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en-US" dirty="0"/>
          </a:p>
        </p:txBody>
      </p:sp>
      <p:pic>
        <p:nvPicPr>
          <p:cNvPr id="5" name="Content Placeholder 4" descr="database-abstracti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533" r="-19756"/>
          <a:stretch/>
        </p:blipFill>
        <p:spPr>
          <a:xfrm>
            <a:off x="739775" y="2770188"/>
            <a:ext cx="7662863" cy="32670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9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Highest level of data abstraction</a:t>
            </a:r>
          </a:p>
          <a:p>
            <a:r>
              <a:rPr lang="en-US" dirty="0" smtClean="0"/>
              <a:t>Data in the form of rows/columns</a:t>
            </a:r>
          </a:p>
          <a:p>
            <a:r>
              <a:rPr lang="en-US" dirty="0" smtClean="0"/>
              <a:t>Users will have different views based on their access rights.</a:t>
            </a:r>
          </a:p>
          <a:p>
            <a:r>
              <a:rPr lang="en-US" dirty="0" smtClean="0"/>
              <a:t>Student cannot see employees salary</a:t>
            </a:r>
          </a:p>
          <a:p>
            <a:r>
              <a:rPr lang="en-US" dirty="0" smtClean="0"/>
              <a:t>Data is based on lower levels and it will not alter the data at below levels.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59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Logical/Conceptual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the actual data stored in the database in the form of tables and relates them by means of mapping</a:t>
            </a:r>
          </a:p>
          <a:p>
            <a:r>
              <a:rPr lang="en-US" dirty="0" smtClean="0"/>
              <a:t>Will not have information on what a user views at external level.</a:t>
            </a:r>
          </a:p>
          <a:p>
            <a:r>
              <a:rPr lang="en-US" dirty="0" smtClean="0"/>
              <a:t>Any changes done will not effect the external and physicals levels of data.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0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Lowest level of data abstraction</a:t>
            </a:r>
          </a:p>
          <a:p>
            <a:r>
              <a:rPr lang="en-US" dirty="0" smtClean="0"/>
              <a:t>How the data is stored in the physical memory like magnetic tapes, hard disks etc.</a:t>
            </a:r>
          </a:p>
          <a:p>
            <a:r>
              <a:rPr lang="en-US" dirty="0" smtClean="0"/>
              <a:t>File organizing methods like hashing, sequential, B+ tree comes into picture.</a:t>
            </a:r>
          </a:p>
          <a:p>
            <a:r>
              <a:rPr lang="en-US" dirty="0" smtClean="0"/>
              <a:t>Complex for developers to design at this level.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8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en-US" dirty="0"/>
          </a:p>
        </p:txBody>
      </p:sp>
      <p:pic>
        <p:nvPicPr>
          <p:cNvPr id="5" name="Content Placeholder 4" descr="3-levels-of-abstracti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28" t="21618" r="-14542" b="4318"/>
          <a:stretch/>
        </p:blipFill>
        <p:spPr>
          <a:xfrm>
            <a:off x="739775" y="2218351"/>
            <a:ext cx="7662864" cy="38189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8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define a schema definition in one level without effecting a schema definition in the next higher level.</a:t>
            </a:r>
          </a:p>
          <a:p>
            <a:r>
              <a:rPr lang="en-US" dirty="0" smtClean="0"/>
              <a:t>Two levels:</a:t>
            </a:r>
          </a:p>
          <a:p>
            <a:r>
              <a:rPr lang="en-US" dirty="0" smtClean="0"/>
              <a:t>Physical Data Independence</a:t>
            </a:r>
          </a:p>
          <a:p>
            <a:r>
              <a:rPr lang="en-US" dirty="0" smtClean="0"/>
              <a:t>Logical Data Independence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2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witter_log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802"/>
            <a:ext cx="9144000" cy="416664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7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Independence</a:t>
            </a:r>
            <a:endParaRPr lang="en-US" dirty="0"/>
          </a:p>
        </p:txBody>
      </p:sp>
      <p:pic>
        <p:nvPicPr>
          <p:cNvPr id="5" name="Content Placeholder 4" descr="data-independenc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0" r="-8139"/>
          <a:stretch/>
        </p:blipFill>
        <p:spPr>
          <a:xfrm>
            <a:off x="739774" y="2770094"/>
            <a:ext cx="8404225" cy="32671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32820" y="2400762"/>
            <a:ext cx="681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Levels are not affected by changes in lower levels. Two Types.</a:t>
            </a:r>
          </a:p>
        </p:txBody>
      </p:sp>
    </p:spTree>
    <p:extLst>
      <p:ext uri="{BB962C8B-B14F-4D97-AF65-F5344CB8AC3E}">
        <p14:creationId xmlns:p14="http://schemas.microsoft.com/office/powerpoint/2010/main" val="215646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Data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modify the physical schema without requiring any change in application programs.</a:t>
            </a:r>
          </a:p>
          <a:p>
            <a:r>
              <a:rPr lang="en-US" dirty="0" smtClean="0"/>
              <a:t>Modifications are necessary to improve performance, file structures change, compression techniques.</a:t>
            </a:r>
          </a:p>
          <a:p>
            <a:r>
              <a:rPr lang="en-US" dirty="0" smtClean="0"/>
              <a:t>Easy to achieve physical data independence.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6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Data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modify the conceptual schema without requiring any change in application programs.</a:t>
            </a:r>
          </a:p>
          <a:p>
            <a:r>
              <a:rPr lang="en-US" dirty="0" smtClean="0"/>
              <a:t>Difficult to achieve logical level independence.</a:t>
            </a:r>
          </a:p>
          <a:p>
            <a:r>
              <a:rPr lang="en-US" dirty="0" smtClean="0"/>
              <a:t>Application depends on logical structures and any change in data might require change in applications.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5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access our files in computer lab?</a:t>
            </a:r>
          </a:p>
          <a:p>
            <a:r>
              <a:rPr lang="en-US" dirty="0" smtClean="0"/>
              <a:t>Login Id and password and then browse.</a:t>
            </a:r>
          </a:p>
          <a:p>
            <a:r>
              <a:rPr lang="en-US" dirty="0" smtClean="0"/>
              <a:t>Database is a program that each student is exercising and each user is considered as schemas.</a:t>
            </a:r>
          </a:p>
          <a:p>
            <a:r>
              <a:rPr lang="en-US" dirty="0" smtClean="0"/>
              <a:t>Their files and folders are considers as objects of schema.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has objects like tables, views, indexes, constraints, procedures </a:t>
            </a:r>
            <a:r>
              <a:rPr lang="en-US" dirty="0" err="1" smtClean="0"/>
              <a:t>etc</a:t>
            </a:r>
            <a:r>
              <a:rPr lang="en-US" dirty="0" smtClean="0"/>
              <a:t>,</a:t>
            </a:r>
          </a:p>
          <a:p>
            <a:r>
              <a:rPr lang="en-US" dirty="0" smtClean="0"/>
              <a:t>All these objects are owned by particular user which is called schema.</a:t>
            </a:r>
          </a:p>
          <a:p>
            <a:r>
              <a:rPr lang="en-US" dirty="0" smtClean="0"/>
              <a:t>Schema owns ownership of all its objects.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</a:t>
            </a:r>
            <a:endParaRPr lang="en-US" dirty="0"/>
          </a:p>
        </p:txBody>
      </p:sp>
      <p:pic>
        <p:nvPicPr>
          <p:cNvPr id="5" name="Content Placeholder 4" descr="database-schem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1" b="4931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7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Imagine a database with EMPLOYEE and DEPARTMENT tables.</a:t>
            </a:r>
          </a:p>
          <a:p>
            <a:r>
              <a:rPr lang="en-US" dirty="0" smtClean="0"/>
              <a:t>Each tables have their own set of records.</a:t>
            </a:r>
          </a:p>
          <a:p>
            <a:r>
              <a:rPr lang="en-US" dirty="0" smtClean="0"/>
              <a:t>Various operations are being executed in both the tables.</a:t>
            </a:r>
          </a:p>
          <a:p>
            <a:r>
              <a:rPr lang="en-US" dirty="0" smtClean="0"/>
              <a:t>There will change in data at some time due to continuous operations happening in tables.</a:t>
            </a:r>
          </a:p>
          <a:p>
            <a:r>
              <a:rPr lang="en-US" dirty="0" smtClean="0"/>
              <a:t>At particular part of time, there would be only one set of data that exists which is called instance of a database.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any particular point of time, what is the state of database with data values in its object is called database instance.</a:t>
            </a:r>
          </a:p>
          <a:p>
            <a:r>
              <a:rPr lang="en-US" dirty="0" smtClean="0"/>
              <a:t>It changes from time to time.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2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Instances</a:t>
            </a:r>
            <a:endParaRPr lang="en-US" dirty="0"/>
          </a:p>
        </p:txBody>
      </p:sp>
      <p:pic>
        <p:nvPicPr>
          <p:cNvPr id="5" name="Content Placeholder 4" descr="database-instanc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6" b="1440"/>
          <a:stretch/>
        </p:blipFill>
        <p:spPr>
          <a:xfrm>
            <a:off x="739775" y="2057602"/>
            <a:ext cx="7662864" cy="446885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2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27079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DDL, DML, DCL, TCL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2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itter_twe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34975"/>
            <a:ext cx="7518400" cy="61849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9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294510"/>
          </a:xfrm>
        </p:spPr>
        <p:txBody>
          <a:bodyPr/>
          <a:lstStyle/>
          <a:p>
            <a:r>
              <a:rPr lang="en-US" dirty="0" smtClean="0"/>
              <a:t>Data Definition Language (DDL)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Deals with database schemas and descriptions, of how the data should reside in the database.</a:t>
            </a:r>
          </a:p>
          <a:p>
            <a:r>
              <a:rPr lang="en-US" dirty="0" smtClean="0"/>
              <a:t>CREATE</a:t>
            </a:r>
          </a:p>
          <a:p>
            <a:r>
              <a:rPr lang="en-US" dirty="0" smtClean="0"/>
              <a:t>ALTER</a:t>
            </a:r>
          </a:p>
          <a:p>
            <a:r>
              <a:rPr lang="en-US" dirty="0" smtClean="0"/>
              <a:t>DROP</a:t>
            </a:r>
          </a:p>
          <a:p>
            <a:r>
              <a:rPr lang="en-US" dirty="0" smtClean="0"/>
              <a:t>TRUNCATE</a:t>
            </a:r>
          </a:p>
          <a:p>
            <a:r>
              <a:rPr lang="en-US" dirty="0" smtClean="0"/>
              <a:t>COMMENT</a:t>
            </a:r>
          </a:p>
          <a:p>
            <a:r>
              <a:rPr lang="en-US" dirty="0" smtClean="0"/>
              <a:t>RENAME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9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-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/>
              <a:t>T</a:t>
            </a:r>
            <a:r>
              <a:rPr lang="en-US" dirty="0" smtClean="0"/>
              <a:t>o </a:t>
            </a:r>
            <a:r>
              <a:rPr lang="en-US" dirty="0"/>
              <a:t>create database objects like (table, index, views, stored procedure, functions and triggers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pic>
        <p:nvPicPr>
          <p:cNvPr id="5" name="Picture 4" descr="CRE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36" y="3769075"/>
            <a:ext cx="5659232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61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DDL-ALTER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Used to add, delete or modify columns in an existing table.</a:t>
            </a:r>
          </a:p>
          <a:p>
            <a:r>
              <a:rPr lang="en-US" dirty="0" smtClean="0"/>
              <a:t>ALTER </a:t>
            </a:r>
            <a:r>
              <a:rPr lang="en-US" dirty="0"/>
              <a:t>TABLE </a:t>
            </a:r>
            <a:r>
              <a:rPr lang="en-US" dirty="0" err="1"/>
              <a:t>table_name</a:t>
            </a:r>
            <a:r>
              <a:rPr lang="en-US" dirty="0"/>
              <a:t> ADD </a:t>
            </a: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 err="1"/>
              <a:t>datatype</a:t>
            </a:r>
            <a:r>
              <a:rPr lang="en-US" dirty="0" smtClean="0"/>
              <a:t>;</a:t>
            </a:r>
          </a:p>
          <a:p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DROP COLUMN </a:t>
            </a:r>
            <a:r>
              <a:rPr lang="en-US" dirty="0" err="1"/>
              <a:t>column_name</a:t>
            </a:r>
            <a:r>
              <a:rPr lang="en-US" dirty="0"/>
              <a:t>;</a:t>
            </a:r>
          </a:p>
          <a:p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MODIFY COLUMN </a:t>
            </a: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 err="1"/>
              <a:t>datatype</a:t>
            </a:r>
            <a:r>
              <a:rPr lang="en-US" dirty="0"/>
              <a:t>;</a:t>
            </a:r>
          </a:p>
          <a:p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MODIFY </a:t>
            </a: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 err="1"/>
              <a:t>datatype</a:t>
            </a:r>
            <a:r>
              <a:rPr lang="en-US" dirty="0"/>
              <a:t> NOT NULL;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- 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remove a table definition and all the data, indexes, triggers, constraints and permission specifications for that table.</a:t>
            </a:r>
          </a:p>
          <a:p>
            <a:r>
              <a:rPr lang="en-US" dirty="0" smtClean="0"/>
              <a:t>Also can be used to drop the database completely.</a:t>
            </a:r>
          </a:p>
          <a:p>
            <a:r>
              <a:rPr lang="en-US" dirty="0" smtClean="0"/>
              <a:t>DROP DATABASE DB_NAME;</a:t>
            </a:r>
          </a:p>
          <a:p>
            <a:r>
              <a:rPr lang="en-US" dirty="0" smtClean="0"/>
              <a:t>DROP TABLE TABLE_NAME;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7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- TRUNCATE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the complete data from an existing table.</a:t>
            </a:r>
          </a:p>
          <a:p>
            <a:r>
              <a:rPr lang="en-US" dirty="0" smtClean="0"/>
              <a:t>This won’t remove the table structure.</a:t>
            </a:r>
          </a:p>
          <a:p>
            <a:r>
              <a:rPr lang="en-US" dirty="0" smtClean="0"/>
              <a:t>TRUNCATE TABLE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3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 Language (DML)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Deals with data manipulation.</a:t>
            </a:r>
          </a:p>
          <a:p>
            <a:r>
              <a:rPr lang="en-US" dirty="0" smtClean="0"/>
              <a:t>Used to store, modify, retrieve, delete and update data in database.</a:t>
            </a:r>
          </a:p>
          <a:p>
            <a:r>
              <a:rPr lang="en-US" dirty="0" smtClean="0"/>
              <a:t>SELECT </a:t>
            </a:r>
            <a:r>
              <a:rPr lang="mr-IN" dirty="0" smtClean="0"/>
              <a:t>–</a:t>
            </a:r>
            <a:r>
              <a:rPr lang="en-US" dirty="0" smtClean="0"/>
              <a:t> retrieve data from database</a:t>
            </a:r>
          </a:p>
          <a:p>
            <a:r>
              <a:rPr lang="en-US" dirty="0" smtClean="0"/>
              <a:t>INSERT </a:t>
            </a:r>
            <a:r>
              <a:rPr lang="mr-IN" dirty="0" smtClean="0"/>
              <a:t>–</a:t>
            </a:r>
            <a:r>
              <a:rPr lang="en-US" dirty="0" smtClean="0"/>
              <a:t> insert data into a table.</a:t>
            </a:r>
          </a:p>
          <a:p>
            <a:r>
              <a:rPr lang="en-US" dirty="0" smtClean="0"/>
              <a:t>UPDATE </a:t>
            </a:r>
            <a:r>
              <a:rPr lang="mr-IN" dirty="0" smtClean="0"/>
              <a:t>–</a:t>
            </a:r>
            <a:r>
              <a:rPr lang="en-US" dirty="0" smtClean="0"/>
              <a:t> updates existing data within a table.</a:t>
            </a:r>
          </a:p>
          <a:p>
            <a:r>
              <a:rPr lang="en-US" dirty="0" smtClean="0"/>
              <a:t>DELETE </a:t>
            </a:r>
            <a:r>
              <a:rPr lang="mr-IN" dirty="0" smtClean="0"/>
              <a:t>–</a:t>
            </a:r>
            <a:r>
              <a:rPr lang="en-US" dirty="0" smtClean="0"/>
              <a:t> Delete all records from a database table.</a:t>
            </a:r>
          </a:p>
          <a:p>
            <a:r>
              <a:rPr lang="en-US" dirty="0" smtClean="0"/>
              <a:t>MERGE </a:t>
            </a:r>
            <a:r>
              <a:rPr lang="mr-IN" dirty="0" smtClean="0"/>
              <a:t>–</a:t>
            </a:r>
            <a:r>
              <a:rPr lang="en-US" dirty="0" smtClean="0"/>
              <a:t> UPSERT operation (insert or update)</a:t>
            </a:r>
          </a:p>
          <a:p>
            <a:r>
              <a:rPr lang="en-US" dirty="0" smtClean="0"/>
              <a:t>CALL </a:t>
            </a:r>
            <a:r>
              <a:rPr lang="mr-IN" dirty="0" smtClean="0"/>
              <a:t>–</a:t>
            </a:r>
            <a:r>
              <a:rPr lang="en-US" dirty="0" smtClean="0"/>
              <a:t> call a PL/SQL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8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Control Language (DCL)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Concerned with rights, permissions and other controls of the database system.</a:t>
            </a:r>
          </a:p>
          <a:p>
            <a:r>
              <a:rPr lang="en-US" dirty="0" smtClean="0"/>
              <a:t>GRANT </a:t>
            </a:r>
            <a:r>
              <a:rPr lang="mr-IN" dirty="0" smtClean="0"/>
              <a:t>–</a:t>
            </a:r>
            <a:r>
              <a:rPr lang="en-US" dirty="0" smtClean="0"/>
              <a:t> allows users access privileges to database</a:t>
            </a:r>
          </a:p>
          <a:p>
            <a:r>
              <a:rPr lang="en-US" dirty="0" smtClean="0"/>
              <a:t>REVOKE </a:t>
            </a:r>
            <a:r>
              <a:rPr lang="mr-IN" dirty="0" smtClean="0"/>
              <a:t>–</a:t>
            </a:r>
            <a:r>
              <a:rPr lang="en-US" dirty="0" smtClean="0"/>
              <a:t> withdraw users access privileges given by using the GRANT command.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7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Control Language (TCL)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Deals with transaction within a database.</a:t>
            </a:r>
          </a:p>
          <a:p>
            <a:r>
              <a:rPr lang="en-US" dirty="0" smtClean="0"/>
              <a:t>COMMIT -  commits a transaction.</a:t>
            </a:r>
          </a:p>
          <a:p>
            <a:r>
              <a:rPr lang="en-US" dirty="0" smtClean="0"/>
              <a:t>ROLLBACK </a:t>
            </a:r>
            <a:r>
              <a:rPr lang="mr-IN" dirty="0" smtClean="0"/>
              <a:t>–</a:t>
            </a:r>
            <a:r>
              <a:rPr lang="en-US" dirty="0" smtClean="0"/>
              <a:t> rollbacks a transaction if any error occurs.</a:t>
            </a:r>
          </a:p>
          <a:p>
            <a:r>
              <a:rPr lang="en-US" dirty="0" smtClean="0"/>
              <a:t>SAVEPOINT </a:t>
            </a:r>
            <a:r>
              <a:rPr lang="mr-IN" dirty="0" smtClean="0"/>
              <a:t>–</a:t>
            </a:r>
            <a:r>
              <a:rPr lang="en-US" dirty="0" smtClean="0"/>
              <a:t> to rollback the transaction making points within groups.</a:t>
            </a:r>
          </a:p>
          <a:p>
            <a:r>
              <a:rPr lang="en-US" dirty="0" smtClean="0"/>
              <a:t>SET TRANSACTION </a:t>
            </a:r>
            <a:r>
              <a:rPr lang="mr-IN" dirty="0" smtClean="0"/>
              <a:t>–</a:t>
            </a:r>
            <a:r>
              <a:rPr lang="en-US" dirty="0" smtClean="0"/>
              <a:t> specify characteristics within the transaction.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2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DDL, DML, DCL, TCL</a:t>
            </a:r>
            <a:endParaRPr lang="en-US" dirty="0"/>
          </a:p>
        </p:txBody>
      </p:sp>
      <p:pic>
        <p:nvPicPr>
          <p:cNvPr id="5" name="Content Placeholder 4" descr="SQL-Command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03" b="-3087"/>
          <a:stretch/>
        </p:blipFill>
        <p:spPr>
          <a:xfrm>
            <a:off x="739775" y="1741294"/>
            <a:ext cx="7662864" cy="51167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5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Users who really use and take the benefits of database.</a:t>
            </a:r>
          </a:p>
          <a:p>
            <a:r>
              <a:rPr lang="en-US" dirty="0" smtClean="0"/>
              <a:t>Different types of users depending upon the needs and way of accessing data.</a:t>
            </a:r>
          </a:p>
          <a:p>
            <a:r>
              <a:rPr lang="en-US" dirty="0" smtClean="0"/>
              <a:t>Application Programmers</a:t>
            </a:r>
          </a:p>
          <a:p>
            <a:r>
              <a:rPr lang="en-US" dirty="0" smtClean="0"/>
              <a:t>Sophisticated Users</a:t>
            </a:r>
          </a:p>
          <a:p>
            <a:r>
              <a:rPr lang="en-US" dirty="0" smtClean="0"/>
              <a:t>Specialized Users</a:t>
            </a:r>
          </a:p>
          <a:p>
            <a:r>
              <a:rPr lang="en-US" dirty="0" smtClean="0"/>
              <a:t>Stand-alone Users</a:t>
            </a:r>
          </a:p>
          <a:p>
            <a:r>
              <a:rPr lang="en-US" dirty="0" smtClean="0"/>
              <a:t>Native Users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5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926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More data </a:t>
            </a:r>
            <a:r>
              <a:rPr lang="mr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1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who interact with the database by means of DML queries.</a:t>
            </a:r>
          </a:p>
          <a:p>
            <a:r>
              <a:rPr lang="en-US" dirty="0" smtClean="0"/>
              <a:t>DML queries are written and wrapped  in the application programs like C, Java, C++ etc.</a:t>
            </a:r>
          </a:p>
          <a:p>
            <a:r>
              <a:rPr lang="en-US" dirty="0" smtClean="0"/>
              <a:t>Example: Generating a report of employees who work in a department using Python</a:t>
            </a:r>
          </a:p>
          <a:p>
            <a:r>
              <a:rPr lang="en-US" dirty="0" smtClean="0"/>
              <a:t>Python embeds SQL query inside 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4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Sophisticated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developers who write SQL queries to select/insert/update/delete data.</a:t>
            </a:r>
          </a:p>
          <a:p>
            <a:r>
              <a:rPr lang="en-US" dirty="0" smtClean="0"/>
              <a:t>Do not use any application/programs to request database.</a:t>
            </a:r>
          </a:p>
          <a:p>
            <a:r>
              <a:rPr lang="en-US" dirty="0" smtClean="0"/>
              <a:t>Directly interact with the use of SQL queries.</a:t>
            </a:r>
          </a:p>
          <a:p>
            <a:r>
              <a:rPr lang="en-US" dirty="0" smtClean="0"/>
              <a:t>Scientists/Analytics/Engineers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0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Sophisticated users, but they write special database application programs.</a:t>
            </a:r>
          </a:p>
          <a:p>
            <a:r>
              <a:rPr lang="en-US" dirty="0" smtClean="0"/>
              <a:t>Developers who develop complex programs to meet requirements.</a:t>
            </a:r>
          </a:p>
          <a:p>
            <a:r>
              <a:rPr lang="en-US" dirty="0" smtClean="0"/>
              <a:t>CADD systems, knowledge-based application programs, complex data systems(audio/video)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56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Standalone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have stand-alone database for their personal use.</a:t>
            </a:r>
          </a:p>
          <a:p>
            <a:r>
              <a:rPr lang="en-US" dirty="0" smtClean="0"/>
              <a:t>These kinds of database will have readymade database packages.</a:t>
            </a:r>
          </a:p>
          <a:p>
            <a:r>
              <a:rPr lang="en-US" dirty="0" smtClean="0"/>
              <a:t>Also includes menus and graphical interfaces.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who use the existing application to interact with the database.</a:t>
            </a:r>
          </a:p>
          <a:p>
            <a:r>
              <a:rPr lang="en-US" dirty="0" smtClean="0"/>
              <a:t>Example: Online booking system, ticket booking system, ATMS etc.</a:t>
            </a:r>
          </a:p>
          <a:p>
            <a:r>
              <a:rPr lang="en-US" dirty="0" smtClean="0"/>
              <a:t>Interact with application to fulfill their requests.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known as Database Administrators (DBA)</a:t>
            </a:r>
          </a:p>
          <a:p>
            <a:r>
              <a:rPr lang="en-US" dirty="0" smtClean="0"/>
              <a:t>Life cycle of a database starts from designing, implementing and administration of it.</a:t>
            </a:r>
          </a:p>
          <a:p>
            <a:r>
              <a:rPr lang="en-US" dirty="0" smtClean="0"/>
              <a:t>Database needs to be designed perfectly so that it works without any issues.</a:t>
            </a:r>
          </a:p>
          <a:p>
            <a:r>
              <a:rPr lang="en-US" dirty="0" smtClean="0"/>
              <a:t>After design, it needs to be installed.</a:t>
            </a:r>
          </a:p>
          <a:p>
            <a:r>
              <a:rPr lang="en-US" dirty="0" smtClean="0"/>
              <a:t>And then user will begin using it.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0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 data grows, database grows as well</a:t>
            </a:r>
          </a:p>
          <a:p>
            <a:r>
              <a:rPr lang="en-US" dirty="0" smtClean="0"/>
              <a:t>Performance slowly comes down due to huge data.</a:t>
            </a:r>
          </a:p>
          <a:p>
            <a:r>
              <a:rPr lang="en-US" dirty="0" smtClean="0"/>
              <a:t>Accessing data becomes a challenge.</a:t>
            </a:r>
          </a:p>
          <a:p>
            <a:r>
              <a:rPr lang="en-US" dirty="0" smtClean="0"/>
              <a:t>Memory management would be essential.</a:t>
            </a:r>
          </a:p>
          <a:p>
            <a:r>
              <a:rPr lang="en-US" dirty="0" smtClean="0"/>
              <a:t>These administration/maintenance of database is done by </a:t>
            </a:r>
            <a:r>
              <a:rPr lang="en-US" b="1" dirty="0" smtClean="0"/>
              <a:t>Database Administrators</a:t>
            </a:r>
          </a:p>
          <a:p>
            <a:r>
              <a:rPr lang="en-US" dirty="0" smtClean="0"/>
              <a:t>A good performing database is in the hands of a DBA.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7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 of DBA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Installing and upgrading DBMS Servers</a:t>
            </a:r>
          </a:p>
          <a:p>
            <a:r>
              <a:rPr lang="en-US" dirty="0" smtClean="0"/>
              <a:t>Responsible for installing new DBMS servers.</a:t>
            </a:r>
          </a:p>
          <a:p>
            <a:r>
              <a:rPr lang="en-US" dirty="0" smtClean="0"/>
              <a:t>Upgrading when new versions arrive in market.</a:t>
            </a:r>
          </a:p>
          <a:p>
            <a:r>
              <a:rPr lang="en-US" dirty="0" smtClean="0"/>
              <a:t>If failure comes when upgrading, DBA needs to revert the changes back to the older version.</a:t>
            </a:r>
          </a:p>
          <a:p>
            <a:r>
              <a:rPr lang="en-US" dirty="0" smtClean="0"/>
              <a:t>Maintaining service packs/hot fixes/patches to the DBMS servers.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4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DBA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Design and Implementation</a:t>
            </a:r>
          </a:p>
          <a:p>
            <a:r>
              <a:rPr lang="en-US" dirty="0" smtClean="0"/>
              <a:t>Designing and implementing database is also DBA’s responsibility.</a:t>
            </a:r>
          </a:p>
          <a:p>
            <a:r>
              <a:rPr lang="en-US" dirty="0" smtClean="0"/>
              <a:t>Able to decide proper memory management, file organizations, error handling, log maintenance for the database.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83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DBA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Performance Tuning</a:t>
            </a:r>
          </a:p>
          <a:p>
            <a:r>
              <a:rPr lang="en-US" dirty="0" smtClean="0"/>
              <a:t>Database is normally huge, and have lots of tables , data, constraints, and indices.</a:t>
            </a:r>
          </a:p>
          <a:p>
            <a:r>
              <a:rPr lang="en-US" dirty="0" smtClean="0"/>
              <a:t>Performance will vary from time to time.</a:t>
            </a:r>
          </a:p>
          <a:p>
            <a:r>
              <a:rPr lang="en-US" dirty="0" smtClean="0"/>
              <a:t>Due to design issues and more data, performance degrades</a:t>
            </a:r>
          </a:p>
          <a:p>
            <a:r>
              <a:rPr lang="en-US" dirty="0" smtClean="0"/>
              <a:t>Responsibility of DBA to tune performance.</a:t>
            </a:r>
          </a:p>
          <a:p>
            <a:r>
              <a:rPr lang="en-US" dirty="0" smtClean="0"/>
              <a:t>Optimization of queries.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1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lection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563643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DBA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Migrate database servers</a:t>
            </a:r>
          </a:p>
          <a:p>
            <a:r>
              <a:rPr lang="en-US" dirty="0" smtClean="0"/>
              <a:t>Users may shift from one database to another or from one server to another.</a:t>
            </a:r>
          </a:p>
          <a:p>
            <a:r>
              <a:rPr lang="en-US" dirty="0" smtClean="0"/>
              <a:t>Responsibility of DBA to make sure that migration happens without any failure</a:t>
            </a:r>
          </a:p>
          <a:p>
            <a:r>
              <a:rPr lang="en-US" dirty="0" smtClean="0"/>
              <a:t>Also, make sure there is no data loss.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7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DBA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Backup and Recovery</a:t>
            </a:r>
          </a:p>
          <a:p>
            <a:r>
              <a:rPr lang="en-US" dirty="0" smtClean="0"/>
              <a:t>Proper backup and recovery programs needs to be developed by DBA and has to be maintained by him/her.</a:t>
            </a:r>
          </a:p>
          <a:p>
            <a:r>
              <a:rPr lang="en-US" dirty="0" smtClean="0"/>
              <a:t>One of the main responsibility of DBA.</a:t>
            </a:r>
          </a:p>
          <a:p>
            <a:r>
              <a:rPr lang="en-US" dirty="0" smtClean="0"/>
              <a:t>Crashes might happen so backup is important and recovery of data is important.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2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DBA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Security</a:t>
            </a:r>
          </a:p>
          <a:p>
            <a:r>
              <a:rPr lang="en-US" dirty="0" smtClean="0"/>
              <a:t>Responsible for creating various users</a:t>
            </a:r>
          </a:p>
          <a:p>
            <a:r>
              <a:rPr lang="en-US" dirty="0" smtClean="0"/>
              <a:t>Assign users to roles</a:t>
            </a:r>
          </a:p>
          <a:p>
            <a:r>
              <a:rPr lang="en-US" dirty="0" smtClean="0"/>
              <a:t>Giving users various access rights for database, tables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7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DBA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Must Properly document all the activities so that other person can resume in his/her absence.</a:t>
            </a:r>
          </a:p>
          <a:p>
            <a:r>
              <a:rPr lang="en-US" dirty="0" smtClean="0"/>
              <a:t>Maintain documents of all installation, backup, recovery and security methods.</a:t>
            </a:r>
          </a:p>
          <a:p>
            <a:r>
              <a:rPr lang="en-US" dirty="0" smtClean="0"/>
              <a:t>Various reports is kept about database performance.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3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5642"/>
            <a:ext cx="8229600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End of Chapter One</a:t>
            </a:r>
            <a:r>
              <a:rPr lang="en-US" b="1" dirty="0" smtClean="0">
                <a:solidFill>
                  <a:srgbClr val="000000"/>
                </a:solidFill>
              </a:rPr>
              <a:t/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Thank you </a:t>
            </a:r>
            <a:r>
              <a:rPr lang="en-US" b="1" dirty="0" smtClean="0">
                <a:solidFill>
                  <a:srgbClr val="000000"/>
                </a:solidFill>
                <a:sym typeface="Wingdings"/>
              </a:rPr>
              <a:t>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5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lection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0" b="13340"/>
          <a:stretch>
            <a:fillRect/>
          </a:stretch>
        </p:blipFill>
        <p:spPr>
          <a:xfrm>
            <a:off x="739775" y="1809750"/>
            <a:ext cx="7662864" cy="422751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lection_3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" r="1631"/>
          <a:stretch>
            <a:fillRect/>
          </a:stretch>
        </p:blipFill>
        <p:spPr>
          <a:xfrm>
            <a:off x="457200" y="2460626"/>
            <a:ext cx="7945439" cy="357663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9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10538</TotalTime>
  <Words>2718</Words>
  <Application>Microsoft Macintosh PowerPoint</Application>
  <PresentationFormat>On-screen Show (4:3)</PresentationFormat>
  <Paragraphs>400</Paragraphs>
  <Slides>74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Genesis</vt:lpstr>
      <vt:lpstr>DBMS Chapter-1 Introduction</vt:lpstr>
      <vt:lpstr>Chapter Contents</vt:lpstr>
      <vt:lpstr>Let us a look at a real world application first.</vt:lpstr>
      <vt:lpstr>PowerPoint Presentation</vt:lpstr>
      <vt:lpstr>PowerPoint Presentation</vt:lpstr>
      <vt:lpstr>More data ….</vt:lpstr>
      <vt:lpstr>PowerPoint Presentation</vt:lpstr>
      <vt:lpstr>PowerPoint Presentation</vt:lpstr>
      <vt:lpstr>PowerPoint Presentation</vt:lpstr>
      <vt:lpstr>What are the differences?</vt:lpstr>
      <vt:lpstr>Election Database</vt:lpstr>
      <vt:lpstr>Twitter</vt:lpstr>
      <vt:lpstr>Election</vt:lpstr>
      <vt:lpstr>Data</vt:lpstr>
      <vt:lpstr>Database</vt:lpstr>
      <vt:lpstr>Database Management System</vt:lpstr>
      <vt:lpstr>Applications</vt:lpstr>
      <vt:lpstr>Applications</vt:lpstr>
      <vt:lpstr>Uses of DBMS</vt:lpstr>
      <vt:lpstr>Evolution</vt:lpstr>
      <vt:lpstr>File Management System</vt:lpstr>
      <vt:lpstr>File Management System</vt:lpstr>
      <vt:lpstr>Hierarchical Database System</vt:lpstr>
      <vt:lpstr>Hierarchical Database System</vt:lpstr>
      <vt:lpstr>Network Database System</vt:lpstr>
      <vt:lpstr>Network Database System</vt:lpstr>
      <vt:lpstr>Relational DBMS</vt:lpstr>
      <vt:lpstr>Relational DBMS</vt:lpstr>
      <vt:lpstr>No SQL Database</vt:lpstr>
      <vt:lpstr>No SQL Database</vt:lpstr>
      <vt:lpstr>Need of DBMS</vt:lpstr>
      <vt:lpstr>Need of DBMS</vt:lpstr>
      <vt:lpstr>Data Abstraction</vt:lpstr>
      <vt:lpstr>Data Abstraction</vt:lpstr>
      <vt:lpstr>External Level</vt:lpstr>
      <vt:lpstr>Logical/Conceptual Level</vt:lpstr>
      <vt:lpstr>Physical Level</vt:lpstr>
      <vt:lpstr>Data Abstraction</vt:lpstr>
      <vt:lpstr>Data Independence</vt:lpstr>
      <vt:lpstr>Data Independence</vt:lpstr>
      <vt:lpstr>Physical Data Independence</vt:lpstr>
      <vt:lpstr>Logical Data Independence</vt:lpstr>
      <vt:lpstr>Schemas</vt:lpstr>
      <vt:lpstr>Schemas</vt:lpstr>
      <vt:lpstr>Schemas</vt:lpstr>
      <vt:lpstr>Instances</vt:lpstr>
      <vt:lpstr>Instances</vt:lpstr>
      <vt:lpstr>Instances</vt:lpstr>
      <vt:lpstr>DDL, DML, DCL, TCL</vt:lpstr>
      <vt:lpstr>Data Definition Language (DDL)</vt:lpstr>
      <vt:lpstr>DDL - CREATE</vt:lpstr>
      <vt:lpstr>DDL-ALTER</vt:lpstr>
      <vt:lpstr>DDL - DROP</vt:lpstr>
      <vt:lpstr>DDL - TRUNCATE</vt:lpstr>
      <vt:lpstr>Data Manipulation Language (DML)</vt:lpstr>
      <vt:lpstr>Data Control Language (DCL)</vt:lpstr>
      <vt:lpstr>Transaction Control Language (TCL)</vt:lpstr>
      <vt:lpstr>DDL, DML, DCL, TCL</vt:lpstr>
      <vt:lpstr>Database Users</vt:lpstr>
      <vt:lpstr>Application Programmers</vt:lpstr>
      <vt:lpstr>Sophisticated Users</vt:lpstr>
      <vt:lpstr>Specialized Users</vt:lpstr>
      <vt:lpstr>Standalone Users</vt:lpstr>
      <vt:lpstr>Native Users</vt:lpstr>
      <vt:lpstr>Database Managers</vt:lpstr>
      <vt:lpstr>Database Managers</vt:lpstr>
      <vt:lpstr>Responsibilities of DBA</vt:lpstr>
      <vt:lpstr>Responsibilities of DBA</vt:lpstr>
      <vt:lpstr>Responsibilities of DBA</vt:lpstr>
      <vt:lpstr>Responsibilities of DBA</vt:lpstr>
      <vt:lpstr>Responsibilities of DBA</vt:lpstr>
      <vt:lpstr>Responsibilities of DBA</vt:lpstr>
      <vt:lpstr>Responsibilities of DBA</vt:lpstr>
      <vt:lpstr>End of Chapter One Thank you </vt:lpstr>
    </vt:vector>
  </TitlesOfParts>
  <Company>Logpoint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Manjul Bhattarai</dc:creator>
  <cp:lastModifiedBy>Manjul Bhattarai</cp:lastModifiedBy>
  <cp:revision>224</cp:revision>
  <dcterms:created xsi:type="dcterms:W3CDTF">2017-07-11T15:36:27Z</dcterms:created>
  <dcterms:modified xsi:type="dcterms:W3CDTF">2017-07-21T05:05:26Z</dcterms:modified>
</cp:coreProperties>
</file>