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22" r:id="rId2"/>
    <p:sldId id="268" r:id="rId3"/>
    <p:sldId id="259" r:id="rId4"/>
    <p:sldId id="262" r:id="rId5"/>
    <p:sldId id="263" r:id="rId6"/>
    <p:sldId id="264" r:id="rId7"/>
    <p:sldId id="257" r:id="rId8"/>
    <p:sldId id="258" r:id="rId9"/>
    <p:sldId id="266" r:id="rId10"/>
    <p:sldId id="289" r:id="rId11"/>
    <p:sldId id="323" r:id="rId12"/>
    <p:sldId id="290" r:id="rId13"/>
    <p:sldId id="306" r:id="rId14"/>
    <p:sldId id="307" r:id="rId15"/>
    <p:sldId id="269" r:id="rId16"/>
    <p:sldId id="308" r:id="rId17"/>
    <p:sldId id="309" r:id="rId18"/>
    <p:sldId id="314" r:id="rId19"/>
    <p:sldId id="311" r:id="rId20"/>
    <p:sldId id="281" r:id="rId21"/>
    <p:sldId id="313" r:id="rId22"/>
    <p:sldId id="324" r:id="rId23"/>
    <p:sldId id="271" r:id="rId24"/>
    <p:sldId id="284" r:id="rId25"/>
    <p:sldId id="326" r:id="rId26"/>
    <p:sldId id="32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6628" autoAdjust="0"/>
  </p:normalViewPr>
  <p:slideViewPr>
    <p:cSldViewPr snapToGrid="0">
      <p:cViewPr>
        <p:scale>
          <a:sx n="94" d="100"/>
          <a:sy n="94" d="100"/>
        </p:scale>
        <p:origin x="6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" userId="a8063e25-af0f-4442-a50f-45eed32c7ef6" providerId="ADAL" clId="{C768D38B-6C66-4F20-A307-61A6C2DFD11A}"/>
    <pc:docChg chg="undo custSel modSld">
      <pc:chgData name="Ming" userId="a8063e25-af0f-4442-a50f-45eed32c7ef6" providerId="ADAL" clId="{C768D38B-6C66-4F20-A307-61A6C2DFD11A}" dt="2022-03-27T11:54:55.551" v="10" actId="1076"/>
      <pc:docMkLst>
        <pc:docMk/>
      </pc:docMkLst>
      <pc:sldChg chg="addSp delSp modSp mod">
        <pc:chgData name="Ming" userId="a8063e25-af0f-4442-a50f-45eed32c7ef6" providerId="ADAL" clId="{C768D38B-6C66-4F20-A307-61A6C2DFD11A}" dt="2022-03-25T04:30:46.351" v="9" actId="478"/>
        <pc:sldMkLst>
          <pc:docMk/>
          <pc:sldMk cId="0" sldId="258"/>
        </pc:sldMkLst>
        <pc:spChg chg="del">
          <ac:chgData name="Ming" userId="a8063e25-af0f-4442-a50f-45eed32c7ef6" providerId="ADAL" clId="{C768D38B-6C66-4F20-A307-61A6C2DFD11A}" dt="2022-03-25T04:30:43.334" v="8" actId="478"/>
          <ac:spMkLst>
            <pc:docMk/>
            <pc:sldMk cId="0" sldId="258"/>
            <ac:spMk id="2" creationId="{00000000-0000-0000-0000-000000000000}"/>
          </ac:spMkLst>
        </pc:spChg>
        <pc:spChg chg="add del mod">
          <ac:chgData name="Ming" userId="a8063e25-af0f-4442-a50f-45eed32c7ef6" providerId="ADAL" clId="{C768D38B-6C66-4F20-A307-61A6C2DFD11A}" dt="2022-03-25T04:30:46.351" v="9" actId="478"/>
          <ac:spMkLst>
            <pc:docMk/>
            <pc:sldMk cId="0" sldId="258"/>
            <ac:spMk id="4" creationId="{02BC168C-F57C-4F5B-9A8F-9B215C23865B}"/>
          </ac:spMkLst>
        </pc:spChg>
      </pc:sldChg>
      <pc:sldChg chg="addSp delSp modSp mod addAnim delAnim">
        <pc:chgData name="Ming" userId="a8063e25-af0f-4442-a50f-45eed32c7ef6" providerId="ADAL" clId="{C768D38B-6C66-4F20-A307-61A6C2DFD11A}" dt="2022-03-25T04:29:34.655" v="7" actId="478"/>
        <pc:sldMkLst>
          <pc:docMk/>
          <pc:sldMk cId="0" sldId="266"/>
        </pc:sldMkLst>
        <pc:spChg chg="add del mod">
          <ac:chgData name="Ming" userId="a8063e25-af0f-4442-a50f-45eed32c7ef6" providerId="ADAL" clId="{C768D38B-6C66-4F20-A307-61A6C2DFD11A}" dt="2022-03-25T04:29:30.934" v="6" actId="478"/>
          <ac:spMkLst>
            <pc:docMk/>
            <pc:sldMk cId="0" sldId="266"/>
            <ac:spMk id="2" creationId="{00000000-0000-0000-0000-000000000000}"/>
          </ac:spMkLst>
        </pc:spChg>
        <pc:spChg chg="add del mod">
          <ac:chgData name="Ming" userId="a8063e25-af0f-4442-a50f-45eed32c7ef6" providerId="ADAL" clId="{C768D38B-6C66-4F20-A307-61A6C2DFD11A}" dt="2022-03-25T04:29:24.320" v="5" actId="1076"/>
          <ac:spMkLst>
            <pc:docMk/>
            <pc:sldMk cId="0" sldId="266"/>
            <ac:spMk id="5" creationId="{00000000-0000-0000-0000-000000000000}"/>
          </ac:spMkLst>
        </pc:spChg>
        <pc:spChg chg="add del mod">
          <ac:chgData name="Ming" userId="a8063e25-af0f-4442-a50f-45eed32c7ef6" providerId="ADAL" clId="{C768D38B-6C66-4F20-A307-61A6C2DFD11A}" dt="2022-03-25T04:29:24.320" v="5" actId="1076"/>
          <ac:spMkLst>
            <pc:docMk/>
            <pc:sldMk cId="0" sldId="266"/>
            <ac:spMk id="6" creationId="{00000000-0000-0000-0000-000000000000}"/>
          </ac:spMkLst>
        </pc:spChg>
        <pc:spChg chg="add del mod">
          <ac:chgData name="Ming" userId="a8063e25-af0f-4442-a50f-45eed32c7ef6" providerId="ADAL" clId="{C768D38B-6C66-4F20-A307-61A6C2DFD11A}" dt="2022-03-25T04:29:10.142" v="1" actId="478"/>
          <ac:spMkLst>
            <pc:docMk/>
            <pc:sldMk cId="0" sldId="266"/>
            <ac:spMk id="7" creationId="{6C972038-3B91-4870-806E-224E329CE119}"/>
          </ac:spMkLst>
        </pc:spChg>
        <pc:spChg chg="add del mod">
          <ac:chgData name="Ming" userId="a8063e25-af0f-4442-a50f-45eed32c7ef6" providerId="ADAL" clId="{C768D38B-6C66-4F20-A307-61A6C2DFD11A}" dt="2022-03-25T04:29:23.934" v="4" actId="478"/>
          <ac:spMkLst>
            <pc:docMk/>
            <pc:sldMk cId="0" sldId="266"/>
            <ac:spMk id="10" creationId="{AC4C060F-B8DE-42EC-90F4-0E1881084389}"/>
          </ac:spMkLst>
        </pc:spChg>
        <pc:spChg chg="add del mod">
          <ac:chgData name="Ming" userId="a8063e25-af0f-4442-a50f-45eed32c7ef6" providerId="ADAL" clId="{C768D38B-6C66-4F20-A307-61A6C2DFD11A}" dt="2022-03-25T04:29:34.655" v="7" actId="478"/>
          <ac:spMkLst>
            <pc:docMk/>
            <pc:sldMk cId="0" sldId="266"/>
            <ac:spMk id="14" creationId="{B264C3A4-472F-46E2-9959-24D25582F803}"/>
          </ac:spMkLst>
        </pc:spChg>
        <pc:graphicFrameChg chg="add del mod">
          <ac:chgData name="Ming" userId="a8063e25-af0f-4442-a50f-45eed32c7ef6" providerId="ADAL" clId="{C768D38B-6C66-4F20-A307-61A6C2DFD11A}" dt="2022-03-25T04:29:24.320" v="5" actId="1076"/>
          <ac:graphicFrameMkLst>
            <pc:docMk/>
            <pc:sldMk cId="0" sldId="266"/>
            <ac:graphicFrameMk id="4" creationId="{B8429227-2F91-4119-BE64-A0EA7D6B4841}"/>
          </ac:graphicFrameMkLst>
        </pc:graphicFrameChg>
        <pc:graphicFrameChg chg="add del mod">
          <ac:chgData name="Ming" userId="a8063e25-af0f-4442-a50f-45eed32c7ef6" providerId="ADAL" clId="{C768D38B-6C66-4F20-A307-61A6C2DFD11A}" dt="2022-03-25T04:29:24.320" v="5" actId="1076"/>
          <ac:graphicFrameMkLst>
            <pc:docMk/>
            <pc:sldMk cId="0" sldId="266"/>
            <ac:graphicFrameMk id="8" creationId="{00000000-0000-0000-0000-000000000000}"/>
          </ac:graphicFrameMkLst>
        </pc:graphicFrameChg>
        <pc:picChg chg="add del mod">
          <ac:chgData name="Ming" userId="a8063e25-af0f-4442-a50f-45eed32c7ef6" providerId="ADAL" clId="{C768D38B-6C66-4F20-A307-61A6C2DFD11A}" dt="2022-03-25T04:29:24.320" v="5" actId="1076"/>
          <ac:picMkLst>
            <pc:docMk/>
            <pc:sldMk cId="0" sldId="266"/>
            <ac:picMk id="12" creationId="{C3F29634-A443-417C-BEA2-E282892E982B}"/>
          </ac:picMkLst>
        </pc:picChg>
        <pc:picChg chg="add del mod">
          <ac:chgData name="Ming" userId="a8063e25-af0f-4442-a50f-45eed32c7ef6" providerId="ADAL" clId="{C768D38B-6C66-4F20-A307-61A6C2DFD11A}" dt="2022-03-25T04:29:24.320" v="5" actId="1076"/>
          <ac:picMkLst>
            <pc:docMk/>
            <pc:sldMk cId="0" sldId="266"/>
            <ac:picMk id="13" creationId="{58331842-43DC-462E-A385-A9569745DEB6}"/>
          </ac:picMkLst>
        </pc:picChg>
      </pc:sldChg>
      <pc:sldChg chg="modSp mod">
        <pc:chgData name="Ming" userId="a8063e25-af0f-4442-a50f-45eed32c7ef6" providerId="ADAL" clId="{C768D38B-6C66-4F20-A307-61A6C2DFD11A}" dt="2022-03-27T11:54:55.551" v="10" actId="1076"/>
        <pc:sldMkLst>
          <pc:docMk/>
          <pc:sldMk cId="0" sldId="281"/>
        </pc:sldMkLst>
        <pc:graphicFrameChg chg="mod">
          <ac:chgData name="Ming" userId="a8063e25-af0f-4442-a50f-45eed32c7ef6" providerId="ADAL" clId="{C768D38B-6C66-4F20-A307-61A6C2DFD11A}" dt="2022-03-27T11:54:55.551" v="10" actId="1076"/>
          <ac:graphicFrameMkLst>
            <pc:docMk/>
            <pc:sldMk cId="0" sldId="281"/>
            <ac:graphicFrameMk id="15" creationId="{00000000-0000-0000-0000-000000000000}"/>
          </ac:graphicFrameMkLst>
        </pc:graphicFrameChg>
      </pc:sldChg>
    </pc:docChg>
  </pc:docChgLst>
  <pc:docChgLst>
    <pc:chgData name="Ming" userId="a8063e25-af0f-4442-a50f-45eed32c7ef6" providerId="ADAL" clId="{19E4A545-88FC-4166-9454-358B559284B4}"/>
    <pc:docChg chg="modSld">
      <pc:chgData name="Ming" userId="a8063e25-af0f-4442-a50f-45eed32c7ef6" providerId="ADAL" clId="{19E4A545-88FC-4166-9454-358B559284B4}" dt="2022-03-28T04:07:28.741" v="2" actId="1036"/>
      <pc:docMkLst>
        <pc:docMk/>
      </pc:docMkLst>
      <pc:sldChg chg="modSp mod">
        <pc:chgData name="Ming" userId="a8063e25-af0f-4442-a50f-45eed32c7ef6" providerId="ADAL" clId="{19E4A545-88FC-4166-9454-358B559284B4}" dt="2022-03-28T04:07:28.741" v="2" actId="1036"/>
        <pc:sldMkLst>
          <pc:docMk/>
          <pc:sldMk cId="2275117828" sldId="326"/>
        </pc:sldMkLst>
        <pc:picChg chg="mod">
          <ac:chgData name="Ming" userId="a8063e25-af0f-4442-a50f-45eed32c7ef6" providerId="ADAL" clId="{19E4A545-88FC-4166-9454-358B559284B4}" dt="2022-03-28T04:07:28.741" v="2" actId="1036"/>
          <ac:picMkLst>
            <pc:docMk/>
            <pc:sldMk cId="2275117828" sldId="326"/>
            <ac:picMk id="3" creationId="{B7A7CBEA-B19D-4897-B0D3-82FAEB190CA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6C6D4-CC57-4478-8964-9594E10A0649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B7B4E-1CFB-4084-957A-1BEB61CFC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666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B7B4E-1CFB-4084-957A-1BEB61CFC5A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875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</a:t>
            </a:r>
            <a:r>
              <a:rPr lang="en-US" altLang="zh-CN"/>
              <a:t>k</a:t>
            </a:r>
            <a:r>
              <a:rPr lang="zh-CN" altLang="en-US"/>
              <a:t>只能是整数吗？这显然限制了我们控制频率的能力</a:t>
            </a:r>
          </a:p>
          <a:p>
            <a:r>
              <a:rPr lang="zh-CN" altLang="en-US"/>
              <a:t>我们可不可以设置</a:t>
            </a:r>
            <a:r>
              <a:rPr lang="en-US" altLang="zh-CN"/>
              <a:t>K</a:t>
            </a:r>
            <a:r>
              <a:rPr lang="zh-CN" altLang="en-US"/>
              <a:t>为</a:t>
            </a:r>
            <a:r>
              <a:rPr lang="en-US" altLang="zh-CN"/>
              <a:t>12.34</a:t>
            </a:r>
            <a:r>
              <a:rPr lang="zh-CN" altLang="en-US"/>
              <a:t>？</a:t>
            </a:r>
          </a:p>
          <a:p>
            <a:r>
              <a:rPr lang="zh-CN" altLang="en-US"/>
              <a:t>可以，有方法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406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B7B4E-1CFB-4084-957A-1BEB61CFC5A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369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84D4F-35F8-46B2-A22F-169AE730E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4C6BA2-46FB-4601-8B1F-8D3F90753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85590-3099-442B-901C-A49ACF8B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EE4D-4341-4728-AC7F-6EB718F3E23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D7557-A4D3-4F15-B2CC-2300784B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025CC-4413-4C14-9F1F-73BEF09C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4CC3-4FD1-4D8F-9EB5-B3F81B6B1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27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47369-37B9-4EC9-A255-87C3F1991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16A4A2-46FF-4786-851B-BD0041B4B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4BAA7-93F5-430F-9ED9-7A519E2B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EE4D-4341-4728-AC7F-6EB718F3E23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64551-0917-4F82-AA2F-511CA59E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019CF-2698-4C69-9339-5A84CC6E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4CC3-4FD1-4D8F-9EB5-B3F81B6B1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9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E29A6D-25D4-4A72-A6AF-90E8CD21B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D2E82C-2EB5-4367-9F04-5F489D0BA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6BB0A-8671-4E6A-AAC0-F5454B43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EE4D-4341-4728-AC7F-6EB718F3E23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2A08C-9DC5-4996-84A8-D7783936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4D847-CB18-4B3B-B295-A7F524EF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4CC3-4FD1-4D8F-9EB5-B3F81B6B1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95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46081-8BC3-4901-85C9-7AAD8A63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75CC3-6B52-4901-B248-333A86392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65E6D0-31B3-4639-9D36-ED4D27DF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EE4D-4341-4728-AC7F-6EB718F3E23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28F8E-B61B-48D6-867C-FA21825F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C97E0-65E5-45E4-8206-ECA12252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4CC3-4FD1-4D8F-9EB5-B3F81B6B1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24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98593-2A1F-4E89-B146-38454E740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CAC785-5CF7-4938-922C-91627B843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0C8B3-596E-4C89-ABF1-7DAC0060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EE4D-4341-4728-AC7F-6EB718F3E23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3AD62-A3D6-43E2-86DC-79350BF4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B398C-AF64-47A1-B3A1-9180D4DF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4CC3-4FD1-4D8F-9EB5-B3F81B6B1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00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10476-C9CB-435C-8BB9-3DF27714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123A8C-A9BA-40AA-BCDF-D80E0E9E4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D1F2AA-54A2-4505-9663-C8FCE495C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48C463-002E-4B3D-B96B-348AE7FE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EE4D-4341-4728-AC7F-6EB718F3E23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D66F0E-43B7-4CAC-9EC7-64F9A74E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2C9A2-C604-4ACA-8E6A-496A4313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4CC3-4FD1-4D8F-9EB5-B3F81B6B1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1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0FBE5-96AA-449F-8287-42E18384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40A697-E5A6-4005-846D-9F0C1324C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D5445B-0298-41A7-BA7C-3271F63BC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F3491F-A225-44A7-AE75-258762709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1B4A6F-12AB-4611-A6AB-F51DE606F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45CA5C-470D-4CDF-8EC5-7C61FBC0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EE4D-4341-4728-AC7F-6EB718F3E23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E51C64-3D83-49EB-B3C1-E7617443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7AD3F2-9804-4407-B0FB-CE22C129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4CC3-4FD1-4D8F-9EB5-B3F81B6B1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49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C1898-A5F6-4B70-9696-118F8BF7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63EFD8-459C-4220-AA6F-16E31F27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EE4D-4341-4728-AC7F-6EB718F3E23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8BED32-EA0E-4644-94DB-52B9B6EE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D740E2-641B-437D-9B2A-6614647B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4CC3-4FD1-4D8F-9EB5-B3F81B6B1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61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8EFDBD-3975-4DD5-94CE-FA7FF3AA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EE4D-4341-4728-AC7F-6EB718F3E23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AA4677-DF64-461E-AB0C-A15F056F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929D83-EE9D-44DC-A069-00DC6A24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4CC3-4FD1-4D8F-9EB5-B3F81B6B1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75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E130D-6189-43C4-8184-4307AC4F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4F461A-22A3-4780-9914-F02CD10C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589A9F-9AA3-48EA-A337-2C09DC5FA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A3D372-1EC6-45C3-A5B1-31791146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EE4D-4341-4728-AC7F-6EB718F3E23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0B9DF2-9847-4D73-9B65-AC376BF3A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D4DFD2-0031-44AE-A873-43A6D57B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4CC3-4FD1-4D8F-9EB5-B3F81B6B1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47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22AAF-A80D-436B-82E9-5E903485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D31F1D-54E6-4709-9F36-B0F1F6DAE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A38851-3070-4B85-B798-D72E6386C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5E8E16-684A-4338-8FA5-CC587D8C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EE4D-4341-4728-AC7F-6EB718F3E23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5CFBF-4D5F-496D-B88F-F2D8C909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352DB2-BAB9-4DD6-850E-9E2E33F4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4CC3-4FD1-4D8F-9EB5-B3F81B6B1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95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76180E-107A-4937-A1C3-8CA31E12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34237C-1A0D-4C7D-A231-2288A99ED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8897E-ACB8-40BC-8001-96FAB2D57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8EE4D-4341-4728-AC7F-6EB718F3E23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2AE37-8CDA-4A5D-BB88-751312040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9EDFC-30C3-4CFB-96C8-E9C7F8B55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A4CC3-4FD1-4D8F-9EB5-B3F81B6B11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18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7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6.wmf"/><Relationship Id="rId3" Type="http://schemas.openxmlformats.org/officeDocument/2006/relationships/image" Target="../media/image23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8.bin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5.wmf"/><Relationship Id="rId5" Type="http://schemas.openxmlformats.org/officeDocument/2006/relationships/image" Target="../media/image29.png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17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5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7" Type="http://schemas.openxmlformats.org/officeDocument/2006/relationships/image" Target="../media/image3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3.wmf"/><Relationship Id="rId9" Type="http://schemas.openxmlformats.org/officeDocument/2006/relationships/image" Target="../media/image4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w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4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9579" y="201168"/>
            <a:ext cx="859179" cy="81115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8758" y="321780"/>
            <a:ext cx="2302202" cy="569926"/>
          </a:xfrm>
          <a:prstGeom prst="rect">
            <a:avLst/>
          </a:prstGeom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-14288" y="1104393"/>
            <a:ext cx="3845624" cy="10032"/>
          </a:xfrm>
          <a:prstGeom prst="line">
            <a:avLst/>
          </a:prstGeom>
          <a:noFill/>
          <a:ln w="76200" cmpd="tri">
            <a:solidFill>
              <a:srgbClr val="0033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/>
          </a:p>
        </p:txBody>
      </p:sp>
      <p:pic>
        <p:nvPicPr>
          <p:cNvPr id="7" name="Picture 4" descr="近代早期建筑群（局部）（建于1931年 - 1937年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97"/>
          <a:stretch>
            <a:fillRect/>
          </a:stretch>
        </p:blipFill>
        <p:spPr bwMode="auto">
          <a:xfrm>
            <a:off x="0" y="4648200"/>
            <a:ext cx="12192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/>
          <p:nvPr/>
        </p:nvSpPr>
        <p:spPr bwMode="auto">
          <a:xfrm>
            <a:off x="671209" y="1795361"/>
            <a:ext cx="10778246" cy="1561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DDS-直接数字式频率合成器</a:t>
            </a:r>
            <a:endParaRPr lang="zh-CN" altLang="en-US" sz="2400" b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副标题 2"/>
          <p:cNvSpPr/>
          <p:nvPr/>
        </p:nvSpPr>
        <p:spPr bwMode="auto">
          <a:xfrm>
            <a:off x="1944719" y="3202917"/>
            <a:ext cx="8230660" cy="451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仪器组 廖宗波</a:t>
            </a:r>
            <a:endParaRPr lang="en-US" altLang="zh-CN" sz="14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C0CC-4791-4598-8C85-9316B12BA669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8440" y="3655060"/>
            <a:ext cx="9144000" cy="488315"/>
          </a:xfrm>
        </p:spPr>
        <p:txBody>
          <a:bodyPr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2022</a:t>
            </a:r>
            <a:r>
              <a:rPr lang="zh-CN" altLang="en-US" sz="20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年</a:t>
            </a:r>
            <a:endParaRPr lang="zh-CN" altLang="en-US" sz="20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4955" y="201295"/>
            <a:ext cx="1466850" cy="1047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78435"/>
            <a:ext cx="10515600" cy="1325563"/>
          </a:xfrm>
        </p:spPr>
        <p:txBody>
          <a:bodyPr/>
          <a:lstStyle/>
          <a:p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输出频率的最小频率步进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08955" y="2203450"/>
            <a:ext cx="5511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对于左式，它输出的频率的最小</a:t>
            </a:r>
            <a:r>
              <a:rPr lang="zh-CN" altLang="en-US">
                <a:sym typeface="+mn-ea"/>
              </a:rPr>
              <a:t>频率步进</a:t>
            </a:r>
            <a:r>
              <a:rPr lang="zh-CN" altLang="en-US"/>
              <a:t>是多少？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30388" y="3232150"/>
          <a:ext cx="184308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393480" progId="Equation.DSMT4">
                  <p:embed/>
                </p:oleObj>
              </mc:Choice>
              <mc:Fallback>
                <p:oleObj name="Equation" r:id="rId3" imgW="914400" imgH="393480" progId="Equation.DSMT4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0388" y="3232150"/>
                        <a:ext cx="1843087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608955" y="2825750"/>
            <a:ext cx="55111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显然，进一步</a:t>
            </a:r>
            <a:r>
              <a:rPr lang="zh-CN" altLang="en-US">
                <a:sym typeface="+mn-ea"/>
              </a:rPr>
              <a:t>减小频率步进</a:t>
            </a:r>
            <a:r>
              <a:rPr lang="zh-CN" altLang="en-US"/>
              <a:t>的方法有三种，</a:t>
            </a:r>
            <a:r>
              <a:rPr lang="zh-CN" altLang="en-US" b="1">
                <a:solidFill>
                  <a:srgbClr val="FF0000"/>
                </a:solidFill>
              </a:rPr>
              <a:t>降低</a:t>
            </a:r>
            <a:r>
              <a:rPr lang="en-US" altLang="zh-CN" b="1">
                <a:solidFill>
                  <a:srgbClr val="FF0000"/>
                </a:solidFill>
              </a:rPr>
              <a:t>fclk</a:t>
            </a:r>
            <a:r>
              <a:rPr lang="zh-CN" altLang="en-US" b="1">
                <a:solidFill>
                  <a:srgbClr val="FF0000"/>
                </a:solidFill>
              </a:rPr>
              <a:t>、降低</a:t>
            </a:r>
            <a:r>
              <a:rPr lang="en-US" altLang="zh-CN" b="1">
                <a:solidFill>
                  <a:srgbClr val="FF0000"/>
                </a:solidFill>
              </a:rPr>
              <a:t>delta K</a:t>
            </a:r>
            <a:r>
              <a:rPr lang="zh-CN" altLang="en-US" b="1">
                <a:solidFill>
                  <a:srgbClr val="FF0000"/>
                </a:solidFill>
              </a:rPr>
              <a:t>，提高</a:t>
            </a:r>
            <a:r>
              <a:rPr lang="en-US" altLang="zh-CN" b="1">
                <a:solidFill>
                  <a:srgbClr val="FF0000"/>
                </a:solidFill>
              </a:rPr>
              <a:t>N</a:t>
            </a:r>
            <a:r>
              <a:rPr lang="zh-CN" altLang="en-US" b="1">
                <a:solidFill>
                  <a:srgbClr val="FF0000"/>
                </a:solidFill>
              </a:rPr>
              <a:t>值</a:t>
            </a:r>
          </a:p>
          <a:p>
            <a:endParaRPr lang="zh-CN" altLang="en-US"/>
          </a:p>
          <a:p>
            <a:r>
              <a:rPr lang="zh-CN" altLang="en-US"/>
              <a:t>这里我们探讨降低</a:t>
            </a:r>
            <a:r>
              <a:rPr lang="en-US" altLang="zh-CN"/>
              <a:t>delta K</a:t>
            </a:r>
            <a:r>
              <a:rPr lang="zh-CN" altLang="en-US"/>
              <a:t>的方法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608955" y="4225925"/>
            <a:ext cx="5511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如果仅用整数的方法表示</a:t>
            </a:r>
            <a:r>
              <a:rPr lang="en-US" altLang="zh-CN"/>
              <a:t>K</a:t>
            </a:r>
            <a:r>
              <a:rPr lang="zh-CN" altLang="en-US"/>
              <a:t>，那么</a:t>
            </a:r>
            <a:r>
              <a:rPr lang="en-US" altLang="zh-CN"/>
              <a:t>delta K</a:t>
            </a:r>
            <a:r>
              <a:rPr lang="zh-CN" altLang="en-US"/>
              <a:t>最小只能是</a:t>
            </a:r>
            <a:r>
              <a:rPr lang="en-US" altLang="zh-CN"/>
              <a:t>1</a:t>
            </a:r>
            <a:r>
              <a:rPr lang="zh-CN" altLang="en-US"/>
              <a:t>，无法降低</a:t>
            </a:r>
          </a:p>
        </p:txBody>
      </p:sp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61210" y="4381500"/>
          <a:ext cx="138303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85800" imgH="165100" progId="Equation.KSEE3">
                  <p:embed/>
                </p:oleObj>
              </mc:Choice>
              <mc:Fallback>
                <p:oleObj r:id="rId5" imgW="685800" imgH="165100" progId="Equation.KSEE3">
                  <p:embed/>
                  <p:pic>
                    <p:nvPicPr>
                      <p:cNvPr id="13" name="对象 1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1210" y="4381500"/>
                        <a:ext cx="138303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75118" y="5072062"/>
          <a:ext cx="22034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91880" imgH="241200" progId="Equation.DSMT4">
                  <p:embed/>
                </p:oleObj>
              </mc:Choice>
              <mc:Fallback>
                <p:oleObj name="Equation" r:id="rId7" imgW="1091880" imgH="241200" progId="Equation.DSMT4">
                  <p:embed/>
                  <p:pic>
                    <p:nvPicPr>
                      <p:cNvPr id="21" name="对象 20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75118" y="5072062"/>
                        <a:ext cx="220345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64298" y="2139315"/>
          <a:ext cx="2625090" cy="709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548765" imgH="419100" progId="Equation.KSEE3">
                  <p:embed/>
                </p:oleObj>
              </mc:Choice>
              <mc:Fallback>
                <p:oleObj r:id="rId9" imgW="1548765" imgH="419100" progId="Equation.KSEE3">
                  <p:embed/>
                  <p:pic>
                    <p:nvPicPr>
                      <p:cNvPr id="3" name="对象 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64298" y="2139315"/>
                        <a:ext cx="2625090" cy="709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EDF755FD-436F-4095-B0DB-6E626DB5DC80}"/>
              </a:ext>
            </a:extLst>
          </p:cNvPr>
          <p:cNvSpPr txBox="1"/>
          <p:nvPr/>
        </p:nvSpPr>
        <p:spPr>
          <a:xfrm>
            <a:off x="5608955" y="5141376"/>
            <a:ext cx="5511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如果时钟为</a:t>
            </a:r>
            <a:r>
              <a:rPr lang="en-US" altLang="zh-CN" dirty="0"/>
              <a:t>100MHz,N</a:t>
            </a:r>
            <a:r>
              <a:rPr lang="zh-CN" altLang="en-US" dirty="0"/>
              <a:t>为</a:t>
            </a:r>
            <a:r>
              <a:rPr lang="en-US" altLang="zh-CN" dirty="0"/>
              <a:t>12</a:t>
            </a:r>
            <a:r>
              <a:rPr lang="zh-CN" altLang="en-US" dirty="0"/>
              <a:t>，那么最小的频率为</a:t>
            </a:r>
            <a:r>
              <a:rPr lang="en-US" altLang="zh-CN" dirty="0"/>
              <a:t>24414.0625Hz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35510" y="1220353"/>
            <a:ext cx="4520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‭</a:t>
            </a:r>
            <a:r>
              <a:rPr lang="en-US" altLang="zh-CN" dirty="0"/>
              <a:t>0000 0000 </a:t>
            </a:r>
            <a:r>
              <a:rPr lang="zh-CN" altLang="en-US" dirty="0"/>
              <a:t>1100 1000 0000 0000 0000 0000‬</a:t>
            </a:r>
          </a:p>
        </p:txBody>
      </p:sp>
      <p:sp>
        <p:nvSpPr>
          <p:cNvPr id="4" name="矩形 3"/>
          <p:cNvSpPr/>
          <p:nvPr/>
        </p:nvSpPr>
        <p:spPr>
          <a:xfrm>
            <a:off x="535510" y="1787810"/>
            <a:ext cx="4520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‭</a:t>
            </a:r>
            <a:r>
              <a:rPr lang="en-US" altLang="zh-CN" dirty="0"/>
              <a:t>0000 0000 </a:t>
            </a:r>
            <a:r>
              <a:rPr lang="zh-CN" altLang="en-US" dirty="0"/>
              <a:t>1100 1000 0000 0000 0000 0000‬</a:t>
            </a:r>
          </a:p>
        </p:txBody>
      </p:sp>
      <p:sp>
        <p:nvSpPr>
          <p:cNvPr id="11" name="矩形 10"/>
          <p:cNvSpPr/>
          <p:nvPr/>
        </p:nvSpPr>
        <p:spPr>
          <a:xfrm>
            <a:off x="517207" y="1149009"/>
            <a:ext cx="1717993" cy="484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31</a:t>
            </a:r>
            <a:r>
              <a:rPr lang="zh-CN" altLang="en-US" dirty="0"/>
              <a:t>：</a:t>
            </a:r>
            <a:r>
              <a:rPr lang="en-US" altLang="zh-CN" dirty="0"/>
              <a:t>20</a:t>
            </a:r>
          </a:p>
        </p:txBody>
      </p:sp>
      <p:sp>
        <p:nvSpPr>
          <p:cNvPr id="12" name="矩形 11"/>
          <p:cNvSpPr/>
          <p:nvPr/>
        </p:nvSpPr>
        <p:spPr>
          <a:xfrm>
            <a:off x="2253503" y="1146694"/>
            <a:ext cx="2706423" cy="484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</a:p>
        </p:txBody>
      </p:sp>
      <p:sp>
        <p:nvSpPr>
          <p:cNvPr id="13" name="矩形 12"/>
          <p:cNvSpPr/>
          <p:nvPr/>
        </p:nvSpPr>
        <p:spPr>
          <a:xfrm>
            <a:off x="517207" y="1737194"/>
            <a:ext cx="4442719" cy="484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31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207645"/>
            <a:ext cx="10515600" cy="1325563"/>
          </a:xfrm>
        </p:spPr>
        <p:txBody>
          <a:bodyPr/>
          <a:lstStyle/>
          <a:p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输出频率的最小频率步进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553075" y="1691005"/>
            <a:ext cx="51320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如果我们将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设置为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定点数</a:t>
            </a:r>
            <a:r>
              <a:rPr lang="zh-CN" altLang="en-US" dirty="0">
                <a:sym typeface="+mn-ea"/>
              </a:rPr>
              <a:t>，设置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为</a:t>
            </a:r>
            <a:r>
              <a:rPr lang="en-US" altLang="zh-CN" dirty="0">
                <a:sym typeface="+mn-ea"/>
              </a:rPr>
              <a:t>32</a:t>
            </a:r>
            <a:r>
              <a:rPr lang="zh-CN" altLang="en-US" dirty="0">
                <a:sym typeface="+mn-ea"/>
              </a:rPr>
              <a:t>位，</a:t>
            </a:r>
          </a:p>
          <a:p>
            <a:r>
              <a:rPr lang="zh-CN" altLang="en-US" dirty="0">
                <a:sym typeface="+mn-ea"/>
              </a:rPr>
              <a:t>其中前</a:t>
            </a:r>
            <a:r>
              <a:rPr lang="en-US" altLang="zh-CN" dirty="0">
                <a:sym typeface="+mn-ea"/>
              </a:rPr>
              <a:t>12</a:t>
            </a:r>
            <a:r>
              <a:rPr lang="zh-CN" altLang="en-US" dirty="0">
                <a:sym typeface="+mn-ea"/>
              </a:rPr>
              <a:t>位为整数部分，后</a:t>
            </a:r>
            <a:r>
              <a:rPr lang="en-US" altLang="zh-CN" dirty="0">
                <a:sym typeface="+mn-ea"/>
              </a:rPr>
              <a:t>20</a:t>
            </a:r>
            <a:r>
              <a:rPr lang="zh-CN" altLang="en-US" dirty="0">
                <a:sym typeface="+mn-ea"/>
              </a:rPr>
              <a:t>位为小数部分，</a:t>
            </a:r>
          </a:p>
          <a:p>
            <a:r>
              <a:rPr lang="zh-CN" altLang="en-US" dirty="0">
                <a:sym typeface="+mn-ea"/>
              </a:rPr>
              <a:t>此时就可以更精细地调节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值，使频率步进更小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860324" y="3870181"/>
            <a:ext cx="55054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定点数这类形式可以理解为暂时将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的值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放大</a:t>
            </a:r>
            <a:r>
              <a:rPr lang="en-US" altLang="zh-CN" dirty="0">
                <a:sym typeface="+mn-ea"/>
              </a:rPr>
              <a:t>2^20</a:t>
            </a:r>
            <a:r>
              <a:rPr lang="zh-CN" altLang="en-US" dirty="0">
                <a:sym typeface="+mn-ea"/>
              </a:rPr>
              <a:t>倍，再参与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运算</a:t>
            </a:r>
            <a:r>
              <a:rPr lang="zh-CN" altLang="en-US" dirty="0">
                <a:sym typeface="+mn-ea"/>
              </a:rPr>
              <a:t>，最后将结果再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缩小</a:t>
            </a:r>
            <a:r>
              <a:rPr lang="zh-CN" altLang="en-US" dirty="0">
                <a:sym typeface="+mn-ea"/>
              </a:rPr>
              <a:t>同样倍数，这样的好处在于运算时不会损失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值的小数部分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14185" y="2963545"/>
            <a:ext cx="2100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sym typeface="+mn-ea"/>
              </a:rPr>
              <a:t>放大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-&gt;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运算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-&gt;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缩小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535510" y="2355267"/>
          <a:ext cx="44244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47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/>
                        <a:t>整数部分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小数部分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K_12_20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[31:20]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[19:0]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K_big_32_0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[31:0]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无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27224" y="5084364"/>
          <a:ext cx="19192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200" imgH="203040" progId="Equation.DSMT4">
                  <p:embed/>
                </p:oleObj>
              </mc:Choice>
              <mc:Fallback>
                <p:oleObj name="Equation" r:id="rId4" imgW="952200" imgH="203040" progId="Equation.DSMT4">
                  <p:embed/>
                  <p:pic>
                    <p:nvPicPr>
                      <p:cNvPr id="16" name="对象 1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27224" y="5084364"/>
                        <a:ext cx="1919287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75303" y="5089134"/>
          <a:ext cx="24876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31560" imgH="241200" progId="Equation.DSMT4">
                  <p:embed/>
                </p:oleObj>
              </mc:Choice>
              <mc:Fallback>
                <p:oleObj name="Equation" r:id="rId6" imgW="1231560" imgH="241200" progId="Equation.DSMT4">
                  <p:embed/>
                  <p:pic>
                    <p:nvPicPr>
                      <p:cNvPr id="17" name="对象 1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75303" y="5089134"/>
                        <a:ext cx="2487613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57191" y="4935941"/>
          <a:ext cx="184308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393480" progId="Equation.DSMT4">
                  <p:embed/>
                </p:oleObj>
              </mc:Choice>
              <mc:Fallback>
                <p:oleObj name="Equation" r:id="rId8" imgW="914400" imgH="393480" progId="Equation.DSMT4">
                  <p:embed/>
                  <p:pic>
                    <p:nvPicPr>
                      <p:cNvPr id="18" name="对象 1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57191" y="4935941"/>
                        <a:ext cx="1843087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156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5" grpId="0"/>
      <p:bldP spid="7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227330"/>
            <a:ext cx="10515600" cy="1325563"/>
          </a:xfrm>
        </p:spPr>
        <p:txBody>
          <a:bodyPr/>
          <a:lstStyle/>
          <a:p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示例代码</a:t>
            </a:r>
            <a:endParaRPr lang="zh-CN" altLang="en-US"/>
          </a:p>
        </p:txBody>
      </p:sp>
      <p:graphicFrame>
        <p:nvGraphicFramePr>
          <p:cNvPr id="12" name="表格 1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239684"/>
              </p:ext>
            </p:extLst>
          </p:nvPr>
        </p:nvGraphicFramePr>
        <p:xfrm>
          <a:off x="640080" y="3332162"/>
          <a:ext cx="391541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/>
                        <a:t>整数部分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小数部分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K_12_20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[31:20]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[19:0]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[31:20]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[19:0]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2F6EB91-6FC2-4D48-BA24-718E2F7351F9}"/>
              </a:ext>
            </a:extLst>
          </p:cNvPr>
          <p:cNvSpPr txBox="1"/>
          <p:nvPr/>
        </p:nvSpPr>
        <p:spPr>
          <a:xfrm>
            <a:off x="740563" y="1715125"/>
            <a:ext cx="5511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假设我们需要设置</a:t>
            </a:r>
            <a:r>
              <a:rPr lang="en-US" altLang="zh-CN" dirty="0"/>
              <a:t>1KHz</a:t>
            </a:r>
            <a:r>
              <a:rPr lang="zh-CN" altLang="en-US" dirty="0"/>
              <a:t>的正弦波，时钟为</a:t>
            </a:r>
            <a:r>
              <a:rPr lang="en-US" altLang="zh-CN" dirty="0"/>
              <a:t>100MHz</a:t>
            </a:r>
            <a:r>
              <a:rPr lang="zh-CN" altLang="en-US" dirty="0"/>
              <a:t>，</a:t>
            </a:r>
            <a:r>
              <a:rPr lang="en-US" altLang="zh-CN" dirty="0"/>
              <a:t>N=12</a:t>
            </a:r>
            <a:r>
              <a:rPr lang="zh-CN" altLang="en-US" dirty="0"/>
              <a:t>，那么根据公式计算可以得到</a:t>
            </a:r>
            <a:r>
              <a:rPr lang="en-US" altLang="zh-CN" dirty="0"/>
              <a:t>K=0.04096</a:t>
            </a:r>
            <a:r>
              <a:rPr lang="zh-CN" altLang="en-US" dirty="0"/>
              <a:t>，现将其放大</a:t>
            </a:r>
            <a:r>
              <a:rPr lang="en-US" altLang="zh-CN" dirty="0"/>
              <a:t>2^20</a:t>
            </a:r>
            <a:r>
              <a:rPr lang="zh-CN" altLang="en-US" dirty="0"/>
              <a:t>倍，最后的结果在缩小</a:t>
            </a:r>
            <a:r>
              <a:rPr lang="en-US" altLang="zh-CN" dirty="0"/>
              <a:t>2^20</a:t>
            </a:r>
            <a:r>
              <a:rPr lang="zh-CN" altLang="en-US" dirty="0"/>
              <a:t>倍。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600EB8-5676-4714-8A50-89F8E0099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862" y="0"/>
            <a:ext cx="4908802" cy="37276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BD12E1F-75BC-4211-B648-FCB73EA79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756" y="3899314"/>
            <a:ext cx="6693244" cy="13462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38FC922-D49E-4780-A16C-64EFF6780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141" y="5245583"/>
            <a:ext cx="6877403" cy="533427"/>
          </a:xfrm>
          <a:prstGeom prst="rect">
            <a:avLst/>
          </a:prstGeom>
        </p:spPr>
      </p:pic>
      <p:graphicFrame>
        <p:nvGraphicFramePr>
          <p:cNvPr id="13" name="对象 12">
            <a:hlinkClick r:id="" action="ppaction://ole?verb=0"/>
            <a:extLst>
              <a:ext uri="{FF2B5EF4-FFF2-40B4-BE49-F238E27FC236}">
                <a16:creationId xmlns:a16="http://schemas.microsoft.com/office/drawing/2014/main" id="{93775A74-3C57-44B7-8610-FF947B0B1A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271302"/>
              </p:ext>
            </p:extLst>
          </p:nvPr>
        </p:nvGraphicFramePr>
        <p:xfrm>
          <a:off x="2195326" y="866655"/>
          <a:ext cx="142176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38200" imgH="457200" progId="Equation.KSEE3">
                  <p:embed/>
                </p:oleObj>
              </mc:Choice>
              <mc:Fallback>
                <p:oleObj r:id="rId6" imgW="838200" imgH="457200" progId="Equation.KSEE3">
                  <p:embed/>
                  <p:pic>
                    <p:nvPicPr>
                      <p:cNvPr id="13" name="对象 1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93775A74-3C57-44B7-8610-FF947B0B1A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95326" y="866655"/>
                        <a:ext cx="1421765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207645"/>
            <a:ext cx="10515600" cy="1325563"/>
          </a:xfrm>
        </p:spPr>
        <p:txBody>
          <a:bodyPr/>
          <a:lstStyle/>
          <a:p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频率与相位步进的转换（定点数的运算）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16648" y="2562543"/>
          <a:ext cx="211201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44600" imgH="228600" progId="Equation.KSEE3">
                  <p:embed/>
                </p:oleObj>
              </mc:Choice>
              <mc:Fallback>
                <p:oleObj r:id="rId2" imgW="1244600" imgH="228600" progId="Equation.KSEE3">
                  <p:embed/>
                  <p:pic>
                    <p:nvPicPr>
                      <p:cNvPr id="7" name="对象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6648" y="2562543"/>
                        <a:ext cx="211201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对象 8">
                <a:hlinkClick r:id="" action="ppaction://ole?verb=0"/>
              </p:cNvPr>
              <p:cNvSpPr txBox="1"/>
              <p:nvPr/>
            </p:nvSpPr>
            <p:spPr>
              <a:xfrm>
                <a:off x="763588" y="3182938"/>
                <a:ext cx="2003425" cy="711200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1125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8999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对象 8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88" y="3182938"/>
                <a:ext cx="2003425" cy="711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16965" y="1535113"/>
          <a:ext cx="142176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38200" imgH="457200" progId="Equation.KSEE3">
                  <p:embed/>
                </p:oleObj>
              </mc:Choice>
              <mc:Fallback>
                <p:oleObj r:id="rId6" imgW="838200" imgH="457200" progId="Equation.KSEE3">
                  <p:embed/>
                  <p:pic>
                    <p:nvPicPr>
                      <p:cNvPr id="11" name="对象 10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6965" y="1535113"/>
                        <a:ext cx="1421765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6939915" y="2675890"/>
            <a:ext cx="3432521" cy="484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11259000</a:t>
            </a:r>
          </a:p>
        </p:txBody>
      </p:sp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77243" y="2562543"/>
          <a:ext cx="75438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44500" imgH="419100" progId="Equation.KSEE3">
                  <p:embed/>
                </p:oleObj>
              </mc:Choice>
              <mc:Fallback>
                <p:oleObj r:id="rId8" imgW="444500" imgH="419100" progId="Equation.KSEE3">
                  <p:embed/>
                  <p:pic>
                    <p:nvPicPr>
                      <p:cNvPr id="17" name="对象 1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77243" y="2562543"/>
                        <a:ext cx="75438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10372436" y="2676525"/>
            <a:ext cx="224444" cy="484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</a:p>
        </p:txBody>
      </p:sp>
      <p:sp>
        <p:nvSpPr>
          <p:cNvPr id="20" name="矩形 19"/>
          <p:cNvSpPr/>
          <p:nvPr/>
        </p:nvSpPr>
        <p:spPr>
          <a:xfrm>
            <a:off x="6939915" y="3554730"/>
            <a:ext cx="162849" cy="484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</a:p>
        </p:txBody>
      </p:sp>
      <p:sp>
        <p:nvSpPr>
          <p:cNvPr id="21" name="矩形 20"/>
          <p:cNvSpPr/>
          <p:nvPr/>
        </p:nvSpPr>
        <p:spPr>
          <a:xfrm>
            <a:off x="7102765" y="3554730"/>
            <a:ext cx="3494116" cy="484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11259000</a:t>
            </a:r>
            <a:endParaRPr lang="en-US" altLang="zh-CN"/>
          </a:p>
        </p:txBody>
      </p:sp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77243" y="3462656"/>
          <a:ext cx="754380" cy="668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444500" imgH="393700" progId="Equation.KSEE3">
                  <p:embed/>
                </p:oleObj>
              </mc:Choice>
              <mc:Fallback>
                <p:oleObj r:id="rId10" imgW="444500" imgH="393700" progId="Equation.KSEE3">
                  <p:embed/>
                  <p:pic>
                    <p:nvPicPr>
                      <p:cNvPr id="22" name="对象 2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77243" y="3462656"/>
                        <a:ext cx="754380" cy="668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右箭头 23"/>
          <p:cNvSpPr/>
          <p:nvPr/>
        </p:nvSpPr>
        <p:spPr>
          <a:xfrm flipH="1">
            <a:off x="7102764" y="4193857"/>
            <a:ext cx="3269672" cy="5245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小数点左移</a:t>
            </a:r>
            <a:r>
              <a:rPr lang="en-US" altLang="zh-CN" dirty="0"/>
              <a:t>38</a:t>
            </a:r>
            <a:r>
              <a:rPr lang="zh-CN" altLang="en-US" dirty="0"/>
              <a:t>位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AEA6114-4814-48D0-9D2F-EF7C378732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326387"/>
              </p:ext>
            </p:extLst>
          </p:nvPr>
        </p:nvGraphicFramePr>
        <p:xfrm>
          <a:off x="849949" y="4193857"/>
          <a:ext cx="3606648" cy="52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3350880" imgH="487080" progId="Equation.AxMath">
                  <p:embed/>
                </p:oleObj>
              </mc:Choice>
              <mc:Fallback>
                <p:oleObj name="AxMath" r:id="rId12" imgW="3350880" imgH="487080" progId="Equation.AxMath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7AEA6114-4814-48D0-9D2F-EF7C378732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49949" y="4193857"/>
                        <a:ext cx="3606648" cy="524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B90CFC3-96A0-40AE-8275-FE393D6708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296583"/>
              </p:ext>
            </p:extLst>
          </p:nvPr>
        </p:nvGraphicFramePr>
        <p:xfrm>
          <a:off x="3158952" y="3172997"/>
          <a:ext cx="2004061" cy="71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357560" imgH="487080" progId="Equation.AxMath">
                  <p:embed/>
                </p:oleObj>
              </mc:Choice>
              <mc:Fallback>
                <p:oleObj name="AxMath" r:id="rId14" imgW="1357560" imgH="4870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FB90CFC3-96A0-40AE-8275-FE393D6708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158952" y="3172997"/>
                        <a:ext cx="2004061" cy="71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0" grpId="0" animBg="1"/>
      <p:bldP spid="21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97485"/>
            <a:ext cx="10515600" cy="1325563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频率与相位步进的转换（定点数的运算）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27906A0-C773-46FB-A1EE-90901764F0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318404"/>
              </p:ext>
            </p:extLst>
          </p:nvPr>
        </p:nvGraphicFramePr>
        <p:xfrm>
          <a:off x="1976438" y="1277938"/>
          <a:ext cx="39671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686040" imgH="487080" progId="Equation.AxMath">
                  <p:embed/>
                </p:oleObj>
              </mc:Choice>
              <mc:Fallback>
                <p:oleObj name="AxMath" r:id="rId2" imgW="3686040" imgH="48708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27906A0-C773-46FB-A1EE-90901764F0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76438" y="1277938"/>
                        <a:ext cx="3967162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3F3BCD2-A34A-4AA3-932B-94195779C9FA}"/>
              </a:ext>
            </a:extLst>
          </p:cNvPr>
          <p:cNvSpPr txBox="1"/>
          <p:nvPr/>
        </p:nvSpPr>
        <p:spPr>
          <a:xfrm>
            <a:off x="6318820" y="1343222"/>
            <a:ext cx="28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K</a:t>
            </a:r>
            <a:r>
              <a:rPr lang="zh-CN" altLang="en-US" dirty="0"/>
              <a:t>放大</a:t>
            </a:r>
            <a:r>
              <a:rPr lang="en-US" altLang="zh-CN" dirty="0"/>
              <a:t>2^20</a:t>
            </a:r>
            <a:r>
              <a:rPr lang="zh-CN" altLang="en-US" dirty="0"/>
              <a:t>倍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B9AE226-CF31-4ADB-B4BD-E1998951E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165" y="2087844"/>
            <a:ext cx="8172870" cy="39435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98120"/>
            <a:ext cx="10515600" cy="1325563"/>
          </a:xfrm>
        </p:spPr>
        <p:txBody>
          <a:bodyPr/>
          <a:lstStyle/>
          <a:p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AM-调幅波</a:t>
            </a:r>
            <a:r>
              <a:rPr lang="zh-CN" altLang="en-US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5885"/>
            <a:ext cx="4985385" cy="10147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>
                <a:sym typeface="+mn-ea"/>
              </a:rPr>
              <a:t>仅粗略介绍</a:t>
            </a:r>
          </a:p>
          <a:p>
            <a:pPr marL="0" indent="0">
              <a:buNone/>
            </a:pPr>
            <a:endParaRPr lang="en-US" altLang="zh-CN" sz="900"/>
          </a:p>
          <a:p>
            <a:pPr marL="0" indent="0">
              <a:buNone/>
            </a:pPr>
            <a:r>
              <a:rPr lang="en-US" altLang="zh-CN" sz="2000"/>
              <a:t>Amplitude-</a:t>
            </a:r>
            <a:r>
              <a:rPr lang="zh-CN" altLang="en-US" sz="2000"/>
              <a:t>振幅，</a:t>
            </a:r>
            <a:r>
              <a:rPr lang="en-US" altLang="zh-CN" sz="2000"/>
              <a:t>Modulation-</a:t>
            </a:r>
            <a:r>
              <a:rPr lang="zh-CN" altLang="en-US" sz="2000"/>
              <a:t>调制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42795" y="2380615"/>
          <a:ext cx="2710815" cy="44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44600" imgH="203200" progId="Equation.KSEE3">
                  <p:embed/>
                </p:oleObj>
              </mc:Choice>
              <mc:Fallback>
                <p:oleObj r:id="rId2" imgW="1244600" imgH="2032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2795" y="2380615"/>
                        <a:ext cx="2710815" cy="442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48995" y="241808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正弦波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95366" y="2324735"/>
          <a:ext cx="478726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97100" imgH="228600" progId="Equation.KSEE3">
                  <p:embed/>
                </p:oleObj>
              </mc:Choice>
              <mc:Fallback>
                <p:oleObj r:id="rId4" imgW="2197100" imgH="228600" progId="Equation.KSEE3">
                  <p:embed/>
                  <p:pic>
                    <p:nvPicPr>
                      <p:cNvPr id="6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5366" y="2324735"/>
                        <a:ext cx="4787265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250815" y="2389822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调幅波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31545" y="3454400"/>
            <a:ext cx="5840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当                                                  时，我们称为</a:t>
            </a:r>
            <a:r>
              <a:rPr lang="zh-CN" altLang="en-US" dirty="0">
                <a:sym typeface="+mn-ea"/>
              </a:rPr>
              <a:t>单音调制</a:t>
            </a:r>
            <a:endParaRPr lang="zh-CN" altLang="en-US" dirty="0"/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04950" y="3388995"/>
          <a:ext cx="262953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206500" imgH="228600" progId="Equation.KSEE3">
                  <p:embed/>
                </p:oleObj>
              </mc:Choice>
              <mc:Fallback>
                <p:oleObj r:id="rId6" imgW="1206500" imgH="228600" progId="Equation.KSEE3">
                  <p:embed/>
                  <p:pic>
                    <p:nvPicPr>
                      <p:cNvPr id="10" name="对象 9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04950" y="3388995"/>
                        <a:ext cx="2629535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8989695" y="2823210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载波信号（渡船）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919085" y="2005965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调制信号（乘客）</a:t>
            </a:r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974340" y="2415540"/>
            <a:ext cx="269875" cy="35941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7341235" y="2355215"/>
            <a:ext cx="1648460" cy="46926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414385" y="2390775"/>
            <a:ext cx="568325" cy="367665"/>
          </a:xfrm>
          <a:prstGeom prst="rect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7454900" y="282448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调制度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995045" y="4937125"/>
            <a:ext cx="1440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AM</a:t>
            </a:r>
            <a:r>
              <a:rPr lang="zh-CN" altLang="en-US">
                <a:sym typeface="+mn-ea"/>
              </a:rPr>
              <a:t>时域图像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341235" y="3191510"/>
            <a:ext cx="1129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10%-100%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DE087F-B409-49D4-8E36-2407871733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0242" y="4628604"/>
            <a:ext cx="5899453" cy="9398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44" grpId="0"/>
      <p:bldP spid="45" grpId="0"/>
      <p:bldP spid="50" grpId="0" animBg="1"/>
      <p:bldP spid="51" grpId="0" animBg="1"/>
      <p:bldP spid="52" grpId="0" animBg="1"/>
      <p:bldP spid="53" grpId="0"/>
      <p:bldP spid="55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217805"/>
            <a:ext cx="10515600" cy="1325563"/>
          </a:xfrm>
        </p:spPr>
        <p:txBody>
          <a:bodyPr/>
          <a:lstStyle/>
          <a:p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AM-调幅波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5885"/>
            <a:ext cx="1816735" cy="4813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>
                <a:sym typeface="+mn-ea"/>
              </a:rPr>
              <a:t>仅粗略介绍</a:t>
            </a:r>
          </a:p>
          <a:p>
            <a:pPr marL="0" indent="0">
              <a:buNone/>
            </a:pPr>
            <a:endParaRPr lang="zh-CN" altLang="en-US" sz="2000"/>
          </a:p>
        </p:txBody>
      </p:sp>
      <p:sp>
        <p:nvSpPr>
          <p:cNvPr id="13" name="圆角矩形 12"/>
          <p:cNvSpPr/>
          <p:nvPr/>
        </p:nvSpPr>
        <p:spPr>
          <a:xfrm>
            <a:off x="660400" y="2087880"/>
            <a:ext cx="1313180" cy="786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sin</a:t>
            </a:r>
            <a:r>
              <a:rPr lang="zh-CN" altLang="en-US"/>
              <a:t>模块</a:t>
            </a:r>
            <a:r>
              <a:rPr lang="en-US" altLang="zh-CN"/>
              <a:t>1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559685" y="2087880"/>
            <a:ext cx="1313180" cy="786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sin</a:t>
            </a:r>
            <a:r>
              <a:rPr lang="zh-CN" altLang="en-US"/>
              <a:t>模块</a:t>
            </a:r>
            <a:r>
              <a:rPr lang="en-US" altLang="zh-CN"/>
              <a:t>2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660400" y="3212465"/>
            <a:ext cx="1313180" cy="7861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载波信号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559685" y="3212465"/>
            <a:ext cx="1313180" cy="7861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调制信号</a:t>
            </a:r>
          </a:p>
        </p:txBody>
      </p:sp>
      <p:cxnSp>
        <p:nvCxnSpPr>
          <p:cNvPr id="24" name="直接箭头连接符 23"/>
          <p:cNvCxnSpPr>
            <a:stCxn id="13" idx="2"/>
            <a:endCxn id="21" idx="0"/>
          </p:cNvCxnSpPr>
          <p:nvPr/>
        </p:nvCxnSpPr>
        <p:spPr>
          <a:xfrm>
            <a:off x="1316990" y="2874010"/>
            <a:ext cx="0" cy="33845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216275" y="2874010"/>
            <a:ext cx="0" cy="33845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980565" y="3314065"/>
            <a:ext cx="6000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/>
              <a:t>×</a:t>
            </a:r>
            <a:r>
              <a:rPr lang="en-US" altLang="zh-CN" sz="3200" b="1"/>
              <a:t>(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470025" y="4403725"/>
            <a:ext cx="1485900" cy="786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调幅波</a:t>
            </a: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212975" y="3998595"/>
            <a:ext cx="0" cy="338455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798570" y="3313430"/>
            <a:ext cx="23488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/>
              <a:t>×</a:t>
            </a:r>
            <a:r>
              <a:rPr lang="en-US" altLang="zh-CN" sz="3200" b="1"/>
              <a:t>    + </a:t>
            </a:r>
            <a:r>
              <a:rPr lang="en-US" altLang="zh-CN" sz="2000" b="1"/>
              <a:t>             </a:t>
            </a:r>
            <a:r>
              <a:rPr lang="en-US" altLang="zh-CN" sz="3200" b="1"/>
              <a:t>)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780280" y="3284855"/>
            <a:ext cx="1314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调制信号一半振幅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117340" y="3389630"/>
            <a:ext cx="55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ma</a:t>
            </a:r>
          </a:p>
        </p:txBody>
      </p:sp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48238" y="1365885"/>
          <a:ext cx="45402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82800" imgH="228600" progId="Equation.KSEE3">
                  <p:embed/>
                </p:oleObj>
              </mc:Choice>
              <mc:Fallback>
                <p:oleObj r:id="rId2" imgW="2082800" imgH="228600" progId="Equation.KSEE3">
                  <p:embed/>
                  <p:pic>
                    <p:nvPicPr>
                      <p:cNvPr id="15" name="对象 1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48238" y="1365885"/>
                        <a:ext cx="4540250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027931" y="4151630"/>
          <a:ext cx="515048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362200" imgH="228600" progId="Equation.KSEE3">
                  <p:embed/>
                </p:oleObj>
              </mc:Choice>
              <mc:Fallback>
                <p:oleObj r:id="rId4" imgW="2362200" imgH="228600" progId="Equation.KSEE3">
                  <p:embed/>
                  <p:pic>
                    <p:nvPicPr>
                      <p:cNvPr id="17" name="对象 1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27931" y="4151630"/>
                        <a:ext cx="5150485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圆角矩形 18"/>
          <p:cNvSpPr/>
          <p:nvPr/>
        </p:nvSpPr>
        <p:spPr>
          <a:xfrm>
            <a:off x="4948555" y="2087880"/>
            <a:ext cx="1313180" cy="786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sin</a:t>
            </a:r>
            <a:r>
              <a:rPr lang="zh-CN" altLang="en-US"/>
              <a:t>模块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6416040" y="2296795"/>
            <a:ext cx="5507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注意我们之前设计的</a:t>
            </a:r>
            <a:r>
              <a:rPr lang="en-US" altLang="zh-CN" dirty="0"/>
              <a:t>sin</a:t>
            </a:r>
            <a:r>
              <a:rPr lang="zh-CN" altLang="en-US" dirty="0"/>
              <a:t>模块输出的是</a:t>
            </a:r>
            <a:r>
              <a:rPr lang="en-US" altLang="zh-CN" b="1" dirty="0">
                <a:solidFill>
                  <a:srgbClr val="FF0000"/>
                </a:solidFill>
              </a:rPr>
              <a:t>16</a:t>
            </a:r>
            <a:r>
              <a:rPr lang="zh-CN" altLang="en-US" b="1" dirty="0">
                <a:solidFill>
                  <a:srgbClr val="FF0000"/>
                </a:solidFill>
              </a:rPr>
              <a:t>位</a:t>
            </a:r>
            <a:r>
              <a:rPr lang="zh-CN" altLang="en-US" dirty="0"/>
              <a:t>无符号数据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416040" y="3389630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因此不是</a:t>
            </a:r>
            <a:r>
              <a:rPr lang="en-US" altLang="zh-CN" dirty="0"/>
              <a:t>+1</a:t>
            </a:r>
            <a:r>
              <a:rPr lang="zh-CN" altLang="en-US" dirty="0"/>
              <a:t>，而是</a:t>
            </a:r>
            <a:r>
              <a:rPr lang="en-US" altLang="zh-CN" dirty="0"/>
              <a:t>+2^15-1</a:t>
            </a:r>
          </a:p>
        </p:txBody>
      </p:sp>
      <p:sp>
        <p:nvSpPr>
          <p:cNvPr id="4" name="矩形 3"/>
          <p:cNvSpPr/>
          <p:nvPr/>
        </p:nvSpPr>
        <p:spPr>
          <a:xfrm>
            <a:off x="4557395" y="3256915"/>
            <a:ext cx="1297305" cy="663575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2" grpId="0"/>
      <p:bldP spid="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207645"/>
            <a:ext cx="10515600" cy="1325563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AM-调幅波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5885"/>
            <a:ext cx="1816735" cy="4813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>
                <a:sym typeface="+mn-ea"/>
              </a:rPr>
              <a:t>仅粗略介绍</a:t>
            </a:r>
          </a:p>
          <a:p>
            <a:pPr marL="0" indent="0">
              <a:buNone/>
            </a:pPr>
            <a:endParaRPr lang="zh-CN" altLang="en-US" sz="2000"/>
          </a:p>
        </p:txBody>
      </p:sp>
      <p:sp>
        <p:nvSpPr>
          <p:cNvPr id="13" name="圆角矩形 12"/>
          <p:cNvSpPr/>
          <p:nvPr/>
        </p:nvSpPr>
        <p:spPr>
          <a:xfrm>
            <a:off x="660400" y="2087880"/>
            <a:ext cx="1313180" cy="786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sin</a:t>
            </a:r>
            <a:r>
              <a:rPr lang="zh-CN" altLang="en-US"/>
              <a:t>模块</a:t>
            </a:r>
            <a:r>
              <a:rPr lang="en-US" altLang="zh-CN"/>
              <a:t>1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559685" y="2087880"/>
            <a:ext cx="1313180" cy="786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sin</a:t>
            </a:r>
            <a:r>
              <a:rPr lang="zh-CN" altLang="en-US"/>
              <a:t>模块</a:t>
            </a:r>
            <a:r>
              <a:rPr lang="en-US" altLang="zh-CN"/>
              <a:t>2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660400" y="3212465"/>
            <a:ext cx="1313180" cy="7861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载波信号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559685" y="3212465"/>
            <a:ext cx="1313180" cy="7861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调制信号</a:t>
            </a:r>
          </a:p>
        </p:txBody>
      </p:sp>
      <p:cxnSp>
        <p:nvCxnSpPr>
          <p:cNvPr id="24" name="直接箭头连接符 23"/>
          <p:cNvCxnSpPr>
            <a:stCxn id="13" idx="2"/>
            <a:endCxn id="21" idx="0"/>
          </p:cNvCxnSpPr>
          <p:nvPr/>
        </p:nvCxnSpPr>
        <p:spPr>
          <a:xfrm>
            <a:off x="1316990" y="2874010"/>
            <a:ext cx="0" cy="33845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216275" y="2874010"/>
            <a:ext cx="0" cy="33845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980565" y="3314065"/>
            <a:ext cx="6000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/>
              <a:t>×</a:t>
            </a:r>
            <a:r>
              <a:rPr lang="en-US" altLang="zh-CN" sz="3200" b="1"/>
              <a:t>(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470025" y="4403725"/>
            <a:ext cx="1485900" cy="786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调幅波</a:t>
            </a: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212975" y="3998595"/>
            <a:ext cx="0" cy="338455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798570" y="3313430"/>
            <a:ext cx="23488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/>
              <a:t>×</a:t>
            </a:r>
            <a:r>
              <a:rPr lang="en-US" altLang="zh-CN" sz="3200" b="1"/>
              <a:t>    + </a:t>
            </a:r>
            <a:r>
              <a:rPr lang="en-US" altLang="zh-CN" sz="2000" b="1"/>
              <a:t>             </a:t>
            </a:r>
            <a:r>
              <a:rPr lang="en-US" altLang="zh-CN" sz="3200" b="1"/>
              <a:t>)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780280" y="3284855"/>
            <a:ext cx="1314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调制信号一半振幅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117340" y="3389630"/>
            <a:ext cx="55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ma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948555" y="2087880"/>
            <a:ext cx="1313180" cy="786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sin</a:t>
            </a:r>
            <a:r>
              <a:rPr lang="zh-CN" altLang="en-US"/>
              <a:t>模块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416040" y="2296795"/>
            <a:ext cx="54946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注意我们之前设计的</a:t>
            </a:r>
            <a:r>
              <a:rPr lang="en-US" altLang="zh-CN" dirty="0"/>
              <a:t>sin</a:t>
            </a:r>
            <a:r>
              <a:rPr lang="zh-CN" altLang="en-US" dirty="0"/>
              <a:t>模块输出的是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r>
              <a:rPr lang="zh-CN" altLang="en-US" b="1" dirty="0">
                <a:solidFill>
                  <a:srgbClr val="FF0000"/>
                </a:solidFill>
              </a:rPr>
              <a:t>无符号</a:t>
            </a:r>
            <a:r>
              <a:rPr lang="zh-CN" altLang="en-US" dirty="0"/>
              <a:t>数据</a:t>
            </a:r>
          </a:p>
        </p:txBody>
      </p:sp>
      <p:sp>
        <p:nvSpPr>
          <p:cNvPr id="7" name="椭圆 6"/>
          <p:cNvSpPr/>
          <p:nvPr/>
        </p:nvSpPr>
        <p:spPr>
          <a:xfrm>
            <a:off x="1898650" y="3250565"/>
            <a:ext cx="651510" cy="680085"/>
          </a:xfrm>
          <a:prstGeom prst="ellipse">
            <a:avLst/>
          </a:prstGeom>
          <a:solidFill>
            <a:schemeClr val="accent2">
              <a:alpha val="38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698875" y="3267075"/>
            <a:ext cx="651510" cy="680085"/>
          </a:xfrm>
          <a:prstGeom prst="ellipse">
            <a:avLst/>
          </a:prstGeom>
          <a:solidFill>
            <a:schemeClr val="accent6">
              <a:alpha val="29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6524625" y="3071495"/>
            <a:ext cx="651510" cy="680085"/>
            <a:chOff x="10322" y="4633"/>
            <a:chExt cx="1026" cy="1071"/>
          </a:xfrm>
        </p:grpSpPr>
        <p:sp>
          <p:nvSpPr>
            <p:cNvPr id="9" name="椭圆 8"/>
            <p:cNvSpPr/>
            <p:nvPr/>
          </p:nvSpPr>
          <p:spPr>
            <a:xfrm>
              <a:off x="10322" y="4633"/>
              <a:ext cx="1026" cy="1071"/>
            </a:xfrm>
            <a:prstGeom prst="ellipse">
              <a:avLst/>
            </a:prstGeom>
            <a:solidFill>
              <a:schemeClr val="accent2">
                <a:alpha val="38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410" y="4688"/>
              <a:ext cx="850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3600" b="1">
                  <a:sym typeface="+mn-ea"/>
                </a:rPr>
                <a:t>×</a:t>
              </a: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7421245" y="3025140"/>
            <a:ext cx="43834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但这里的乘法应为</a:t>
            </a:r>
            <a:r>
              <a:rPr lang="zh-CN" altLang="en-US" b="1" dirty="0">
                <a:solidFill>
                  <a:srgbClr val="FF0000"/>
                </a:solidFill>
              </a:rPr>
              <a:t>有符号乘法</a:t>
            </a:r>
            <a:r>
              <a:rPr lang="zh-CN" altLang="en-US" dirty="0"/>
              <a:t>，应该先将载波信号、调制信号转化为有符号数后，再进行相乘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58750"/>
            <a:ext cx="10515600" cy="1325563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有符号数与无符号数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3425" y="1448435"/>
            <a:ext cx="6027420" cy="6045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有符号数通过补码形式（相反数取反</a:t>
            </a:r>
            <a:r>
              <a:rPr lang="en-US" altLang="zh-CN" sz="2000" dirty="0"/>
              <a:t>+1</a:t>
            </a:r>
            <a:r>
              <a:rPr lang="zh-CN" altLang="en-US" sz="2000" dirty="0"/>
              <a:t>）储存负数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38200" y="1073150"/>
          <a:ext cx="4152900" cy="525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十进制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</a:t>
                      </a:r>
                      <a:r>
                        <a:rPr lang="zh-CN" altLang="en-US" sz="1600"/>
                        <a:t>位有符号</a:t>
                      </a:r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二进制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</a:t>
                      </a:r>
                      <a:r>
                        <a:rPr lang="zh-CN" altLang="en-US" sz="1600"/>
                        <a:t>位无符号</a:t>
                      </a:r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二进制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813425" y="2124710"/>
            <a:ext cx="5470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位有符号数字表示的范围是</a:t>
            </a:r>
            <a:r>
              <a:rPr lang="en-US" altLang="zh-CN" dirty="0"/>
              <a:t>[-4,+3]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位无符号数字表示的范围是</a:t>
            </a:r>
            <a:r>
              <a:rPr lang="en-US" altLang="zh-CN" dirty="0"/>
              <a:t>[  0,+7]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13425" y="4474845"/>
            <a:ext cx="6378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二进制有符号数之间的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加法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，二进制无符号数之间的加法，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处理规则是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一样的</a:t>
            </a:r>
            <a:r>
              <a:rPr lang="zh-CN" altLang="en-US" dirty="0">
                <a:sym typeface="+mn-ea"/>
              </a:rPr>
              <a:t>，</a:t>
            </a:r>
            <a:r>
              <a:rPr lang="zh-CN" altLang="en-US" dirty="0"/>
              <a:t>综合出来的</a:t>
            </a:r>
            <a:r>
              <a:rPr lang="en-US" altLang="zh-CN" b="1" dirty="0">
                <a:solidFill>
                  <a:srgbClr val="FF0000"/>
                </a:solidFill>
              </a:rPr>
              <a:t>RTL</a:t>
            </a:r>
            <a:r>
              <a:rPr lang="zh-CN" altLang="en-US" b="1" dirty="0">
                <a:solidFill>
                  <a:srgbClr val="FF0000"/>
                </a:solidFill>
              </a:rPr>
              <a:t>电路也是一样的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13425" y="3177540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000+1=001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111+1=000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110+1=111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68275"/>
            <a:ext cx="10515600" cy="1325563"/>
          </a:xfrm>
        </p:spPr>
        <p:txBody>
          <a:bodyPr/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有符号数与无符号数</a:t>
            </a:r>
            <a:endParaRPr lang="zh-CN" altLang="en-US" dirty="0"/>
          </a:p>
        </p:txBody>
      </p:sp>
      <p:graphicFrame>
        <p:nvGraphicFramePr>
          <p:cNvPr id="36" name="表格 35"/>
          <p:cNvGraphicFramePr/>
          <p:nvPr>
            <p:custDataLst>
              <p:tags r:id="rId1"/>
            </p:custDataLst>
          </p:nvPr>
        </p:nvGraphicFramePr>
        <p:xfrm>
          <a:off x="637540" y="3004185"/>
          <a:ext cx="6470650" cy="3286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3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4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二进制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</a:t>
                      </a:r>
                      <a:r>
                        <a:rPr lang="zh-CN" altLang="en-US" sz="1600"/>
                        <a:t>位有符号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3</a:t>
                      </a:r>
                      <a:r>
                        <a:rPr lang="zh-CN" altLang="en-US" sz="1600"/>
                        <a:t>位无符号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</a:t>
                      </a:r>
                      <a:r>
                        <a:rPr lang="zh-CN" altLang="en-US" sz="1600"/>
                        <a:t>位有符号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/>
                        <a:t>6</a:t>
                      </a:r>
                      <a:r>
                        <a:rPr lang="zh-CN" altLang="en-US" sz="1600"/>
                        <a:t>位无符号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-4</a:t>
                      </a:r>
                      <a:r>
                        <a:rPr lang="zh-CN" altLang="en-US" b="0"/>
                        <a:t>（</a:t>
                      </a:r>
                      <a:r>
                        <a:rPr lang="en-US" altLang="zh-CN" b="0"/>
                        <a:t>111</a:t>
                      </a:r>
                      <a:r>
                        <a:rPr lang="zh-CN" altLang="en-US" b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7</a:t>
                      </a:r>
                      <a:r>
                        <a:rPr lang="zh-CN" altLang="en-US" b="0"/>
                        <a:t>（</a:t>
                      </a:r>
                      <a:r>
                        <a:rPr lang="en-US" altLang="zh-CN" b="0"/>
                        <a:t>111</a:t>
                      </a:r>
                      <a:r>
                        <a:rPr lang="zh-CN" altLang="en-US" b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 i="1">
                          <a:solidFill>
                            <a:srgbClr val="FF0000"/>
                          </a:solidFill>
                        </a:rPr>
                        <a:t>16</a:t>
                      </a:r>
                      <a:r>
                        <a:rPr lang="zh-CN" altLang="en-US" b="0" i="1">
                          <a:solidFill>
                            <a:srgbClr val="FF0000"/>
                          </a:solidFill>
                        </a:rPr>
                        <a:t>（</a:t>
                      </a:r>
                      <a:r>
                        <a:rPr lang="en-US" altLang="zh-CN" b="0" i="1">
                          <a:solidFill>
                            <a:srgbClr val="FF0000"/>
                          </a:solidFill>
                        </a:rPr>
                        <a:t>010000</a:t>
                      </a:r>
                      <a:r>
                        <a:rPr lang="zh-CN" altLang="en-US" b="0" i="1">
                          <a:solidFill>
                            <a:srgbClr val="FF0000"/>
                          </a:solidFill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 i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49</a:t>
                      </a:r>
                      <a:r>
                        <a:rPr lang="zh-CN" altLang="en-US" b="0" i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（</a:t>
                      </a:r>
                      <a:r>
                        <a:rPr lang="en-US" altLang="zh-CN" b="0" i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110001</a:t>
                      </a:r>
                      <a:r>
                        <a:rPr lang="zh-CN" altLang="en-US" b="0" i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-3</a:t>
                      </a:r>
                      <a:r>
                        <a:rPr lang="zh-CN" altLang="en-US" b="0"/>
                        <a:t>（</a:t>
                      </a:r>
                      <a:r>
                        <a:rPr lang="en-US" altLang="zh-CN" b="0"/>
                        <a:t>110</a:t>
                      </a:r>
                      <a:r>
                        <a:rPr lang="zh-CN" altLang="en-US" b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6</a:t>
                      </a:r>
                      <a:r>
                        <a:rPr lang="zh-CN" altLang="en-US" b="0"/>
                        <a:t>（</a:t>
                      </a:r>
                      <a:r>
                        <a:rPr lang="en-US" altLang="zh-CN" b="0"/>
                        <a:t>110</a:t>
                      </a:r>
                      <a:r>
                        <a:rPr lang="zh-CN" altLang="en-US" b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 i="1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zh-CN" altLang="en-US" b="0" i="1">
                          <a:solidFill>
                            <a:srgbClr val="FF0000"/>
                          </a:solidFill>
                        </a:rPr>
                        <a:t>（</a:t>
                      </a:r>
                      <a:r>
                        <a:rPr lang="en-US" altLang="zh-CN" b="0" i="1">
                          <a:solidFill>
                            <a:srgbClr val="FF0000"/>
                          </a:solidFill>
                        </a:rPr>
                        <a:t>001001</a:t>
                      </a:r>
                      <a:r>
                        <a:rPr lang="zh-CN" altLang="en-US" b="0" i="1">
                          <a:solidFill>
                            <a:srgbClr val="FF0000"/>
                          </a:solidFill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 i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36</a:t>
                      </a:r>
                      <a:r>
                        <a:rPr lang="zh-CN" altLang="en-US" b="0" i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（</a:t>
                      </a:r>
                      <a:r>
                        <a:rPr lang="en-US" altLang="zh-CN" b="0" i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100100</a:t>
                      </a:r>
                      <a:r>
                        <a:rPr lang="zh-CN" altLang="en-US" b="0" i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-2</a:t>
                      </a:r>
                      <a:r>
                        <a:rPr lang="zh-CN" altLang="en-US" b="0"/>
                        <a:t>（</a:t>
                      </a:r>
                      <a:r>
                        <a:rPr lang="en-US" altLang="zh-CN" b="0"/>
                        <a:t>101</a:t>
                      </a:r>
                      <a:r>
                        <a:rPr lang="zh-CN" altLang="en-US" b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5</a:t>
                      </a:r>
                      <a:r>
                        <a:rPr lang="zh-CN" altLang="en-US" b="0"/>
                        <a:t>（</a:t>
                      </a:r>
                      <a:r>
                        <a:rPr lang="en-US" altLang="zh-CN" b="0"/>
                        <a:t>101</a:t>
                      </a:r>
                      <a:r>
                        <a:rPr lang="zh-CN" altLang="en-US" b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 i="1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zh-CN" altLang="en-US" b="0" i="1">
                          <a:solidFill>
                            <a:srgbClr val="FF0000"/>
                          </a:solidFill>
                        </a:rPr>
                        <a:t>（</a:t>
                      </a:r>
                      <a:r>
                        <a:rPr lang="en-US" altLang="zh-CN" b="0" i="1">
                          <a:solidFill>
                            <a:srgbClr val="FF0000"/>
                          </a:solidFill>
                        </a:rPr>
                        <a:t>000100</a:t>
                      </a:r>
                      <a:r>
                        <a:rPr lang="zh-CN" altLang="en-US" b="0" i="1">
                          <a:solidFill>
                            <a:srgbClr val="FF0000"/>
                          </a:solidFill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 i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25</a:t>
                      </a:r>
                      <a:r>
                        <a:rPr lang="zh-CN" altLang="en-US" b="0" i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（</a:t>
                      </a:r>
                      <a:r>
                        <a:rPr lang="en-US" altLang="zh-CN" b="0" i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011001</a:t>
                      </a:r>
                      <a:r>
                        <a:rPr lang="zh-CN" altLang="en-US" b="0" i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-1</a:t>
                      </a:r>
                      <a:r>
                        <a:rPr lang="zh-CN" altLang="en-US" b="0"/>
                        <a:t>（</a:t>
                      </a:r>
                      <a:r>
                        <a:rPr lang="en-US" altLang="zh-CN" b="0"/>
                        <a:t>100</a:t>
                      </a:r>
                      <a:r>
                        <a:rPr lang="zh-CN" altLang="en-US" b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4</a:t>
                      </a:r>
                      <a:r>
                        <a:rPr lang="zh-CN" altLang="en-US" b="0"/>
                        <a:t>（</a:t>
                      </a:r>
                      <a:r>
                        <a:rPr lang="en-US" altLang="zh-CN" b="0"/>
                        <a:t>100</a:t>
                      </a:r>
                      <a:r>
                        <a:rPr lang="zh-CN" altLang="en-US" b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 i="1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zh-CN" altLang="en-US" b="0" i="1">
                          <a:solidFill>
                            <a:srgbClr val="FF0000"/>
                          </a:solidFill>
                        </a:rPr>
                        <a:t>（</a:t>
                      </a:r>
                      <a:r>
                        <a:rPr lang="en-US" altLang="zh-CN" b="0" i="1">
                          <a:solidFill>
                            <a:srgbClr val="FF0000"/>
                          </a:solidFill>
                        </a:rPr>
                        <a:t>000001</a:t>
                      </a:r>
                      <a:r>
                        <a:rPr lang="zh-CN" altLang="en-US" b="0" i="1">
                          <a:solidFill>
                            <a:srgbClr val="FF0000"/>
                          </a:solidFill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 i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  <a:r>
                        <a:rPr lang="zh-CN" altLang="en-US" b="0" i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（</a:t>
                      </a:r>
                      <a:r>
                        <a:rPr lang="en-US" altLang="zh-CN" b="0" i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010000</a:t>
                      </a:r>
                      <a:r>
                        <a:rPr lang="zh-CN" altLang="en-US" b="0" i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3</a:t>
                      </a:r>
                      <a:r>
                        <a:rPr lang="zh-CN" altLang="en-US" b="0"/>
                        <a:t>（</a:t>
                      </a:r>
                      <a:r>
                        <a:rPr lang="en-US" altLang="zh-CN" b="0"/>
                        <a:t>011</a:t>
                      </a:r>
                      <a:r>
                        <a:rPr lang="zh-CN" altLang="en-US" b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3</a:t>
                      </a:r>
                      <a:r>
                        <a:rPr lang="zh-CN" altLang="en-US" b="0"/>
                        <a:t>（</a:t>
                      </a:r>
                      <a:r>
                        <a:rPr lang="en-US" altLang="zh-CN" b="0"/>
                        <a:t>011</a:t>
                      </a:r>
                      <a:r>
                        <a:rPr lang="zh-CN" altLang="en-US" b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9</a:t>
                      </a:r>
                      <a:r>
                        <a:rPr lang="zh-CN" altLang="en-US" b="0"/>
                        <a:t>（</a:t>
                      </a:r>
                      <a:r>
                        <a:rPr lang="en-US" altLang="zh-CN" b="0"/>
                        <a:t>001001</a:t>
                      </a:r>
                      <a:r>
                        <a:rPr lang="zh-CN" altLang="en-US" b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9</a:t>
                      </a:r>
                      <a:r>
                        <a:rPr lang="zh-CN" altLang="en-US" b="0"/>
                        <a:t>（</a:t>
                      </a:r>
                      <a:r>
                        <a:rPr lang="en-US" altLang="zh-CN" b="0"/>
                        <a:t>001001</a:t>
                      </a:r>
                      <a:r>
                        <a:rPr lang="zh-CN" altLang="en-US" b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2</a:t>
                      </a:r>
                      <a:r>
                        <a:rPr lang="zh-CN" altLang="en-US" b="0"/>
                        <a:t>（</a:t>
                      </a:r>
                      <a:r>
                        <a:rPr lang="en-US" altLang="zh-CN" b="0"/>
                        <a:t>010</a:t>
                      </a:r>
                      <a:r>
                        <a:rPr lang="zh-CN" altLang="en-US" b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2</a:t>
                      </a:r>
                      <a:r>
                        <a:rPr lang="zh-CN" altLang="en-US" b="0"/>
                        <a:t>（</a:t>
                      </a:r>
                      <a:r>
                        <a:rPr lang="en-US" altLang="zh-CN" b="0"/>
                        <a:t>010</a:t>
                      </a:r>
                      <a:r>
                        <a:rPr lang="zh-CN" altLang="en-US" b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4</a:t>
                      </a:r>
                      <a:r>
                        <a:rPr lang="zh-CN" altLang="en-US" b="0"/>
                        <a:t>（</a:t>
                      </a:r>
                      <a:r>
                        <a:rPr lang="en-US" altLang="zh-CN" b="0"/>
                        <a:t>000100</a:t>
                      </a:r>
                      <a:r>
                        <a:rPr lang="zh-CN" altLang="en-US" b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4</a:t>
                      </a:r>
                      <a:r>
                        <a:rPr lang="zh-CN" altLang="en-US" b="0"/>
                        <a:t>（</a:t>
                      </a:r>
                      <a:r>
                        <a:rPr lang="en-US" altLang="zh-CN" b="0"/>
                        <a:t>000100</a:t>
                      </a:r>
                      <a:r>
                        <a:rPr lang="zh-CN" altLang="en-US" b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1</a:t>
                      </a:r>
                      <a:r>
                        <a:rPr lang="zh-CN" altLang="en-US" b="0"/>
                        <a:t>（</a:t>
                      </a:r>
                      <a:r>
                        <a:rPr lang="en-US" altLang="zh-CN" b="0"/>
                        <a:t>001</a:t>
                      </a:r>
                      <a:r>
                        <a:rPr lang="zh-CN" altLang="en-US" b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1</a:t>
                      </a:r>
                      <a:r>
                        <a:rPr lang="zh-CN" altLang="en-US" b="0"/>
                        <a:t>（</a:t>
                      </a:r>
                      <a:r>
                        <a:rPr lang="en-US" altLang="zh-CN" b="0"/>
                        <a:t>001</a:t>
                      </a:r>
                      <a:r>
                        <a:rPr lang="zh-CN" altLang="en-US" b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1</a:t>
                      </a:r>
                      <a:r>
                        <a:rPr lang="zh-CN" altLang="en-US" b="0"/>
                        <a:t>（</a:t>
                      </a:r>
                      <a:r>
                        <a:rPr lang="en-US" altLang="zh-CN" b="0"/>
                        <a:t>000001</a:t>
                      </a:r>
                      <a:r>
                        <a:rPr lang="zh-CN" altLang="en-US" b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1</a:t>
                      </a:r>
                      <a:r>
                        <a:rPr lang="zh-CN" altLang="en-US" b="0"/>
                        <a:t>（</a:t>
                      </a:r>
                      <a:r>
                        <a:rPr lang="en-US" altLang="zh-CN" b="0"/>
                        <a:t>000001</a:t>
                      </a:r>
                      <a:r>
                        <a:rPr lang="zh-CN" altLang="en-US" b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0</a:t>
                      </a:r>
                      <a:r>
                        <a:rPr lang="zh-CN" altLang="en-US" b="0"/>
                        <a:t>（</a:t>
                      </a:r>
                      <a:r>
                        <a:rPr lang="en-US" altLang="zh-CN" b="0"/>
                        <a:t>000</a:t>
                      </a:r>
                      <a:r>
                        <a:rPr lang="zh-CN" altLang="en-US" b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0</a:t>
                      </a:r>
                      <a:r>
                        <a:rPr lang="zh-CN" altLang="en-US" b="0"/>
                        <a:t>（</a:t>
                      </a:r>
                      <a:r>
                        <a:rPr lang="en-US" altLang="zh-CN" b="0"/>
                        <a:t>000</a:t>
                      </a:r>
                      <a:r>
                        <a:rPr lang="zh-CN" altLang="en-US" b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0</a:t>
                      </a:r>
                      <a:r>
                        <a:rPr lang="zh-CN" altLang="en-US" b="0"/>
                        <a:t>（</a:t>
                      </a:r>
                      <a:r>
                        <a:rPr lang="en-US" altLang="zh-CN" b="0"/>
                        <a:t>000000</a:t>
                      </a:r>
                      <a:r>
                        <a:rPr lang="zh-CN" altLang="en-US" b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/>
                        <a:t>0</a:t>
                      </a:r>
                      <a:r>
                        <a:rPr lang="zh-CN" altLang="en-US" b="0"/>
                        <a:t>（</a:t>
                      </a:r>
                      <a:r>
                        <a:rPr lang="en-US" altLang="zh-CN" b="0"/>
                        <a:t>000000</a:t>
                      </a:r>
                      <a:r>
                        <a:rPr lang="zh-CN" altLang="en-US" b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728585" y="1406525"/>
            <a:ext cx="15074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111*111 = </a:t>
            </a:r>
            <a:r>
              <a:rPr lang="zh-CN" altLang="en-US">
                <a:sym typeface="+mn-ea"/>
              </a:rPr>
              <a:t>？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28585" y="1829435"/>
            <a:ext cx="429768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dirty="0">
                <a:sym typeface="+mn-ea"/>
              </a:rPr>
              <a:t>如果两个数是二进制有符号数，则结果为</a:t>
            </a:r>
          </a:p>
          <a:p>
            <a:pPr algn="l"/>
            <a:endParaRPr lang="zh-CN" altLang="en-US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111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*</a:t>
            </a:r>
            <a:r>
              <a:rPr lang="en-US" altLang="zh-CN" dirty="0">
                <a:sym typeface="+mn-ea"/>
              </a:rPr>
              <a:t>111 = </a:t>
            </a:r>
            <a:r>
              <a:rPr lang="en-US" altLang="zh-CN" i="1" dirty="0">
                <a:solidFill>
                  <a:srgbClr val="FF0000"/>
                </a:solidFill>
                <a:sym typeface="+mn-ea"/>
              </a:rPr>
              <a:t>000001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28585" y="3118485"/>
            <a:ext cx="429768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dirty="0">
                <a:sym typeface="+mn-ea"/>
              </a:rPr>
              <a:t>如果两个数是二进制无符号数，则结果为</a:t>
            </a:r>
          </a:p>
          <a:p>
            <a:pPr algn="l"/>
            <a:endParaRPr lang="zh-CN" altLang="en-US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111</a:t>
            </a:r>
            <a:r>
              <a:rPr lang="en-US" altLang="zh-CN" sz="2400" b="1" dirty="0">
                <a:solidFill>
                  <a:srgbClr val="00B050"/>
                </a:solidFill>
                <a:sym typeface="+mn-ea"/>
              </a:rPr>
              <a:t>*</a:t>
            </a:r>
            <a:r>
              <a:rPr lang="en-US" altLang="zh-CN" dirty="0">
                <a:sym typeface="+mn-ea"/>
              </a:rPr>
              <a:t>111 = </a:t>
            </a:r>
            <a:r>
              <a:rPr lang="en-US" altLang="zh-CN" i="1" dirty="0">
                <a:solidFill>
                  <a:srgbClr val="00B050"/>
                </a:solidFill>
                <a:sym typeface="+mn-ea"/>
              </a:rPr>
              <a:t>110001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4515" y="1691005"/>
            <a:ext cx="61639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二进制有符号数之间的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乘法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，二进制无符号数之间的乘法，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处理规则是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不一样的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，综合出的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RTL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电路也是不一样的！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以平方运算为例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E95CE0-321A-47D5-B7D6-3D59E2855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928" y="4267868"/>
            <a:ext cx="4610337" cy="18987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0B7AA53-2AF8-43E2-BA27-C918E285F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774" y="6470675"/>
            <a:ext cx="7309226" cy="3111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7255" y="-139065"/>
            <a:ext cx="10515600" cy="1325563"/>
          </a:xfrm>
        </p:spPr>
        <p:txBody>
          <a:bodyPr/>
          <a:lstStyle/>
          <a:p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7509"/>
            <a:ext cx="10515600" cy="4339454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ym typeface="+mn-ea"/>
              </a:rPr>
              <a:t>利用</a:t>
            </a:r>
            <a:r>
              <a:rPr lang="en-US" altLang="zh-CN" dirty="0">
                <a:sym typeface="+mn-ea"/>
              </a:rPr>
              <a:t>MATLAB</a:t>
            </a:r>
            <a:r>
              <a:rPr lang="zh-CN" altLang="en-US" dirty="0">
                <a:sym typeface="+mn-ea"/>
              </a:rPr>
              <a:t>生成正弦查找表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利用正弦查找表生成</a:t>
            </a:r>
            <a:r>
              <a:rPr lang="zh-CN" altLang="en-US" dirty="0"/>
              <a:t>正弦波</a:t>
            </a:r>
          </a:p>
          <a:p>
            <a:pPr lvl="1"/>
            <a:r>
              <a:rPr lang="zh-CN" altLang="en-US" dirty="0">
                <a:sym typeface="+mn-ea"/>
              </a:rPr>
              <a:t>基本原理</a:t>
            </a:r>
          </a:p>
          <a:p>
            <a:pPr lvl="1"/>
            <a:r>
              <a:rPr lang="zh-CN" altLang="en-US" dirty="0">
                <a:sym typeface="+mn-ea"/>
              </a:rPr>
              <a:t>生成和</a:t>
            </a:r>
            <a:r>
              <a:rPr lang="zh-CN" altLang="en-US" dirty="0"/>
              <a:t>配置</a:t>
            </a:r>
            <a:r>
              <a:rPr lang="en-US" altLang="zh-CN" dirty="0"/>
              <a:t>ROM IP</a:t>
            </a:r>
            <a:r>
              <a:rPr lang="zh-CN" altLang="en-US" dirty="0"/>
              <a:t>核</a:t>
            </a:r>
          </a:p>
          <a:p>
            <a:pPr lvl="1"/>
            <a:r>
              <a:rPr lang="zh-CN" altLang="en-US" dirty="0">
                <a:sym typeface="+mn-ea"/>
              </a:rPr>
              <a:t>频率与相位步进的转换（定点数运算）</a:t>
            </a:r>
            <a:endParaRPr lang="zh-CN" altLang="en-US" dirty="0"/>
          </a:p>
          <a:p>
            <a:r>
              <a:rPr lang="en-US" altLang="zh-CN" dirty="0"/>
              <a:t>AM/FM</a:t>
            </a:r>
            <a:r>
              <a:rPr lang="zh-CN" altLang="en-US" dirty="0"/>
              <a:t>的原理介绍</a:t>
            </a:r>
          </a:p>
          <a:p>
            <a:pPr lvl="1"/>
            <a:r>
              <a:rPr lang="en-US" altLang="zh-CN" sz="2400" dirty="0"/>
              <a:t>AM/FM</a:t>
            </a:r>
            <a:r>
              <a:rPr lang="zh-CN" altLang="en-US" sz="2400" dirty="0"/>
              <a:t>信号函数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有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无符号数的加法与乘法</a:t>
            </a:r>
          </a:p>
          <a:p>
            <a:pPr lvl="1"/>
            <a:endParaRPr lang="zh-CN" altLang="en-US" dirty="0"/>
          </a:p>
          <a:p>
            <a:r>
              <a:rPr lang="en-US" altLang="zh-CN"/>
              <a:t>AM</a:t>
            </a:r>
            <a:r>
              <a:rPr lang="zh-CN" altLang="en-US"/>
              <a:t>解调</a:t>
            </a:r>
            <a:r>
              <a:rPr lang="zh-CN" altLang="en-US" dirty="0"/>
              <a:t>原理介绍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untitl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80" y="2348865"/>
            <a:ext cx="2439670" cy="1830070"/>
          </a:xfrm>
          <a:prstGeom prst="rect">
            <a:avLst/>
          </a:prstGeom>
        </p:spPr>
      </p:pic>
      <p:pic>
        <p:nvPicPr>
          <p:cNvPr id="3" name="图片 2" descr="untitl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840" y="2301875"/>
            <a:ext cx="2566035" cy="1924685"/>
          </a:xfrm>
          <a:prstGeom prst="rect">
            <a:avLst/>
          </a:prstGeom>
        </p:spPr>
      </p:pic>
      <p:pic>
        <p:nvPicPr>
          <p:cNvPr id="2" name="图片 1" descr="untitle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575" y="2301875"/>
            <a:ext cx="2628265" cy="19710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8200" y="1958975"/>
            <a:ext cx="58039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调制度ma对AM的影响</a:t>
            </a: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0.1                                      0.5                                      1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-227330"/>
            <a:ext cx="10515600" cy="1325563"/>
          </a:xfrm>
        </p:spPr>
        <p:txBody>
          <a:bodyPr/>
          <a:lstStyle/>
          <a:p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AM-调幅波 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365885"/>
            <a:ext cx="4985385" cy="4495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>
                <a:sym typeface="+mn-ea"/>
              </a:rPr>
              <a:t>仅粗略介绍</a:t>
            </a:r>
            <a:endParaRPr lang="zh-CN" altLang="en-US" sz="2000"/>
          </a:p>
        </p:txBody>
      </p:sp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118678"/>
              </p:ext>
            </p:extLst>
          </p:nvPr>
        </p:nvGraphicFramePr>
        <p:xfrm>
          <a:off x="4169093" y="1827529"/>
          <a:ext cx="45402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082800" imgH="228600" progId="Equation.KSEE3">
                  <p:embed/>
                </p:oleObj>
              </mc:Choice>
              <mc:Fallback>
                <p:oleObj r:id="rId6" imgW="2082800" imgH="228600" progId="Equation.KSEE3">
                  <p:embed/>
                  <p:pic>
                    <p:nvPicPr>
                      <p:cNvPr id="15" name="对象 1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69093" y="1827529"/>
                        <a:ext cx="4540250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217170"/>
            <a:ext cx="10515600" cy="1325563"/>
          </a:xfrm>
        </p:spPr>
        <p:txBody>
          <a:bodyPr/>
          <a:lstStyle/>
          <a:p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AM-调幅波</a:t>
            </a:r>
            <a:r>
              <a:rPr lang="zh-CN" altLang="en-US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5885"/>
            <a:ext cx="1816735" cy="4813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>
                <a:sym typeface="+mn-ea"/>
              </a:rPr>
              <a:t>仅粗略介绍</a:t>
            </a:r>
          </a:p>
          <a:p>
            <a:pPr marL="0" indent="0">
              <a:buNone/>
            </a:pPr>
            <a:endParaRPr lang="zh-CN" altLang="en-US" sz="2000"/>
          </a:p>
        </p:txBody>
      </p:sp>
      <p:sp>
        <p:nvSpPr>
          <p:cNvPr id="13" name="圆角矩形 12"/>
          <p:cNvSpPr/>
          <p:nvPr/>
        </p:nvSpPr>
        <p:spPr>
          <a:xfrm>
            <a:off x="660400" y="2087880"/>
            <a:ext cx="1313180" cy="786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sin</a:t>
            </a:r>
            <a:r>
              <a:rPr lang="zh-CN" altLang="en-US"/>
              <a:t>模块</a:t>
            </a:r>
            <a:r>
              <a:rPr lang="en-US" altLang="zh-CN"/>
              <a:t>1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559685" y="2087880"/>
            <a:ext cx="1313180" cy="786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sin</a:t>
            </a:r>
            <a:r>
              <a:rPr lang="zh-CN" altLang="en-US"/>
              <a:t>模块</a:t>
            </a:r>
            <a:r>
              <a:rPr lang="en-US" altLang="zh-CN"/>
              <a:t>2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660400" y="3212465"/>
            <a:ext cx="1313180" cy="7861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载波信号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559685" y="3212465"/>
            <a:ext cx="1313180" cy="7861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调制信号</a:t>
            </a:r>
          </a:p>
        </p:txBody>
      </p:sp>
      <p:cxnSp>
        <p:nvCxnSpPr>
          <p:cNvPr id="24" name="直接箭头连接符 23"/>
          <p:cNvCxnSpPr>
            <a:stCxn id="13" idx="2"/>
            <a:endCxn id="21" idx="0"/>
          </p:cNvCxnSpPr>
          <p:nvPr/>
        </p:nvCxnSpPr>
        <p:spPr>
          <a:xfrm>
            <a:off x="1316990" y="2874010"/>
            <a:ext cx="0" cy="33845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216275" y="2874010"/>
            <a:ext cx="0" cy="33845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980565" y="3314065"/>
            <a:ext cx="6000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/>
              <a:t>×</a:t>
            </a:r>
            <a:r>
              <a:rPr lang="en-US" altLang="zh-CN" sz="3200" b="1"/>
              <a:t>(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470025" y="4403725"/>
            <a:ext cx="1485900" cy="786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调幅波</a:t>
            </a: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212975" y="3998595"/>
            <a:ext cx="0" cy="338455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798570" y="3313430"/>
            <a:ext cx="23488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/>
              <a:t>×</a:t>
            </a:r>
            <a:r>
              <a:rPr lang="en-US" altLang="zh-CN" sz="3200" b="1"/>
              <a:t>    + </a:t>
            </a:r>
            <a:r>
              <a:rPr lang="en-US" altLang="zh-CN" sz="2000" b="1"/>
              <a:t>             </a:t>
            </a:r>
            <a:r>
              <a:rPr lang="en-US" altLang="zh-CN" sz="3200" b="1"/>
              <a:t>)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780280" y="3284855"/>
            <a:ext cx="1314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调制信号一半振幅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117340" y="3389630"/>
            <a:ext cx="55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ma</a:t>
            </a:r>
          </a:p>
        </p:txBody>
      </p:sp>
      <p:sp>
        <p:nvSpPr>
          <p:cNvPr id="7" name="椭圆 6"/>
          <p:cNvSpPr/>
          <p:nvPr/>
        </p:nvSpPr>
        <p:spPr>
          <a:xfrm>
            <a:off x="1898650" y="3250565"/>
            <a:ext cx="651510" cy="680085"/>
          </a:xfrm>
          <a:prstGeom prst="ellipse">
            <a:avLst/>
          </a:prstGeom>
          <a:solidFill>
            <a:schemeClr val="accent2">
              <a:alpha val="38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698875" y="3267075"/>
            <a:ext cx="651510" cy="680085"/>
          </a:xfrm>
          <a:prstGeom prst="ellipse">
            <a:avLst/>
          </a:prstGeom>
          <a:solidFill>
            <a:schemeClr val="accent6">
              <a:alpha val="29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80505" y="3106420"/>
            <a:ext cx="5397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b="1">
                <a:sym typeface="+mn-ea"/>
              </a:rPr>
              <a:t>×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421245" y="3106420"/>
            <a:ext cx="4383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这里的</a:t>
            </a:r>
            <a:r>
              <a:rPr lang="en-US" altLang="zh-CN" dirty="0"/>
              <a:t>ma</a:t>
            </a:r>
            <a:r>
              <a:rPr lang="zh-CN" altLang="en-US" dirty="0"/>
              <a:t>是</a:t>
            </a:r>
            <a:r>
              <a:rPr lang="zh-CN" altLang="en-US" b="1" dirty="0">
                <a:solidFill>
                  <a:srgbClr val="FF0000"/>
                </a:solidFill>
              </a:rPr>
              <a:t>小数</a:t>
            </a:r>
            <a:r>
              <a:rPr lang="en-US" altLang="zh-CN" dirty="0"/>
              <a:t>(10%-100%)</a:t>
            </a:r>
            <a:r>
              <a:rPr lang="zh-CN" altLang="en-US" dirty="0"/>
              <a:t>，需要运用之前讲述的</a:t>
            </a:r>
            <a:r>
              <a:rPr lang="zh-CN" altLang="en-US" b="1" dirty="0">
                <a:solidFill>
                  <a:srgbClr val="FF0000"/>
                </a:solidFill>
              </a:rPr>
              <a:t>定点数运算</a:t>
            </a:r>
            <a:r>
              <a:rPr lang="zh-CN" altLang="en-US" dirty="0"/>
              <a:t>的思想来计算</a:t>
            </a:r>
          </a:p>
        </p:txBody>
      </p:sp>
      <p:sp>
        <p:nvSpPr>
          <p:cNvPr id="10" name="椭圆 9"/>
          <p:cNvSpPr/>
          <p:nvPr/>
        </p:nvSpPr>
        <p:spPr>
          <a:xfrm>
            <a:off x="6496050" y="3081020"/>
            <a:ext cx="651510" cy="680085"/>
          </a:xfrm>
          <a:prstGeom prst="ellipse">
            <a:avLst/>
          </a:prstGeom>
          <a:solidFill>
            <a:schemeClr val="accent6">
              <a:alpha val="29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88885" y="2296795"/>
            <a:ext cx="2100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放大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-&gt;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运算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-&gt;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缩小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9" grpId="0"/>
      <p:bldP spid="10" grpId="0" animBg="1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D69F11-26F7-48BD-944C-EE781BD2D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26" y="643468"/>
            <a:ext cx="8670920" cy="5571066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6632575" y="2729230"/>
            <a:ext cx="3902075" cy="46926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68275"/>
            <a:ext cx="10515600" cy="1325563"/>
          </a:xfrm>
        </p:spPr>
        <p:txBody>
          <a:bodyPr/>
          <a:lstStyle/>
          <a:p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FM-调频波</a:t>
            </a:r>
            <a:endParaRPr lang="zh-CN" altLang="en-US"/>
          </a:p>
        </p:txBody>
      </p:sp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01203" y="2339023"/>
          <a:ext cx="2794000" cy="52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282700" imgH="241300" progId="Equation.KSEE3">
                  <p:embed/>
                </p:oleObj>
              </mc:Choice>
              <mc:Fallback>
                <p:oleObj r:id="rId3" imgW="1282700" imgH="241300" progId="Equation.KSEE3">
                  <p:embed/>
                  <p:pic>
                    <p:nvPicPr>
                      <p:cNvPr id="11" name="对象 10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1203" y="2339023"/>
                        <a:ext cx="2794000" cy="525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48995" y="241808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正弦波</a:t>
            </a:r>
          </a:p>
        </p:txBody>
      </p:sp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617970" y="2229168"/>
          <a:ext cx="3790315" cy="1003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727200" imgH="457200" progId="Equation.KSEE3">
                  <p:embed/>
                </p:oleObj>
              </mc:Choice>
              <mc:Fallback>
                <p:oleObj r:id="rId5" imgW="1727200" imgH="457200" progId="Equation.KSEE3">
                  <p:embed/>
                  <p:pic>
                    <p:nvPicPr>
                      <p:cNvPr id="15" name="对象 1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17970" y="2229168"/>
                        <a:ext cx="3790315" cy="1003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5306695" y="24396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单音调频波</a:t>
            </a:r>
          </a:p>
        </p:txBody>
      </p:sp>
      <p:sp>
        <p:nvSpPr>
          <p:cNvPr id="50" name="矩形 49"/>
          <p:cNvSpPr/>
          <p:nvPr/>
        </p:nvSpPr>
        <p:spPr>
          <a:xfrm>
            <a:off x="3703320" y="2426970"/>
            <a:ext cx="260350" cy="35941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内容占位符 2"/>
          <p:cNvSpPr>
            <a:spLocks noGrp="1"/>
          </p:cNvSpPr>
          <p:nvPr/>
        </p:nvSpPr>
        <p:spPr>
          <a:xfrm>
            <a:off x="838200" y="1365885"/>
            <a:ext cx="4985385" cy="1014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>
                <a:sym typeface="+mn-ea"/>
              </a:rPr>
              <a:t>仅粗略介绍</a:t>
            </a:r>
          </a:p>
          <a:p>
            <a:pPr marL="0" indent="0">
              <a:buNone/>
            </a:pPr>
            <a:endParaRPr lang="en-US" altLang="zh-CN" sz="900"/>
          </a:p>
          <a:p>
            <a:pPr marL="0" indent="0">
              <a:buNone/>
            </a:pPr>
            <a:r>
              <a:rPr lang="en-US" altLang="zh-CN" sz="2000"/>
              <a:t>Frequency-</a:t>
            </a:r>
            <a:r>
              <a:rPr lang="zh-CN" altLang="en-US" sz="2000"/>
              <a:t>频率，</a:t>
            </a:r>
            <a:r>
              <a:rPr lang="en-US" altLang="zh-CN" sz="2000"/>
              <a:t>Modulation-</a:t>
            </a:r>
            <a:r>
              <a:rPr lang="zh-CN" altLang="en-US" sz="2000"/>
              <a:t>调制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7153910" y="32334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载波频率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964170" y="36017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最大频偏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9069070" y="32334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调制信号</a:t>
            </a:r>
          </a:p>
        </p:txBody>
      </p:sp>
      <p:cxnSp>
        <p:nvCxnSpPr>
          <p:cNvPr id="42" name="直接箭头连接符 41"/>
          <p:cNvCxnSpPr>
            <a:stCxn id="38" idx="0"/>
          </p:cNvCxnSpPr>
          <p:nvPr/>
        </p:nvCxnSpPr>
        <p:spPr>
          <a:xfrm flipH="1" flipV="1">
            <a:off x="8440420" y="3188970"/>
            <a:ext cx="72390" cy="403225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对象 4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617970" y="4115753"/>
          <a:ext cx="401383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828800" imgH="241300" progId="Equation.KSEE3">
                  <p:embed/>
                </p:oleObj>
              </mc:Choice>
              <mc:Fallback>
                <p:oleObj r:id="rId7" imgW="1828800" imgH="241300" progId="Equation.KSEE3">
                  <p:embed/>
                  <p:pic>
                    <p:nvPicPr>
                      <p:cNvPr id="46" name="对象 4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17970" y="4115753"/>
                        <a:ext cx="4013835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文本框 47"/>
          <p:cNvSpPr txBox="1"/>
          <p:nvPr/>
        </p:nvSpPr>
        <p:spPr>
          <a:xfrm>
            <a:off x="7857490" y="464629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频偏系数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95" y="3501390"/>
            <a:ext cx="3545205" cy="265874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783080" y="3035935"/>
            <a:ext cx="14039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/>
              <a:t>FM</a:t>
            </a:r>
            <a:r>
              <a:rPr lang="zh-CN" altLang="en-US"/>
              <a:t>时域图像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0" grpId="0" animBg="1"/>
      <p:bldP spid="37" grpId="0"/>
      <p:bldP spid="38" grpId="0"/>
      <p:bldP spid="39" grpId="0"/>
      <p:bldP spid="48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/>
          <p:cNvSpPr/>
          <p:nvPr/>
        </p:nvSpPr>
        <p:spPr>
          <a:xfrm>
            <a:off x="7098030" y="1696085"/>
            <a:ext cx="3355975" cy="1427480"/>
          </a:xfrm>
          <a:prstGeom prst="roundRect">
            <a:avLst/>
          </a:prstGeom>
          <a:solidFill>
            <a:schemeClr val="accent2">
              <a:alpha val="69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控制模块</a:t>
            </a:r>
            <a:r>
              <a:rPr lang="en-US" altLang="zh-CN"/>
              <a:t>(</a:t>
            </a:r>
            <a:r>
              <a:rPr lang="zh-CN"/>
              <a:t>自行设计</a:t>
            </a:r>
            <a:r>
              <a:rPr lang="en-US" altLang="zh-CN"/>
              <a:t>)</a:t>
            </a:r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58750"/>
            <a:ext cx="10515600" cy="1325563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FM-调频波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249160" y="3444240"/>
            <a:ext cx="1313180" cy="786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sin</a:t>
            </a:r>
            <a:r>
              <a:rPr lang="zh-CN" altLang="en-US"/>
              <a:t>模块</a:t>
            </a:r>
            <a:r>
              <a:rPr lang="en-US" altLang="zh-CN"/>
              <a:t>1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8966835" y="3444240"/>
            <a:ext cx="1313180" cy="786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sin</a:t>
            </a:r>
            <a:r>
              <a:rPr lang="zh-CN" altLang="en-US"/>
              <a:t>模块</a:t>
            </a:r>
            <a:r>
              <a:rPr lang="en-US" altLang="zh-CN"/>
              <a:t>2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8964295" y="4568825"/>
            <a:ext cx="1313180" cy="7861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调制信号</a:t>
            </a:r>
          </a:p>
        </p:txBody>
      </p:sp>
      <p:cxnSp>
        <p:nvCxnSpPr>
          <p:cNvPr id="24" name="直接箭头连接符 23"/>
          <p:cNvCxnSpPr>
            <a:stCxn id="12" idx="2"/>
            <a:endCxn id="21" idx="0"/>
          </p:cNvCxnSpPr>
          <p:nvPr/>
        </p:nvCxnSpPr>
        <p:spPr>
          <a:xfrm>
            <a:off x="7905750" y="4230370"/>
            <a:ext cx="0" cy="33845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23" idx="0"/>
          </p:cNvCxnSpPr>
          <p:nvPr/>
        </p:nvCxnSpPr>
        <p:spPr>
          <a:xfrm flipH="1">
            <a:off x="9620885" y="4230370"/>
            <a:ext cx="635" cy="33845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7152005" y="4568825"/>
            <a:ext cx="1485900" cy="7861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/>
              <a:t>调频波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905750" y="3116580"/>
            <a:ext cx="0" cy="338455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7173595" y="2346960"/>
            <a:ext cx="1464310" cy="78613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dirty="0"/>
              <a:t>相位步进</a:t>
            </a:r>
            <a:r>
              <a:rPr lang="en-US" altLang="zh-CN" dirty="0"/>
              <a:t>K</a:t>
            </a:r>
            <a:endParaRPr lang="zh-CN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9623425" y="3123565"/>
            <a:ext cx="0" cy="338455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3" idx="3"/>
            <a:endCxn id="7" idx="3"/>
          </p:cNvCxnSpPr>
          <p:nvPr/>
        </p:nvCxnSpPr>
        <p:spPr>
          <a:xfrm flipH="1" flipV="1">
            <a:off x="8637905" y="2740025"/>
            <a:ext cx="1639570" cy="2221865"/>
          </a:xfrm>
          <a:prstGeom prst="bentConnector3">
            <a:avLst>
              <a:gd name="adj1" fmla="val -37180"/>
            </a:avLst>
          </a:prstGeom>
          <a:ln w="31750">
            <a:solidFill>
              <a:schemeClr val="bg2">
                <a:lumMod val="50000"/>
              </a:schemeClr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内容占位符 2"/>
          <p:cNvSpPr>
            <a:spLocks noGrp="1"/>
          </p:cNvSpPr>
          <p:nvPr/>
        </p:nvSpPr>
        <p:spPr>
          <a:xfrm>
            <a:off x="838200" y="1365885"/>
            <a:ext cx="4985385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>
                <a:sym typeface="+mn-ea"/>
              </a:rPr>
              <a:t>仅粗略介绍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838200" y="1948815"/>
            <a:ext cx="55225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相位步进由两部分相加而成，一部分控制载波频率（基频），一部分由调制信号</a:t>
            </a:r>
            <a:r>
              <a:rPr lang="en-US" altLang="zh-CN" dirty="0"/>
              <a:t>*</a:t>
            </a:r>
            <a:r>
              <a:rPr lang="zh-CN" altLang="en-US" dirty="0"/>
              <a:t>频偏系数控制，且最大频偏</a:t>
            </a:r>
            <a:r>
              <a:rPr lang="zh-CN" altLang="en-US" dirty="0">
                <a:sym typeface="+mn-ea"/>
              </a:rPr>
              <a:t>可调</a:t>
            </a: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" y="3463925"/>
            <a:ext cx="3565525" cy="267462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02740" y="2919095"/>
            <a:ext cx="14039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/>
              <a:t>FM</a:t>
            </a:r>
            <a:r>
              <a:rPr lang="zh-CN" altLang="en-US"/>
              <a:t>频域图像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B2210C7-6818-4BFE-93FB-C1A98B23E6EB}"/>
              </a:ext>
            </a:extLst>
          </p:cNvPr>
          <p:cNvSpPr/>
          <p:nvPr/>
        </p:nvSpPr>
        <p:spPr>
          <a:xfrm>
            <a:off x="664108" y="76135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AM</a:t>
            </a:r>
            <a:r>
              <a:rPr lang="zh-CN" altLang="en-US" dirty="0"/>
              <a:t>非相干解调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A7CBEA-B19D-4897-B0D3-82FAEB190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35604" y="1050976"/>
            <a:ext cx="4196979" cy="559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17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473B5E8-3B61-49BE-8F01-74461AEFB60D}"/>
              </a:ext>
            </a:extLst>
          </p:cNvPr>
          <p:cNvGrpSpPr/>
          <p:nvPr/>
        </p:nvGrpSpPr>
        <p:grpSpPr>
          <a:xfrm>
            <a:off x="1857375" y="1341356"/>
            <a:ext cx="8477250" cy="2561530"/>
            <a:chOff x="1657142" y="867470"/>
            <a:chExt cx="8477250" cy="2561530"/>
          </a:xfrm>
        </p:grpSpPr>
        <p:pic>
          <p:nvPicPr>
            <p:cNvPr id="15362" name="Picture 2" descr="https://img-blog.csdnimg.cn/202006060716060.png?x-oss-process=image/watermark,type_ZmFuZ3poZW5naGVpdGk,shadow_10,text_aHR0cHM6Ly9ibG9nLmNzZG4ubmV0L3dlaXhpbl80NDg4NDM1Nw==,size_16,color_FFFFFF,t_70">
              <a:extLst>
                <a:ext uri="{FF2B5EF4-FFF2-40B4-BE49-F238E27FC236}">
                  <a16:creationId xmlns:a16="http://schemas.microsoft.com/office/drawing/2014/main" id="{1A4BED70-B773-4563-B17F-1578A28003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7142" y="1000125"/>
              <a:ext cx="8477250" cy="2428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F3EEB6A-5878-444A-98F9-2E22FDDE5554}"/>
                </a:ext>
              </a:extLst>
            </p:cNvPr>
            <p:cNvSpPr/>
            <p:nvPr/>
          </p:nvSpPr>
          <p:spPr>
            <a:xfrm>
              <a:off x="7468712" y="3163691"/>
              <a:ext cx="2649758" cy="265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6EDF488-8188-42A4-8307-2B9620996EF7}"/>
                </a:ext>
              </a:extLst>
            </p:cNvPr>
            <p:cNvSpPr/>
            <p:nvPr/>
          </p:nvSpPr>
          <p:spPr>
            <a:xfrm>
              <a:off x="1935591" y="867470"/>
              <a:ext cx="6994827" cy="265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168A1069-CCEF-4938-BE04-55465388B943}"/>
              </a:ext>
            </a:extLst>
          </p:cNvPr>
          <p:cNvSpPr/>
          <p:nvPr/>
        </p:nvSpPr>
        <p:spPr>
          <a:xfrm>
            <a:off x="2897824" y="46103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https://blog.csdn.net/weixin_44884357/article/details/106582195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2210C7-6818-4BFE-93FB-C1A98B23E6EB}"/>
              </a:ext>
            </a:extLst>
          </p:cNvPr>
          <p:cNvSpPr/>
          <p:nvPr/>
        </p:nvSpPr>
        <p:spPr>
          <a:xfrm>
            <a:off x="664108" y="76135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AMIQ</a:t>
            </a:r>
            <a:r>
              <a:rPr lang="zh-CN" altLang="en-US" dirty="0"/>
              <a:t>解调</a:t>
            </a:r>
          </a:p>
        </p:txBody>
      </p:sp>
    </p:spTree>
    <p:extLst>
      <p:ext uri="{BB962C8B-B14F-4D97-AF65-F5344CB8AC3E}">
        <p14:creationId xmlns:p14="http://schemas.microsoft.com/office/powerpoint/2010/main" val="13627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68275"/>
            <a:ext cx="10515600" cy="1325563"/>
          </a:xfrm>
        </p:spPr>
        <p:txBody>
          <a:bodyPr/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模拟/数字域中的正弦波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 flipH="1">
            <a:off x="958850" y="1691005"/>
            <a:ext cx="4306570" cy="1724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19470" y="1649730"/>
            <a:ext cx="5577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我们对</a:t>
            </a:r>
            <a:r>
              <a:rPr lang="zh-CN" altLang="en-US" b="1" dirty="0">
                <a:solidFill>
                  <a:srgbClr val="FF0000"/>
                </a:solidFill>
              </a:rPr>
              <a:t>连续的</a:t>
            </a:r>
            <a:r>
              <a:rPr lang="zh-CN" altLang="en-US" dirty="0"/>
              <a:t>模拟信号进行采样和量化后，得到</a:t>
            </a:r>
            <a:r>
              <a:rPr lang="zh-CN" altLang="en-US" b="1" dirty="0">
                <a:solidFill>
                  <a:srgbClr val="FF0000"/>
                </a:solidFill>
              </a:rPr>
              <a:t>离散的</a:t>
            </a:r>
            <a:r>
              <a:rPr lang="zh-CN" altLang="en-US" dirty="0"/>
              <a:t>数字信号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45835" y="2492375"/>
          <a:ext cx="37287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854200" imgH="228600" progId="Equation.KSEE3">
                  <p:embed/>
                </p:oleObj>
              </mc:Choice>
              <mc:Fallback>
                <p:oleObj r:id="rId6" imgW="1854200" imgH="228600" progId="Equation.KSEE3">
                  <p:embed/>
                  <p:pic>
                    <p:nvPicPr>
                      <p:cNvPr id="6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45835" y="2492375"/>
                        <a:ext cx="37287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958850" y="3704590"/>
          <a:ext cx="190119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-0.3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919470" y="3583940"/>
            <a:ext cx="54336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比如左图，我们将一个周期的正弦信号采样</a:t>
            </a:r>
            <a:r>
              <a:rPr lang="en-US" altLang="zh-CN" dirty="0">
                <a:sym typeface="+mn-ea"/>
              </a:rPr>
              <a:t>16</a:t>
            </a:r>
            <a:r>
              <a:rPr lang="zh-CN" altLang="en-US" dirty="0">
                <a:sym typeface="+mn-ea"/>
              </a:rPr>
              <a:t>次，得到了</a:t>
            </a:r>
            <a:r>
              <a:rPr lang="en-US" altLang="zh-CN" dirty="0">
                <a:sym typeface="+mn-ea"/>
              </a:rPr>
              <a:t>16</a:t>
            </a:r>
            <a:r>
              <a:rPr lang="zh-CN" altLang="en-US" dirty="0">
                <a:sym typeface="+mn-ea"/>
              </a:rPr>
              <a:t>个不同时刻（相位）的</a:t>
            </a:r>
            <a:r>
              <a:rPr lang="en-US" altLang="zh-CN" dirty="0">
                <a:sym typeface="+mn-ea"/>
              </a:rPr>
              <a:t>sin</a:t>
            </a:r>
            <a:r>
              <a:rPr lang="zh-CN" altLang="en-US" dirty="0">
                <a:sym typeface="+mn-ea"/>
              </a:rPr>
              <a:t>值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我们将这个数组称为</a:t>
            </a:r>
            <a:r>
              <a:rPr lang="zh-CN" altLang="en-US" b="1" dirty="0">
                <a:solidFill>
                  <a:srgbClr val="FF0000"/>
                </a:solidFill>
              </a:rPr>
              <a:t>正弦查找表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45835" y="3052445"/>
            <a:ext cx="3728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连续函数                         离散数组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2091690" y="2611120"/>
            <a:ext cx="1207770" cy="16357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215515" y="2748280"/>
            <a:ext cx="1141095" cy="17735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367280" y="2952115"/>
            <a:ext cx="1084580" cy="20072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2500630" y="3126105"/>
            <a:ext cx="1110615" cy="2194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2680970" y="3271520"/>
            <a:ext cx="1017905" cy="24961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38430"/>
            <a:ext cx="10515600" cy="1325563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利用正弦查找表生成正弦波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 flipH="1">
            <a:off x="958850" y="1691005"/>
            <a:ext cx="4306570" cy="17240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13120" y="1722120"/>
            <a:ext cx="55111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假设我们使用频率</a:t>
            </a:r>
            <a:r>
              <a:rPr lang="en-US" altLang="zh-CN" b="1">
                <a:solidFill>
                  <a:srgbClr val="FF0000"/>
                </a:solidFill>
              </a:rPr>
              <a:t>16KHz</a:t>
            </a:r>
            <a:r>
              <a:rPr lang="zh-CN" altLang="en-US"/>
              <a:t>的时钟，以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/>
              <a:t>为步进，</a:t>
            </a:r>
          </a:p>
          <a:p>
            <a:r>
              <a:rPr lang="zh-CN" altLang="en-US"/>
              <a:t>循环输出</a:t>
            </a:r>
            <a:r>
              <a:rPr lang="zh-CN" altLang="en-US" b="1">
                <a:solidFill>
                  <a:srgbClr val="FF0000"/>
                </a:solidFill>
              </a:rPr>
              <a:t>正弦查找表</a:t>
            </a:r>
            <a:r>
              <a:rPr lang="zh-CN" altLang="en-US"/>
              <a:t>中的数据；</a:t>
            </a:r>
          </a:p>
          <a:p>
            <a:endParaRPr lang="zh-CN" altLang="en-US"/>
          </a:p>
          <a:p>
            <a:r>
              <a:rPr lang="zh-CN" altLang="en-US"/>
              <a:t>那么显然我们将以</a:t>
            </a:r>
            <a:r>
              <a:rPr lang="en-US" altLang="zh-CN" b="1">
                <a:solidFill>
                  <a:srgbClr val="FF0000"/>
                </a:solidFill>
              </a:rPr>
              <a:t>16KHz/16=1KHz</a:t>
            </a:r>
            <a:r>
              <a:rPr lang="zh-CN" altLang="en-US"/>
              <a:t>的频率，</a:t>
            </a:r>
          </a:p>
          <a:p>
            <a:r>
              <a:rPr lang="zh-CN" altLang="en-US"/>
              <a:t>循环输出一个周期的正弦序列的值；</a:t>
            </a:r>
          </a:p>
          <a:p>
            <a:endParaRPr lang="zh-CN" altLang="en-US"/>
          </a:p>
          <a:p>
            <a:r>
              <a:rPr lang="zh-CN" altLang="en-US"/>
              <a:t>这组数据通过数模转换器（</a:t>
            </a:r>
            <a:r>
              <a:rPr lang="en-US" altLang="zh-CN"/>
              <a:t>DA</a:t>
            </a:r>
            <a:r>
              <a:rPr lang="zh-CN" altLang="en-US"/>
              <a:t>）和低通滤波器（</a:t>
            </a:r>
            <a:r>
              <a:rPr lang="en-US" altLang="zh-CN"/>
              <a:t>LPF</a:t>
            </a:r>
            <a:r>
              <a:rPr lang="zh-CN" altLang="en-US"/>
              <a:t>）后，将变为</a:t>
            </a:r>
            <a:r>
              <a:rPr lang="en-US" altLang="zh-CN"/>
              <a:t>1KHz</a:t>
            </a:r>
            <a:r>
              <a:rPr lang="zh-CN" altLang="en-US"/>
              <a:t>的正弦模拟信号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958850" y="3704590"/>
          <a:ext cx="190119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+0.7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+0.3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8" name="直接箭头连接符 17"/>
          <p:cNvCxnSpPr/>
          <p:nvPr/>
        </p:nvCxnSpPr>
        <p:spPr>
          <a:xfrm flipH="1">
            <a:off x="2539365" y="2460625"/>
            <a:ext cx="2520315" cy="36518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2423795" y="2232660"/>
            <a:ext cx="2513330" cy="35153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217805"/>
            <a:ext cx="10515600" cy="1325563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利用正弦查找表生成正弦波</a:t>
            </a:r>
            <a:endParaRPr lang="zh-CN" altLang="en-US" sz="3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838200" y="1691005"/>
          <a:ext cx="152781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913120" y="1722120"/>
            <a:ext cx="5511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现在我们考虑一份更大的表格，它对一个周期的正弦信号采样了</a:t>
            </a:r>
            <a:r>
              <a:rPr lang="en-US" altLang="zh-CN"/>
              <a:t>300</a:t>
            </a:r>
            <a:r>
              <a:rPr lang="zh-CN" altLang="en-US"/>
              <a:t>个数据；</a:t>
            </a:r>
          </a:p>
        </p:txBody>
      </p:sp>
      <p:graphicFrame>
        <p:nvGraphicFramePr>
          <p:cNvPr id="11" name="表格 10"/>
          <p:cNvGraphicFramePr/>
          <p:nvPr>
            <p:custDataLst>
              <p:tags r:id="rId2"/>
            </p:custDataLst>
          </p:nvPr>
        </p:nvGraphicFramePr>
        <p:xfrm>
          <a:off x="2366010" y="1691005"/>
          <a:ext cx="152781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3"/>
            </p:custDataLst>
          </p:nvPr>
        </p:nvGraphicFramePr>
        <p:xfrm>
          <a:off x="3893820" y="1691005"/>
          <a:ext cx="152781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013200" y="4725035"/>
            <a:ext cx="1408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累加溢出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13120" y="2573655"/>
            <a:ext cx="54406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假设我们使用频率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60KHz</a:t>
            </a:r>
            <a:r>
              <a:rPr lang="zh-CN" altLang="en-US" dirty="0">
                <a:sym typeface="+mn-ea"/>
              </a:rPr>
              <a:t>的时钟，以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10</a:t>
            </a:r>
            <a:r>
              <a:rPr lang="zh-CN" altLang="en-US" dirty="0">
                <a:sym typeface="+mn-ea"/>
              </a:rPr>
              <a:t>为步进，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循环输出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正弦查找表</a:t>
            </a:r>
            <a:r>
              <a:rPr lang="zh-CN" altLang="en-US" dirty="0">
                <a:sym typeface="+mn-ea"/>
              </a:rPr>
              <a:t>中的数据；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13120" y="3432810"/>
            <a:ext cx="54406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那么显然我们这次需要读取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300/10=30</a:t>
            </a:r>
            <a:r>
              <a:rPr lang="zh-CN" altLang="en-US" dirty="0">
                <a:sym typeface="+mn-ea"/>
              </a:rPr>
              <a:t>次数据后，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才能输出一个周期的正弦序列；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13120" y="4403725"/>
            <a:ext cx="55111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故我们将以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60KHz/30=2KHz</a:t>
            </a:r>
            <a:r>
              <a:rPr lang="zh-CN" altLang="en-US">
                <a:sym typeface="+mn-ea"/>
              </a:rPr>
              <a:t>的频率，</a:t>
            </a:r>
            <a:endParaRPr lang="zh-CN" altLang="en-US"/>
          </a:p>
          <a:p>
            <a:r>
              <a:rPr lang="zh-CN" altLang="en-US">
                <a:sym typeface="+mn-ea"/>
              </a:rPr>
              <a:t>循环输出一个周期的正弦序列；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13120" y="5287010"/>
            <a:ext cx="54406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这组数据通过数模转换器（</a:t>
            </a:r>
            <a:r>
              <a:rPr lang="en-US" altLang="zh-CN">
                <a:sym typeface="+mn-ea"/>
              </a:rPr>
              <a:t>DA</a:t>
            </a:r>
            <a:r>
              <a:rPr lang="zh-CN" altLang="en-US">
                <a:sym typeface="+mn-ea"/>
              </a:rPr>
              <a:t>）和低通滤波器（</a:t>
            </a:r>
            <a:r>
              <a:rPr lang="en-US" altLang="zh-CN">
                <a:sym typeface="+mn-ea"/>
              </a:rPr>
              <a:t>LPF</a:t>
            </a:r>
            <a:r>
              <a:rPr lang="zh-CN" altLang="en-US">
                <a:sym typeface="+mn-ea"/>
              </a:rPr>
              <a:t>）后，将变为</a:t>
            </a:r>
            <a:r>
              <a:rPr lang="en-US" altLang="zh-CN">
                <a:sym typeface="+mn-ea"/>
              </a:rPr>
              <a:t>2KHz</a:t>
            </a:r>
            <a:r>
              <a:rPr lang="zh-CN" altLang="en-US">
                <a:sym typeface="+mn-ea"/>
              </a:rPr>
              <a:t>的正弦模拟信号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685" y="-178435"/>
            <a:ext cx="10515600" cy="1325563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利用正弦查找表生成正弦波</a:t>
            </a:r>
            <a:endParaRPr lang="zh-CN" altLang="en-US" sz="3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38200" y="1691005"/>
          <a:ext cx="152781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2366010" y="1691005"/>
          <a:ext cx="152781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3893820" y="1691005"/>
          <a:ext cx="152781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2^N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913120" y="1147445"/>
            <a:ext cx="55111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现在我们对刚才的讲解进行总结</a:t>
            </a:r>
          </a:p>
          <a:p>
            <a:endParaRPr lang="zh-CN" altLang="en-US"/>
          </a:p>
          <a:p>
            <a:r>
              <a:rPr lang="zh-CN" altLang="en-US"/>
              <a:t>假设这份表格具有</a:t>
            </a:r>
            <a:r>
              <a:rPr lang="en-US" altLang="zh-CN" b="1">
                <a:solidFill>
                  <a:srgbClr val="FF0000"/>
                </a:solidFill>
              </a:rPr>
              <a:t>2^N</a:t>
            </a:r>
            <a:r>
              <a:rPr lang="zh-CN" altLang="en-US"/>
              <a:t>个数据；</a:t>
            </a:r>
          </a:p>
        </p:txBody>
      </p:sp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154228" y="4271010"/>
          <a:ext cx="2625090" cy="709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548765" imgH="419100" progId="Equation.KSEE3">
                  <p:embed/>
                </p:oleObj>
              </mc:Choice>
              <mc:Fallback>
                <p:oleObj r:id="rId5" imgW="1548765" imgH="419100" progId="Equation.KSEE3">
                  <p:embed/>
                  <p:pic>
                    <p:nvPicPr>
                      <p:cNvPr id="14" name="对象 1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54228" y="4271010"/>
                        <a:ext cx="2625090" cy="709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913120" y="2353945"/>
            <a:ext cx="5511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我们使用频率为</a:t>
            </a:r>
            <a:r>
              <a:rPr lang="en-US" altLang="zh-CN" b="1" dirty="0" err="1">
                <a:solidFill>
                  <a:srgbClr val="FF0000"/>
                </a:solidFill>
              </a:rPr>
              <a:t>fclk</a:t>
            </a:r>
            <a:r>
              <a:rPr lang="zh-CN" altLang="en-US" dirty="0"/>
              <a:t>的时钟，以</a:t>
            </a:r>
            <a:r>
              <a:rPr lang="en-US" altLang="zh-CN" b="1" dirty="0">
                <a:solidFill>
                  <a:srgbClr val="FF0000"/>
                </a:solidFill>
              </a:rPr>
              <a:t>K</a:t>
            </a:r>
            <a:r>
              <a:rPr lang="zh-CN" altLang="en-US" dirty="0"/>
              <a:t>为步进，</a:t>
            </a:r>
          </a:p>
          <a:p>
            <a:r>
              <a:rPr lang="zh-CN" altLang="en-US" dirty="0"/>
              <a:t>循环输出</a:t>
            </a:r>
            <a:r>
              <a:rPr lang="zh-CN" altLang="en-US" b="1" dirty="0">
                <a:solidFill>
                  <a:srgbClr val="FF0000"/>
                </a:solidFill>
              </a:rPr>
              <a:t>正弦查找表</a:t>
            </a:r>
            <a:r>
              <a:rPr lang="zh-CN" altLang="en-US" dirty="0"/>
              <a:t>中的数据；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913120" y="3376295"/>
            <a:ext cx="5511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那么显然我们这次需要读取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2^N</a:t>
            </a:r>
            <a:r>
              <a:rPr lang="en-US" altLang="zh-CN" b="1" dirty="0">
                <a:solidFill>
                  <a:srgbClr val="FF0000"/>
                </a:solidFill>
              </a:rPr>
              <a:t>/K</a:t>
            </a:r>
            <a:r>
              <a:rPr lang="zh-CN" altLang="en-US" dirty="0"/>
              <a:t>次数据后，</a:t>
            </a:r>
          </a:p>
          <a:p>
            <a:r>
              <a:rPr lang="zh-CN" altLang="en-US" dirty="0"/>
              <a:t>才能输出一个周期的正弦序列；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13120" y="4403725"/>
            <a:ext cx="55111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故我们将以                                          的频率，</a:t>
            </a:r>
          </a:p>
          <a:p>
            <a:endParaRPr lang="zh-CN" altLang="en-US" dirty="0"/>
          </a:p>
          <a:p>
            <a:r>
              <a:rPr lang="zh-CN" altLang="en-US" dirty="0"/>
              <a:t>循环输出</a:t>
            </a:r>
            <a:r>
              <a:rPr lang="zh-CN" altLang="en-US" dirty="0">
                <a:sym typeface="+mn-ea"/>
              </a:rPr>
              <a:t>一个周期的正弦序列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78435"/>
            <a:ext cx="10515600" cy="1325563"/>
          </a:xfrm>
        </p:spPr>
        <p:txBody>
          <a:bodyPr/>
          <a:lstStyle/>
          <a:p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基本原理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763759" cy="22938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l="17334" r="13114" b="47446"/>
          <a:stretch>
            <a:fillRect/>
          </a:stretch>
        </p:blipFill>
        <p:spPr>
          <a:xfrm>
            <a:off x="2378710" y="4189095"/>
            <a:ext cx="6142990" cy="4965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32170" y="1224280"/>
            <a:ext cx="4936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正弦查找表，存储在</a:t>
            </a:r>
            <a:r>
              <a:rPr lang="en-US" altLang="zh-CN" b="1">
                <a:solidFill>
                  <a:srgbClr val="FF0000"/>
                </a:solidFill>
              </a:rPr>
              <a:t>ROM</a:t>
            </a:r>
            <a:r>
              <a:rPr lang="zh-CN" altLang="en-US" b="1">
                <a:solidFill>
                  <a:srgbClr val="FF0000"/>
                </a:solidFill>
              </a:rPr>
              <a:t>中，共</a:t>
            </a:r>
            <a:r>
              <a:rPr lang="en-US" altLang="zh-CN" b="1">
                <a:solidFill>
                  <a:srgbClr val="FF0000"/>
                </a:solidFill>
              </a:rPr>
              <a:t>2^N</a:t>
            </a:r>
            <a:r>
              <a:rPr lang="zh-CN" altLang="en-US" b="1">
                <a:solidFill>
                  <a:srgbClr val="FF0000"/>
                </a:solidFill>
              </a:rPr>
              <a:t>个数据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5852160" y="1597660"/>
            <a:ext cx="424815" cy="767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030595" y="3792855"/>
            <a:ext cx="1830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步进</a:t>
            </a:r>
          </a:p>
        </p:txBody>
      </p:sp>
      <p:cxnSp>
        <p:nvCxnSpPr>
          <p:cNvPr id="9" name="直接箭头连接符 8"/>
          <p:cNvCxnSpPr>
            <a:stCxn id="7" idx="1"/>
          </p:cNvCxnSpPr>
          <p:nvPr/>
        </p:nvCxnSpPr>
        <p:spPr>
          <a:xfrm flipH="1">
            <a:off x="5405120" y="3977005"/>
            <a:ext cx="625475" cy="3238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rcRect l="24308" t="54234" r="13401"/>
          <a:stretch>
            <a:fillRect/>
          </a:stretch>
        </p:blipFill>
        <p:spPr>
          <a:xfrm>
            <a:off x="1271905" y="4748530"/>
            <a:ext cx="5501640" cy="43243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039995" y="2707640"/>
            <a:ext cx="264160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12290" y="5250180"/>
          <a:ext cx="3425825" cy="92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48765" imgH="419100" progId="Equation.KSEE3">
                  <p:embed/>
                </p:oleObj>
              </mc:Choice>
              <mc:Fallback>
                <p:oleObj r:id="rId4" imgW="1548765" imgH="419100" progId="Equation.KSEE3">
                  <p:embed/>
                  <p:pic>
                    <p:nvPicPr>
                      <p:cNvPr id="8" name="对象 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2290" y="5250180"/>
                        <a:ext cx="3425825" cy="925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rcRect r="86038" b="47446"/>
          <a:stretch>
            <a:fillRect/>
          </a:stretch>
        </p:blipFill>
        <p:spPr>
          <a:xfrm>
            <a:off x="906780" y="4189095"/>
            <a:ext cx="1233170" cy="496570"/>
          </a:xfrm>
          <a:prstGeom prst="rect">
            <a:avLst/>
          </a:prstGeom>
        </p:spPr>
      </p:pic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06600" y="4297998"/>
          <a:ext cx="4095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41300" imgH="228600" progId="Equation.KSEE3">
                  <p:embed/>
                </p:oleObj>
              </mc:Choice>
              <mc:Fallback>
                <p:oleObj r:id="rId6" imgW="241300" imgH="228600" progId="Equation.KSEE3">
                  <p:embed/>
                  <p:pic>
                    <p:nvPicPr>
                      <p:cNvPr id="16" name="对象 1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06600" y="4297998"/>
                        <a:ext cx="40957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图片 16">
            <a:extLst>
              <a:ext uri="{FF2B5EF4-FFF2-40B4-BE49-F238E27FC236}">
                <a16:creationId xmlns:a16="http://schemas.microsoft.com/office/drawing/2014/main" id="{7EC8B9CA-E46B-4DAA-B402-69ADED29EF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8756" y="5502531"/>
            <a:ext cx="6693244" cy="13462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428BD8D-AB2C-47B1-8D77-CDEC353BA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DDS</a:t>
            </a:r>
            <a:r>
              <a:rPr lang="zh-CN" altLang="en-US" dirty="0"/>
              <a:t>的基本原理是：每个参考频率上升沿到来时，相位累加器的值便按照频率控制字</a:t>
            </a:r>
            <a:r>
              <a:rPr lang="en-US" altLang="zh-CN" dirty="0"/>
              <a:t>K</a:t>
            </a:r>
            <a:r>
              <a:rPr lang="zh-CN" altLang="en-US" dirty="0"/>
              <a:t>的长度增加一次，所得的相位值被输出至正弦查找表，查找表将相位信息转化为相应的正弦幅值，再经过数模转换器得到相应的阶梯波，最后再经过低通滤波器（</a:t>
            </a:r>
            <a:r>
              <a:rPr lang="en-US" altLang="zh-CN" dirty="0"/>
              <a:t>LPF</a:t>
            </a:r>
            <a:r>
              <a:rPr lang="zh-CN" altLang="en-US" dirty="0"/>
              <a:t>）对阶梯波进行平滑，得到连续变化的模拟输出波形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8200" y="2413635"/>
            <a:ext cx="46507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假设我们设置这个模块的频率控制字</a:t>
            </a:r>
            <a:r>
              <a:rPr lang="en-US" altLang="zh-CN" dirty="0"/>
              <a:t>K</a:t>
            </a:r>
            <a:r>
              <a:rPr lang="zh-CN" altLang="en-US" dirty="0"/>
              <a:t>为</a:t>
            </a:r>
            <a:r>
              <a:rPr lang="en-US" altLang="zh-CN" dirty="0"/>
              <a:t>256</a:t>
            </a:r>
            <a:r>
              <a:rPr lang="zh-CN" altLang="en-US" dirty="0"/>
              <a:t>，相位累加位数为</a:t>
            </a:r>
            <a:r>
              <a:rPr lang="en-US" altLang="zh-CN" dirty="0"/>
              <a:t>12</a:t>
            </a:r>
            <a:r>
              <a:rPr lang="zh-CN" altLang="en-US" dirty="0"/>
              <a:t>，   </a:t>
            </a:r>
            <a:r>
              <a:rPr lang="en-US" altLang="zh-CN" dirty="0"/>
              <a:t>=100MHz</a:t>
            </a:r>
            <a:r>
              <a:rPr lang="zh-CN" altLang="en-US" dirty="0"/>
              <a:t>，那么相位累加器需要多少次累加后溢出？</a:t>
            </a:r>
          </a:p>
          <a:p>
            <a:endParaRPr lang="zh-CN" altLang="en-US" dirty="0"/>
          </a:p>
          <a:p>
            <a:r>
              <a:rPr lang="en-US" altLang="zh-CN" dirty="0"/>
              <a:t>2^12 / 256 = 16</a:t>
            </a:r>
          </a:p>
          <a:p>
            <a:endParaRPr lang="en-US" altLang="zh-CN" dirty="0"/>
          </a:p>
          <a:p>
            <a:r>
              <a:rPr lang="zh-CN" altLang="en-US" dirty="0"/>
              <a:t>那么输出的正弦信号频率为？</a:t>
            </a:r>
          </a:p>
          <a:p>
            <a:endParaRPr lang="zh-CN" altLang="en-US" dirty="0"/>
          </a:p>
          <a:p>
            <a:r>
              <a:rPr lang="en-US" altLang="zh-CN" dirty="0"/>
              <a:t>100MHz/16=6,250,000</a:t>
            </a:r>
          </a:p>
        </p:txBody>
      </p:sp>
      <p:sp>
        <p:nvSpPr>
          <p:cNvPr id="6" name="矩形 5"/>
          <p:cNvSpPr/>
          <p:nvPr/>
        </p:nvSpPr>
        <p:spPr>
          <a:xfrm>
            <a:off x="2015490" y="1851660"/>
            <a:ext cx="996950" cy="43180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566957"/>
              </p:ext>
            </p:extLst>
          </p:nvPr>
        </p:nvGraphicFramePr>
        <p:xfrm>
          <a:off x="1423988" y="1516063"/>
          <a:ext cx="262413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48765" imgH="419100" progId="Equation.KSEE3">
                  <p:embed/>
                </p:oleObj>
              </mc:Choice>
              <mc:Fallback>
                <p:oleObj r:id="rId2" imgW="1548765" imgH="419100" progId="Equation.KSEE3">
                  <p:embed/>
                  <p:pic>
                    <p:nvPicPr>
                      <p:cNvPr id="8" name="对象 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23988" y="1516063"/>
                        <a:ext cx="2624137" cy="70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8429227-2F91-4119-BE64-A0EA7D6B48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064705"/>
              </p:ext>
            </p:extLst>
          </p:nvPr>
        </p:nvGraphicFramePr>
        <p:xfrm>
          <a:off x="2816828" y="2691796"/>
          <a:ext cx="391223" cy="393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64600" imgH="266400" progId="Equation.AxMath">
                  <p:embed/>
                </p:oleObj>
              </mc:Choice>
              <mc:Fallback>
                <p:oleObj name="AxMath" r:id="rId4" imgW="264600" imgH="2664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B8429227-2F91-4119-BE64-A0EA7D6B48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16828" y="2691796"/>
                        <a:ext cx="391223" cy="393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C3F29634-A443-417C-BEA2-E282892E98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1912" y="3429000"/>
            <a:ext cx="4460088" cy="34285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8331842-43DC-462E-A385-A9569745DE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1912" y="19316"/>
            <a:ext cx="4426177" cy="36196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62512844"/>
  <p:tag name="KSO_WM_UNIT_PLACING_PICTURE_USER_VIEWPORT" val="{&quot;height&quot;:2715,&quot;width&quot;:7995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b6c2860-5c2c-4d53-8a67-f62f63194f08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d87d536-0ad5-43db-bb0c-32964a9f37c0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d87d536-0ad5-43db-bb0c-32964a9f37c0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2b6aa0c-9bff-4858-8659-36a73c7ec84a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2b6aa0c-9bff-4858-8659-36a73c7ec84a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b6c2860-5c2c-4d53-8a67-f62f63194f08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62512844"/>
  <p:tag name="KSO_WM_UNIT_PLACING_PICTURE_USER_VIEWPORT" val="{&quot;height&quot;:2715,&quot;width&quot;:799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b6c2860-5c2c-4d53-8a67-f62f63194f08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b6c2860-5c2c-4d53-8a67-f62f63194f08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b6c2860-5c2c-4d53-8a67-f62f63194f08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b6c2860-5c2c-4d53-8a67-f62f63194f08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b6c2860-5c2c-4d53-8a67-f62f63194f08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b6c2860-5c2c-4d53-8a67-f62f63194f08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1754</Words>
  <Application>Microsoft Office PowerPoint</Application>
  <PresentationFormat>宽屏</PresentationFormat>
  <Paragraphs>405</Paragraphs>
  <Slides>26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等线</vt:lpstr>
      <vt:lpstr>等线 Light</vt:lpstr>
      <vt:lpstr>微软雅黑</vt:lpstr>
      <vt:lpstr>Arial</vt:lpstr>
      <vt:lpstr>Cambria Math</vt:lpstr>
      <vt:lpstr>Office 主题​​</vt:lpstr>
      <vt:lpstr>Equation.KSEE3</vt:lpstr>
      <vt:lpstr>AxMath</vt:lpstr>
      <vt:lpstr>Equation</vt:lpstr>
      <vt:lpstr>PowerPoint 演示文稿</vt:lpstr>
      <vt:lpstr>主要内容</vt:lpstr>
      <vt:lpstr>模拟/数字域中的正弦波</vt:lpstr>
      <vt:lpstr>利用正弦查找表生成正弦波</vt:lpstr>
      <vt:lpstr>利用正弦查找表生成正弦波</vt:lpstr>
      <vt:lpstr>利用正弦查找表生成正弦波</vt:lpstr>
      <vt:lpstr>基本原理</vt:lpstr>
      <vt:lpstr>PowerPoint 演示文稿</vt:lpstr>
      <vt:lpstr>PowerPoint 演示文稿</vt:lpstr>
      <vt:lpstr>输出频率的最小频率步进</vt:lpstr>
      <vt:lpstr>输出频率的最小频率步进</vt:lpstr>
      <vt:lpstr>示例代码</vt:lpstr>
      <vt:lpstr>频率与相位步进的转换（定点数的运算）</vt:lpstr>
      <vt:lpstr>频率与相位步进的转换（定点数的运算）</vt:lpstr>
      <vt:lpstr>AM-调幅波 </vt:lpstr>
      <vt:lpstr>AM-调幅波 </vt:lpstr>
      <vt:lpstr>AM-调幅波 </vt:lpstr>
      <vt:lpstr>有符号数与无符号数</vt:lpstr>
      <vt:lpstr>有符号数与无符号数</vt:lpstr>
      <vt:lpstr>AM-调幅波 </vt:lpstr>
      <vt:lpstr>AM-调幅波 </vt:lpstr>
      <vt:lpstr>PowerPoint 演示文稿</vt:lpstr>
      <vt:lpstr>FM-调频波</vt:lpstr>
      <vt:lpstr>FM-调频波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liaozongbo@outlook.com</dc:creator>
  <cp:lastModifiedBy>Ming</cp:lastModifiedBy>
  <cp:revision>31</cp:revision>
  <dcterms:created xsi:type="dcterms:W3CDTF">2022-02-19T02:29:45Z</dcterms:created>
  <dcterms:modified xsi:type="dcterms:W3CDTF">2022-03-28T04:07:29Z</dcterms:modified>
</cp:coreProperties>
</file>