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3" r:id="rId19"/>
    <p:sldId id="275" r:id="rId20"/>
    <p:sldId id="274" r:id="rId21"/>
    <p:sldId id="277" r:id="rId22"/>
    <p:sldId id="272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10" y="106"/>
      </p:cViewPr>
      <p:guideLst>
        <p:guide orient="horz" pos="3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A700-57C6-4E32-B75E-CF9879DEB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531AF-518B-43C8-AEBD-8FF694F20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FA77A-CCEB-4109-A1C3-3438A36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4F0-F4F2-43DE-8605-985E858A70D8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3428-26C2-46EC-83EF-3DC1722A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06F8-87FD-424D-9C82-40C99B6A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B79-D9D4-415C-951A-1EF3B3FE58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554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A51A-0788-4F68-AA2F-9E24D6B5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4E984-81CF-4963-91C8-F27718BBD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C03AE-88A1-45AD-A442-3D45608C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4F0-F4F2-43DE-8605-985E858A70D8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977B5-AA41-4B68-A1B4-BBCBD24D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81CCE-80F6-45DE-81C8-125F2496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B79-D9D4-415C-951A-1EF3B3FE58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824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54683-BC95-4F9D-8E70-46D16953F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6BE7D-5DCC-47A8-90E9-AAF3F1BAE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8F601-9917-43F2-A95B-0E8B2A93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4F0-F4F2-43DE-8605-985E858A70D8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D96F9-8CBE-449C-9AFF-1096938C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1B4C-EDE0-4BA6-9F57-A05049AF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B79-D9D4-415C-951A-1EF3B3FE58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967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5DC5-147A-4602-BA9A-7DDF6244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4F48-3E46-49B2-8809-17A3FB84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4FA2-D64A-4D24-A36C-30731EA1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4F0-F4F2-43DE-8605-985E858A70D8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FC1B-7B41-4634-A6D6-129F9C18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48286-A4D0-4508-88ED-9D3B8D4C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B79-D9D4-415C-951A-1EF3B3FE58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485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4BA2-9255-4D96-9FD4-651342AC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45BE1-3E4A-4D4A-8357-1E3990CA7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19C67-E73D-4F14-B61B-CD3A3054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4F0-F4F2-43DE-8605-985E858A70D8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A627-B07B-4847-8E06-5DC2D7D3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672B0-5A1E-482C-91DC-518362E8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B79-D9D4-415C-951A-1EF3B3FE58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243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6C7B-CAE3-4299-9E2C-2FA0A0C6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3E39-B843-4CB6-8A49-B84DCC02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548E6-5C97-4811-B8FF-56A78C854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BF27-B0F2-4941-8215-60BE3D9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4F0-F4F2-43DE-8605-985E858A70D8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1F5F-6FE9-4A5D-91D6-6C4D0F9E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4991E-F246-4DE7-BD45-E5A5F001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B79-D9D4-415C-951A-1EF3B3FE58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450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A31D-0154-4A69-A6C7-6044BDC6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FB85C-60FC-4DAD-88EB-1368EF1F8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12DFD-968E-48FC-9F12-85309A988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B503B-6926-4EE0-9B35-88DD4EDF9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A854B-9816-40B6-B008-56BBD0BC7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DB496-1D6B-4C19-B3E9-A6A0B008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4F0-F4F2-43DE-8605-985E858A70D8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2943E-8F62-4A71-B93A-61DDAA1B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C3EBB-8425-4D45-BCEF-7393E3ED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B79-D9D4-415C-951A-1EF3B3FE58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69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EFAC-7F4C-43F8-AB1B-00F08306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CE450-B9F6-4B50-B941-72158973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4F0-F4F2-43DE-8605-985E858A70D8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00537-C1AA-433B-B1B7-68771116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DAB6E-877B-4701-94DC-0B8D2F99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B79-D9D4-415C-951A-1EF3B3FE58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16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5336E-DFED-46EE-A59C-937CC248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4F0-F4F2-43DE-8605-985E858A70D8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04711-A4A8-46C9-93F5-CDEB2F83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215C5-7D9E-478E-A5B0-1AC13D43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B79-D9D4-415C-951A-1EF3B3FE58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179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6712-A07C-492F-AF3F-8D1CCA45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5F60-9A4A-4FC3-98C1-F25150949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FBCB7-3064-4BFC-B919-E755AEA7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F755B-8494-4A0F-80FE-E62BC0CA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4F0-F4F2-43DE-8605-985E858A70D8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CA92-A552-4330-974E-6D42F062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99779-196A-4564-BC8E-E55F5BB6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B79-D9D4-415C-951A-1EF3B3FE58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499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591C-4947-4836-AD28-AF7979DB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07863-6662-4D6B-B6C6-DD633CBC0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E0BB7-144F-45E5-87BE-723448664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046C4-203F-495B-842F-AD1DD37C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4F0-F4F2-43DE-8605-985E858A70D8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BA987-6571-41E2-ACB1-33832245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0345A-AB31-4FC7-AE83-B07AF41D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6B79-D9D4-415C-951A-1EF3B3FE58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832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62713-0DA4-4A90-B16E-D29C7B24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C3F53-8C93-4015-A84B-DCB1A98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9953-5F59-4310-BE32-FA0FC6B54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C4F0-F4F2-43DE-8605-985E858A70D8}" type="datetimeFigureOut">
              <a:rPr lang="en-IE" smtClean="0"/>
              <a:t>08/09/2021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4C79-DC24-44DE-80B5-6BFFC8B6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F7F37-FB4F-4EAD-9A65-8BD3F120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6B79-D9D4-415C-951A-1EF3B3FE58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679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bias?. The amazing thing about AI is just how… | by Cassie Kozyrkov  | Towards Data Science">
            <a:extLst>
              <a:ext uri="{FF2B5EF4-FFF2-40B4-BE49-F238E27FC236}">
                <a16:creationId xmlns:a16="http://schemas.microsoft.com/office/drawing/2014/main" id="{1774D9E3-3BC3-45AE-80F2-485896F76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3" r="10370" b="10837"/>
          <a:stretch/>
        </p:blipFill>
        <p:spPr bwMode="auto">
          <a:xfrm>
            <a:off x="4008582" y="1111540"/>
            <a:ext cx="3232727" cy="292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B4A9CC-3C1A-46EB-97EA-C86CF25AA768}"/>
              </a:ext>
            </a:extLst>
          </p:cNvPr>
          <p:cNvSpPr txBox="1"/>
          <p:nvPr/>
        </p:nvSpPr>
        <p:spPr>
          <a:xfrm>
            <a:off x="2475343" y="1736438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Bias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6F387-B830-439C-A780-57D39DB55703}"/>
              </a:ext>
            </a:extLst>
          </p:cNvPr>
          <p:cNvSpPr txBox="1"/>
          <p:nvPr/>
        </p:nvSpPr>
        <p:spPr>
          <a:xfrm>
            <a:off x="5841998" y="4154056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Variance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9AE6A-3E9C-496F-8EA0-AD16B0B47661}"/>
              </a:ext>
            </a:extLst>
          </p:cNvPr>
          <p:cNvSpPr txBox="1"/>
          <p:nvPr/>
        </p:nvSpPr>
        <p:spPr>
          <a:xfrm>
            <a:off x="4202544" y="4154056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ess</a:t>
            </a: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75638-E2DD-426D-8701-D852D696A39A}"/>
              </a:ext>
            </a:extLst>
          </p:cNvPr>
          <p:cNvSpPr txBox="1"/>
          <p:nvPr/>
        </p:nvSpPr>
        <p:spPr>
          <a:xfrm>
            <a:off x="2475343" y="3135748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Bias</a:t>
            </a:r>
          </a:p>
        </p:txBody>
      </p:sp>
    </p:spTree>
    <p:extLst>
      <p:ext uri="{BB962C8B-B14F-4D97-AF65-F5344CB8AC3E}">
        <p14:creationId xmlns:p14="http://schemas.microsoft.com/office/powerpoint/2010/main" val="290035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491A46-9390-4B0B-BA1E-3ABE1AEE78BB}"/>
              </a:ext>
            </a:extLst>
          </p:cNvPr>
          <p:cNvSpPr/>
          <p:nvPr/>
        </p:nvSpPr>
        <p:spPr>
          <a:xfrm>
            <a:off x="9583302" y="2896322"/>
            <a:ext cx="434109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CDC9BF-308D-4271-8167-7AC2D971D838}"/>
              </a:ext>
            </a:extLst>
          </p:cNvPr>
          <p:cNvGrpSpPr/>
          <p:nvPr/>
        </p:nvGrpSpPr>
        <p:grpSpPr>
          <a:xfrm>
            <a:off x="1044863" y="257462"/>
            <a:ext cx="7692159" cy="2790827"/>
            <a:chOff x="1044863" y="257462"/>
            <a:chExt cx="7692159" cy="279082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B2DD826-8C3B-4A0A-8A8B-499C06E3D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863" y="257464"/>
              <a:ext cx="3629025" cy="279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888F2E8-1790-4F77-ADEC-5C6C7AA8D5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7997" y="257462"/>
              <a:ext cx="3629025" cy="279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0EC47BA-B611-4891-8B60-0E8B6B32EB9B}"/>
              </a:ext>
            </a:extLst>
          </p:cNvPr>
          <p:cNvGrpSpPr/>
          <p:nvPr/>
        </p:nvGrpSpPr>
        <p:grpSpPr>
          <a:xfrm>
            <a:off x="1059004" y="3486006"/>
            <a:ext cx="7692159" cy="2790825"/>
            <a:chOff x="1059004" y="3486006"/>
            <a:chExt cx="7692159" cy="2790825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96518220-C242-4785-9918-7EB426B83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138" y="3486006"/>
              <a:ext cx="3629025" cy="279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93191DF1-40DC-4F2D-9D49-823558F97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004" y="3486006"/>
              <a:ext cx="3629025" cy="279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550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8A4D25F-289E-43BC-9EC0-81B22194CE1B}"/>
              </a:ext>
            </a:extLst>
          </p:cNvPr>
          <p:cNvGrpSpPr/>
          <p:nvPr/>
        </p:nvGrpSpPr>
        <p:grpSpPr>
          <a:xfrm>
            <a:off x="1267185" y="100735"/>
            <a:ext cx="8160472" cy="3124200"/>
            <a:chOff x="1000557" y="382732"/>
            <a:chExt cx="8160472" cy="312420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8E35356-6664-4E77-A217-3C9190B2E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557" y="382732"/>
              <a:ext cx="382905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7FAB2EEA-5D6F-4F89-ABB8-B1E188FC1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979" y="382732"/>
              <a:ext cx="3829050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E0CFF43-2BB5-4D45-9965-DE0D353B2D29}"/>
              </a:ext>
            </a:extLst>
          </p:cNvPr>
          <p:cNvSpPr/>
          <p:nvPr/>
        </p:nvSpPr>
        <p:spPr>
          <a:xfrm>
            <a:off x="11056505" y="1284432"/>
            <a:ext cx="434109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63C1FA-603C-40ED-A766-EE56F946840D}"/>
              </a:ext>
            </a:extLst>
          </p:cNvPr>
          <p:cNvGrpSpPr/>
          <p:nvPr/>
        </p:nvGrpSpPr>
        <p:grpSpPr>
          <a:xfrm>
            <a:off x="1453356" y="3351645"/>
            <a:ext cx="7974301" cy="3543300"/>
            <a:chOff x="1135495" y="3427268"/>
            <a:chExt cx="7974301" cy="3543300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80D7FCF1-0C9C-4C3E-8C76-345EB81F1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495" y="3427268"/>
              <a:ext cx="3762375" cy="320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FEBD9DD1-83AF-4527-8475-0E356E3E7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7421" y="3427268"/>
              <a:ext cx="3762375" cy="354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780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BCF05AE-5949-4A5F-8660-18B06D18D47D}"/>
              </a:ext>
            </a:extLst>
          </p:cNvPr>
          <p:cNvGrpSpPr/>
          <p:nvPr/>
        </p:nvGrpSpPr>
        <p:grpSpPr>
          <a:xfrm>
            <a:off x="1093066" y="299028"/>
            <a:ext cx="7844559" cy="4191000"/>
            <a:chOff x="1093066" y="354446"/>
            <a:chExt cx="7844559" cy="419100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7DBACAB-705E-4E92-85EE-F7DB08B0B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066" y="354446"/>
              <a:ext cx="3705225" cy="357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712BE871-DBDD-4A00-A763-D0660699F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400" y="354446"/>
              <a:ext cx="3705225" cy="419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B9DD9F0-C827-4630-B935-E48A82A6F36E}"/>
              </a:ext>
            </a:extLst>
          </p:cNvPr>
          <p:cNvSpPr/>
          <p:nvPr/>
        </p:nvSpPr>
        <p:spPr>
          <a:xfrm>
            <a:off x="11485418" y="571644"/>
            <a:ext cx="434109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877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809D9C-C697-4ACA-B5B4-41555C6812F0}"/>
              </a:ext>
            </a:extLst>
          </p:cNvPr>
          <p:cNvGrpSpPr/>
          <p:nvPr/>
        </p:nvGrpSpPr>
        <p:grpSpPr>
          <a:xfrm>
            <a:off x="711488" y="196417"/>
            <a:ext cx="7777884" cy="3343276"/>
            <a:chOff x="1727488" y="1009216"/>
            <a:chExt cx="7777884" cy="3343276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F826A7BE-4B21-4107-A72F-FC665FFC7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488" y="1009217"/>
              <a:ext cx="3638550" cy="3343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785D1B12-171A-4BEF-80D2-86DAA477C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147" y="1009216"/>
              <a:ext cx="3705225" cy="3343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CAA2D84-7D06-4637-94CE-8C8E2CB88AD7}"/>
              </a:ext>
            </a:extLst>
          </p:cNvPr>
          <p:cNvSpPr/>
          <p:nvPr/>
        </p:nvSpPr>
        <p:spPr>
          <a:xfrm>
            <a:off x="10649238" y="1009216"/>
            <a:ext cx="434109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485ED6-87BE-48E0-ACC0-D04251ACB9B9}"/>
              </a:ext>
            </a:extLst>
          </p:cNvPr>
          <p:cNvGrpSpPr/>
          <p:nvPr/>
        </p:nvGrpSpPr>
        <p:grpSpPr>
          <a:xfrm>
            <a:off x="587663" y="3622820"/>
            <a:ext cx="7958859" cy="3143250"/>
            <a:chOff x="587663" y="3595110"/>
            <a:chExt cx="7958859" cy="3143250"/>
          </a:xfrm>
        </p:grpSpPr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843BF31F-5823-4C6C-8875-FDF9C4930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147" y="3595110"/>
              <a:ext cx="3762375" cy="314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CA9613A8-102D-48E0-8E18-B06672699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63" y="3595110"/>
              <a:ext cx="3762375" cy="314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908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DE0E8B-C001-41A5-84D2-CFFD5629E955}"/>
              </a:ext>
            </a:extLst>
          </p:cNvPr>
          <p:cNvSpPr/>
          <p:nvPr/>
        </p:nvSpPr>
        <p:spPr>
          <a:xfrm>
            <a:off x="10460903" y="1007486"/>
            <a:ext cx="434109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F48FC7-1ECF-4922-BACE-4CDE18C0AF8D}"/>
              </a:ext>
            </a:extLst>
          </p:cNvPr>
          <p:cNvGrpSpPr/>
          <p:nvPr/>
        </p:nvGrpSpPr>
        <p:grpSpPr>
          <a:xfrm>
            <a:off x="955242" y="425594"/>
            <a:ext cx="7901709" cy="3457575"/>
            <a:chOff x="955242" y="425594"/>
            <a:chExt cx="7901709" cy="3457575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D953FD7B-A54A-449A-892C-74A21552C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42" y="425594"/>
              <a:ext cx="3705225" cy="3457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1CE5F69B-C28A-4686-A047-F115A3E38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576" y="425594"/>
              <a:ext cx="3762375" cy="3457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957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2304B2B-63B4-43C5-A745-8606DED3C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15" y="831706"/>
            <a:ext cx="69913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50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A5252C-F786-4944-BED9-E1FC426F5BD9}"/>
              </a:ext>
            </a:extLst>
          </p:cNvPr>
          <p:cNvSpPr/>
          <p:nvPr/>
        </p:nvSpPr>
        <p:spPr>
          <a:xfrm>
            <a:off x="2645828" y="1148192"/>
            <a:ext cx="1607125" cy="62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400" dirty="0"/>
              <a:t>Data Collection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20CF83-1F28-4FFD-8DD3-67C08438EB6B}"/>
              </a:ext>
            </a:extLst>
          </p:cNvPr>
          <p:cNvSpPr/>
          <p:nvPr/>
        </p:nvSpPr>
        <p:spPr>
          <a:xfrm>
            <a:off x="4823497" y="1141842"/>
            <a:ext cx="1741053" cy="62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400" dirty="0"/>
              <a:t>Data Preparation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0AE5D9-FE59-4FC9-86BC-25B5B264DB12}"/>
              </a:ext>
            </a:extLst>
          </p:cNvPr>
          <p:cNvSpPr/>
          <p:nvPr/>
        </p:nvSpPr>
        <p:spPr>
          <a:xfrm>
            <a:off x="7135094" y="1148192"/>
            <a:ext cx="1741053" cy="62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400" dirty="0"/>
              <a:t>Data Exploration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43EFF6-C685-48EE-AB38-FCDAD1553240}"/>
              </a:ext>
            </a:extLst>
          </p:cNvPr>
          <p:cNvSpPr/>
          <p:nvPr/>
        </p:nvSpPr>
        <p:spPr>
          <a:xfrm>
            <a:off x="7135094" y="3004124"/>
            <a:ext cx="1741053" cy="62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400" dirty="0"/>
              <a:t>Modelling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CE69EA-0A22-4DC1-A33F-9825E9A588FC}"/>
              </a:ext>
            </a:extLst>
          </p:cNvPr>
          <p:cNvSpPr/>
          <p:nvPr/>
        </p:nvSpPr>
        <p:spPr>
          <a:xfrm>
            <a:off x="5056907" y="3741868"/>
            <a:ext cx="1741053" cy="62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400" dirty="0"/>
              <a:t>Evaluation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4742C3-CDB8-4E23-ABB1-B3A15BC8CE60}"/>
              </a:ext>
            </a:extLst>
          </p:cNvPr>
          <p:cNvSpPr/>
          <p:nvPr/>
        </p:nvSpPr>
        <p:spPr>
          <a:xfrm>
            <a:off x="2592815" y="3741868"/>
            <a:ext cx="1911926" cy="62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400" dirty="0"/>
              <a:t>Deployment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C52EEF-71E5-4590-8AB4-6ADE20F879E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252953" y="1455878"/>
            <a:ext cx="570544" cy="6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7F76064-C07C-4E9D-8483-AA1C05B6FDA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564550" y="1455878"/>
            <a:ext cx="570544" cy="6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6DD9D81-2A32-4F50-B981-AD6CD75D202B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8005621" y="1776264"/>
            <a:ext cx="0" cy="2998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2C3227-21D2-4581-8C52-C63FEF5AD2C1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7189937" y="3240220"/>
            <a:ext cx="423708" cy="120766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452B6E-83C1-402F-8949-363D92F91F3A}"/>
              </a:ext>
            </a:extLst>
          </p:cNvPr>
          <p:cNvSpPr/>
          <p:nvPr/>
        </p:nvSpPr>
        <p:spPr>
          <a:xfrm>
            <a:off x="7135094" y="2076158"/>
            <a:ext cx="1741053" cy="62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400" dirty="0"/>
              <a:t>Labelling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75FE693-C0FD-4992-B9E3-6659690E7C13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>
            <a:off x="8005621" y="2704230"/>
            <a:ext cx="0" cy="2998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2DC7B9-70DC-4254-8960-0A037BC9B4C3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4504741" y="4055904"/>
            <a:ext cx="5521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3E7747EC-78DF-4BDE-A809-05CD9D51E858}"/>
              </a:ext>
            </a:extLst>
          </p:cNvPr>
          <p:cNvSpPr/>
          <p:nvPr/>
        </p:nvSpPr>
        <p:spPr>
          <a:xfrm>
            <a:off x="4017158" y="2231983"/>
            <a:ext cx="880423" cy="98657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Data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8CA7586-A91B-42E7-91DC-DD4B692A53FC}"/>
              </a:ext>
            </a:extLst>
          </p:cNvPr>
          <p:cNvSpPr/>
          <p:nvPr/>
        </p:nvSpPr>
        <p:spPr>
          <a:xfrm>
            <a:off x="1213999" y="1031585"/>
            <a:ext cx="861285" cy="8612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/>
              <a:t>Starting</a:t>
            </a:r>
          </a:p>
          <a:p>
            <a:pPr algn="ctr"/>
            <a:r>
              <a:rPr lang="en-IE" sz="1000" dirty="0"/>
              <a:t>point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089278C-BECE-4295-9239-0C463B4FE671}"/>
              </a:ext>
            </a:extLst>
          </p:cNvPr>
          <p:cNvSpPr/>
          <p:nvPr/>
        </p:nvSpPr>
        <p:spPr>
          <a:xfrm>
            <a:off x="1179363" y="3625261"/>
            <a:ext cx="861285" cy="8612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000" dirty="0"/>
              <a:t>Ending</a:t>
            </a:r>
          </a:p>
          <a:p>
            <a:pPr algn="ctr"/>
            <a:r>
              <a:rPr lang="en-IE" sz="1000" dirty="0"/>
              <a:t>point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92E5E1-3E46-42D7-8CE3-D657C10B765B}"/>
              </a:ext>
            </a:extLst>
          </p:cNvPr>
          <p:cNvCxnSpPr>
            <a:cxnSpLocks/>
            <a:stCxn id="56" idx="6"/>
            <a:endCxn id="4" idx="1"/>
          </p:cNvCxnSpPr>
          <p:nvPr/>
        </p:nvCxnSpPr>
        <p:spPr>
          <a:xfrm>
            <a:off x="2075284" y="1462228"/>
            <a:ext cx="5705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66EA88-AD2A-42F2-9478-1E3E88E6B211}"/>
              </a:ext>
            </a:extLst>
          </p:cNvPr>
          <p:cNvCxnSpPr>
            <a:cxnSpLocks/>
            <a:stCxn id="9" idx="1"/>
            <a:endCxn id="57" idx="6"/>
          </p:cNvCxnSpPr>
          <p:nvPr/>
        </p:nvCxnSpPr>
        <p:spPr>
          <a:xfrm flipH="1">
            <a:off x="2040648" y="4055904"/>
            <a:ext cx="5521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BA5DF06-BF2F-4369-9365-AED3BD846AD2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5694024" y="1769914"/>
            <a:ext cx="1441070" cy="154824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4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0D4311B-8157-469B-B53A-2B4A631821A1}"/>
              </a:ext>
            </a:extLst>
          </p:cNvPr>
          <p:cNvGrpSpPr/>
          <p:nvPr/>
        </p:nvGrpSpPr>
        <p:grpSpPr>
          <a:xfrm>
            <a:off x="3141516" y="1670761"/>
            <a:ext cx="5253184" cy="2469440"/>
            <a:chOff x="3141516" y="1670761"/>
            <a:chExt cx="5253184" cy="246944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D2859B3-13C7-4153-9D90-9AD9FE30F85E}"/>
                </a:ext>
              </a:extLst>
            </p:cNvPr>
            <p:cNvSpPr/>
            <p:nvPr/>
          </p:nvSpPr>
          <p:spPr>
            <a:xfrm>
              <a:off x="3141516" y="1670761"/>
              <a:ext cx="2309093" cy="10621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400" dirty="0"/>
                <a:t>Write main code to connect to API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A624E10-C20F-4F59-9197-B373B1C88D8F}"/>
                </a:ext>
              </a:extLst>
            </p:cNvPr>
            <p:cNvSpPr/>
            <p:nvPr/>
          </p:nvSpPr>
          <p:spPr>
            <a:xfrm>
              <a:off x="5935517" y="3078758"/>
              <a:ext cx="2459183" cy="10607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400" dirty="0"/>
                <a:t>Design code to read batches and build queries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7D62E82-8C1D-4E70-BB24-EEDF6436BBB9}"/>
                </a:ext>
              </a:extLst>
            </p:cNvPr>
            <p:cNvSpPr/>
            <p:nvPr/>
          </p:nvSpPr>
          <p:spPr>
            <a:xfrm>
              <a:off x="6183744" y="1671499"/>
              <a:ext cx="1962727" cy="10607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400" dirty="0"/>
                <a:t>Start process of collection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A2292EF-30CE-4352-9BAC-3CA5F1A1AE8B}"/>
                </a:ext>
              </a:extLst>
            </p:cNvPr>
            <p:cNvSpPr/>
            <p:nvPr/>
          </p:nvSpPr>
          <p:spPr>
            <a:xfrm>
              <a:off x="3141516" y="3078020"/>
              <a:ext cx="2309093" cy="10621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400" dirty="0"/>
                <a:t>Design batches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75E2AA-82D0-401F-88D1-3C5DF6D34848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4296063" y="2732942"/>
              <a:ext cx="0" cy="3450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6F76B1-92BA-4C21-8A67-8133926BB360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5450609" y="3609110"/>
              <a:ext cx="48490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FA1FFC5-F448-4A35-8BCA-0161B308B08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H="1" flipV="1">
              <a:off x="7165108" y="2732203"/>
              <a:ext cx="1" cy="3465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D755DB6-5B8B-481B-AFDF-8AE93739AB2F}"/>
              </a:ext>
            </a:extLst>
          </p:cNvPr>
          <p:cNvSpPr txBox="1"/>
          <p:nvPr/>
        </p:nvSpPr>
        <p:spPr>
          <a:xfrm>
            <a:off x="4407383" y="609834"/>
            <a:ext cx="2721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/>
              <a:t>Data Collection</a:t>
            </a:r>
            <a:br>
              <a:rPr lang="en-IE" sz="3200" dirty="0"/>
            </a:br>
            <a:r>
              <a:rPr lang="en-IE" sz="2400" dirty="0"/>
              <a:t>Main tasks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33501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336676A-1D5E-45B8-8318-05810DF7AFD1}"/>
              </a:ext>
            </a:extLst>
          </p:cNvPr>
          <p:cNvSpPr txBox="1"/>
          <p:nvPr/>
        </p:nvSpPr>
        <p:spPr>
          <a:xfrm>
            <a:off x="4416473" y="-231378"/>
            <a:ext cx="3547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Data collection process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7033AB8-EB7B-4D67-B962-E01A9940C90A}"/>
              </a:ext>
            </a:extLst>
          </p:cNvPr>
          <p:cNvGrpSpPr/>
          <p:nvPr/>
        </p:nvGrpSpPr>
        <p:grpSpPr>
          <a:xfrm>
            <a:off x="683652" y="462866"/>
            <a:ext cx="11013023" cy="5188631"/>
            <a:chOff x="683652" y="462866"/>
            <a:chExt cx="11013023" cy="518863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596F0FF-0E31-4911-8B95-81492A543084}"/>
                </a:ext>
              </a:extLst>
            </p:cNvPr>
            <p:cNvSpPr/>
            <p:nvPr/>
          </p:nvSpPr>
          <p:spPr>
            <a:xfrm>
              <a:off x="7217576" y="3155624"/>
              <a:ext cx="2309093" cy="12386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000" dirty="0"/>
                <a:t>Build query according to batch definition and date in process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0B062EA-10CF-4E2F-80CE-441B594B9F75}"/>
                </a:ext>
              </a:extLst>
            </p:cNvPr>
            <p:cNvSpPr/>
            <p:nvPr/>
          </p:nvSpPr>
          <p:spPr>
            <a:xfrm>
              <a:off x="9942901" y="1814019"/>
              <a:ext cx="1471860" cy="10607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000" dirty="0"/>
                <a:t>Call Twitter API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49A018F-6866-4F21-AC67-1E54FA060086}"/>
                </a:ext>
              </a:extLst>
            </p:cNvPr>
            <p:cNvSpPr/>
            <p:nvPr/>
          </p:nvSpPr>
          <p:spPr>
            <a:xfrm>
              <a:off x="9695847" y="3244606"/>
              <a:ext cx="1962727" cy="10607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000" dirty="0"/>
                <a:t>Save JSON response into folder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60577D-F1CB-42C4-9F69-B632D93DAF32}"/>
                </a:ext>
              </a:extLst>
            </p:cNvPr>
            <p:cNvSpPr/>
            <p:nvPr/>
          </p:nvSpPr>
          <p:spPr>
            <a:xfrm>
              <a:off x="9657747" y="4590793"/>
              <a:ext cx="2038928" cy="10607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000" dirty="0"/>
                <a:t>Register request and batch info into DB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97DB350-1F56-492B-A676-6CD069B2342E}"/>
                </a:ext>
              </a:extLst>
            </p:cNvPr>
            <p:cNvSpPr/>
            <p:nvPr/>
          </p:nvSpPr>
          <p:spPr>
            <a:xfrm>
              <a:off x="7213788" y="1812542"/>
              <a:ext cx="2309093" cy="10621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000" dirty="0"/>
                <a:t>Build URL to connect to endpoint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093CD9-E3CA-4962-AD87-2CE59D4A8DF4}"/>
                </a:ext>
              </a:extLst>
            </p:cNvPr>
            <p:cNvCxnSpPr>
              <a:cxnSpLocks/>
              <a:stCxn id="8" idx="3"/>
              <a:endCxn id="5" idx="1"/>
            </p:cNvCxnSpPr>
            <p:nvPr/>
          </p:nvCxnSpPr>
          <p:spPr>
            <a:xfrm>
              <a:off x="9522881" y="2343633"/>
              <a:ext cx="420020" cy="7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65779DF-A60A-4275-9F9C-6C3058470675}"/>
                </a:ext>
              </a:extLst>
            </p:cNvPr>
            <p:cNvCxnSpPr>
              <a:cxnSpLocks/>
              <a:stCxn id="4" idx="0"/>
              <a:endCxn id="8" idx="2"/>
            </p:cNvCxnSpPr>
            <p:nvPr/>
          </p:nvCxnSpPr>
          <p:spPr>
            <a:xfrm flipH="1" flipV="1">
              <a:off x="8368335" y="2874723"/>
              <a:ext cx="3788" cy="2809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A7F66D-D5A9-4C6D-9EEA-FEB7204CEBF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10677211" y="2874723"/>
              <a:ext cx="1620" cy="3698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EA297E8-3AC1-42BE-958C-ACABCABC3466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10677211" y="4305310"/>
              <a:ext cx="0" cy="2854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60E3B1-AEBC-4B42-A0B8-C6146BB4D7D7}"/>
                </a:ext>
              </a:extLst>
            </p:cNvPr>
            <p:cNvCxnSpPr>
              <a:cxnSpLocks/>
              <a:stCxn id="7" idx="1"/>
              <a:endCxn id="52" idx="3"/>
            </p:cNvCxnSpPr>
            <p:nvPr/>
          </p:nvCxnSpPr>
          <p:spPr>
            <a:xfrm flipH="1">
              <a:off x="9327719" y="5121145"/>
              <a:ext cx="33002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A77D83BA-E7BC-4929-A931-49C279A98CD0}"/>
                </a:ext>
              </a:extLst>
            </p:cNvPr>
            <p:cNvSpPr/>
            <p:nvPr/>
          </p:nvSpPr>
          <p:spPr>
            <a:xfrm>
              <a:off x="4745107" y="4094429"/>
              <a:ext cx="2024915" cy="151938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000" dirty="0"/>
                <a:t>Date in process &lt;= today?</a:t>
              </a:r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B5CDD363-32A1-44F8-913D-EFE5236CC0A4}"/>
                </a:ext>
              </a:extLst>
            </p:cNvPr>
            <p:cNvSpPr/>
            <p:nvPr/>
          </p:nvSpPr>
          <p:spPr>
            <a:xfrm>
              <a:off x="2093069" y="2717561"/>
              <a:ext cx="2043699" cy="122446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000" dirty="0"/>
                <a:t>Is there a batch?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FD096EB-0214-435B-9BBD-4587ADC417D4}"/>
                </a:ext>
              </a:extLst>
            </p:cNvPr>
            <p:cNvSpPr/>
            <p:nvPr/>
          </p:nvSpPr>
          <p:spPr>
            <a:xfrm>
              <a:off x="1960372" y="1323001"/>
              <a:ext cx="2309093" cy="10621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000" dirty="0"/>
                <a:t>Obtain batch list to automatically design queries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015299A-8AA7-44E4-884F-1604E69ADBCE}"/>
                </a:ext>
              </a:extLst>
            </p:cNvPr>
            <p:cNvSpPr/>
            <p:nvPr/>
          </p:nvSpPr>
          <p:spPr>
            <a:xfrm>
              <a:off x="1960372" y="4318093"/>
              <a:ext cx="2309093" cy="10621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000" dirty="0"/>
                <a:t>Date in process is 2020-01-01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D496D33-FBBC-442F-9942-9D6A09F1252A}"/>
                </a:ext>
              </a:extLst>
            </p:cNvPr>
            <p:cNvCxnSpPr>
              <a:cxnSpLocks/>
              <a:stCxn id="30" idx="2"/>
              <a:endCxn id="29" idx="0"/>
            </p:cNvCxnSpPr>
            <p:nvPr/>
          </p:nvCxnSpPr>
          <p:spPr>
            <a:xfrm>
              <a:off x="3114919" y="2385182"/>
              <a:ext cx="0" cy="3323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7F20A03-CEA8-4CB4-AE46-F646746DC86F}"/>
                </a:ext>
              </a:extLst>
            </p:cNvPr>
            <p:cNvSpPr/>
            <p:nvPr/>
          </p:nvSpPr>
          <p:spPr>
            <a:xfrm>
              <a:off x="7288791" y="4590793"/>
              <a:ext cx="2038928" cy="10607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000" dirty="0"/>
                <a:t>Increase date in process in one day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06293C6-0A21-4EF1-8BF7-C92FA54FD741}"/>
                </a:ext>
              </a:extLst>
            </p:cNvPr>
            <p:cNvSpPr txBox="1"/>
            <p:nvPr/>
          </p:nvSpPr>
          <p:spPr>
            <a:xfrm>
              <a:off x="2639277" y="3813863"/>
              <a:ext cx="5205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2000" dirty="0"/>
                <a:t>Yes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55848F-42E1-4F35-8D89-DCE150233547}"/>
                </a:ext>
              </a:extLst>
            </p:cNvPr>
            <p:cNvSpPr txBox="1"/>
            <p:nvPr/>
          </p:nvSpPr>
          <p:spPr>
            <a:xfrm>
              <a:off x="6412786" y="3962914"/>
              <a:ext cx="5205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2000" dirty="0"/>
                <a:t>Yes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01F0037-A6D9-44DA-9AEE-8371F7CCF584}"/>
                </a:ext>
              </a:extLst>
            </p:cNvPr>
            <p:cNvSpPr txBox="1"/>
            <p:nvPr/>
          </p:nvSpPr>
          <p:spPr>
            <a:xfrm>
              <a:off x="1797154" y="2890923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2000" dirty="0"/>
                <a:t>No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5202CC7-4DA2-4B32-81FF-4A0EC501EC1B}"/>
                </a:ext>
              </a:extLst>
            </p:cNvPr>
            <p:cNvSpPr/>
            <p:nvPr/>
          </p:nvSpPr>
          <p:spPr>
            <a:xfrm>
              <a:off x="2571774" y="462866"/>
              <a:ext cx="1086290" cy="5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000" dirty="0"/>
                <a:t>Start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9D69638-9155-4EC0-996F-5A6E2731DD6A}"/>
                </a:ext>
              </a:extLst>
            </p:cNvPr>
            <p:cNvSpPr/>
            <p:nvPr/>
          </p:nvSpPr>
          <p:spPr>
            <a:xfrm>
              <a:off x="683652" y="3079424"/>
              <a:ext cx="881626" cy="5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2000" dirty="0"/>
                <a:t>End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81395D9-AA31-410C-947C-EAB283B52C4B}"/>
                </a:ext>
              </a:extLst>
            </p:cNvPr>
            <p:cNvCxnSpPr>
              <a:cxnSpLocks/>
              <a:stCxn id="29" idx="1"/>
              <a:endCxn id="109" idx="6"/>
            </p:cNvCxnSpPr>
            <p:nvPr/>
          </p:nvCxnSpPr>
          <p:spPr>
            <a:xfrm flipH="1">
              <a:off x="1565278" y="3329795"/>
              <a:ext cx="527791" cy="36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2663CAD-32AF-4F86-8640-B43712FFCC74}"/>
                </a:ext>
              </a:extLst>
            </p:cNvPr>
            <p:cNvCxnSpPr>
              <a:cxnSpLocks/>
              <a:stCxn id="108" idx="4"/>
              <a:endCxn id="30" idx="0"/>
            </p:cNvCxnSpPr>
            <p:nvPr/>
          </p:nvCxnSpPr>
          <p:spPr>
            <a:xfrm>
              <a:off x="3114919" y="970866"/>
              <a:ext cx="0" cy="3521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58">
              <a:extLst>
                <a:ext uri="{FF2B5EF4-FFF2-40B4-BE49-F238E27FC236}">
                  <a16:creationId xmlns:a16="http://schemas.microsoft.com/office/drawing/2014/main" id="{6C40C7F9-13C4-4A43-9D76-3466D8D0489A}"/>
                </a:ext>
              </a:extLst>
            </p:cNvPr>
            <p:cNvCxnSpPr>
              <a:cxnSpLocks/>
              <a:stCxn id="22" idx="0"/>
              <a:endCxn id="29" idx="3"/>
            </p:cNvCxnSpPr>
            <p:nvPr/>
          </p:nvCxnSpPr>
          <p:spPr>
            <a:xfrm rot="16200000" flipV="1">
              <a:off x="4564850" y="2901713"/>
              <a:ext cx="764634" cy="162079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FF728EB8-F71B-40E4-9922-801ED247AB28}"/>
                </a:ext>
              </a:extLst>
            </p:cNvPr>
            <p:cNvCxnSpPr>
              <a:cxnSpLocks/>
              <a:stCxn id="29" idx="2"/>
              <a:endCxn id="36" idx="0"/>
            </p:cNvCxnSpPr>
            <p:nvPr/>
          </p:nvCxnSpPr>
          <p:spPr>
            <a:xfrm>
              <a:off x="3114919" y="3942028"/>
              <a:ext cx="0" cy="3760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F311C580-9468-43D5-B4EE-D08BFF400329}"/>
                </a:ext>
              </a:extLst>
            </p:cNvPr>
            <p:cNvCxnSpPr>
              <a:cxnSpLocks/>
              <a:stCxn id="36" idx="3"/>
              <a:endCxn id="22" idx="1"/>
            </p:cNvCxnSpPr>
            <p:nvPr/>
          </p:nvCxnSpPr>
          <p:spPr>
            <a:xfrm>
              <a:off x="4269465" y="4849184"/>
              <a:ext cx="475642" cy="49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58">
              <a:extLst>
                <a:ext uri="{FF2B5EF4-FFF2-40B4-BE49-F238E27FC236}">
                  <a16:creationId xmlns:a16="http://schemas.microsoft.com/office/drawing/2014/main" id="{2FF6C14E-4DA1-412A-A8D8-BF0E39959224}"/>
                </a:ext>
              </a:extLst>
            </p:cNvPr>
            <p:cNvCxnSpPr>
              <a:cxnSpLocks/>
              <a:stCxn id="22" idx="3"/>
              <a:endCxn id="4" idx="1"/>
            </p:cNvCxnSpPr>
            <p:nvPr/>
          </p:nvCxnSpPr>
          <p:spPr>
            <a:xfrm flipV="1">
              <a:off x="6770022" y="3774959"/>
              <a:ext cx="447554" cy="1079164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58">
              <a:extLst>
                <a:ext uri="{FF2B5EF4-FFF2-40B4-BE49-F238E27FC236}">
                  <a16:creationId xmlns:a16="http://schemas.microsoft.com/office/drawing/2014/main" id="{14311033-30C6-4102-B43B-A55B6A4D74FF}"/>
                </a:ext>
              </a:extLst>
            </p:cNvPr>
            <p:cNvCxnSpPr>
              <a:cxnSpLocks/>
              <a:stCxn id="52" idx="2"/>
              <a:endCxn id="22" idx="2"/>
            </p:cNvCxnSpPr>
            <p:nvPr/>
          </p:nvCxnSpPr>
          <p:spPr>
            <a:xfrm rot="5400000" flipH="1">
              <a:off x="7014070" y="4357312"/>
              <a:ext cx="37680" cy="2550690"/>
            </a:xfrm>
            <a:prstGeom prst="bentConnector3">
              <a:avLst>
                <a:gd name="adj1" fmla="val -606688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5D1B9EB-EB67-44F1-A93B-89FB329A9C57}"/>
                </a:ext>
              </a:extLst>
            </p:cNvPr>
            <p:cNvSpPr txBox="1"/>
            <p:nvPr/>
          </p:nvSpPr>
          <p:spPr>
            <a:xfrm>
              <a:off x="5220380" y="3561501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20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510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22329D-8D5F-4ECD-88B6-E302377F94C8}"/>
              </a:ext>
            </a:extLst>
          </p:cNvPr>
          <p:cNvGrpSpPr/>
          <p:nvPr/>
        </p:nvGrpSpPr>
        <p:grpSpPr>
          <a:xfrm>
            <a:off x="2189016" y="1646379"/>
            <a:ext cx="7001165" cy="2443022"/>
            <a:chOff x="2198252" y="1618670"/>
            <a:chExt cx="7001165" cy="244302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DF52390-4C3B-4424-B791-C59A38A24079}"/>
                </a:ext>
              </a:extLst>
            </p:cNvPr>
            <p:cNvSpPr/>
            <p:nvPr/>
          </p:nvSpPr>
          <p:spPr>
            <a:xfrm>
              <a:off x="2198252" y="1618670"/>
              <a:ext cx="2309093" cy="10621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Access to file repository from DB and get list of JSON files.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B8B994B-11F2-41E4-BBEB-127E5CB8CBA8}"/>
                </a:ext>
              </a:extLst>
            </p:cNvPr>
            <p:cNvSpPr/>
            <p:nvPr/>
          </p:nvSpPr>
          <p:spPr>
            <a:xfrm>
              <a:off x="4852553" y="3000988"/>
              <a:ext cx="1962727" cy="10607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Insert tweet into DB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CCF2D4-30E5-47BC-9F95-50CD719D077E}"/>
                </a:ext>
              </a:extLst>
            </p:cNvPr>
            <p:cNvSpPr/>
            <p:nvPr/>
          </p:nvSpPr>
          <p:spPr>
            <a:xfrm>
              <a:off x="4852553" y="1620147"/>
              <a:ext cx="1962727" cy="10607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Insert user, place and referenced tweet into DB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A33DE5-00A6-49BB-910E-7482B021943A}"/>
                </a:ext>
              </a:extLst>
            </p:cNvPr>
            <p:cNvSpPr/>
            <p:nvPr/>
          </p:nvSpPr>
          <p:spPr>
            <a:xfrm>
              <a:off x="7160488" y="1620147"/>
              <a:ext cx="2038928" cy="10607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Upgrade table to indicate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9389CCA-0E71-4A07-9942-CB93555B8808}"/>
                </a:ext>
              </a:extLst>
            </p:cNvPr>
            <p:cNvSpPr/>
            <p:nvPr/>
          </p:nvSpPr>
          <p:spPr>
            <a:xfrm>
              <a:off x="2198252" y="2999511"/>
              <a:ext cx="2309093" cy="10621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Clean and normalize tweet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C54543D-E57D-412F-882E-8B5B263F23C0}"/>
                </a:ext>
              </a:extLst>
            </p:cNvPr>
            <p:cNvSpPr/>
            <p:nvPr/>
          </p:nvSpPr>
          <p:spPr>
            <a:xfrm>
              <a:off x="7160489" y="2999511"/>
              <a:ext cx="2038928" cy="10621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Start again until date in process is equal to today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292900-75AA-4CEC-88F0-30F8D25DF3EE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>
              <a:off x="3352799" y="2680851"/>
              <a:ext cx="0" cy="318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4AFDC41-A6AD-497E-B175-59CFA78F76CD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4507345" y="3530602"/>
              <a:ext cx="345208" cy="7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6CF979F-546B-415D-A9D2-184019922BA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5833917" y="2680851"/>
              <a:ext cx="0" cy="3201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3D183E-6BFA-42ED-8A50-67174FE7DFB7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815280" y="2150499"/>
              <a:ext cx="3452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4A301D-6764-49FE-BEE2-80B7BD7EB010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8179952" y="2680851"/>
              <a:ext cx="1" cy="318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7B0865-1D5C-4622-89B1-3A58426FCEFF}"/>
              </a:ext>
            </a:extLst>
          </p:cNvPr>
          <p:cNvSpPr txBox="1"/>
          <p:nvPr/>
        </p:nvSpPr>
        <p:spPr>
          <a:xfrm>
            <a:off x="4491033" y="988294"/>
            <a:ext cx="2654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6400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verything There Is to Know about Sentiment Analysis">
            <a:extLst>
              <a:ext uri="{FF2B5EF4-FFF2-40B4-BE49-F238E27FC236}">
                <a16:creationId xmlns:a16="http://schemas.microsoft.com/office/drawing/2014/main" id="{18CA1264-61FE-463A-995F-0DA1A07CB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5" t="24381" r="9822" b="23413"/>
          <a:stretch/>
        </p:blipFill>
        <p:spPr bwMode="auto">
          <a:xfrm>
            <a:off x="7994217" y="618836"/>
            <a:ext cx="3723527" cy="177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7C67A8-BF3D-4303-8C98-683B887B0B8C}"/>
              </a:ext>
            </a:extLst>
          </p:cNvPr>
          <p:cNvSpPr/>
          <p:nvPr/>
        </p:nvSpPr>
        <p:spPr>
          <a:xfrm>
            <a:off x="840509" y="1810326"/>
            <a:ext cx="1902690" cy="26877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9531EB-83E6-47BB-9858-A0BA7206ADF6}"/>
              </a:ext>
            </a:extLst>
          </p:cNvPr>
          <p:cNvSpPr/>
          <p:nvPr/>
        </p:nvSpPr>
        <p:spPr>
          <a:xfrm>
            <a:off x="2925618" y="1616364"/>
            <a:ext cx="1902690" cy="26877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814E6C-79F2-41A8-A213-4041FECA2D11}"/>
              </a:ext>
            </a:extLst>
          </p:cNvPr>
          <p:cNvSpPr/>
          <p:nvPr/>
        </p:nvSpPr>
        <p:spPr>
          <a:xfrm>
            <a:off x="5010727" y="1819560"/>
            <a:ext cx="1902690" cy="26877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Smiling face with no fill">
            <a:extLst>
              <a:ext uri="{FF2B5EF4-FFF2-40B4-BE49-F238E27FC236}">
                <a16:creationId xmlns:a16="http://schemas.microsoft.com/office/drawing/2014/main" id="{96BCC2EE-0BF6-4F6A-976A-92142457D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654" y="1847174"/>
            <a:ext cx="914400" cy="914400"/>
          </a:xfrm>
          <a:prstGeom prst="rect">
            <a:avLst/>
          </a:prstGeom>
        </p:spPr>
      </p:pic>
      <p:pic>
        <p:nvPicPr>
          <p:cNvPr id="7" name="Graphic 6" descr="Neutral face with no fill">
            <a:extLst>
              <a:ext uri="{FF2B5EF4-FFF2-40B4-BE49-F238E27FC236}">
                <a16:creationId xmlns:a16="http://schemas.microsoft.com/office/drawing/2014/main" id="{8A74E0F0-9D0A-4E0D-ADB7-4548A2D9B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9763" y="1653212"/>
            <a:ext cx="914400" cy="914400"/>
          </a:xfrm>
          <a:prstGeom prst="rect">
            <a:avLst/>
          </a:prstGeom>
        </p:spPr>
      </p:pic>
      <p:pic>
        <p:nvPicPr>
          <p:cNvPr id="9" name="Graphic 8" descr="Sad face with no fill">
            <a:extLst>
              <a:ext uri="{FF2B5EF4-FFF2-40B4-BE49-F238E27FC236}">
                <a16:creationId xmlns:a16="http://schemas.microsoft.com/office/drawing/2014/main" id="{20C851CE-A79C-4C2C-ABFE-C27E06E3D5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4872" y="185640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BCB568-B905-4985-81FE-2547220EF01F}"/>
              </a:ext>
            </a:extLst>
          </p:cNvPr>
          <p:cNvSpPr txBox="1"/>
          <p:nvPr/>
        </p:nvSpPr>
        <p:spPr>
          <a:xfrm>
            <a:off x="4986762" y="2854032"/>
            <a:ext cx="1931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useless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325F2-C02B-4D2D-AA25-D2F75A072468}"/>
              </a:ext>
            </a:extLst>
          </p:cNvPr>
          <p:cNvSpPr txBox="1"/>
          <p:nvPr/>
        </p:nvSpPr>
        <p:spPr>
          <a:xfrm>
            <a:off x="3143432" y="2687782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ok I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guess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270C5-8C24-4B99-9DA1-9B4FFA761415}"/>
              </a:ext>
            </a:extLst>
          </p:cNvPr>
          <p:cNvSpPr txBox="1"/>
          <p:nvPr/>
        </p:nvSpPr>
        <p:spPr>
          <a:xfrm>
            <a:off x="904432" y="2881744"/>
            <a:ext cx="1774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fantastic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BBF02-D480-4BC5-81F4-2C864CA123EA}"/>
              </a:ext>
            </a:extLst>
          </p:cNvPr>
          <p:cNvSpPr txBox="1"/>
          <p:nvPr/>
        </p:nvSpPr>
        <p:spPr>
          <a:xfrm>
            <a:off x="1336666" y="3916216"/>
            <a:ext cx="99257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DCC901-E137-44CE-9691-2E4F8976575C}"/>
              </a:ext>
            </a:extLst>
          </p:cNvPr>
          <p:cNvSpPr txBox="1"/>
          <p:nvPr/>
        </p:nvSpPr>
        <p:spPr>
          <a:xfrm>
            <a:off x="3433540" y="3745345"/>
            <a:ext cx="92845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60DDF-2D95-410A-A7F1-B4712F051D43}"/>
              </a:ext>
            </a:extLst>
          </p:cNvPr>
          <p:cNvSpPr txBox="1"/>
          <p:nvPr/>
        </p:nvSpPr>
        <p:spPr>
          <a:xfrm>
            <a:off x="5457286" y="3934687"/>
            <a:ext cx="109517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8EEB3B-CA58-45DF-9C35-4D2619FDE793}"/>
              </a:ext>
            </a:extLst>
          </p:cNvPr>
          <p:cNvSpPr txBox="1"/>
          <p:nvPr/>
        </p:nvSpPr>
        <p:spPr>
          <a:xfrm>
            <a:off x="2406240" y="905164"/>
            <a:ext cx="3221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E9C65-C399-4D5A-AF2B-661DD199D9E1}"/>
              </a:ext>
            </a:extLst>
          </p:cNvPr>
          <p:cNvSpPr txBox="1"/>
          <p:nvPr/>
        </p:nvSpPr>
        <p:spPr>
          <a:xfrm>
            <a:off x="7740464" y="2864173"/>
            <a:ext cx="2685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s-MX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s-MX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fantastic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- Client</a:t>
            </a:r>
            <a:endParaRPr lang="en-I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AEE1AE09-1BDB-4F23-B900-D5AB467BC5C5}"/>
              </a:ext>
            </a:extLst>
          </p:cNvPr>
          <p:cNvSpPr/>
          <p:nvPr/>
        </p:nvSpPr>
        <p:spPr>
          <a:xfrm>
            <a:off x="8614518" y="4417992"/>
            <a:ext cx="1008423" cy="42186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447E05A4-B6EB-4BED-8D36-B8D3F3943423}"/>
              </a:ext>
            </a:extLst>
          </p:cNvPr>
          <p:cNvSpPr/>
          <p:nvPr/>
        </p:nvSpPr>
        <p:spPr>
          <a:xfrm>
            <a:off x="7389091" y="2540000"/>
            <a:ext cx="3408218" cy="2014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3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4BEBD27-F66B-48AF-8EA5-87BA4D0FF8E2}"/>
              </a:ext>
            </a:extLst>
          </p:cNvPr>
          <p:cNvSpPr txBox="1"/>
          <p:nvPr/>
        </p:nvSpPr>
        <p:spPr>
          <a:xfrm>
            <a:off x="4297113" y="543734"/>
            <a:ext cx="2668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Labelling process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BBE919-EEC7-422B-B760-4756AA17432C}"/>
              </a:ext>
            </a:extLst>
          </p:cNvPr>
          <p:cNvGrpSpPr/>
          <p:nvPr/>
        </p:nvGrpSpPr>
        <p:grpSpPr>
          <a:xfrm>
            <a:off x="2115125" y="1326692"/>
            <a:ext cx="7032335" cy="5140789"/>
            <a:chOff x="2115125" y="1296874"/>
            <a:chExt cx="7032335" cy="514078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42320DB-DACA-4D3F-A310-DD7426BB81FC}"/>
                </a:ext>
              </a:extLst>
            </p:cNvPr>
            <p:cNvSpPr/>
            <p:nvPr/>
          </p:nvSpPr>
          <p:spPr>
            <a:xfrm>
              <a:off x="4726709" y="2677715"/>
              <a:ext cx="1962727" cy="10607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Get compound score using VADER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4752FD-9111-4AF3-B499-33919E652BC8}"/>
                </a:ext>
              </a:extLst>
            </p:cNvPr>
            <p:cNvSpPr/>
            <p:nvPr/>
          </p:nvSpPr>
          <p:spPr>
            <a:xfrm>
              <a:off x="4726709" y="1296874"/>
              <a:ext cx="1962727" cy="10607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According to score and threshold, label tweets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5559216-55EB-48D3-BFA4-6A473AB4C1B9}"/>
                </a:ext>
              </a:extLst>
            </p:cNvPr>
            <p:cNvSpPr/>
            <p:nvPr/>
          </p:nvSpPr>
          <p:spPr>
            <a:xfrm>
              <a:off x="7077361" y="1296874"/>
              <a:ext cx="2038928" cy="10607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Save label into database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1DD858-EAF2-4A6D-B55B-8DF4F7F4759D}"/>
                </a:ext>
              </a:extLst>
            </p:cNvPr>
            <p:cNvSpPr/>
            <p:nvPr/>
          </p:nvSpPr>
          <p:spPr>
            <a:xfrm>
              <a:off x="2115125" y="2219038"/>
              <a:ext cx="2309093" cy="10621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Select cleaned global tweets from DB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F3BC8C-AA52-4F74-92C3-13598BCCF771}"/>
                </a:ext>
              </a:extLst>
            </p:cNvPr>
            <p:cNvCxnSpPr>
              <a:cxnSpLocks/>
              <a:stCxn id="34" idx="4"/>
              <a:endCxn id="11" idx="0"/>
            </p:cNvCxnSpPr>
            <p:nvPr/>
          </p:nvCxnSpPr>
          <p:spPr>
            <a:xfrm>
              <a:off x="3269671" y="1827226"/>
              <a:ext cx="1" cy="3918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A4E32C-EFB2-4821-BCC6-ECD5B63E3400}"/>
                </a:ext>
              </a:extLst>
            </p:cNvPr>
            <p:cNvCxnSpPr>
              <a:cxnSpLocks/>
              <a:stCxn id="11" idx="2"/>
              <a:endCxn id="2" idx="1"/>
            </p:cNvCxnSpPr>
            <p:nvPr/>
          </p:nvCxnSpPr>
          <p:spPr>
            <a:xfrm rot="16200000" flipH="1">
              <a:off x="3054187" y="3496704"/>
              <a:ext cx="1585516" cy="115454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C5623D7-1B3D-49C9-A71B-D14FD3B804C0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5708073" y="2357578"/>
              <a:ext cx="0" cy="3201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4AA9D3-0D18-4143-9B24-071B37011C8A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689436" y="1827226"/>
              <a:ext cx="3879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5714-12E2-479F-9476-EEFFF156DA04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8096825" y="2357578"/>
              <a:ext cx="1" cy="318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76EBC2C4-C303-4054-BE52-1FB9A7697209}"/>
                </a:ext>
              </a:extLst>
            </p:cNvPr>
            <p:cNvSpPr/>
            <p:nvPr/>
          </p:nvSpPr>
          <p:spPr>
            <a:xfrm>
              <a:off x="4424218" y="4132445"/>
              <a:ext cx="2567709" cy="146858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Is there unlabelled tweets?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88A3EC2-DEF2-4ECE-A4AF-059A08D672FB}"/>
                </a:ext>
              </a:extLst>
            </p:cNvPr>
            <p:cNvCxnSpPr>
              <a:cxnSpLocks/>
              <a:stCxn id="2" idx="0"/>
              <a:endCxn id="8" idx="2"/>
            </p:cNvCxnSpPr>
            <p:nvPr/>
          </p:nvCxnSpPr>
          <p:spPr>
            <a:xfrm flipV="1">
              <a:off x="5708073" y="3738419"/>
              <a:ext cx="0" cy="3940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AB57A68-0902-47C9-8BFF-3A2F73A9C7FF}"/>
                </a:ext>
              </a:extLst>
            </p:cNvPr>
            <p:cNvSpPr/>
            <p:nvPr/>
          </p:nvSpPr>
          <p:spPr>
            <a:xfrm>
              <a:off x="7108532" y="2676238"/>
              <a:ext cx="2038928" cy="10607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Next tweet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CAD769-70B7-4EEE-B03F-BCC21FA85D8D}"/>
                </a:ext>
              </a:extLst>
            </p:cNvPr>
            <p:cNvSpPr txBox="1"/>
            <p:nvPr/>
          </p:nvSpPr>
          <p:spPr>
            <a:xfrm>
              <a:off x="5779350" y="378312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Yes</a:t>
              </a:r>
            </a:p>
          </p:txBody>
        </p:sp>
        <p:cxnSp>
          <p:nvCxnSpPr>
            <p:cNvPr id="31" name="Straight Arrow Connector 13">
              <a:extLst>
                <a:ext uri="{FF2B5EF4-FFF2-40B4-BE49-F238E27FC236}">
                  <a16:creationId xmlns:a16="http://schemas.microsoft.com/office/drawing/2014/main" id="{6AA1F6E4-B109-4B62-B4A6-F0EA9C4F6171}"/>
                </a:ext>
              </a:extLst>
            </p:cNvPr>
            <p:cNvCxnSpPr>
              <a:cxnSpLocks/>
              <a:stCxn id="22" idx="2"/>
              <a:endCxn id="2" idx="3"/>
            </p:cNvCxnSpPr>
            <p:nvPr/>
          </p:nvCxnSpPr>
          <p:spPr>
            <a:xfrm rot="5400000">
              <a:off x="6995066" y="3733804"/>
              <a:ext cx="1129793" cy="113606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4F9EC5-1C08-40FE-A55D-5C31C0BE1245}"/>
                </a:ext>
              </a:extLst>
            </p:cNvPr>
            <p:cNvSpPr/>
            <p:nvPr/>
          </p:nvSpPr>
          <p:spPr>
            <a:xfrm>
              <a:off x="2691241" y="1319418"/>
              <a:ext cx="1156860" cy="507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Start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DED1EA7-2B5F-4BF5-9703-6CACA5C15884}"/>
                </a:ext>
              </a:extLst>
            </p:cNvPr>
            <p:cNvSpPr/>
            <p:nvPr/>
          </p:nvSpPr>
          <p:spPr>
            <a:xfrm>
              <a:off x="5151277" y="5889571"/>
              <a:ext cx="1113592" cy="5480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End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036CBFB-778F-4C87-AAE4-6D58B3773D07}"/>
                </a:ext>
              </a:extLst>
            </p:cNvPr>
            <p:cNvCxnSpPr>
              <a:cxnSpLocks/>
              <a:stCxn id="2" idx="2"/>
              <a:endCxn id="40" idx="0"/>
            </p:cNvCxnSpPr>
            <p:nvPr/>
          </p:nvCxnSpPr>
          <p:spPr>
            <a:xfrm>
              <a:off x="5708073" y="5601025"/>
              <a:ext cx="0" cy="2885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6059979-BB27-42A2-8B0E-3D93C39CD3BD}"/>
                </a:ext>
              </a:extLst>
            </p:cNvPr>
            <p:cNvSpPr txBox="1"/>
            <p:nvPr/>
          </p:nvSpPr>
          <p:spPr>
            <a:xfrm>
              <a:off x="5786279" y="555395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27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A3DF8C7-4953-4863-B3B9-456180A3B98F}"/>
              </a:ext>
            </a:extLst>
          </p:cNvPr>
          <p:cNvSpPr txBox="1"/>
          <p:nvPr/>
        </p:nvSpPr>
        <p:spPr>
          <a:xfrm>
            <a:off x="5009737" y="197358"/>
            <a:ext cx="2843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2800" dirty="0"/>
              <a:t>Modelling process</a:t>
            </a:r>
            <a:br>
              <a:rPr lang="en-IE" sz="2800" dirty="0"/>
            </a:br>
            <a:r>
              <a:rPr lang="en-IE" sz="2000" dirty="0"/>
              <a:t>Based model</a:t>
            </a:r>
            <a:endParaRPr lang="en-IE" sz="2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8A055E-2FE9-4229-8165-0C22AA588506}"/>
              </a:ext>
            </a:extLst>
          </p:cNvPr>
          <p:cNvGrpSpPr/>
          <p:nvPr/>
        </p:nvGrpSpPr>
        <p:grpSpPr>
          <a:xfrm>
            <a:off x="3657600" y="5754016"/>
            <a:ext cx="5547360" cy="3069944"/>
            <a:chOff x="2712720" y="1340340"/>
            <a:chExt cx="6736080" cy="452628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7A71357-C6F4-4562-807C-F599D0E4DDB2}"/>
                </a:ext>
              </a:extLst>
            </p:cNvPr>
            <p:cNvSpPr/>
            <p:nvPr/>
          </p:nvSpPr>
          <p:spPr>
            <a:xfrm>
              <a:off x="2712720" y="1340340"/>
              <a:ext cx="6736080" cy="45262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D67112-FAA7-4F9A-B423-216B7DBB6F59}"/>
                </a:ext>
              </a:extLst>
            </p:cNvPr>
            <p:cNvGrpSpPr/>
            <p:nvPr/>
          </p:nvGrpSpPr>
          <p:grpSpPr>
            <a:xfrm>
              <a:off x="3093717" y="2000942"/>
              <a:ext cx="2773682" cy="3442180"/>
              <a:chOff x="3093718" y="1764725"/>
              <a:chExt cx="2773682" cy="344218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585178D-5913-494C-B7E0-7D8E46C3C879}"/>
                  </a:ext>
                </a:extLst>
              </p:cNvPr>
              <p:cNvSpPr/>
              <p:nvPr/>
            </p:nvSpPr>
            <p:spPr>
              <a:xfrm>
                <a:off x="3093718" y="1764725"/>
                <a:ext cx="2773682" cy="344218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1BFD971-A1CA-4549-AE42-31BD1F20F9A2}"/>
                  </a:ext>
                </a:extLst>
              </p:cNvPr>
              <p:cNvSpPr/>
              <p:nvPr/>
            </p:nvSpPr>
            <p:spPr>
              <a:xfrm>
                <a:off x="3701979" y="2511934"/>
                <a:ext cx="1557159" cy="12108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Default</a:t>
                </a:r>
              </a:p>
              <a:p>
                <a:pPr algn="ctr"/>
                <a:r>
                  <a:rPr lang="en-IE" dirty="0"/>
                  <a:t>n-gram = 1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D0DB680-5C44-48C9-8841-FEB9E1F898C6}"/>
                  </a:ext>
                </a:extLst>
              </p:cNvPr>
              <p:cNvSpPr/>
              <p:nvPr/>
            </p:nvSpPr>
            <p:spPr>
              <a:xfrm>
                <a:off x="3670066" y="4031554"/>
                <a:ext cx="1620984" cy="80726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Default </a:t>
                </a:r>
              </a:p>
              <a:p>
                <a:pPr algn="ctr"/>
                <a:r>
                  <a:rPr lang="en-IE" dirty="0"/>
                  <a:t>TDF = True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A5ABFA-3784-48BE-8E33-09B8361C67EB}"/>
                  </a:ext>
                </a:extLst>
              </p:cNvPr>
              <p:cNvSpPr txBox="1"/>
              <p:nvPr/>
            </p:nvSpPr>
            <p:spPr>
              <a:xfrm>
                <a:off x="3415938" y="1847976"/>
                <a:ext cx="2129240" cy="544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E" dirty="0" err="1"/>
                  <a:t>TfidfVectorizer</a:t>
                </a:r>
                <a:endParaRPr lang="en-IE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14CE975-CFC4-4E1B-B471-8712842CBA13}"/>
                </a:ext>
              </a:extLst>
            </p:cNvPr>
            <p:cNvGrpSpPr/>
            <p:nvPr/>
          </p:nvGrpSpPr>
          <p:grpSpPr>
            <a:xfrm>
              <a:off x="6324602" y="2000942"/>
              <a:ext cx="2773682" cy="2857498"/>
              <a:chOff x="6324602" y="1787582"/>
              <a:chExt cx="2773682" cy="2857498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00AC778-67F1-4420-8FD1-B22242748843}"/>
                  </a:ext>
                </a:extLst>
              </p:cNvPr>
              <p:cNvSpPr/>
              <p:nvPr/>
            </p:nvSpPr>
            <p:spPr>
              <a:xfrm>
                <a:off x="6324602" y="1787582"/>
                <a:ext cx="2773682" cy="28574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5BFA7B-05D4-4CEE-9CB8-B6682C603895}"/>
                  </a:ext>
                </a:extLst>
              </p:cNvPr>
              <p:cNvSpPr txBox="1"/>
              <p:nvPr/>
            </p:nvSpPr>
            <p:spPr>
              <a:xfrm>
                <a:off x="6690049" y="1813398"/>
                <a:ext cx="2042790" cy="544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E" dirty="0" err="1"/>
                  <a:t>SGDClassifier</a:t>
                </a:r>
                <a:endParaRPr lang="en-IE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B3E7506-9099-4D51-BF34-F308022A516F}"/>
                  </a:ext>
                </a:extLst>
              </p:cNvPr>
              <p:cNvSpPr/>
              <p:nvPr/>
            </p:nvSpPr>
            <p:spPr>
              <a:xfrm>
                <a:off x="6690047" y="2546731"/>
                <a:ext cx="2042791" cy="151523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With </a:t>
                </a:r>
              </a:p>
              <a:p>
                <a:pPr algn="ctr"/>
                <a:r>
                  <a:rPr lang="en-IE" dirty="0"/>
                  <a:t>loss = 'hinge’ for linear SVM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E3CB73-D0DD-4BDA-A1E9-75F744B59175}"/>
                </a:ext>
              </a:extLst>
            </p:cNvPr>
            <p:cNvSpPr txBox="1"/>
            <p:nvPr/>
          </p:nvSpPr>
          <p:spPr>
            <a:xfrm>
              <a:off x="5203267" y="1402204"/>
              <a:ext cx="1636228" cy="544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Pipeline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73EC9B5-5609-4163-B0E3-488BF865FF5D}"/>
              </a:ext>
            </a:extLst>
          </p:cNvPr>
          <p:cNvSpPr/>
          <p:nvPr/>
        </p:nvSpPr>
        <p:spPr>
          <a:xfrm>
            <a:off x="5439928" y="4712089"/>
            <a:ext cx="1982704" cy="807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Split data into train (70%) and test (30%).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FCC001-DF41-4D67-93CE-5690AF1A37C7}"/>
              </a:ext>
            </a:extLst>
          </p:cNvPr>
          <p:cNvCxnSpPr>
            <a:cxnSpLocks/>
            <a:stCxn id="35" idx="2"/>
            <a:endCxn id="9" idx="0"/>
          </p:cNvCxnSpPr>
          <p:nvPr/>
        </p:nvCxnSpPr>
        <p:spPr>
          <a:xfrm>
            <a:off x="6431280" y="5519350"/>
            <a:ext cx="0" cy="23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1E1D3D5-21D5-4D0D-8F5B-1818A39C3F4C}"/>
              </a:ext>
            </a:extLst>
          </p:cNvPr>
          <p:cNvSpPr/>
          <p:nvPr/>
        </p:nvSpPr>
        <p:spPr>
          <a:xfrm>
            <a:off x="5439928" y="1291340"/>
            <a:ext cx="1982704" cy="807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Remove duplicated tweets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09E100C-24A7-448D-B681-FD4D312611C3}"/>
              </a:ext>
            </a:extLst>
          </p:cNvPr>
          <p:cNvSpPr/>
          <p:nvPr/>
        </p:nvSpPr>
        <p:spPr>
          <a:xfrm>
            <a:off x="5439928" y="2333267"/>
            <a:ext cx="1982704" cy="9547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Remove tweets less or equal to two-length.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0BA454-F9E3-452C-9301-3E2127B0622A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6431280" y="2098601"/>
            <a:ext cx="0" cy="23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08C51C-27D6-43D3-95A4-3AF5ECB5AE2C}"/>
              </a:ext>
            </a:extLst>
          </p:cNvPr>
          <p:cNvCxnSpPr>
            <a:cxnSpLocks/>
            <a:stCxn id="46" idx="2"/>
            <a:endCxn id="64" idx="0"/>
          </p:cNvCxnSpPr>
          <p:nvPr/>
        </p:nvCxnSpPr>
        <p:spPr>
          <a:xfrm>
            <a:off x="6431280" y="3288011"/>
            <a:ext cx="0" cy="234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A6BE452-D139-4932-B52B-9B47A71711E5}"/>
              </a:ext>
            </a:extLst>
          </p:cNvPr>
          <p:cNvSpPr/>
          <p:nvPr/>
        </p:nvSpPr>
        <p:spPr>
          <a:xfrm>
            <a:off x="5188411" y="3522678"/>
            <a:ext cx="2485738" cy="9547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To deal with imbalance distribution, resample dataset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F93FFB-3FCF-4987-B10C-502855137F10}"/>
              </a:ext>
            </a:extLst>
          </p:cNvPr>
          <p:cNvCxnSpPr>
            <a:cxnSpLocks/>
            <a:stCxn id="64" idx="2"/>
            <a:endCxn id="35" idx="0"/>
          </p:cNvCxnSpPr>
          <p:nvPr/>
        </p:nvCxnSpPr>
        <p:spPr>
          <a:xfrm>
            <a:off x="6431280" y="4477422"/>
            <a:ext cx="0" cy="234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933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B300F6-1090-4D92-A1AB-A895933A4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254000"/>
            <a:ext cx="8470900" cy="635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51B93-0B20-4EEB-8531-700196860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45" y="658089"/>
            <a:ext cx="2394527" cy="2394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75CF77-C2EA-4838-B969-0CC889E3A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09" y="5092699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D7C532-C445-4242-BC1A-B615B3DDC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523" y="5092699"/>
            <a:ext cx="1143000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91B2D1-FF6D-44C8-A06C-81D7C6943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837" y="5092699"/>
            <a:ext cx="1143000" cy="1143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42647-D92F-4FD7-A423-59B2B2D83D8A}"/>
              </a:ext>
            </a:extLst>
          </p:cNvPr>
          <p:cNvGrpSpPr/>
          <p:nvPr/>
        </p:nvGrpSpPr>
        <p:grpSpPr>
          <a:xfrm>
            <a:off x="4500852" y="318858"/>
            <a:ext cx="1587066" cy="1631841"/>
            <a:chOff x="4500852" y="318858"/>
            <a:chExt cx="1587066" cy="163184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547D5F7-DF83-453C-AA79-A55B9FACC99C}"/>
                </a:ext>
              </a:extLst>
            </p:cNvPr>
            <p:cNvSpPr/>
            <p:nvPr/>
          </p:nvSpPr>
          <p:spPr>
            <a:xfrm>
              <a:off x="4764944" y="501978"/>
              <a:ext cx="1322974" cy="1322974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DBA260-4804-4F47-B182-DA123B50A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903" y="647575"/>
              <a:ext cx="795677" cy="79505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F1E568-16C5-4C64-AA86-3A4F9FF85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20669">
              <a:off x="4963736" y="318858"/>
              <a:ext cx="454613" cy="45425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F54481F-AD2C-470E-9B54-533E387B7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4597">
              <a:off x="5466003" y="366345"/>
              <a:ext cx="271475" cy="271263"/>
            </a:xfrm>
            <a:prstGeom prst="rect">
              <a:avLst/>
            </a:prstGeom>
          </p:spPr>
        </p:pic>
        <p:pic>
          <p:nvPicPr>
            <p:cNvPr id="14" name="Picture 2" descr="Free Injection Icon, Symbol. Download in PNG, SVG format.">
              <a:extLst>
                <a:ext uri="{FF2B5EF4-FFF2-40B4-BE49-F238E27FC236}">
                  <a16:creationId xmlns:a16="http://schemas.microsoft.com/office/drawing/2014/main" id="{0289F9E4-418F-4875-B8F5-D0A340C6F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852" y="627725"/>
              <a:ext cx="1322974" cy="1322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8679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2EB4D-AE2E-46FE-8764-E76CC361E870}"/>
              </a:ext>
            </a:extLst>
          </p:cNvPr>
          <p:cNvSpPr/>
          <p:nvPr/>
        </p:nvSpPr>
        <p:spPr>
          <a:xfrm>
            <a:off x="4419600" y="518160"/>
            <a:ext cx="2832100" cy="22011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729384-2B02-45FB-8DDC-B16BE674BFF9}"/>
              </a:ext>
            </a:extLst>
          </p:cNvPr>
          <p:cNvSpPr/>
          <p:nvPr/>
        </p:nvSpPr>
        <p:spPr>
          <a:xfrm>
            <a:off x="2857500" y="2913014"/>
            <a:ext cx="5758996" cy="3287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1793A-9B51-4235-90E1-24AEE2834310}"/>
              </a:ext>
            </a:extLst>
          </p:cNvPr>
          <p:cNvSpPr/>
          <p:nvPr/>
        </p:nvSpPr>
        <p:spPr>
          <a:xfrm>
            <a:off x="7545705" y="273954"/>
            <a:ext cx="3048296" cy="22011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0548B-75D4-419C-B3FA-59CC683144F4}"/>
              </a:ext>
            </a:extLst>
          </p:cNvPr>
          <p:cNvSpPr/>
          <p:nvPr/>
        </p:nvSpPr>
        <p:spPr>
          <a:xfrm>
            <a:off x="8891905" y="3009901"/>
            <a:ext cx="2133848" cy="1447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8B6077-1CB4-4CD0-A88F-0FD0B476C0CE}"/>
              </a:ext>
            </a:extLst>
          </p:cNvPr>
          <p:cNvSpPr/>
          <p:nvPr/>
        </p:nvSpPr>
        <p:spPr>
          <a:xfrm>
            <a:off x="9223671" y="3170159"/>
            <a:ext cx="1459230" cy="8229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500" dirty="0"/>
              <a:t>Full-archive search endpoint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4FA67-2113-4745-B168-E0128C85B59A}"/>
              </a:ext>
            </a:extLst>
          </p:cNvPr>
          <p:cNvSpPr txBox="1"/>
          <p:nvPr/>
        </p:nvSpPr>
        <p:spPr>
          <a:xfrm>
            <a:off x="9843477" y="4085829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i="1" dirty="0"/>
              <a:t>Twitter 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18660-87ED-487D-A512-F0AE70578333}"/>
              </a:ext>
            </a:extLst>
          </p:cNvPr>
          <p:cNvSpPr txBox="1"/>
          <p:nvPr/>
        </p:nvSpPr>
        <p:spPr>
          <a:xfrm flipH="1">
            <a:off x="7072114" y="5895380"/>
            <a:ext cx="139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b="1" i="1" dirty="0"/>
              <a:t>Localhost(IE*)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DABC7-DDAE-4057-993E-B8CDF3D1563B}"/>
              </a:ext>
            </a:extLst>
          </p:cNvPr>
          <p:cNvSpPr txBox="1"/>
          <p:nvPr/>
        </p:nvSpPr>
        <p:spPr>
          <a:xfrm flipH="1">
            <a:off x="4419600" y="560437"/>
            <a:ext cx="176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b="1" i="1" dirty="0"/>
              <a:t>Database (MX*)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969F0-7E89-4F6C-8ACB-2C4C8213ACBA}"/>
              </a:ext>
            </a:extLst>
          </p:cNvPr>
          <p:cNvSpPr txBox="1"/>
          <p:nvPr/>
        </p:nvSpPr>
        <p:spPr>
          <a:xfrm flipH="1">
            <a:off x="7592647" y="319318"/>
            <a:ext cx="2186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b="1" i="1" dirty="0"/>
              <a:t>Heroku hosting (USA*)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5348D7-7BE4-43AD-80E5-FD090D0C0656}"/>
              </a:ext>
            </a:extLst>
          </p:cNvPr>
          <p:cNvSpPr/>
          <p:nvPr/>
        </p:nvSpPr>
        <p:spPr>
          <a:xfrm>
            <a:off x="4889500" y="3104230"/>
            <a:ext cx="3517901" cy="27114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IE" sz="1500" dirty="0"/>
            </a:br>
            <a:br>
              <a:rPr lang="en-IE" sz="1500" dirty="0"/>
            </a:br>
            <a:endParaRPr lang="en-IE" sz="1100" dirty="0"/>
          </a:p>
        </p:txBody>
      </p:sp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864432B5-9F71-4D1B-906B-7FEE4A624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9263" y="5036619"/>
            <a:ext cx="494883" cy="50963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C4070B2-942F-432B-8198-1EC9F6C087FA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8407401" y="3581639"/>
            <a:ext cx="816270" cy="878324"/>
          </a:xfrm>
          <a:prstGeom prst="bentConnector3">
            <a:avLst>
              <a:gd name="adj1" fmla="val 43777"/>
            </a:avLst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F27158-A193-4E90-8917-14380C3AE5B3}"/>
              </a:ext>
            </a:extLst>
          </p:cNvPr>
          <p:cNvGrpSpPr/>
          <p:nvPr/>
        </p:nvGrpSpPr>
        <p:grpSpPr>
          <a:xfrm>
            <a:off x="5144770" y="1159510"/>
            <a:ext cx="1459230" cy="1170940"/>
            <a:chOff x="3989070" y="1540510"/>
            <a:chExt cx="1459230" cy="117094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29B6F48-4190-4A72-B522-E4727DB7F638}"/>
                </a:ext>
              </a:extLst>
            </p:cNvPr>
            <p:cNvSpPr/>
            <p:nvPr/>
          </p:nvSpPr>
          <p:spPr>
            <a:xfrm>
              <a:off x="3989070" y="1540510"/>
              <a:ext cx="1459230" cy="11709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IE" sz="1500" dirty="0"/>
              </a:br>
              <a:br>
                <a:rPr lang="en-IE" sz="1500" dirty="0"/>
              </a:br>
              <a:br>
                <a:rPr lang="en-IE" sz="1500" dirty="0"/>
              </a:br>
              <a:r>
                <a:rPr lang="en-IE" sz="1500" dirty="0"/>
                <a:t>MySQL</a:t>
              </a:r>
            </a:p>
          </p:txBody>
        </p:sp>
        <p:pic>
          <p:nvPicPr>
            <p:cNvPr id="21" name="Graphic 20" descr="Database">
              <a:extLst>
                <a:ext uri="{FF2B5EF4-FFF2-40B4-BE49-F238E27FC236}">
                  <a16:creationId xmlns:a16="http://schemas.microsoft.com/office/drawing/2014/main" id="{B061B2DE-81D0-427E-B587-60DD42A9E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60009" y="1594048"/>
              <a:ext cx="717352" cy="717352"/>
            </a:xfrm>
            <a:prstGeom prst="rect">
              <a:avLst/>
            </a:prstGeom>
          </p:spPr>
        </p:pic>
      </p:grp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5F3B054-98DC-41EC-A28B-5F0E7980DEE9}"/>
              </a:ext>
            </a:extLst>
          </p:cNvPr>
          <p:cNvCxnSpPr>
            <a:cxnSpLocks/>
            <a:stCxn id="84" idx="1"/>
            <a:endCxn id="18" idx="1"/>
          </p:cNvCxnSpPr>
          <p:nvPr/>
        </p:nvCxnSpPr>
        <p:spPr>
          <a:xfrm rot="10800000" flipH="1">
            <a:off x="3125832" y="1744981"/>
            <a:ext cx="2018937" cy="2717503"/>
          </a:xfrm>
          <a:prstGeom prst="bentConnector3">
            <a:avLst>
              <a:gd name="adj1" fmla="val -20130"/>
            </a:avLst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E4D447A-7EDF-460C-B49A-D0482AFDA6B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6604000" y="1500774"/>
            <a:ext cx="1736238" cy="244206"/>
          </a:xfrm>
          <a:prstGeom prst="bentConnector3">
            <a:avLst>
              <a:gd name="adj1" fmla="val 46343"/>
            </a:avLst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B2AE59-5BE4-4643-81EB-8397744CE92A}"/>
              </a:ext>
            </a:extLst>
          </p:cNvPr>
          <p:cNvGrpSpPr/>
          <p:nvPr/>
        </p:nvGrpSpPr>
        <p:grpSpPr>
          <a:xfrm>
            <a:off x="8340238" y="915304"/>
            <a:ext cx="1459230" cy="1170940"/>
            <a:chOff x="7224056" y="1791376"/>
            <a:chExt cx="1459230" cy="117094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6620C7A-DE17-46B9-8C95-C3F1D958B160}"/>
                </a:ext>
              </a:extLst>
            </p:cNvPr>
            <p:cNvSpPr/>
            <p:nvPr/>
          </p:nvSpPr>
          <p:spPr>
            <a:xfrm>
              <a:off x="7224056" y="1791376"/>
              <a:ext cx="1459230" cy="11709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IE" sz="1500" dirty="0"/>
              </a:br>
              <a:br>
                <a:rPr lang="en-IE" sz="1500" dirty="0"/>
              </a:br>
              <a:br>
                <a:rPr lang="en-IE" sz="1500" dirty="0"/>
              </a:br>
              <a:r>
                <a:rPr lang="en-IE" sz="1500" dirty="0"/>
                <a:t>Dash APP</a:t>
              </a:r>
              <a:endParaRPr lang="en-IE" sz="1100" dirty="0"/>
            </a:p>
          </p:txBody>
        </p:sp>
        <p:pic>
          <p:nvPicPr>
            <p:cNvPr id="34" name="Graphic 33" descr="Internet">
              <a:extLst>
                <a:ext uri="{FF2B5EF4-FFF2-40B4-BE49-F238E27FC236}">
                  <a16:creationId xmlns:a16="http://schemas.microsoft.com/office/drawing/2014/main" id="{8F4D1A76-5779-4837-AB1E-A263C7B39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09048" y="1795471"/>
              <a:ext cx="889247" cy="889247"/>
            </a:xfrm>
            <a:prstGeom prst="rect">
              <a:avLst/>
            </a:prstGeom>
          </p:spPr>
        </p:pic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8A21452-F744-4E5E-952D-08CD3F965CB0}"/>
              </a:ext>
            </a:extLst>
          </p:cNvPr>
          <p:cNvSpPr/>
          <p:nvPr/>
        </p:nvSpPr>
        <p:spPr>
          <a:xfrm>
            <a:off x="6968128" y="3386662"/>
            <a:ext cx="1159715" cy="5970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dirty="0"/>
              <a:t>Daily tweets collector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D17ABBD-07A4-4089-B9F6-5BD02AFD0EF6}"/>
              </a:ext>
            </a:extLst>
          </p:cNvPr>
          <p:cNvSpPr/>
          <p:nvPr/>
        </p:nvSpPr>
        <p:spPr>
          <a:xfrm>
            <a:off x="6874161" y="4278062"/>
            <a:ext cx="1347648" cy="728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dirty="0"/>
              <a:t>Cleaning and normalization process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E6FA1AE-FC5E-4480-830A-F1E249B5110C}"/>
              </a:ext>
            </a:extLst>
          </p:cNvPr>
          <p:cNvSpPr/>
          <p:nvPr/>
        </p:nvSpPr>
        <p:spPr>
          <a:xfrm>
            <a:off x="5238507" y="4238810"/>
            <a:ext cx="1347648" cy="8065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dirty="0"/>
              <a:t>Classify using my_sentiment_model.sav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14A8F6-5067-472D-913B-0687117C2122}"/>
              </a:ext>
            </a:extLst>
          </p:cNvPr>
          <p:cNvSpPr txBox="1"/>
          <p:nvPr/>
        </p:nvSpPr>
        <p:spPr>
          <a:xfrm>
            <a:off x="6186024" y="5511643"/>
            <a:ext cx="1150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Python script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3B9908F-0133-4116-8DC1-F2A232791317}"/>
              </a:ext>
            </a:extLst>
          </p:cNvPr>
          <p:cNvSpPr/>
          <p:nvPr/>
        </p:nvSpPr>
        <p:spPr>
          <a:xfrm>
            <a:off x="3125833" y="3969336"/>
            <a:ext cx="1372059" cy="9862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500" dirty="0"/>
              <a:t>Scrapping covid vaccine dates</a:t>
            </a:r>
            <a:endParaRPr lang="en-IE" sz="11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954B8A2-90BA-45BD-80CA-8CE84B398880}"/>
              </a:ext>
            </a:extLst>
          </p:cNvPr>
          <p:cNvSpPr/>
          <p:nvPr/>
        </p:nvSpPr>
        <p:spPr>
          <a:xfrm>
            <a:off x="5238507" y="3399106"/>
            <a:ext cx="1347648" cy="5721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dirty="0"/>
              <a:t>Migration to remote DB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2AE4BE2-86FD-453C-8C33-B78E9F16A612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7547985" y="3983717"/>
            <a:ext cx="1" cy="2943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E6FE0F8-70EB-40F6-BD59-3DEC712CD1AA}"/>
              </a:ext>
            </a:extLst>
          </p:cNvPr>
          <p:cNvCxnSpPr>
            <a:cxnSpLocks/>
            <a:stCxn id="46" idx="1"/>
            <a:endCxn id="49" idx="3"/>
          </p:cNvCxnSpPr>
          <p:nvPr/>
        </p:nvCxnSpPr>
        <p:spPr>
          <a:xfrm flipH="1">
            <a:off x="6586155" y="4642101"/>
            <a:ext cx="28800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CC883C-962D-4FBF-9A9A-042BA90DEC34}"/>
              </a:ext>
            </a:extLst>
          </p:cNvPr>
          <p:cNvCxnSpPr>
            <a:cxnSpLocks/>
            <a:stCxn id="49" idx="0"/>
            <a:endCxn id="87" idx="2"/>
          </p:cNvCxnSpPr>
          <p:nvPr/>
        </p:nvCxnSpPr>
        <p:spPr>
          <a:xfrm flipV="1">
            <a:off x="5912331" y="3971273"/>
            <a:ext cx="0" cy="2675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FD8070A-5CB6-4D02-BD2F-31EF1EF04064}"/>
              </a:ext>
            </a:extLst>
          </p:cNvPr>
          <p:cNvCxnSpPr>
            <a:cxnSpLocks/>
            <a:stCxn id="11" idx="1"/>
            <a:endCxn id="84" idx="3"/>
          </p:cNvCxnSpPr>
          <p:nvPr/>
        </p:nvCxnSpPr>
        <p:spPr>
          <a:xfrm flipH="1">
            <a:off x="4497892" y="4459963"/>
            <a:ext cx="391608" cy="25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21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7EDE-F0EC-4E87-96C6-BFDD0D3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5A61-1730-4F52-92D2-960F4AC31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813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0B63C0-8283-421C-B520-9C112C99346B}"/>
              </a:ext>
            </a:extLst>
          </p:cNvPr>
          <p:cNvCxnSpPr/>
          <p:nvPr/>
        </p:nvCxnSpPr>
        <p:spPr>
          <a:xfrm flipV="1">
            <a:off x="6637145" y="1246909"/>
            <a:ext cx="0" cy="343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DD0FCC-2B29-4B21-B567-8DED9C4FB443}"/>
              </a:ext>
            </a:extLst>
          </p:cNvPr>
          <p:cNvCxnSpPr>
            <a:cxnSpLocks/>
          </p:cNvCxnSpPr>
          <p:nvPr/>
        </p:nvCxnSpPr>
        <p:spPr>
          <a:xfrm>
            <a:off x="6637145" y="4686707"/>
            <a:ext cx="3466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0B8763A-CEF9-4896-AE7B-49BFAD2444B3}"/>
              </a:ext>
            </a:extLst>
          </p:cNvPr>
          <p:cNvSpPr/>
          <p:nvPr/>
        </p:nvSpPr>
        <p:spPr>
          <a:xfrm>
            <a:off x="9011522" y="2961909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3227DF-198A-4C78-B175-DB4069921746}"/>
              </a:ext>
            </a:extLst>
          </p:cNvPr>
          <p:cNvSpPr/>
          <p:nvPr/>
        </p:nvSpPr>
        <p:spPr>
          <a:xfrm>
            <a:off x="8628257" y="1756265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598087-CBE5-42DE-A4C4-37A6F1A2592B}"/>
              </a:ext>
            </a:extLst>
          </p:cNvPr>
          <p:cNvSpPr/>
          <p:nvPr/>
        </p:nvSpPr>
        <p:spPr>
          <a:xfrm>
            <a:off x="8965622" y="2305309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B7DD45-238E-4D0D-B7C6-49FBC9DAC86F}"/>
              </a:ext>
            </a:extLst>
          </p:cNvPr>
          <p:cNvSpPr/>
          <p:nvPr/>
        </p:nvSpPr>
        <p:spPr>
          <a:xfrm>
            <a:off x="8826708" y="2629443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A066A78-BB9A-46BF-8EE2-7FC4FFD1493E}"/>
              </a:ext>
            </a:extLst>
          </p:cNvPr>
          <p:cNvSpPr/>
          <p:nvPr/>
        </p:nvSpPr>
        <p:spPr>
          <a:xfrm>
            <a:off x="9124383" y="1498280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77252C1-8617-4DEB-827C-EE4BA3F3B1D6}"/>
              </a:ext>
            </a:extLst>
          </p:cNvPr>
          <p:cNvSpPr/>
          <p:nvPr/>
        </p:nvSpPr>
        <p:spPr>
          <a:xfrm>
            <a:off x="9580816" y="2245774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6957B1-5CC5-462F-BB42-ECF9CF0B8AAA}"/>
              </a:ext>
            </a:extLst>
          </p:cNvPr>
          <p:cNvSpPr/>
          <p:nvPr/>
        </p:nvSpPr>
        <p:spPr>
          <a:xfrm>
            <a:off x="8277662" y="1471820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A82E84-416D-4CAE-80A0-0594EA7E915C}"/>
              </a:ext>
            </a:extLst>
          </p:cNvPr>
          <p:cNvSpPr/>
          <p:nvPr/>
        </p:nvSpPr>
        <p:spPr>
          <a:xfrm>
            <a:off x="8495957" y="1690115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8C2858-B7B5-4F59-A277-A4C602AD782F}"/>
              </a:ext>
            </a:extLst>
          </p:cNvPr>
          <p:cNvSpPr/>
          <p:nvPr/>
        </p:nvSpPr>
        <p:spPr>
          <a:xfrm>
            <a:off x="9309602" y="2106859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4A22F189-ACB6-41A6-B164-BC74C322A89D}"/>
              </a:ext>
            </a:extLst>
          </p:cNvPr>
          <p:cNvSpPr/>
          <p:nvPr/>
        </p:nvSpPr>
        <p:spPr>
          <a:xfrm>
            <a:off x="7060504" y="3879678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AC68AA77-131D-407E-BE34-9AC567F96ECB}"/>
              </a:ext>
            </a:extLst>
          </p:cNvPr>
          <p:cNvSpPr/>
          <p:nvPr/>
        </p:nvSpPr>
        <p:spPr>
          <a:xfrm>
            <a:off x="7424329" y="4058281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9A14B516-791E-4CC2-8450-0D7A9A5A0DA5}"/>
              </a:ext>
            </a:extLst>
          </p:cNvPr>
          <p:cNvSpPr/>
          <p:nvPr/>
        </p:nvSpPr>
        <p:spPr>
          <a:xfrm>
            <a:off x="7395273" y="3066949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E86DDB83-453C-4A22-96A6-F615269CB607}"/>
              </a:ext>
            </a:extLst>
          </p:cNvPr>
          <p:cNvSpPr/>
          <p:nvPr/>
        </p:nvSpPr>
        <p:spPr>
          <a:xfrm>
            <a:off x="7748463" y="3720916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5B4C0060-5C2C-4732-A65D-9B3D944D4E65}"/>
              </a:ext>
            </a:extLst>
          </p:cNvPr>
          <p:cNvSpPr/>
          <p:nvPr/>
        </p:nvSpPr>
        <p:spPr>
          <a:xfrm>
            <a:off x="8290893" y="4078127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B2E7F6AB-B9F1-4445-B5C7-63DDC83FBD8E}"/>
              </a:ext>
            </a:extLst>
          </p:cNvPr>
          <p:cNvSpPr/>
          <p:nvPr/>
        </p:nvSpPr>
        <p:spPr>
          <a:xfrm>
            <a:off x="7417714" y="3694457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7EB8F10-937C-48C1-BE33-597FEEBD2D03}"/>
              </a:ext>
            </a:extLst>
          </p:cNvPr>
          <p:cNvCxnSpPr>
            <a:cxnSpLocks/>
          </p:cNvCxnSpPr>
          <p:nvPr/>
        </p:nvCxnSpPr>
        <p:spPr>
          <a:xfrm>
            <a:off x="7162665" y="2161309"/>
            <a:ext cx="2576912" cy="20689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A910E2A-C54C-48AD-B671-3B5B18EBA52E}"/>
              </a:ext>
            </a:extLst>
          </p:cNvPr>
          <p:cNvSpPr txBox="1"/>
          <p:nvPr/>
        </p:nvSpPr>
        <p:spPr>
          <a:xfrm rot="2322597">
            <a:off x="7248509" y="2476832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900" i="1" dirty="0">
                <a:latin typeface="Arial" panose="020B0604020202020204" pitchFamily="34" charset="0"/>
                <a:cs typeface="Arial" panose="020B0604020202020204" pitchFamily="34" charset="0"/>
              </a:rPr>
              <a:t>Optimal hyper-plane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783DEB-57DE-4950-8847-EF8960BA595B}"/>
              </a:ext>
            </a:extLst>
          </p:cNvPr>
          <p:cNvCxnSpPr>
            <a:cxnSpLocks/>
          </p:cNvCxnSpPr>
          <p:nvPr/>
        </p:nvCxnSpPr>
        <p:spPr>
          <a:xfrm>
            <a:off x="7466164" y="1958109"/>
            <a:ext cx="2536649" cy="203663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8CB003F-AD0B-467B-95D3-54FBB2F4DDE1}"/>
              </a:ext>
            </a:extLst>
          </p:cNvPr>
          <p:cNvCxnSpPr>
            <a:cxnSpLocks/>
          </p:cNvCxnSpPr>
          <p:nvPr/>
        </p:nvCxnSpPr>
        <p:spPr>
          <a:xfrm>
            <a:off x="6927273" y="2411643"/>
            <a:ext cx="2604486" cy="20911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ight Brace 58">
            <a:extLst>
              <a:ext uri="{FF2B5EF4-FFF2-40B4-BE49-F238E27FC236}">
                <a16:creationId xmlns:a16="http://schemas.microsoft.com/office/drawing/2014/main" id="{D4BFB96E-2EC5-4F2C-827D-52F9B3B37F75}"/>
              </a:ext>
            </a:extLst>
          </p:cNvPr>
          <p:cNvSpPr/>
          <p:nvPr/>
        </p:nvSpPr>
        <p:spPr>
          <a:xfrm rot="13303551">
            <a:off x="7050844" y="1789666"/>
            <a:ext cx="193019" cy="67506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6842A0-6F00-4981-AA12-9570097427AB}"/>
              </a:ext>
            </a:extLst>
          </p:cNvPr>
          <p:cNvSpPr txBox="1"/>
          <p:nvPr/>
        </p:nvSpPr>
        <p:spPr>
          <a:xfrm>
            <a:off x="6654800" y="1729971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35C8B6-DAC1-402F-93EB-6C967CA11B60}"/>
              </a:ext>
            </a:extLst>
          </p:cNvPr>
          <p:cNvSpPr txBox="1"/>
          <p:nvPr/>
        </p:nvSpPr>
        <p:spPr>
          <a:xfrm>
            <a:off x="9961419" y="47613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E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C9AC01-E3B7-40DC-9ECD-8E1FB0BAD98B}"/>
              </a:ext>
            </a:extLst>
          </p:cNvPr>
          <p:cNvSpPr txBox="1"/>
          <p:nvPr/>
        </p:nvSpPr>
        <p:spPr>
          <a:xfrm>
            <a:off x="6253019" y="9975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E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2203E8-DA2C-480B-AFD6-5C51292A4E93}"/>
              </a:ext>
            </a:extLst>
          </p:cNvPr>
          <p:cNvCxnSpPr>
            <a:cxnSpLocks/>
          </p:cNvCxnSpPr>
          <p:nvPr/>
        </p:nvCxnSpPr>
        <p:spPr>
          <a:xfrm flipV="1">
            <a:off x="9226204" y="3708400"/>
            <a:ext cx="415636" cy="51354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F87F731-7F52-47F9-8C8F-26EF2711B2DD}"/>
              </a:ext>
            </a:extLst>
          </p:cNvPr>
          <p:cNvSpPr txBox="1"/>
          <p:nvPr/>
        </p:nvSpPr>
        <p:spPr>
          <a:xfrm>
            <a:off x="9398000" y="3944851"/>
            <a:ext cx="8338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</a:p>
          <a:p>
            <a:pPr algn="ctr"/>
            <a:r>
              <a:rPr lang="en-IE" sz="1100" i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18ABAA5-8255-468E-BA0A-7A1A4F521B7F}"/>
              </a:ext>
            </a:extLst>
          </p:cNvPr>
          <p:cNvSpPr txBox="1"/>
          <p:nvPr/>
        </p:nvSpPr>
        <p:spPr>
          <a:xfrm>
            <a:off x="9682480" y="3386051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i="1" dirty="0">
                <a:latin typeface="Arial" panose="020B0604020202020204" pitchFamily="34" charset="0"/>
                <a:cs typeface="Arial" panose="020B0604020202020204" pitchFamily="34" charset="0"/>
              </a:rPr>
              <a:t>Support Vectors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4F24167-9DA9-428B-9885-1D37D29C0F93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7752080" y="3281680"/>
            <a:ext cx="1930400" cy="23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244AE26-24F0-4E2F-BDB4-77813A385552}"/>
              </a:ext>
            </a:extLst>
          </p:cNvPr>
          <p:cNvCxnSpPr>
            <a:cxnSpLocks/>
            <a:stCxn id="87" idx="1"/>
            <a:endCxn id="27" idx="5"/>
          </p:cNvCxnSpPr>
          <p:nvPr/>
        </p:nvCxnSpPr>
        <p:spPr>
          <a:xfrm flipH="1" flipV="1">
            <a:off x="9169617" y="3120004"/>
            <a:ext cx="512863" cy="39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3651247-E96B-42E3-A1D9-B2EEFD8CA36A}"/>
              </a:ext>
            </a:extLst>
          </p:cNvPr>
          <p:cNvCxnSpPr/>
          <p:nvPr/>
        </p:nvCxnSpPr>
        <p:spPr>
          <a:xfrm flipV="1">
            <a:off x="2390265" y="1246909"/>
            <a:ext cx="0" cy="343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9D69916-1D79-4BCB-86DF-5E50FA656D6E}"/>
              </a:ext>
            </a:extLst>
          </p:cNvPr>
          <p:cNvCxnSpPr>
            <a:cxnSpLocks/>
          </p:cNvCxnSpPr>
          <p:nvPr/>
        </p:nvCxnSpPr>
        <p:spPr>
          <a:xfrm>
            <a:off x="2390265" y="4686707"/>
            <a:ext cx="3466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06C28643-8135-4C1D-8421-7755AB4A9627}"/>
              </a:ext>
            </a:extLst>
          </p:cNvPr>
          <p:cNvSpPr/>
          <p:nvPr/>
        </p:nvSpPr>
        <p:spPr>
          <a:xfrm>
            <a:off x="4764642" y="2961909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015A14F-BE1D-431E-B7CB-0F2D4438D91F}"/>
              </a:ext>
            </a:extLst>
          </p:cNvPr>
          <p:cNvSpPr/>
          <p:nvPr/>
        </p:nvSpPr>
        <p:spPr>
          <a:xfrm>
            <a:off x="4381377" y="1756265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C57324E-D290-4C77-A944-DD35E594BF76}"/>
              </a:ext>
            </a:extLst>
          </p:cNvPr>
          <p:cNvSpPr/>
          <p:nvPr/>
        </p:nvSpPr>
        <p:spPr>
          <a:xfrm>
            <a:off x="4718742" y="2305309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549D203-CF96-4826-A152-1D35FA943826}"/>
              </a:ext>
            </a:extLst>
          </p:cNvPr>
          <p:cNvSpPr/>
          <p:nvPr/>
        </p:nvSpPr>
        <p:spPr>
          <a:xfrm>
            <a:off x="4579828" y="2629443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30EAA20-2FE7-4F5C-A9E5-89CBCAE89EBC}"/>
              </a:ext>
            </a:extLst>
          </p:cNvPr>
          <p:cNvSpPr/>
          <p:nvPr/>
        </p:nvSpPr>
        <p:spPr>
          <a:xfrm>
            <a:off x="4877503" y="1498280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D42FCBE-E4A0-4A01-BE96-5872CD325ED4}"/>
              </a:ext>
            </a:extLst>
          </p:cNvPr>
          <p:cNvSpPr/>
          <p:nvPr/>
        </p:nvSpPr>
        <p:spPr>
          <a:xfrm>
            <a:off x="5333936" y="2245774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FBE81B7-FCDD-42C2-A065-EC8EF55C263F}"/>
              </a:ext>
            </a:extLst>
          </p:cNvPr>
          <p:cNvSpPr/>
          <p:nvPr/>
        </p:nvSpPr>
        <p:spPr>
          <a:xfrm>
            <a:off x="4030782" y="1471820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89611C3-31DE-45AF-8316-B49AFE2DE95B}"/>
              </a:ext>
            </a:extLst>
          </p:cNvPr>
          <p:cNvSpPr/>
          <p:nvPr/>
        </p:nvSpPr>
        <p:spPr>
          <a:xfrm>
            <a:off x="4249077" y="1690115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D43E8C8-64A9-4A52-AABB-6651BC9B2B19}"/>
              </a:ext>
            </a:extLst>
          </p:cNvPr>
          <p:cNvSpPr/>
          <p:nvPr/>
        </p:nvSpPr>
        <p:spPr>
          <a:xfrm>
            <a:off x="5062722" y="2106859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4" name="Star: 5 Points 123">
            <a:extLst>
              <a:ext uri="{FF2B5EF4-FFF2-40B4-BE49-F238E27FC236}">
                <a16:creationId xmlns:a16="http://schemas.microsoft.com/office/drawing/2014/main" id="{18B31483-A4DE-4A9A-A2C1-E6F446E4AD36}"/>
              </a:ext>
            </a:extLst>
          </p:cNvPr>
          <p:cNvSpPr/>
          <p:nvPr/>
        </p:nvSpPr>
        <p:spPr>
          <a:xfrm>
            <a:off x="2813624" y="3879678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5" name="Star: 5 Points 124">
            <a:extLst>
              <a:ext uri="{FF2B5EF4-FFF2-40B4-BE49-F238E27FC236}">
                <a16:creationId xmlns:a16="http://schemas.microsoft.com/office/drawing/2014/main" id="{6A60EE31-6E26-4A51-9B11-A079D612A192}"/>
              </a:ext>
            </a:extLst>
          </p:cNvPr>
          <p:cNvSpPr/>
          <p:nvPr/>
        </p:nvSpPr>
        <p:spPr>
          <a:xfrm>
            <a:off x="3177449" y="4058281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6" name="Star: 5 Points 125">
            <a:extLst>
              <a:ext uri="{FF2B5EF4-FFF2-40B4-BE49-F238E27FC236}">
                <a16:creationId xmlns:a16="http://schemas.microsoft.com/office/drawing/2014/main" id="{80AA9B7F-565E-4882-BB9A-8FDD07DAD350}"/>
              </a:ext>
            </a:extLst>
          </p:cNvPr>
          <p:cNvSpPr/>
          <p:nvPr/>
        </p:nvSpPr>
        <p:spPr>
          <a:xfrm>
            <a:off x="3148393" y="3066949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7" name="Star: 5 Points 126">
            <a:extLst>
              <a:ext uri="{FF2B5EF4-FFF2-40B4-BE49-F238E27FC236}">
                <a16:creationId xmlns:a16="http://schemas.microsoft.com/office/drawing/2014/main" id="{A92D3365-F4D4-4C9E-86B9-782B1B0C8DDC}"/>
              </a:ext>
            </a:extLst>
          </p:cNvPr>
          <p:cNvSpPr/>
          <p:nvPr/>
        </p:nvSpPr>
        <p:spPr>
          <a:xfrm>
            <a:off x="3501583" y="3720916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8" name="Star: 5 Points 127">
            <a:extLst>
              <a:ext uri="{FF2B5EF4-FFF2-40B4-BE49-F238E27FC236}">
                <a16:creationId xmlns:a16="http://schemas.microsoft.com/office/drawing/2014/main" id="{8C35BDF8-DA9F-4841-8F80-D876755F0649}"/>
              </a:ext>
            </a:extLst>
          </p:cNvPr>
          <p:cNvSpPr/>
          <p:nvPr/>
        </p:nvSpPr>
        <p:spPr>
          <a:xfrm>
            <a:off x="4044013" y="4078127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9" name="Star: 5 Points 128">
            <a:extLst>
              <a:ext uri="{FF2B5EF4-FFF2-40B4-BE49-F238E27FC236}">
                <a16:creationId xmlns:a16="http://schemas.microsoft.com/office/drawing/2014/main" id="{48010A27-4BB1-4D2C-B160-2DDDC645051D}"/>
              </a:ext>
            </a:extLst>
          </p:cNvPr>
          <p:cNvSpPr/>
          <p:nvPr/>
        </p:nvSpPr>
        <p:spPr>
          <a:xfrm>
            <a:off x="3170834" y="3694457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C317345-CA61-4D2B-A987-AA56757EA4E5}"/>
              </a:ext>
            </a:extLst>
          </p:cNvPr>
          <p:cNvCxnSpPr>
            <a:cxnSpLocks/>
          </p:cNvCxnSpPr>
          <p:nvPr/>
        </p:nvCxnSpPr>
        <p:spPr>
          <a:xfrm>
            <a:off x="2915785" y="2161309"/>
            <a:ext cx="2576912" cy="20689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47DA8C8-CE66-48FC-B774-A45EADE51B46}"/>
              </a:ext>
            </a:extLst>
          </p:cNvPr>
          <p:cNvSpPr txBox="1"/>
          <p:nvPr/>
        </p:nvSpPr>
        <p:spPr>
          <a:xfrm>
            <a:off x="5714539" y="47613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E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FC36844-3D90-4B5B-BEBA-7581AAD8DC21}"/>
              </a:ext>
            </a:extLst>
          </p:cNvPr>
          <p:cNvSpPr txBox="1"/>
          <p:nvPr/>
        </p:nvSpPr>
        <p:spPr>
          <a:xfrm>
            <a:off x="2006139" y="9975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E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5AC4B93-35AF-4535-BBDC-48ACDD817535}"/>
              </a:ext>
            </a:extLst>
          </p:cNvPr>
          <p:cNvCxnSpPr>
            <a:cxnSpLocks/>
          </p:cNvCxnSpPr>
          <p:nvPr/>
        </p:nvCxnSpPr>
        <p:spPr>
          <a:xfrm>
            <a:off x="3251200" y="2001520"/>
            <a:ext cx="2001520" cy="24282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2F8CEF8-7737-4ADD-B2B1-8B0D3FCC337D}"/>
              </a:ext>
            </a:extLst>
          </p:cNvPr>
          <p:cNvCxnSpPr>
            <a:cxnSpLocks/>
          </p:cNvCxnSpPr>
          <p:nvPr/>
        </p:nvCxnSpPr>
        <p:spPr>
          <a:xfrm>
            <a:off x="2733040" y="2540000"/>
            <a:ext cx="2912057" cy="184267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B972355-8930-4B99-A76B-4A6348FD2132}"/>
              </a:ext>
            </a:extLst>
          </p:cNvPr>
          <p:cNvCxnSpPr>
            <a:cxnSpLocks/>
          </p:cNvCxnSpPr>
          <p:nvPr/>
        </p:nvCxnSpPr>
        <p:spPr>
          <a:xfrm>
            <a:off x="3596640" y="1859280"/>
            <a:ext cx="1188720" cy="25908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6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F5904B-E07C-4660-9EFA-7C563399C949}"/>
              </a:ext>
            </a:extLst>
          </p:cNvPr>
          <p:cNvCxnSpPr/>
          <p:nvPr/>
        </p:nvCxnSpPr>
        <p:spPr>
          <a:xfrm flipV="1">
            <a:off x="3883785" y="1257069"/>
            <a:ext cx="0" cy="343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5D6007-51D9-4B7E-9318-95022CD40540}"/>
              </a:ext>
            </a:extLst>
          </p:cNvPr>
          <p:cNvCxnSpPr>
            <a:cxnSpLocks/>
          </p:cNvCxnSpPr>
          <p:nvPr/>
        </p:nvCxnSpPr>
        <p:spPr>
          <a:xfrm>
            <a:off x="3883785" y="4696867"/>
            <a:ext cx="3466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C0573E6-2BC2-4817-9673-BF44BA19365C}"/>
              </a:ext>
            </a:extLst>
          </p:cNvPr>
          <p:cNvSpPr/>
          <p:nvPr/>
        </p:nvSpPr>
        <p:spPr>
          <a:xfrm>
            <a:off x="6217522" y="3053349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5014D2-B15E-4308-A267-1BEF179AFCB2}"/>
              </a:ext>
            </a:extLst>
          </p:cNvPr>
          <p:cNvSpPr/>
          <p:nvPr/>
        </p:nvSpPr>
        <p:spPr>
          <a:xfrm>
            <a:off x="5874897" y="1766425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B16E8A-0835-4B9D-BBF8-0485782726AF}"/>
              </a:ext>
            </a:extLst>
          </p:cNvPr>
          <p:cNvSpPr/>
          <p:nvPr/>
        </p:nvSpPr>
        <p:spPr>
          <a:xfrm>
            <a:off x="6212262" y="2315469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5A2A64-0CB7-4C19-9E3E-0EF1F799A7D8}"/>
              </a:ext>
            </a:extLst>
          </p:cNvPr>
          <p:cNvSpPr/>
          <p:nvPr/>
        </p:nvSpPr>
        <p:spPr>
          <a:xfrm>
            <a:off x="6073348" y="2639603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5E7FBC-93FA-4609-9419-22C3B68A1049}"/>
              </a:ext>
            </a:extLst>
          </p:cNvPr>
          <p:cNvSpPr/>
          <p:nvPr/>
        </p:nvSpPr>
        <p:spPr>
          <a:xfrm>
            <a:off x="6371023" y="1508440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F0E437-10B6-4CCE-8E90-B46DDDD3DF95}"/>
              </a:ext>
            </a:extLst>
          </p:cNvPr>
          <p:cNvSpPr/>
          <p:nvPr/>
        </p:nvSpPr>
        <p:spPr>
          <a:xfrm>
            <a:off x="6827456" y="2255934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0F03BC-1C0A-4C14-82AD-11D5A096CF9C}"/>
              </a:ext>
            </a:extLst>
          </p:cNvPr>
          <p:cNvSpPr/>
          <p:nvPr/>
        </p:nvSpPr>
        <p:spPr>
          <a:xfrm>
            <a:off x="5524302" y="1481980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DF8ABC-F3D6-46AD-B2CF-0D557E1EAF2A}"/>
              </a:ext>
            </a:extLst>
          </p:cNvPr>
          <p:cNvSpPr/>
          <p:nvPr/>
        </p:nvSpPr>
        <p:spPr>
          <a:xfrm>
            <a:off x="5742597" y="1700275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334340-A4A7-4ACE-AA5B-2976A73DE42A}"/>
              </a:ext>
            </a:extLst>
          </p:cNvPr>
          <p:cNvSpPr/>
          <p:nvPr/>
        </p:nvSpPr>
        <p:spPr>
          <a:xfrm>
            <a:off x="6556242" y="2117019"/>
            <a:ext cx="185220" cy="1852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EE50773-44E4-456C-B73F-51B46DBFF04A}"/>
              </a:ext>
            </a:extLst>
          </p:cNvPr>
          <p:cNvSpPr/>
          <p:nvPr/>
        </p:nvSpPr>
        <p:spPr>
          <a:xfrm>
            <a:off x="4307144" y="3889838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47DC9075-DFCE-41FE-AE28-BA8DF9CE342B}"/>
              </a:ext>
            </a:extLst>
          </p:cNvPr>
          <p:cNvSpPr/>
          <p:nvPr/>
        </p:nvSpPr>
        <p:spPr>
          <a:xfrm>
            <a:off x="4670969" y="4068441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818F6239-E03A-41B6-BB94-80945392FD5C}"/>
              </a:ext>
            </a:extLst>
          </p:cNvPr>
          <p:cNvSpPr/>
          <p:nvPr/>
        </p:nvSpPr>
        <p:spPr>
          <a:xfrm>
            <a:off x="4733353" y="2975509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C28391A0-E6CF-4DCD-A4B8-E4CDF07C3095}"/>
              </a:ext>
            </a:extLst>
          </p:cNvPr>
          <p:cNvSpPr/>
          <p:nvPr/>
        </p:nvSpPr>
        <p:spPr>
          <a:xfrm>
            <a:off x="4995103" y="3731076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18F15CF9-D523-4130-B05C-9A63BF7449FD}"/>
              </a:ext>
            </a:extLst>
          </p:cNvPr>
          <p:cNvSpPr/>
          <p:nvPr/>
        </p:nvSpPr>
        <p:spPr>
          <a:xfrm>
            <a:off x="5537533" y="4088287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6523D168-270A-4750-AC05-62A76DE57410}"/>
              </a:ext>
            </a:extLst>
          </p:cNvPr>
          <p:cNvSpPr/>
          <p:nvPr/>
        </p:nvSpPr>
        <p:spPr>
          <a:xfrm>
            <a:off x="4664354" y="3704617"/>
            <a:ext cx="343981" cy="34398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B52F88-25C3-4F3F-A80C-E60DD80C80EA}"/>
              </a:ext>
            </a:extLst>
          </p:cNvPr>
          <p:cNvCxnSpPr>
            <a:cxnSpLocks/>
          </p:cNvCxnSpPr>
          <p:nvPr/>
        </p:nvCxnSpPr>
        <p:spPr>
          <a:xfrm>
            <a:off x="4409305" y="2171469"/>
            <a:ext cx="2576912" cy="20689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DE73F1-ECED-4122-9E43-746EC35BFE80}"/>
              </a:ext>
            </a:extLst>
          </p:cNvPr>
          <p:cNvCxnSpPr>
            <a:cxnSpLocks/>
          </p:cNvCxnSpPr>
          <p:nvPr/>
        </p:nvCxnSpPr>
        <p:spPr>
          <a:xfrm>
            <a:off x="4712804" y="1968269"/>
            <a:ext cx="2536649" cy="203663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EE9168-4758-4BB7-8683-0F0C5D5F8AA5}"/>
              </a:ext>
            </a:extLst>
          </p:cNvPr>
          <p:cNvCxnSpPr>
            <a:cxnSpLocks/>
          </p:cNvCxnSpPr>
          <p:nvPr/>
        </p:nvCxnSpPr>
        <p:spPr>
          <a:xfrm>
            <a:off x="4173913" y="2421803"/>
            <a:ext cx="2604486" cy="20911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849B6F-E8FC-493F-A770-43F0E64C1C23}"/>
              </a:ext>
            </a:extLst>
          </p:cNvPr>
          <p:cNvSpPr txBox="1"/>
          <p:nvPr/>
        </p:nvSpPr>
        <p:spPr>
          <a:xfrm>
            <a:off x="7208059" y="477150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E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84EDFF-2D88-4C8B-BFD9-046C025E5CCF}"/>
              </a:ext>
            </a:extLst>
          </p:cNvPr>
          <p:cNvSpPr txBox="1"/>
          <p:nvPr/>
        </p:nvSpPr>
        <p:spPr>
          <a:xfrm>
            <a:off x="3499659" y="100768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E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1A9BFA-A5F0-4DE3-8C18-01B23369FB7C}"/>
              </a:ext>
            </a:extLst>
          </p:cNvPr>
          <p:cNvSpPr txBox="1"/>
          <p:nvPr/>
        </p:nvSpPr>
        <p:spPr>
          <a:xfrm>
            <a:off x="7274560" y="3975331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E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C53AC-A3B8-477D-A778-200A733D70BA}"/>
              </a:ext>
            </a:extLst>
          </p:cNvPr>
          <p:cNvSpPr txBox="1"/>
          <p:nvPr/>
        </p:nvSpPr>
        <p:spPr>
          <a:xfrm>
            <a:off x="6725920" y="4422371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E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AC1D2-3509-4B03-A785-47F84CC86E4F}"/>
              </a:ext>
            </a:extLst>
          </p:cNvPr>
          <p:cNvSpPr txBox="1"/>
          <p:nvPr/>
        </p:nvSpPr>
        <p:spPr>
          <a:xfrm>
            <a:off x="6959600" y="4168371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E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FE4537-58A2-43F6-9B80-4694A0A05A46}"/>
              </a:ext>
            </a:extLst>
          </p:cNvPr>
          <p:cNvSpPr txBox="1"/>
          <p:nvPr/>
        </p:nvSpPr>
        <p:spPr>
          <a:xfrm>
            <a:off x="5994400" y="329461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IE" sz="11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C4F88D-A56A-4D3F-8BF4-46BEAD5CF997}"/>
              </a:ext>
            </a:extLst>
          </p:cNvPr>
          <p:cNvCxnSpPr>
            <a:cxnSpLocks/>
          </p:cNvCxnSpPr>
          <p:nvPr/>
        </p:nvCxnSpPr>
        <p:spPr>
          <a:xfrm flipV="1">
            <a:off x="5263804" y="2763520"/>
            <a:ext cx="486756" cy="54402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022126-193E-4E6F-91DF-FE121526C567}"/>
              </a:ext>
            </a:extLst>
          </p:cNvPr>
          <p:cNvSpPr txBox="1"/>
          <p:nvPr/>
        </p:nvSpPr>
        <p:spPr>
          <a:xfrm>
            <a:off x="5364480" y="2695171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>
                <a:latin typeface="Arial" panose="020B0604020202020204" pitchFamily="34" charset="0"/>
                <a:cs typeface="Arial" panose="020B0604020202020204" pitchFamily="34" charset="0"/>
              </a:rPr>
              <a:t>+d</a:t>
            </a:r>
            <a:endParaRPr lang="en-IE" sz="11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7B347-801A-4717-81F9-405E6655556A}"/>
              </a:ext>
            </a:extLst>
          </p:cNvPr>
          <p:cNvSpPr txBox="1"/>
          <p:nvPr/>
        </p:nvSpPr>
        <p:spPr>
          <a:xfrm>
            <a:off x="5100320" y="2949171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>
                <a:latin typeface="Arial" panose="020B0604020202020204" pitchFamily="34" charset="0"/>
                <a:cs typeface="Arial" panose="020B0604020202020204" pitchFamily="34" charset="0"/>
              </a:rPr>
              <a:t>-d</a:t>
            </a:r>
            <a:endParaRPr lang="en-IE" sz="11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8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B82FFC-87AF-4AC5-9720-50C33A49F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39" y="97125"/>
            <a:ext cx="5002934" cy="60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D74C11-D01E-4D03-AD00-2DD2EB8A6D6C}"/>
              </a:ext>
            </a:extLst>
          </p:cNvPr>
          <p:cNvSpPr/>
          <p:nvPr/>
        </p:nvSpPr>
        <p:spPr>
          <a:xfrm>
            <a:off x="1844242" y="314037"/>
            <a:ext cx="3334328" cy="29556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to 87 million Facebook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8FCA5-CF6F-4EC5-B663-1AC75EDC6687}"/>
              </a:ext>
            </a:extLst>
          </p:cNvPr>
          <p:cNvSpPr/>
          <p:nvPr/>
        </p:nvSpPr>
        <p:spPr>
          <a:xfrm>
            <a:off x="1844242" y="1847272"/>
            <a:ext cx="3334328" cy="254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their data exposed by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D44AF2-7D86-479C-A5D8-A2E2135FCD0D}"/>
              </a:ext>
            </a:extLst>
          </p:cNvPr>
          <p:cNvSpPr/>
          <p:nvPr/>
        </p:nvSpPr>
        <p:spPr>
          <a:xfrm>
            <a:off x="1604095" y="3260437"/>
            <a:ext cx="3814622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Exposed raw data to…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F0D6A5-60F7-4B6F-9920-BB299A16B951}"/>
              </a:ext>
            </a:extLst>
          </p:cNvPr>
          <p:cNvSpPr/>
          <p:nvPr/>
        </p:nvSpPr>
        <p:spPr>
          <a:xfrm>
            <a:off x="1604095" y="4779821"/>
            <a:ext cx="3814622" cy="198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on…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E2851E-00FE-41DC-8C60-2D1BC1100AC6}"/>
              </a:ext>
            </a:extLst>
          </p:cNvPr>
          <p:cNvSpPr/>
          <p:nvPr/>
        </p:nvSpPr>
        <p:spPr>
          <a:xfrm>
            <a:off x="2994887" y="5421745"/>
            <a:ext cx="1995056" cy="56341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Trump campaign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9AC93-76BA-4B58-8F41-D58F6388513E}"/>
              </a:ext>
            </a:extLst>
          </p:cNvPr>
          <p:cNvSpPr/>
          <p:nvPr/>
        </p:nvSpPr>
        <p:spPr>
          <a:xfrm>
            <a:off x="2423824" y="3911599"/>
            <a:ext cx="2175164" cy="56341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Cambridge Analytica</a:t>
            </a:r>
          </a:p>
          <a:p>
            <a:pPr algn="ctr"/>
            <a:r>
              <a:rPr lang="en-IE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consulting firm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ABC88E-A2FF-44B2-ACEC-FE392752475C}"/>
              </a:ext>
            </a:extLst>
          </p:cNvPr>
          <p:cNvSpPr/>
          <p:nvPr/>
        </p:nvSpPr>
        <p:spPr>
          <a:xfrm>
            <a:off x="1844242" y="2826328"/>
            <a:ext cx="3334328" cy="12930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endParaRPr lang="en-IE" sz="105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666FF10-D46A-4D41-8765-DF1F1BF06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979" y="2431474"/>
            <a:ext cx="394854" cy="39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ADF160-2C6D-402E-ADEF-B4EDE1B38D0A}"/>
              </a:ext>
            </a:extLst>
          </p:cNvPr>
          <p:cNvSpPr/>
          <p:nvPr/>
        </p:nvSpPr>
        <p:spPr>
          <a:xfrm>
            <a:off x="2752436" y="1320800"/>
            <a:ext cx="4285673" cy="260465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2" descr="types of bias">
            <a:extLst>
              <a:ext uri="{FF2B5EF4-FFF2-40B4-BE49-F238E27FC236}">
                <a16:creationId xmlns:a16="http://schemas.microsoft.com/office/drawing/2014/main" id="{4C4CC4A5-CE1C-46F1-AAD8-267555493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13170" r="5946" b="27620"/>
          <a:stretch/>
        </p:blipFill>
        <p:spPr bwMode="auto">
          <a:xfrm>
            <a:off x="3454400" y="1607128"/>
            <a:ext cx="3026966" cy="136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779C13-2B57-48E1-9ED8-34C70608195E}"/>
              </a:ext>
            </a:extLst>
          </p:cNvPr>
          <p:cNvSpPr txBox="1"/>
          <p:nvPr/>
        </p:nvSpPr>
        <p:spPr>
          <a:xfrm>
            <a:off x="3380516" y="3350487"/>
            <a:ext cx="11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Exhibit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3A353-3157-4DB3-8964-5FDDE3DF210E}"/>
              </a:ext>
            </a:extLst>
          </p:cNvPr>
          <p:cNvSpPr txBox="1"/>
          <p:nvPr/>
        </p:nvSpPr>
        <p:spPr>
          <a:xfrm>
            <a:off x="5213928" y="3350487"/>
            <a:ext cx="124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Exhibit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7B74E-4708-432F-AD1C-1BE3A773A84F}"/>
              </a:ext>
            </a:extLst>
          </p:cNvPr>
          <p:cNvSpPr txBox="1"/>
          <p:nvPr/>
        </p:nvSpPr>
        <p:spPr>
          <a:xfrm>
            <a:off x="5153891" y="2964873"/>
            <a:ext cx="1182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      b      c</a:t>
            </a:r>
            <a:endParaRPr lang="en-I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rve Cell Function | Nerve Cell Diagram | DK Find Out">
            <a:extLst>
              <a:ext uri="{FF2B5EF4-FFF2-40B4-BE49-F238E27FC236}">
                <a16:creationId xmlns:a16="http://schemas.microsoft.com/office/drawing/2014/main" id="{9A887E75-02E1-40D3-8978-3657908FD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52" y="1995054"/>
            <a:ext cx="4254981" cy="25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362910A-A544-4A69-80E5-AA1A8A0A375C}"/>
              </a:ext>
            </a:extLst>
          </p:cNvPr>
          <p:cNvSpPr/>
          <p:nvPr/>
        </p:nvSpPr>
        <p:spPr>
          <a:xfrm>
            <a:off x="3657600" y="3223491"/>
            <a:ext cx="821033" cy="8035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1CB6E-1F39-41DE-80AB-C3FABD448D0B}"/>
              </a:ext>
            </a:extLst>
          </p:cNvPr>
          <p:cNvSpPr txBox="1"/>
          <p:nvPr/>
        </p:nvSpPr>
        <p:spPr>
          <a:xfrm>
            <a:off x="2743200" y="2290618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Soma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0F0EAD-3DBA-489A-9E63-197826550A46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>
            <a:off x="3163455" y="2659950"/>
            <a:ext cx="614382" cy="681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39A148-63DF-4B8A-B5DB-CA3AD34E119C}"/>
              </a:ext>
            </a:extLst>
          </p:cNvPr>
          <p:cNvSpPr txBox="1"/>
          <p:nvPr/>
        </p:nvSpPr>
        <p:spPr>
          <a:xfrm>
            <a:off x="4105564" y="1907309"/>
            <a:ext cx="123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Dendrite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0533D1-72F6-48BE-AA11-80A2022F814D}"/>
              </a:ext>
            </a:extLst>
          </p:cNvPr>
          <p:cNvCxnSpPr/>
          <p:nvPr/>
        </p:nvCxnSpPr>
        <p:spPr>
          <a:xfrm flipH="1">
            <a:off x="4433455" y="2272145"/>
            <a:ext cx="193963" cy="757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12C09B-CBC4-455E-9CAE-8C8E87ECF49F}"/>
              </a:ext>
            </a:extLst>
          </p:cNvPr>
          <p:cNvSpPr txBox="1"/>
          <p:nvPr/>
        </p:nvSpPr>
        <p:spPr>
          <a:xfrm>
            <a:off x="5551055" y="4054764"/>
            <a:ext cx="7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Axon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414CE6-DFEB-4A68-9277-4128F75D4131}"/>
              </a:ext>
            </a:extLst>
          </p:cNvPr>
          <p:cNvCxnSpPr/>
          <p:nvPr/>
        </p:nvCxnSpPr>
        <p:spPr>
          <a:xfrm flipV="1">
            <a:off x="5920509" y="3537527"/>
            <a:ext cx="295564" cy="508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5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B7F4D0-BD61-4334-A890-B8E143E5CCAE}"/>
              </a:ext>
            </a:extLst>
          </p:cNvPr>
          <p:cNvSpPr txBox="1"/>
          <p:nvPr/>
        </p:nvSpPr>
        <p:spPr>
          <a:xfrm>
            <a:off x="5366327" y="2171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Write Python Code to connect to “Full-archive search” endpoint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9AA472-D684-4C4C-9716-9E8639092BBD}"/>
              </a:ext>
            </a:extLst>
          </p:cNvPr>
          <p:cNvGrpSpPr/>
          <p:nvPr/>
        </p:nvGrpSpPr>
        <p:grpSpPr>
          <a:xfrm>
            <a:off x="2068945" y="2773218"/>
            <a:ext cx="5297057" cy="858983"/>
            <a:chOff x="2068945" y="2773218"/>
            <a:chExt cx="5297057" cy="85898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12AB40C-E330-4530-B534-0B694C495840}"/>
                </a:ext>
              </a:extLst>
            </p:cNvPr>
            <p:cNvSpPr/>
            <p:nvPr/>
          </p:nvSpPr>
          <p:spPr>
            <a:xfrm>
              <a:off x="2068945" y="2773218"/>
              <a:ext cx="1422401" cy="8589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Write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API</a:t>
              </a:r>
              <a:endParaRPr lang="en-I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BABD749-E6D9-4230-B9BF-FA7DCD34363E}"/>
                </a:ext>
              </a:extLst>
            </p:cNvPr>
            <p:cNvSpPr/>
            <p:nvPr/>
          </p:nvSpPr>
          <p:spPr>
            <a:xfrm>
              <a:off x="3985492" y="2773218"/>
              <a:ext cx="1422401" cy="8589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Queries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filtering</a:t>
              </a:r>
              <a:endParaRPr lang="en-I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AC8A944-7C11-4DC8-B10F-EA4CF5577B99}"/>
                </a:ext>
              </a:extLst>
            </p:cNvPr>
            <p:cNvSpPr/>
            <p:nvPr/>
          </p:nvSpPr>
          <p:spPr>
            <a:xfrm>
              <a:off x="5943601" y="2773218"/>
              <a:ext cx="1422401" cy="8589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collection</a:t>
              </a:r>
              <a:endParaRPr lang="en-I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663BF85-305F-4E67-ACD2-CE83926285C7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3491346" y="3202710"/>
              <a:ext cx="49414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2760A02-A518-4681-8CFD-82C5508843F4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407893" y="3202710"/>
              <a:ext cx="5357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278522B-9548-43AF-9275-B13AD7138DD1}"/>
              </a:ext>
            </a:extLst>
          </p:cNvPr>
          <p:cNvSpPr txBox="1"/>
          <p:nvPr/>
        </p:nvSpPr>
        <p:spPr>
          <a:xfrm flipH="1">
            <a:off x="2985423" y="2096653"/>
            <a:ext cx="346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9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4591E5-9709-4FD3-8A07-92E274447869}"/>
              </a:ext>
            </a:extLst>
          </p:cNvPr>
          <p:cNvSpPr txBox="1"/>
          <p:nvPr/>
        </p:nvSpPr>
        <p:spPr>
          <a:xfrm flipH="1">
            <a:off x="2979882" y="2084647"/>
            <a:ext cx="346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760A51-E3EA-4B36-B254-D718B448FAEE}"/>
              </a:ext>
            </a:extLst>
          </p:cNvPr>
          <p:cNvGrpSpPr/>
          <p:nvPr/>
        </p:nvGrpSpPr>
        <p:grpSpPr>
          <a:xfrm>
            <a:off x="2053245" y="2773218"/>
            <a:ext cx="5317374" cy="3424382"/>
            <a:chOff x="2053245" y="2773218"/>
            <a:chExt cx="5317374" cy="342438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A021BFC-C7B7-4AF7-A7B8-A2E2FAF3918F}"/>
                </a:ext>
              </a:extLst>
            </p:cNvPr>
            <p:cNvSpPr/>
            <p:nvPr/>
          </p:nvSpPr>
          <p:spPr>
            <a:xfrm>
              <a:off x="2068945" y="2773218"/>
              <a:ext cx="1422401" cy="8589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Write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access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JSON data</a:t>
              </a:r>
              <a:endParaRPr lang="en-I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9AB1A4F-9984-4CFA-BF7C-77ECE24EE405}"/>
                </a:ext>
              </a:extLst>
            </p:cNvPr>
            <p:cNvSpPr/>
            <p:nvPr/>
          </p:nvSpPr>
          <p:spPr>
            <a:xfrm>
              <a:off x="3985492" y="2773218"/>
              <a:ext cx="1422401" cy="8589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Write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clean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tweets</a:t>
              </a:r>
              <a:endParaRPr lang="en-I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7713AF-C270-46C8-8855-A703D3E7A962}"/>
                </a:ext>
              </a:extLst>
            </p:cNvPr>
            <p:cNvSpPr/>
            <p:nvPr/>
          </p:nvSpPr>
          <p:spPr>
            <a:xfrm>
              <a:off x="5943601" y="2773218"/>
              <a:ext cx="1422401" cy="8589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DB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store tweets</a:t>
              </a:r>
              <a:endParaRPr lang="en-I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4CA54AE-312E-492F-97C3-D9980FB4363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491346" y="3202710"/>
              <a:ext cx="49414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9825D62-FBEA-44CB-8E20-1945FA33DAB2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407893" y="3202710"/>
              <a:ext cx="5357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4988D77-2CE4-4607-8944-B03BA7CC0E45}"/>
                </a:ext>
              </a:extLst>
            </p:cNvPr>
            <p:cNvSpPr/>
            <p:nvPr/>
          </p:nvSpPr>
          <p:spPr>
            <a:xfrm>
              <a:off x="2053245" y="5077228"/>
              <a:ext cx="1462115" cy="11203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Integrate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scripts and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I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89375AA-43BB-46B2-9F04-09706079B8C6}"/>
                </a:ext>
              </a:extLst>
            </p:cNvPr>
            <p:cNvCxnSpPr>
              <a:cxnSpLocks/>
              <a:stCxn id="7" idx="2"/>
              <a:endCxn id="22" idx="0"/>
            </p:cNvCxnSpPr>
            <p:nvPr/>
          </p:nvCxnSpPr>
          <p:spPr>
            <a:xfrm>
              <a:off x="6654802" y="3632201"/>
              <a:ext cx="4617" cy="2909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0F06646-C51D-4CDE-95D3-EFADDD1EA040}"/>
                </a:ext>
              </a:extLst>
            </p:cNvPr>
            <p:cNvSpPr/>
            <p:nvPr/>
          </p:nvSpPr>
          <p:spPr>
            <a:xfrm>
              <a:off x="2073562" y="3923152"/>
              <a:ext cx="1422401" cy="8589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Write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store data</a:t>
              </a:r>
              <a:endParaRPr lang="en-I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4A34000-71E2-4335-82DF-49221BA40CA2}"/>
                </a:ext>
              </a:extLst>
            </p:cNvPr>
            <p:cNvSpPr/>
            <p:nvPr/>
          </p:nvSpPr>
          <p:spPr>
            <a:xfrm>
              <a:off x="3943929" y="3923152"/>
              <a:ext cx="1533235" cy="8589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stored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procedures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DB</a:t>
              </a:r>
              <a:endParaRPr lang="en-I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5A568FB-0985-489C-9DA3-1BEA17CF3049}"/>
                </a:ext>
              </a:extLst>
            </p:cNvPr>
            <p:cNvSpPr/>
            <p:nvPr/>
          </p:nvSpPr>
          <p:spPr>
            <a:xfrm>
              <a:off x="5948218" y="3923152"/>
              <a:ext cx="1422401" cy="8589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tables </a:t>
              </a:r>
              <a:r>
                <a:rPr lang="es-MX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es-MX" sz="1600" dirty="0">
                  <a:latin typeface="Arial" panose="020B0604020202020204" pitchFamily="34" charset="0"/>
                  <a:cs typeface="Arial" panose="020B0604020202020204" pitchFamily="34" charset="0"/>
                </a:rPr>
                <a:t> DB</a:t>
              </a:r>
              <a:endParaRPr lang="en-I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A78C62-EEA2-4DB0-8FE9-2B185C3533D4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3495963" y="4352644"/>
              <a:ext cx="447966" cy="0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38E7CF-A092-4A98-9C75-3E34A6529089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5477164" y="4352644"/>
              <a:ext cx="471054" cy="0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0EC250-DF4D-4705-8373-5852DD44DD20}"/>
                </a:ext>
              </a:extLst>
            </p:cNvPr>
            <p:cNvCxnSpPr>
              <a:cxnSpLocks/>
              <a:stCxn id="20" idx="2"/>
              <a:endCxn id="13" idx="0"/>
            </p:cNvCxnSpPr>
            <p:nvPr/>
          </p:nvCxnSpPr>
          <p:spPr>
            <a:xfrm flipH="1">
              <a:off x="2784303" y="4782135"/>
              <a:ext cx="460" cy="2950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87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11449</TotalTime>
  <Words>471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Karla Aniela Cepeda Zapata</dc:creator>
  <cp:lastModifiedBy>Karla Aniela Cepeda Zapata</cp:lastModifiedBy>
  <cp:revision>43</cp:revision>
  <dcterms:created xsi:type="dcterms:W3CDTF">2021-04-23T22:56:40Z</dcterms:created>
  <dcterms:modified xsi:type="dcterms:W3CDTF">2021-09-08T15:29:49Z</dcterms:modified>
</cp:coreProperties>
</file>