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6" r:id="rId4"/>
    <p:sldId id="260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 showGuides="1">
      <p:cViewPr>
        <p:scale>
          <a:sx n="70" d="100"/>
          <a:sy n="70" d="100"/>
        </p:scale>
        <p:origin x="533" y="2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655-D58A-426C-9D6A-6E8D7FB6DCE4}" type="datetimeFigureOut">
              <a:rPr lang="en-IE" smtClean="0"/>
              <a:t>09/09/2021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2A1E5-A1CE-4EC9-B3D9-2007BE9E70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50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E" b="1" dirty="0"/>
              <a:t>Presentation layer</a:t>
            </a:r>
            <a:r>
              <a:rPr lang="en-IE" dirty="0"/>
              <a:t>. This is the user interface. </a:t>
            </a:r>
          </a:p>
          <a:p>
            <a:pPr lvl="1"/>
            <a:r>
              <a:rPr lang="en-IE" b="1" dirty="0"/>
              <a:t>Logic layer</a:t>
            </a:r>
            <a:r>
              <a:rPr lang="en-IE" dirty="0"/>
              <a:t>. This is were data is processed</a:t>
            </a:r>
          </a:p>
          <a:p>
            <a:pPr lvl="1"/>
            <a:r>
              <a:rPr lang="en-IE" b="1" dirty="0"/>
              <a:t>Data access layer</a:t>
            </a:r>
            <a:r>
              <a:rPr lang="en-IE" dirty="0"/>
              <a:t>. This is were data is stored and managed. </a:t>
            </a:r>
          </a:p>
          <a:p>
            <a:pPr lvl="1"/>
            <a:endParaRPr lang="en-IE" dirty="0"/>
          </a:p>
          <a:p>
            <a:r>
              <a:rPr lang="en-IE" dirty="0"/>
              <a:t>Other layers:</a:t>
            </a:r>
          </a:p>
          <a:p>
            <a:pPr lvl="1"/>
            <a:r>
              <a:rPr lang="en-IE" b="1" dirty="0"/>
              <a:t>Class layer</a:t>
            </a:r>
            <a:r>
              <a:rPr lang="en-IE" dirty="0"/>
              <a:t>. Includes generic classes and methods.</a:t>
            </a:r>
          </a:p>
          <a:p>
            <a:pPr lvl="1"/>
            <a:r>
              <a:rPr lang="en-IE" b="1" dirty="0"/>
              <a:t>Configuration layer.</a:t>
            </a:r>
            <a:r>
              <a:rPr lang="en-IE" dirty="0"/>
              <a:t>  Contains all credentials and constant values.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A1E5-A1CE-4EC9-B3D9-2007BE9E7010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598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A1E5-A1CE-4EC9-B3D9-2007BE9E701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59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A1E5-A1CE-4EC9-B3D9-2007BE9E701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236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4B59-8592-483B-87B2-49C65AC30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4B934-FE15-429E-9B2B-9221A3129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6D2B-5EC4-4FE8-A97D-2BD123A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45B7-C686-42EC-B56E-FE0B313CB1CA}" type="datetime1">
              <a:rPr lang="en-IE" smtClean="0"/>
              <a:t>09/09/2021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1AAD-2CD5-42F0-BE3F-06BAA279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CE40-1DBC-419C-ABF1-00ABD1FD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252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A67A-54AE-4FAC-9F98-9C844E25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B6FB-318C-4316-B075-FB318B022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7C34-FD86-4966-9F67-250F5240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8A33-FE0D-4256-9F98-18AE67B45F22}" type="datetime1">
              <a:rPr lang="en-IE" smtClean="0"/>
              <a:t>09/09/2021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B5C9-F7B0-4D1C-8C42-100C7C3F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F2F4-4B19-4519-B8BA-E397E532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125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C5AE2-185B-4F3F-BC25-F2556E460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75384-DF5A-46FC-AA10-FBC2C965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E747-E131-41F3-9A67-E5B2CE87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64F-5B8C-4B23-87DA-5596825A198B}" type="datetime1">
              <a:rPr lang="en-IE" smtClean="0"/>
              <a:t>09/09/2021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16B2-E625-4C8D-B3C5-D125EBEC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B018-05AB-4831-99F9-E8BDD562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46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F08D-4E68-410F-A0F3-6866E038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0BD5-E7B6-4B3D-9398-094F2DC4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161"/>
            <a:ext cx="10515600" cy="46038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0980-7144-48AE-A8F6-96E34A6B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68F0-8EAB-4427-8D03-4B1C4DF9CF4B}" type="datetime1">
              <a:rPr lang="en-IE" smtClean="0"/>
              <a:t>09/09/2021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1AB9-E43F-42F3-A3FB-04C7E320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Available from: https://github.com/karla-cepeda/Dissertation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5D7ED-B60D-4A8D-ACA3-10C67B89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129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B905-7987-4435-B8BF-A2D374EF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DE8E-8938-4DF7-B0BC-25636691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7651-EAA2-44A1-96D7-87646272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DF4-3A9F-4F49-BF3E-6DBFD1270355}" type="datetime1">
              <a:rPr lang="en-IE" smtClean="0"/>
              <a:t>09/09/2021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D889-DBE6-4A0B-A064-0C568E04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725C6-BC82-43E1-AF24-D2CA942E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490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ACE0-264D-475B-882C-48D66523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65CA-D40C-4489-AEAB-0E5EF37B4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2994"/>
            <a:ext cx="5181600" cy="4593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FA80-B0BB-423F-947D-D6434E9D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2994"/>
            <a:ext cx="5181600" cy="4593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E474E-B19A-40CC-8CDA-B9F75749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8C65-2E05-41A6-A8AC-958319F57B24}" type="datetime1">
              <a:rPr lang="en-IE" smtClean="0"/>
              <a:t>09/09/2021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5970E-FB8F-4457-A8E4-0A56FEF5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2560-6F71-40DB-8F30-CE227564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09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F093-8E21-4507-AD01-D1ABE65F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83F9-3A74-4CE2-A9EE-D6B909E1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CB72-3A64-4B7F-83E0-CFBA1B3AE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4AEBB-2D73-476B-B831-B2F08091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60A5A-4BA0-4723-9831-78A88E1FF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E7901-09C5-4DD5-9837-43D1181C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93D9-D02A-4E77-A43B-D90AC53F35BB}" type="datetime1">
              <a:rPr lang="en-IE" smtClean="0"/>
              <a:t>09/09/2021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4C0F1-194C-45B3-9728-B74419E5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FCBBB-2613-45D2-B0F0-C6AD3A39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132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342C-3416-47DC-9A1A-D3159068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7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F52A4-5855-49BD-8733-A908E919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037-45FC-411D-B64A-BB4D346D4049}" type="datetime1">
              <a:rPr lang="en-IE" smtClean="0"/>
              <a:t>09/09/2021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8037B-1132-435A-85F2-F6AF64AB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Available from: https://github.com/karla-cepeda/Dissertation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12A4E-FC1A-41F9-818B-D5D4541B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90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3DAEA-4187-4E75-B049-8CBBC59A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9DD8-3856-45A2-876B-54F653E22A88}" type="datetime1">
              <a:rPr lang="en-IE" smtClean="0"/>
              <a:t>09/09/2021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258B1-BF26-4F8F-AE4B-1AE7AC1D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C643E-9463-4FBA-B1BE-4A88A2F1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749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18D5-C07C-44FF-BED1-2271FC00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43FE-7EFD-4705-936F-873ABBD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3B84A-6A62-416E-829C-668790AA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927AC-04AE-4AD1-8355-D36E851A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3DE-7C78-4030-A588-BCBB417C1A7B}" type="datetime1">
              <a:rPr lang="en-IE" smtClean="0"/>
              <a:t>09/09/2021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FF80-7F7C-414A-82CA-EBEB14B8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3EE74-F82C-4F31-A2A6-9001F50D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09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3CAD-6CD6-4FA7-B1B4-EA23B140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DAA4B-FEFC-440E-82B2-6A24E8028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FF539-8C3B-4945-AEF3-769DB65CD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E355-319A-444C-A9A4-7D3A140A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794-A60E-491B-B166-DCAC4E3C981F}" type="datetime1">
              <a:rPr lang="en-IE" smtClean="0"/>
              <a:t>09/09/2021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0E151-FE63-4C13-AADB-FB225090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8C766-70E9-4E17-9B37-3EC1EBB7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699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82B26-D69A-484A-B662-195324B9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C808C-7456-489A-9965-2AC9357FC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4058-6D98-4A58-9703-540038F8D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DBBA1-CFCE-4172-8013-C5E92BD75157}" type="datetime1">
              <a:rPr lang="en-IE" smtClean="0"/>
              <a:t>09/09/2021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6B89-D7B6-461C-B41C-96CD5DCE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Available from: https://github.com/karla-cepeda/Dissertation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09B0-EF8F-4A97-9C21-970D01C3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5186-57AC-49B6-90D9-BE5F4E735E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255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BDF7-A1CF-49CF-95F7-AC360F8A7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Screencast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E5CE1-8410-4FF0-BE10-DF85B6843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MSc Data Analytics</a:t>
            </a:r>
          </a:p>
          <a:p>
            <a:r>
              <a:rPr lang="en-IE" dirty="0"/>
              <a:t>Karla Cepeda – D00242569</a:t>
            </a:r>
          </a:p>
          <a:p>
            <a:r>
              <a:rPr lang="en-IE" dirty="0"/>
              <a:t>Dissertation 2021</a:t>
            </a:r>
          </a:p>
        </p:txBody>
      </p:sp>
    </p:spTree>
    <p:extLst>
      <p:ext uri="{BB962C8B-B14F-4D97-AF65-F5344CB8AC3E}">
        <p14:creationId xmlns:p14="http://schemas.microsoft.com/office/powerpoint/2010/main" val="254280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E520C1-6715-4270-BE4F-3A94DE160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Sentiment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COVID-19 </a:t>
            </a:r>
            <a:r>
              <a:rPr lang="es-MX" dirty="0" err="1"/>
              <a:t>vaccines</a:t>
            </a:r>
            <a:r>
              <a:rPr lang="es-MX" dirty="0"/>
              <a:t> in </a:t>
            </a:r>
            <a:r>
              <a:rPr lang="es-MX" dirty="0" err="1"/>
              <a:t>Ireland</a:t>
            </a:r>
            <a:endParaRPr lang="en-I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D4DD21-D7AE-42B6-9800-2BB5A09AA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b="0" i="0" dirty="0">
                <a:effectLst/>
                <a:latin typeface="Arial" panose="020B0604020202020204" pitchFamily="34" charset="0"/>
              </a:rPr>
              <a:t>Identify the sentiment on the Covid-19 vaccines in Ireland.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b="0" i="0" dirty="0">
                <a:effectLst/>
                <a:latin typeface="Arial" panose="020B0604020202020204" pitchFamily="34" charset="0"/>
              </a:rPr>
              <a:t>Collect tweets from 1 January 2020 to 13 August 2021.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b="0" i="0" dirty="0">
                <a:effectLst/>
                <a:latin typeface="Arial" panose="020B0604020202020204" pitchFamily="34" charset="0"/>
              </a:rPr>
              <a:t>Train and test a ML model to classify tweets.</a:t>
            </a:r>
          </a:p>
        </p:txBody>
      </p:sp>
    </p:spTree>
    <p:extLst>
      <p:ext uri="{BB962C8B-B14F-4D97-AF65-F5344CB8AC3E}">
        <p14:creationId xmlns:p14="http://schemas.microsoft.com/office/powerpoint/2010/main" val="410633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5E6249-90FD-4A52-9904-92EC09B6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Structure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project</a:t>
            </a:r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0937A5-08EB-45FB-94DA-4024C12B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690688"/>
            <a:ext cx="10982325" cy="437197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0451800-A522-44E5-93F2-89802CA1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532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BF0AB0-5B6E-487F-85E6-3385B576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 of the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53150-C0AD-4998-8D5F-5590B041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To organize the code, a three-layer architecture has been used. This is a well-established software application architecture that organizes applications into three layers.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23CFD36-93AB-4803-8A9A-1797F6C7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  <a:endParaRPr lang="en-I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8F9C96-5563-409B-AD8E-8FAE438A449F}"/>
              </a:ext>
            </a:extLst>
          </p:cNvPr>
          <p:cNvGrpSpPr/>
          <p:nvPr/>
        </p:nvGrpSpPr>
        <p:grpSpPr>
          <a:xfrm>
            <a:off x="2749216" y="2974894"/>
            <a:ext cx="6693568" cy="3229587"/>
            <a:chOff x="2598820" y="3183240"/>
            <a:chExt cx="6693568" cy="322958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848E09-CDEF-4A6D-99B4-5034572B61B7}"/>
                </a:ext>
              </a:extLst>
            </p:cNvPr>
            <p:cNvSpPr/>
            <p:nvPr/>
          </p:nvSpPr>
          <p:spPr>
            <a:xfrm>
              <a:off x="2598821" y="3183240"/>
              <a:ext cx="2069431" cy="18889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dirty="0"/>
                <a:t>Presentation Layer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6226BEA-B549-4FC9-8CC9-015B5A1B0166}"/>
                </a:ext>
              </a:extLst>
            </p:cNvPr>
            <p:cNvSpPr/>
            <p:nvPr/>
          </p:nvSpPr>
          <p:spPr>
            <a:xfrm>
              <a:off x="4912333" y="3183240"/>
              <a:ext cx="2066544" cy="18889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dirty="0"/>
                <a:t>Logic </a:t>
              </a:r>
            </a:p>
            <a:p>
              <a:pPr algn="ctr"/>
              <a:r>
                <a:rPr lang="en-IE" sz="2400" dirty="0"/>
                <a:t>Layer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4D8DDD-E1F6-472B-AE01-AB027352885D}"/>
                </a:ext>
              </a:extLst>
            </p:cNvPr>
            <p:cNvSpPr/>
            <p:nvPr/>
          </p:nvSpPr>
          <p:spPr>
            <a:xfrm>
              <a:off x="7222958" y="3183240"/>
              <a:ext cx="2069430" cy="18889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dirty="0"/>
                <a:t>Data Access </a:t>
              </a:r>
            </a:p>
            <a:p>
              <a:pPr algn="ctr"/>
              <a:r>
                <a:rPr lang="en-IE" sz="2400" dirty="0"/>
                <a:t>Layer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FEC027C-88D3-4B03-B0CD-BA3F749D7AB6}"/>
                </a:ext>
              </a:extLst>
            </p:cNvPr>
            <p:cNvSpPr/>
            <p:nvPr/>
          </p:nvSpPr>
          <p:spPr>
            <a:xfrm>
              <a:off x="2598820" y="5202379"/>
              <a:ext cx="6693567" cy="547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dirty="0"/>
                <a:t>Class Layer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DE34CD9-0252-4718-B4C2-F2241BBE35BD}"/>
                </a:ext>
              </a:extLst>
            </p:cNvPr>
            <p:cNvSpPr/>
            <p:nvPr/>
          </p:nvSpPr>
          <p:spPr>
            <a:xfrm>
              <a:off x="2598820" y="5865586"/>
              <a:ext cx="6693566" cy="547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dirty="0"/>
                <a:t>Configuration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93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C397-ACAD-4B1C-89EA-EFDA60A4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 of the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21025-8509-4A2D-B933-7683245D4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0" y="1485960"/>
            <a:ext cx="10756242" cy="471239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D632A-C59E-41BF-AFCA-0FB2F59E4E65}"/>
              </a:ext>
            </a:extLst>
          </p:cNvPr>
          <p:cNvCxnSpPr>
            <a:cxnSpLocks/>
          </p:cNvCxnSpPr>
          <p:nvPr/>
        </p:nvCxnSpPr>
        <p:spPr>
          <a:xfrm flipH="1">
            <a:off x="1956122" y="2104193"/>
            <a:ext cx="2708476" cy="707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B90A00-B89E-44F5-94EB-4BC866A20273}"/>
              </a:ext>
            </a:extLst>
          </p:cNvPr>
          <p:cNvCxnSpPr>
            <a:cxnSpLocks/>
          </p:cNvCxnSpPr>
          <p:nvPr/>
        </p:nvCxnSpPr>
        <p:spPr>
          <a:xfrm flipH="1">
            <a:off x="2349661" y="2925171"/>
            <a:ext cx="813937" cy="177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1D0FC1A-924D-4D4A-89E4-BE18F12527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426" b="-1"/>
          <a:stretch/>
        </p:blipFill>
        <p:spPr>
          <a:xfrm>
            <a:off x="2907976" y="2714568"/>
            <a:ext cx="1578315" cy="7594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8CB315-FB52-4F56-80F8-333CF41A6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784" b="-4568"/>
          <a:stretch/>
        </p:blipFill>
        <p:spPr>
          <a:xfrm>
            <a:off x="4379062" y="1208259"/>
            <a:ext cx="1979269" cy="17918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FDEED1-FB70-41D9-B003-02F40BE966AD}"/>
              </a:ext>
            </a:extLst>
          </p:cNvPr>
          <p:cNvCxnSpPr>
            <a:cxnSpLocks/>
          </p:cNvCxnSpPr>
          <p:nvPr/>
        </p:nvCxnSpPr>
        <p:spPr>
          <a:xfrm flipH="1" flipV="1">
            <a:off x="2222339" y="3452071"/>
            <a:ext cx="601884" cy="632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539A5DC-4189-4392-9633-FCF0DAD01B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102"/>
          <a:stretch/>
        </p:blipFill>
        <p:spPr>
          <a:xfrm>
            <a:off x="2654311" y="3785003"/>
            <a:ext cx="1498922" cy="7620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1A951B-3031-4C1E-A9F8-A77142E7ACE5}"/>
              </a:ext>
            </a:extLst>
          </p:cNvPr>
          <p:cNvCxnSpPr>
            <a:cxnSpLocks/>
          </p:cNvCxnSpPr>
          <p:nvPr/>
        </p:nvCxnSpPr>
        <p:spPr>
          <a:xfrm flipH="1" flipV="1">
            <a:off x="1863525" y="3785003"/>
            <a:ext cx="1540247" cy="1788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A4F62B4F-3EC8-4FDA-8B36-9214B66C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  <a:endParaRPr lang="en-I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C0CB563-AD1C-449D-AF75-A6EEB4546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598" y="4960179"/>
            <a:ext cx="1979270" cy="1211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355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1C431ED-62CD-40D4-A141-5B421536FE70}"/>
              </a:ext>
            </a:extLst>
          </p:cNvPr>
          <p:cNvGrpSpPr/>
          <p:nvPr/>
        </p:nvGrpSpPr>
        <p:grpSpPr>
          <a:xfrm>
            <a:off x="1112131" y="1075267"/>
            <a:ext cx="9967738" cy="5147733"/>
            <a:chOff x="2598820" y="2743634"/>
            <a:chExt cx="6693568" cy="366919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32CD168-A6BF-4C6E-8AEA-33509A892004}"/>
                </a:ext>
              </a:extLst>
            </p:cNvPr>
            <p:cNvSpPr/>
            <p:nvPr/>
          </p:nvSpPr>
          <p:spPr>
            <a:xfrm>
              <a:off x="2598821" y="2743634"/>
              <a:ext cx="2069431" cy="232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24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0EDA5F2-764B-42CD-A35E-512C1D60BCA6}"/>
                </a:ext>
              </a:extLst>
            </p:cNvPr>
            <p:cNvSpPr/>
            <p:nvPr/>
          </p:nvSpPr>
          <p:spPr>
            <a:xfrm>
              <a:off x="4912333" y="2743634"/>
              <a:ext cx="2066544" cy="232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2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60041D-87E3-4519-98F3-ED2560919090}"/>
                </a:ext>
              </a:extLst>
            </p:cNvPr>
            <p:cNvSpPr/>
            <p:nvPr/>
          </p:nvSpPr>
          <p:spPr>
            <a:xfrm>
              <a:off x="7222958" y="2743634"/>
              <a:ext cx="2069430" cy="232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2400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003C4A5-6FFB-4590-A34F-21D84F5EA5D2}"/>
                </a:ext>
              </a:extLst>
            </p:cNvPr>
            <p:cNvSpPr/>
            <p:nvPr/>
          </p:nvSpPr>
          <p:spPr>
            <a:xfrm>
              <a:off x="2598820" y="5202379"/>
              <a:ext cx="6693567" cy="547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24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94F8805-805C-4E67-A9F7-C5FDF9926975}"/>
                </a:ext>
              </a:extLst>
            </p:cNvPr>
            <p:cNvSpPr/>
            <p:nvPr/>
          </p:nvSpPr>
          <p:spPr>
            <a:xfrm>
              <a:off x="2598820" y="5865586"/>
              <a:ext cx="6693566" cy="547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2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FFA814-8835-4EEA-A41B-59AE29C6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 of the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C5075-540A-4F26-A78D-FD6732FB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Available from: https://github.com/karla-cepeda/Dissertation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9DF35-1F20-41A7-BF1E-5C8F4CE3E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 t="73108" r="75142" b="21489"/>
          <a:stretch/>
        </p:blipFill>
        <p:spPr>
          <a:xfrm>
            <a:off x="838200" y="4930815"/>
            <a:ext cx="2553182" cy="254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799E2-3284-4FB3-8DAB-646476679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 t="66474" r="75142" b="28121"/>
          <a:stretch/>
        </p:blipFill>
        <p:spPr>
          <a:xfrm>
            <a:off x="838200" y="4618299"/>
            <a:ext cx="2553182" cy="254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BF407-0213-44AE-9BA1-DF4FC294A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 t="45842" r="75142" b="48754"/>
          <a:stretch/>
        </p:blipFill>
        <p:spPr>
          <a:xfrm>
            <a:off x="838200" y="3646024"/>
            <a:ext cx="2553182" cy="254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61D760-29A3-4CD6-8C37-56C745943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 t="25457" r="75142" b="69682"/>
          <a:stretch/>
        </p:blipFill>
        <p:spPr>
          <a:xfrm>
            <a:off x="838200" y="2685326"/>
            <a:ext cx="2553182" cy="229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8935AB-DDE5-419E-977D-097B570AD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 t="38965" r="75142" b="55632"/>
          <a:stretch/>
        </p:blipFill>
        <p:spPr>
          <a:xfrm>
            <a:off x="838200" y="3321934"/>
            <a:ext cx="2553182" cy="254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5F0BA6-8973-4FA7-81D3-D1BECCC8D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 t="32334" r="75142" b="62805"/>
          <a:stretch/>
        </p:blipFill>
        <p:spPr>
          <a:xfrm>
            <a:off x="838200" y="3009418"/>
            <a:ext cx="2553182" cy="229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C7FE63-724E-44A3-93BF-73D90474F7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426" b="53174"/>
          <a:stretch/>
        </p:blipFill>
        <p:spPr>
          <a:xfrm>
            <a:off x="2907976" y="2714568"/>
            <a:ext cx="1578315" cy="368993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perspectiveContrastingLeftFacing">
              <a:rot lat="540000" lon="21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44ADB4-975B-463B-A8DE-57112079E7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784" b="78529"/>
          <a:stretch/>
        </p:blipFill>
        <p:spPr>
          <a:xfrm>
            <a:off x="4379062" y="1208259"/>
            <a:ext cx="1979269" cy="404858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perspectiveContrastingLeftFacing">
              <a:rot lat="540000" lon="21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66FC0A-09AF-4837-BF09-3B8C6B37A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102" b="59037"/>
          <a:stretch/>
        </p:blipFill>
        <p:spPr>
          <a:xfrm>
            <a:off x="2654311" y="3785004"/>
            <a:ext cx="1498922" cy="317042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perspectiveContrastingLeftFacing">
              <a:rot lat="540000" lon="21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E4D9E6-2353-4003-9F6C-6E4F6B9426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5042"/>
          <a:stretch/>
        </p:blipFill>
        <p:spPr>
          <a:xfrm>
            <a:off x="3163598" y="4960179"/>
            <a:ext cx="1979270" cy="302480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perspectiveContrastingLeftFacing">
              <a:rot lat="540000" lon="21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0C7287A-0787-4848-B06C-52D82B8D6F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152" b="51160"/>
          <a:stretch/>
        </p:blipFill>
        <p:spPr>
          <a:xfrm>
            <a:off x="4379062" y="1674563"/>
            <a:ext cx="1979269" cy="395381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perspectiveContrastingLeftFacing">
              <a:rot lat="540000" lon="21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07CD42-A16A-4172-8B7E-21858D71EF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40" b="27472"/>
          <a:stretch/>
        </p:blipFill>
        <p:spPr>
          <a:xfrm>
            <a:off x="4379062" y="2069944"/>
            <a:ext cx="1979269" cy="395382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perspectiveContrastingLeftFacing">
              <a:rot lat="540000" lon="21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26E8C6-9674-44A4-9BB1-C51FC47CEC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234" b="-4569"/>
          <a:stretch/>
        </p:blipFill>
        <p:spPr>
          <a:xfrm>
            <a:off x="4379062" y="2493795"/>
            <a:ext cx="1979269" cy="506332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perspectiveContrastingLeftFacing">
              <a:rot lat="540000" lon="21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2E2418-785B-47F1-BC51-9D344A0D7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02" b="-1"/>
          <a:stretch/>
        </p:blipFill>
        <p:spPr>
          <a:xfrm>
            <a:off x="2907976" y="3112030"/>
            <a:ext cx="1578315" cy="361994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perspectiveContrastingLeftFacing">
              <a:rot lat="540000" lon="21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545477-5106-4A98-BD07-65A04816A6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084" b="39958"/>
          <a:stretch/>
        </p:blipFill>
        <p:spPr>
          <a:xfrm>
            <a:off x="3163598" y="5390400"/>
            <a:ext cx="1979270" cy="302480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perspectiveContrastingLeftFacing">
              <a:rot lat="540000" lon="21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8BF2C3-00B8-4F33-9016-7217F246D3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9874" b="5169"/>
          <a:stretch/>
        </p:blipFill>
        <p:spPr>
          <a:xfrm>
            <a:off x="3163598" y="5812043"/>
            <a:ext cx="1979270" cy="302480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perspectiveContrastingLeftFacing">
              <a:rot lat="540000" lon="21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F68E4A-265C-4F09-AE43-A5814871CD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488"/>
          <a:stretch/>
        </p:blipFill>
        <p:spPr>
          <a:xfrm>
            <a:off x="2654311" y="4204598"/>
            <a:ext cx="1498922" cy="343021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perspectiveContrastingLeftFacing">
              <a:rot lat="540000" lon="21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49B73BF-AC52-4764-AD63-27D88DF74C06}"/>
              </a:ext>
            </a:extLst>
          </p:cNvPr>
          <p:cNvSpPr txBox="1"/>
          <p:nvPr/>
        </p:nvSpPr>
        <p:spPr>
          <a:xfrm>
            <a:off x="1848331" y="1125837"/>
            <a:ext cx="154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i="1" dirty="0">
                <a:solidFill>
                  <a:schemeClr val="bg1"/>
                </a:solidFill>
              </a:rPr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417325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03841 0.315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5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04974 0.517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2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05977 0.45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225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375E-6 4.44444E-6 L 0.18594 0.3928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32123 0.322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1613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3528 0.411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205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0.08723 0.4439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2219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18802 0.386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1" y="193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04427 -0.425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212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04427 -0.3905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953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-1.48148E-6 L 0.32656 -0.3428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8" y="-1715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18086 -0.454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-2270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E-6 -1.85185E-6 L 0.18086 -0.43866 " pathEditMode="relative" rAng="0" ptsTypes="AA">
                                      <p:cBhvr>
                                        <p:cTn id="30" dur="19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-219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18086 -0.41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-2099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60638 -0.2932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12" y="-1467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54166 -0.2027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-1013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4101 -0.1967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983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7352-FE59-45DA-8ADF-EDC22AFB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Dashboard (Power BI)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9D610-6B43-4BBD-AEA4-A0055D1F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9772" y="6356350"/>
            <a:ext cx="6052457" cy="365125"/>
          </a:xfrm>
        </p:spPr>
        <p:txBody>
          <a:bodyPr/>
          <a:lstStyle/>
          <a:p>
            <a:r>
              <a:rPr lang="en-IE" dirty="0"/>
              <a:t>Available from: https://github.com/karla-cepeda/Dissertation/tree/main/dashboard_bi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BB21C-C32C-4590-888C-F762F3A39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43" y="1036118"/>
            <a:ext cx="9895114" cy="5298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53BCF-74F3-49F4-9CD4-B34297B64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43" y="1272897"/>
            <a:ext cx="9895114" cy="485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2BC055D-E6D8-49B0-88D7-E763B594DC29}"/>
              </a:ext>
            </a:extLst>
          </p:cNvPr>
          <p:cNvSpPr/>
          <p:nvPr/>
        </p:nvSpPr>
        <p:spPr>
          <a:xfrm>
            <a:off x="0" y="0"/>
            <a:ext cx="307677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F3B2D-7FD4-446A-9AB6-EFCAD13B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1" y="2613475"/>
            <a:ext cx="2832971" cy="1325563"/>
          </a:xfrm>
        </p:spPr>
        <p:txBody>
          <a:bodyPr>
            <a:normAutofit/>
          </a:bodyPr>
          <a:lstStyle/>
          <a:p>
            <a:pPr algn="ctr"/>
            <a:r>
              <a:rPr lang="en-IE" b="1" dirty="0">
                <a:solidFill>
                  <a:schemeClr val="bg1"/>
                </a:solidFill>
              </a:rPr>
              <a:t>Dashboard (Dash)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F1019-FA8B-48FF-8499-4C5DF6DC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057" y="6497448"/>
            <a:ext cx="5910943" cy="365125"/>
          </a:xfrm>
        </p:spPr>
        <p:txBody>
          <a:bodyPr/>
          <a:lstStyle/>
          <a:p>
            <a:r>
              <a:rPr lang="en-IE" dirty="0"/>
              <a:t>Available from: https://github.com/karla-cepeda/Dissertation/tree/main/Dashboard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032A49-30A3-4C84-AE4D-5EFFD891F2D9}"/>
              </a:ext>
            </a:extLst>
          </p:cNvPr>
          <p:cNvSpPr/>
          <p:nvPr/>
        </p:nvSpPr>
        <p:spPr>
          <a:xfrm>
            <a:off x="5355772" y="538767"/>
            <a:ext cx="2832100" cy="2201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53180-F129-4F50-9A56-C4B82C2D1B2D}"/>
              </a:ext>
            </a:extLst>
          </p:cNvPr>
          <p:cNvSpPr/>
          <p:nvPr/>
        </p:nvSpPr>
        <p:spPr>
          <a:xfrm>
            <a:off x="3793672" y="2933621"/>
            <a:ext cx="5758996" cy="3287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82F68-9625-4F84-93AD-EFC93272F0CD}"/>
              </a:ext>
            </a:extLst>
          </p:cNvPr>
          <p:cNvSpPr/>
          <p:nvPr/>
        </p:nvSpPr>
        <p:spPr>
          <a:xfrm>
            <a:off x="8481877" y="294561"/>
            <a:ext cx="3048296" cy="2201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DAEA0C-7607-4EE4-833B-223A880C7FAE}"/>
              </a:ext>
            </a:extLst>
          </p:cNvPr>
          <p:cNvSpPr/>
          <p:nvPr/>
        </p:nvSpPr>
        <p:spPr>
          <a:xfrm>
            <a:off x="9828077" y="3030508"/>
            <a:ext cx="2133848" cy="1447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3C276C-7094-41F5-AC0B-95252223BE16}"/>
              </a:ext>
            </a:extLst>
          </p:cNvPr>
          <p:cNvSpPr/>
          <p:nvPr/>
        </p:nvSpPr>
        <p:spPr>
          <a:xfrm>
            <a:off x="10159843" y="3190766"/>
            <a:ext cx="1459230" cy="8229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500" dirty="0"/>
              <a:t>Full-archive search endpoint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64CBF-3E1E-4D6A-BC9B-2A6FBC4A2AC4}"/>
              </a:ext>
            </a:extLst>
          </p:cNvPr>
          <p:cNvSpPr txBox="1"/>
          <p:nvPr/>
        </p:nvSpPr>
        <p:spPr>
          <a:xfrm>
            <a:off x="10779649" y="4106436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i="1" dirty="0"/>
              <a:t>Twitter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CD5E3-AA0F-4E56-9F7C-F92ED9511E60}"/>
              </a:ext>
            </a:extLst>
          </p:cNvPr>
          <p:cNvSpPr txBox="1"/>
          <p:nvPr/>
        </p:nvSpPr>
        <p:spPr>
          <a:xfrm flipH="1">
            <a:off x="8008286" y="5915987"/>
            <a:ext cx="139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i="1" dirty="0"/>
              <a:t>Localhost(IE*)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1F98-390B-4BE6-98F1-16265C5BB442}"/>
              </a:ext>
            </a:extLst>
          </p:cNvPr>
          <p:cNvSpPr txBox="1"/>
          <p:nvPr/>
        </p:nvSpPr>
        <p:spPr>
          <a:xfrm flipH="1">
            <a:off x="5355772" y="581044"/>
            <a:ext cx="176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i="1" dirty="0"/>
              <a:t>Database (MX*)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50327-B2D6-4CED-9340-0CE5A5E932E7}"/>
              </a:ext>
            </a:extLst>
          </p:cNvPr>
          <p:cNvSpPr txBox="1"/>
          <p:nvPr/>
        </p:nvSpPr>
        <p:spPr>
          <a:xfrm flipH="1">
            <a:off x="8528819" y="339925"/>
            <a:ext cx="218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i="1" dirty="0"/>
              <a:t>Heroku hosting (USA*)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18DB08-7964-48A2-A170-68A7A1421709}"/>
              </a:ext>
            </a:extLst>
          </p:cNvPr>
          <p:cNvSpPr/>
          <p:nvPr/>
        </p:nvSpPr>
        <p:spPr>
          <a:xfrm>
            <a:off x="5825672" y="3124837"/>
            <a:ext cx="3517901" cy="27114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IE" sz="1500" dirty="0"/>
            </a:br>
            <a:br>
              <a:rPr lang="en-IE" sz="1500" dirty="0"/>
            </a:br>
            <a:endParaRPr lang="en-IE" sz="1100" dirty="0"/>
          </a:p>
        </p:txBody>
      </p: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3181802A-E7A1-49AA-B00C-590DC335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5435" y="5057226"/>
            <a:ext cx="494883" cy="509637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061E961-AE64-4579-9B1C-0B8378A70326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 flipV="1">
            <a:off x="9064015" y="3602246"/>
            <a:ext cx="1095828" cy="103551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8C624A-EED5-4CAF-B26C-40C28C1E27F8}"/>
              </a:ext>
            </a:extLst>
          </p:cNvPr>
          <p:cNvGrpSpPr/>
          <p:nvPr/>
        </p:nvGrpSpPr>
        <p:grpSpPr>
          <a:xfrm>
            <a:off x="6080942" y="1180117"/>
            <a:ext cx="1459230" cy="1170940"/>
            <a:chOff x="3989070" y="1540510"/>
            <a:chExt cx="1459230" cy="117094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0CCB6EB-2F00-4D56-8D67-804B30C2D599}"/>
                </a:ext>
              </a:extLst>
            </p:cNvPr>
            <p:cNvSpPr/>
            <p:nvPr/>
          </p:nvSpPr>
          <p:spPr>
            <a:xfrm>
              <a:off x="3989070" y="1540510"/>
              <a:ext cx="1459230" cy="11709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IE" sz="1500" dirty="0"/>
              </a:br>
              <a:br>
                <a:rPr lang="en-IE" sz="1500" dirty="0"/>
              </a:br>
              <a:br>
                <a:rPr lang="en-IE" sz="1500" dirty="0"/>
              </a:br>
              <a:r>
                <a:rPr lang="en-IE" sz="1500" dirty="0"/>
                <a:t>MySQL</a:t>
              </a:r>
            </a:p>
          </p:txBody>
        </p:sp>
        <p:pic>
          <p:nvPicPr>
            <p:cNvPr id="26" name="Graphic 25" descr="Database">
              <a:extLst>
                <a:ext uri="{FF2B5EF4-FFF2-40B4-BE49-F238E27FC236}">
                  <a16:creationId xmlns:a16="http://schemas.microsoft.com/office/drawing/2014/main" id="{E3CF6402-2945-4C91-8DA8-144A4846A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60009" y="1594048"/>
              <a:ext cx="717352" cy="717352"/>
            </a:xfrm>
            <a:prstGeom prst="rect">
              <a:avLst/>
            </a:prstGeom>
          </p:spPr>
        </p:pic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AFCFE51-8091-4729-A119-E696A42A51FB}"/>
              </a:ext>
            </a:extLst>
          </p:cNvPr>
          <p:cNvCxnSpPr>
            <a:cxnSpLocks/>
            <a:stCxn id="36" idx="1"/>
            <a:endCxn id="25" idx="1"/>
          </p:cNvCxnSpPr>
          <p:nvPr/>
        </p:nvCxnSpPr>
        <p:spPr>
          <a:xfrm rot="10800000" flipH="1">
            <a:off x="4062004" y="1765588"/>
            <a:ext cx="2018937" cy="2717503"/>
          </a:xfrm>
          <a:prstGeom prst="bentConnector3">
            <a:avLst>
              <a:gd name="adj1" fmla="val -20130"/>
            </a:avLst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1A66B5E-6A1F-49A0-B56C-8AF75404D5B5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7540172" y="1521381"/>
            <a:ext cx="1736238" cy="244206"/>
          </a:xfrm>
          <a:prstGeom prst="bentConnector3">
            <a:avLst>
              <a:gd name="adj1" fmla="val 46343"/>
            </a:avLst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F3B4CC-B3E9-4766-BA07-555976C93DE0}"/>
              </a:ext>
            </a:extLst>
          </p:cNvPr>
          <p:cNvGrpSpPr/>
          <p:nvPr/>
        </p:nvGrpSpPr>
        <p:grpSpPr>
          <a:xfrm>
            <a:off x="9276410" y="935911"/>
            <a:ext cx="1459230" cy="1170940"/>
            <a:chOff x="7224056" y="1791376"/>
            <a:chExt cx="1459230" cy="117094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FE76F60-055F-48B6-8F99-8AB05FB9E570}"/>
                </a:ext>
              </a:extLst>
            </p:cNvPr>
            <p:cNvSpPr/>
            <p:nvPr/>
          </p:nvSpPr>
          <p:spPr>
            <a:xfrm>
              <a:off x="7224056" y="1791376"/>
              <a:ext cx="1459230" cy="11709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IE" sz="1500" dirty="0"/>
              </a:br>
              <a:br>
                <a:rPr lang="en-IE" sz="1500" dirty="0"/>
              </a:br>
              <a:br>
                <a:rPr lang="en-IE" sz="1500" dirty="0"/>
              </a:br>
              <a:r>
                <a:rPr lang="en-IE" sz="1500" dirty="0"/>
                <a:t>Dash APP</a:t>
              </a:r>
              <a:endParaRPr lang="en-IE" sz="1100" dirty="0"/>
            </a:p>
          </p:txBody>
        </p:sp>
        <p:pic>
          <p:nvPicPr>
            <p:cNvPr id="31" name="Graphic 30" descr="Internet">
              <a:extLst>
                <a:ext uri="{FF2B5EF4-FFF2-40B4-BE49-F238E27FC236}">
                  <a16:creationId xmlns:a16="http://schemas.microsoft.com/office/drawing/2014/main" id="{02E9674B-F7AC-4A5B-8949-7460CA440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09048" y="1795471"/>
              <a:ext cx="889247" cy="889247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E4F84A-488C-42B0-93B1-432410FE3772}"/>
              </a:ext>
            </a:extLst>
          </p:cNvPr>
          <p:cNvSpPr/>
          <p:nvPr/>
        </p:nvSpPr>
        <p:spPr>
          <a:xfrm>
            <a:off x="7904300" y="3407269"/>
            <a:ext cx="1159715" cy="597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Daily tweets collector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3B57880-C19F-4875-B0A1-65D77E4BAFCF}"/>
              </a:ext>
            </a:extLst>
          </p:cNvPr>
          <p:cNvSpPr/>
          <p:nvPr/>
        </p:nvSpPr>
        <p:spPr>
          <a:xfrm>
            <a:off x="7810333" y="4298669"/>
            <a:ext cx="1347648" cy="728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/>
              <a:t>Cleaning and normalization process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0F391C2-329A-4759-BE7E-3F8A7E1C301E}"/>
              </a:ext>
            </a:extLst>
          </p:cNvPr>
          <p:cNvSpPr/>
          <p:nvPr/>
        </p:nvSpPr>
        <p:spPr>
          <a:xfrm>
            <a:off x="6174679" y="4259417"/>
            <a:ext cx="1347648" cy="806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/>
              <a:t>Classify using my_sentiment_model.sav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7B1CA2-3635-4D50-8ECC-4EDAE5B1BAF7}"/>
              </a:ext>
            </a:extLst>
          </p:cNvPr>
          <p:cNvSpPr txBox="1"/>
          <p:nvPr/>
        </p:nvSpPr>
        <p:spPr>
          <a:xfrm>
            <a:off x="7122196" y="5532250"/>
            <a:ext cx="1150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Python script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2DA9C6-AB3A-4CE1-8DCA-D4C40BB88D8A}"/>
              </a:ext>
            </a:extLst>
          </p:cNvPr>
          <p:cNvSpPr/>
          <p:nvPr/>
        </p:nvSpPr>
        <p:spPr>
          <a:xfrm>
            <a:off x="4062005" y="3989943"/>
            <a:ext cx="1372059" cy="9862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500" dirty="0"/>
              <a:t>Scrapping covid vaccine dates</a:t>
            </a:r>
            <a:endParaRPr lang="en-IE" sz="11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35578B-F335-4B6B-A4DE-F421BFE7B1EA}"/>
              </a:ext>
            </a:extLst>
          </p:cNvPr>
          <p:cNvSpPr/>
          <p:nvPr/>
        </p:nvSpPr>
        <p:spPr>
          <a:xfrm>
            <a:off x="6174679" y="3419713"/>
            <a:ext cx="1347648" cy="5721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/>
              <a:t>Migration to remote 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803EB7-E67C-43CD-BFF5-763A9B5BD613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8484157" y="4004324"/>
            <a:ext cx="1" cy="2943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2758EF-27BA-4A96-933C-860474A83F7B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>
            <a:off x="7522327" y="4662708"/>
            <a:ext cx="28800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2CFCB6-A44C-48E6-9EC9-C4BC670E5C02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V="1">
            <a:off x="6848503" y="3991880"/>
            <a:ext cx="0" cy="2675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54682D-291B-47B0-8365-D569DF6C7453}"/>
              </a:ext>
            </a:extLst>
          </p:cNvPr>
          <p:cNvCxnSpPr>
            <a:cxnSpLocks/>
            <a:stCxn id="21" idx="1"/>
            <a:endCxn id="36" idx="3"/>
          </p:cNvCxnSpPr>
          <p:nvPr/>
        </p:nvCxnSpPr>
        <p:spPr>
          <a:xfrm flipH="1">
            <a:off x="5434064" y="4480570"/>
            <a:ext cx="391608" cy="25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0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309</Words>
  <Application>Microsoft Office PowerPoint</Application>
  <PresentationFormat>Widescreen</PresentationFormat>
  <Paragraphs>53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Screencast</vt:lpstr>
      <vt:lpstr>Sentiment Analysis on COVID-19 vaccines in Ireland</vt:lpstr>
      <vt:lpstr>Structure of the project</vt:lpstr>
      <vt:lpstr>Structure of the code</vt:lpstr>
      <vt:lpstr>Structure of the code</vt:lpstr>
      <vt:lpstr>Structure of the code</vt:lpstr>
      <vt:lpstr>Dashboard (Power BI)</vt:lpstr>
      <vt:lpstr>Dashboard (Dash)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COVID-19 vaccines in Ireland</dc:title>
  <dc:creator>Karla Aniela Cepeda Zapata</dc:creator>
  <cp:lastModifiedBy>Karla Aniela Cepeda Zapata</cp:lastModifiedBy>
  <cp:revision>2</cp:revision>
  <dcterms:created xsi:type="dcterms:W3CDTF">2021-09-09T07:01:59Z</dcterms:created>
  <dcterms:modified xsi:type="dcterms:W3CDTF">2021-09-09T13:33:25Z</dcterms:modified>
</cp:coreProperties>
</file>