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8882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r:id="rId13" roundtripDataSignature="AMtx7mh+9Vclqpvi6P2gzGZ8j7d3NEAO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39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customschemas.google.com/relationships/presentationmetadata" Target="meta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MX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13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21" name="Google Shape;21;p13"/>
            <p:cNvCxnSpPr/>
            <p:nvPr/>
          </p:nvCxnSpPr>
          <p:spPr>
            <a:xfrm flipH="1" rot="10800000">
              <a:off x="5638800" y="3108960"/>
              <a:ext cx="3515503" cy="2037116"/>
            </a:xfrm>
            <a:prstGeom prst="straightConnector1">
              <a:avLst/>
            </a:prstGeom>
            <a:noFill/>
            <a:ln cap="flat" cmpd="sng" w="38100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" name="Google Shape;22;p13"/>
            <p:cNvCxnSpPr/>
            <p:nvPr/>
          </p:nvCxnSpPr>
          <p:spPr>
            <a:xfrm flipH="1" rot="10800000">
              <a:off x="6004643" y="3333750"/>
              <a:ext cx="3149660" cy="1823765"/>
            </a:xfrm>
            <a:prstGeom prst="straightConnector1">
              <a:avLst/>
            </a:prstGeom>
            <a:noFill/>
            <a:ln cap="flat" cmpd="sng" w="28575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" name="Google Shape;23;p13"/>
            <p:cNvCxnSpPr/>
            <p:nvPr/>
          </p:nvCxnSpPr>
          <p:spPr>
            <a:xfrm flipH="1" rot="10800000">
              <a:off x="6388342" y="3549891"/>
              <a:ext cx="2765961" cy="1600149"/>
            </a:xfrm>
            <a:prstGeom prst="straightConnector1">
              <a:avLst/>
            </a:prstGeom>
            <a:noFill/>
            <a:ln cap="flat" cmpd="sng" w="25400">
              <a:solidFill>
                <a:srgbClr val="004C4C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4" name="Google Shape;24;p13"/>
          <p:cNvGrpSpPr/>
          <p:nvPr/>
        </p:nvGrpSpPr>
        <p:grpSpPr>
          <a:xfrm>
            <a:off x="-8915" y="6057149"/>
            <a:ext cx="5498725" cy="820207"/>
            <a:chOff x="-6689" y="4553748"/>
            <a:chExt cx="4125119" cy="615155"/>
          </a:xfrm>
        </p:grpSpPr>
        <p:sp>
          <p:nvSpPr>
            <p:cNvPr id="25" name="Google Shape;25;p13"/>
            <p:cNvSpPr/>
            <p:nvPr/>
          </p:nvSpPr>
          <p:spPr>
            <a:xfrm rot="-5400000">
              <a:off x="1754302" y="2802395"/>
              <a:ext cx="612775" cy="4115481"/>
            </a:xfrm>
            <a:custGeom>
              <a:rect b="b" l="l" r="r" t="t"/>
              <a:pathLst>
                <a:path extrusionOk="0" h="4115481" w="612775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cap="flat" cmpd="sng" w="38100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3"/>
            <p:cNvSpPr/>
            <p:nvPr/>
          </p:nvSpPr>
          <p:spPr>
            <a:xfrm rot="-5400000">
              <a:off x="1604659" y="3152814"/>
              <a:ext cx="410751" cy="3621427"/>
            </a:xfrm>
            <a:custGeom>
              <a:rect b="b" l="l" r="r" t="t"/>
              <a:pathLst>
                <a:path extrusionOk="0" h="3621427" w="410751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cap="flat" cmpd="sng" w="28575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3"/>
            <p:cNvSpPr/>
            <p:nvPr/>
          </p:nvSpPr>
          <p:spPr>
            <a:xfrm rot="-5400000">
              <a:off x="1462308" y="3453376"/>
              <a:ext cx="241768" cy="3179761"/>
            </a:xfrm>
            <a:custGeom>
              <a:rect b="b" l="l" r="r" t="t"/>
              <a:pathLst>
                <a:path extrusionOk="0" h="3179761" w="241768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cap="flat" cmpd="sng" w="25400">
              <a:solidFill>
                <a:srgbClr val="004C4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" name="Google Shape;28;p13"/>
          <p:cNvSpPr txBox="1"/>
          <p:nvPr>
            <p:ph type="ctrTitle"/>
          </p:nvPr>
        </p:nvSpPr>
        <p:spPr>
          <a:xfrm>
            <a:off x="1625176" y="584200"/>
            <a:ext cx="8735325" cy="2000251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" type="subTitle"/>
          </p:nvPr>
        </p:nvSpPr>
        <p:spPr>
          <a:xfrm>
            <a:off x="1625176" y="2616200"/>
            <a:ext cx="873532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cap="none">
                <a:solidFill>
                  <a:schemeClr val="accent1"/>
                </a:solidFill>
              </a:defRPr>
            </a:lvl1pPr>
            <a:lvl2pPr lvl="1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13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2"/>
          <p:cNvSpPr txBox="1"/>
          <p:nvPr>
            <p:ph idx="1" type="body"/>
          </p:nvPr>
        </p:nvSpPr>
        <p:spPr>
          <a:xfrm rot="5400000">
            <a:off x="4167998" y="-1247317"/>
            <a:ext cx="4462272" cy="10360501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91" name="Google Shape;91;p22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2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2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>
            <p:ph type="title"/>
          </p:nvPr>
        </p:nvSpPr>
        <p:spPr>
          <a:xfrm rot="5400000">
            <a:off x="7414141" y="2006957"/>
            <a:ext cx="5588000" cy="2742486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 rot="5400000">
            <a:off x="2132317" y="-329235"/>
            <a:ext cx="5588000" cy="7414869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3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3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contenido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" type="body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5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" type="body"/>
          </p:nvPr>
        </p:nvSpPr>
        <p:spPr>
          <a:xfrm>
            <a:off x="1218883" y="1706880"/>
            <a:ext cx="5078677" cy="446532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50519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Char char="•"/>
              <a:defRPr sz="24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3pPr>
            <a:lvl4pPr indent="-3302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4pPr>
            <a:lvl5pPr indent="-3302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5pPr>
            <a:lvl6pPr indent="-3302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6pPr>
            <a:lvl7pPr indent="-3302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7pPr>
            <a:lvl8pPr indent="-3302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8pPr>
            <a:lvl9pPr indent="-3302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9pPr>
          </a:lstStyle>
          <a:p/>
        </p:txBody>
      </p:sp>
      <p:sp>
        <p:nvSpPr>
          <p:cNvPr id="42" name="Google Shape;42;p15"/>
          <p:cNvSpPr txBox="1"/>
          <p:nvPr>
            <p:ph idx="2" type="body"/>
          </p:nvPr>
        </p:nvSpPr>
        <p:spPr>
          <a:xfrm>
            <a:off x="6500707" y="1706880"/>
            <a:ext cx="5078677" cy="446532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50519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Char char="•"/>
              <a:defRPr sz="24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3pPr>
            <a:lvl4pPr indent="-3302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4pPr>
            <a:lvl5pPr indent="-3302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5pPr>
            <a:lvl6pPr indent="-3302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6pPr>
            <a:lvl7pPr indent="-3302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7pPr>
            <a:lvl8pPr indent="-3302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8pPr>
            <a:lvl9pPr indent="-3302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9pPr>
          </a:lstStyle>
          <a:p/>
        </p:txBody>
      </p:sp>
      <p:sp>
        <p:nvSpPr>
          <p:cNvPr id="43" name="Google Shape;43;p15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5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oogle Shape;47;p16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48" name="Google Shape;48;p16"/>
            <p:cNvCxnSpPr/>
            <p:nvPr/>
          </p:nvCxnSpPr>
          <p:spPr>
            <a:xfrm flipH="1" rot="10800000">
              <a:off x="5638800" y="3108960"/>
              <a:ext cx="3515503" cy="2037116"/>
            </a:xfrm>
            <a:prstGeom prst="straightConnector1">
              <a:avLst/>
            </a:prstGeom>
            <a:noFill/>
            <a:ln cap="flat" cmpd="sng" w="38100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" name="Google Shape;49;p16"/>
            <p:cNvCxnSpPr/>
            <p:nvPr/>
          </p:nvCxnSpPr>
          <p:spPr>
            <a:xfrm flipH="1" rot="10800000">
              <a:off x="6004643" y="3333750"/>
              <a:ext cx="3149660" cy="1823765"/>
            </a:xfrm>
            <a:prstGeom prst="straightConnector1">
              <a:avLst/>
            </a:prstGeom>
            <a:noFill/>
            <a:ln cap="flat" cmpd="sng" w="28575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" name="Google Shape;50;p16"/>
            <p:cNvCxnSpPr/>
            <p:nvPr/>
          </p:nvCxnSpPr>
          <p:spPr>
            <a:xfrm flipH="1" rot="10800000">
              <a:off x="6388342" y="3549891"/>
              <a:ext cx="2765961" cy="1600149"/>
            </a:xfrm>
            <a:prstGeom prst="straightConnector1">
              <a:avLst/>
            </a:prstGeom>
            <a:noFill/>
            <a:ln cap="flat" cmpd="sng" w="25400">
              <a:solidFill>
                <a:srgbClr val="004C4C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51" name="Google Shape;51;p16"/>
          <p:cNvSpPr txBox="1"/>
          <p:nvPr>
            <p:ph type="title"/>
          </p:nvPr>
        </p:nvSpPr>
        <p:spPr>
          <a:xfrm>
            <a:off x="1625177" y="2209801"/>
            <a:ext cx="8938472" cy="2764335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  <a:defRPr b="0" sz="5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" type="body"/>
          </p:nvPr>
        </p:nvSpPr>
        <p:spPr>
          <a:xfrm>
            <a:off x="1625176" y="4951266"/>
            <a:ext cx="7069519" cy="1220933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None/>
              <a:defRPr sz="2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sz="21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16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7"/>
          <p:cNvSpPr txBox="1"/>
          <p:nvPr>
            <p:ph idx="1" type="body"/>
          </p:nvPr>
        </p:nvSpPr>
        <p:spPr>
          <a:xfrm>
            <a:off x="1218883" y="1701800"/>
            <a:ext cx="508274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8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60"/>
              <a:buNone/>
              <a:defRPr b="1" sz="27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None/>
              <a:defRPr b="1" sz="24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b="1" sz="21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b="1" sz="21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b="1" sz="21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b="1" sz="21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b="1" sz="21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b="1" sz="2100"/>
            </a:lvl9pPr>
          </a:lstStyle>
          <a:p/>
        </p:txBody>
      </p:sp>
      <p:sp>
        <p:nvSpPr>
          <p:cNvPr id="59" name="Google Shape;59;p17"/>
          <p:cNvSpPr txBox="1"/>
          <p:nvPr>
            <p:ph idx="2" type="body"/>
          </p:nvPr>
        </p:nvSpPr>
        <p:spPr>
          <a:xfrm>
            <a:off x="1218883" y="2717800"/>
            <a:ext cx="5078677" cy="3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50519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Char char="•"/>
              <a:defRPr sz="24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3pPr>
            <a:lvl4pPr indent="-3302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4pPr>
            <a:lvl5pPr indent="-3302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5pPr>
            <a:lvl6pPr indent="-3302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6pPr>
            <a:lvl7pPr indent="-3302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7pPr>
            <a:lvl8pPr indent="-3302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8pPr>
            <a:lvl9pPr indent="-3302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9pPr>
          </a:lstStyle>
          <a:p/>
        </p:txBody>
      </p:sp>
      <p:sp>
        <p:nvSpPr>
          <p:cNvPr id="60" name="Google Shape;60;p17"/>
          <p:cNvSpPr txBox="1"/>
          <p:nvPr>
            <p:ph idx="3" type="body"/>
          </p:nvPr>
        </p:nvSpPr>
        <p:spPr>
          <a:xfrm>
            <a:off x="6496644" y="1701800"/>
            <a:ext cx="508274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8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60"/>
              <a:buNone/>
              <a:defRPr b="1" sz="27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None/>
              <a:defRPr b="1" sz="24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b="1" sz="21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b="1" sz="21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b="1" sz="21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b="1" sz="21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b="1" sz="21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b="1" sz="2100"/>
            </a:lvl9pPr>
          </a:lstStyle>
          <a:p/>
        </p:txBody>
      </p:sp>
      <p:sp>
        <p:nvSpPr>
          <p:cNvPr id="61" name="Google Shape;61;p17"/>
          <p:cNvSpPr txBox="1"/>
          <p:nvPr>
            <p:ph idx="4" type="body"/>
          </p:nvPr>
        </p:nvSpPr>
        <p:spPr>
          <a:xfrm>
            <a:off x="6500707" y="2717800"/>
            <a:ext cx="5078677" cy="3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50519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Char char="•"/>
              <a:defRPr sz="24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3pPr>
            <a:lvl4pPr indent="-3302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4pPr>
            <a:lvl5pPr indent="-3302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5pPr>
            <a:lvl6pPr indent="-3302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6pPr>
            <a:lvl7pPr indent="-3302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7pPr>
            <a:lvl8pPr indent="-3302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8pPr>
            <a:lvl9pPr indent="-3302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9pPr>
          </a:lstStyle>
          <a:p/>
        </p:txBody>
      </p:sp>
      <p:sp>
        <p:nvSpPr>
          <p:cNvPr id="62" name="Google Shape;62;p17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8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>
            <a:off x="1218882" y="1701800"/>
            <a:ext cx="4062942" cy="24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b="0" sz="2800" cap="none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>
            <a:off x="1218882" y="4241800"/>
            <a:ext cx="4062942" cy="19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9pPr>
          </a:lstStyle>
          <a:p/>
        </p:txBody>
      </p:sp>
      <p:sp>
        <p:nvSpPr>
          <p:cNvPr id="77" name="Google Shape;77;p20"/>
          <p:cNvSpPr txBox="1"/>
          <p:nvPr>
            <p:ph idx="2" type="body"/>
          </p:nvPr>
        </p:nvSpPr>
        <p:spPr>
          <a:xfrm>
            <a:off x="5484971" y="584200"/>
            <a:ext cx="6094413" cy="5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50519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Char char="•"/>
              <a:defRPr sz="24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3pPr>
            <a:lvl4pPr indent="-3302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4pPr>
            <a:lvl5pPr indent="-3302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5pPr>
            <a:lvl6pPr indent="-3302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6pPr>
            <a:lvl7pPr indent="-3302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7pPr>
            <a:lvl8pPr indent="-3302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8pPr>
            <a:lvl9pPr indent="-3302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9pPr>
          </a:lstStyle>
          <a:p/>
        </p:txBody>
      </p:sp>
      <p:sp>
        <p:nvSpPr>
          <p:cNvPr id="78" name="Google Shape;78;p20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leyenda" type="picTx">
  <p:cSld name="PICTURE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/>
          <p:nvPr>
            <p:ph type="title"/>
          </p:nvPr>
        </p:nvSpPr>
        <p:spPr>
          <a:xfrm>
            <a:off x="1218882" y="1701800"/>
            <a:ext cx="4062942" cy="24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b="0" sz="2800" cap="none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" type="body"/>
          </p:nvPr>
        </p:nvSpPr>
        <p:spPr>
          <a:xfrm>
            <a:off x="1218882" y="4241800"/>
            <a:ext cx="4062942" cy="19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9pPr>
          </a:lstStyle>
          <a:p/>
        </p:txBody>
      </p:sp>
      <p:sp>
        <p:nvSpPr>
          <p:cNvPr descr="Marcador de posición vacío para agregar una imagen. Haga clic en el marcador de posición y seleccione la imagen que desee agregar." id="84" name="Google Shape;84;p21"/>
          <p:cNvSpPr/>
          <p:nvPr>
            <p:ph idx="2" type="pic"/>
          </p:nvPr>
        </p:nvSpPr>
        <p:spPr>
          <a:xfrm>
            <a:off x="5484971" y="584200"/>
            <a:ext cx="6094413" cy="5588000"/>
          </a:xfrm>
          <a:prstGeom prst="rect">
            <a:avLst/>
          </a:prstGeom>
          <a:noFill/>
          <a:ln cap="flat" cmpd="sng" w="127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5" name="Google Shape;85;p21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0000"/>
            </a:gs>
            <a:gs pos="85000">
              <a:srgbClr val="0D172F"/>
            </a:gs>
            <a:gs pos="100000">
              <a:srgbClr val="122041"/>
            </a:gs>
          </a:gsLst>
          <a:lin ang="36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2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1" name="Google Shape;11;p12"/>
            <p:cNvSpPr/>
            <p:nvPr/>
          </p:nvSpPr>
          <p:spPr>
            <a:xfrm>
              <a:off x="-9526" y="0"/>
              <a:ext cx="612775" cy="3919538"/>
            </a:xfrm>
            <a:custGeom>
              <a:rect b="b" l="l" r="r" t="t"/>
              <a:pathLst>
                <a:path extrusionOk="0" h="3919538" w="612775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cap="flat" cmpd="sng" w="38100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2"/>
            <p:cNvSpPr/>
            <p:nvPr/>
          </p:nvSpPr>
          <p:spPr>
            <a:xfrm>
              <a:off x="-11906" y="0"/>
              <a:ext cx="410751" cy="3421856"/>
            </a:xfrm>
            <a:custGeom>
              <a:rect b="b" l="l" r="r" t="t"/>
              <a:pathLst>
                <a:path extrusionOk="0" h="3421856" w="410751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cap="flat" cmpd="sng" w="28575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2"/>
            <p:cNvSpPr/>
            <p:nvPr/>
          </p:nvSpPr>
          <p:spPr>
            <a:xfrm>
              <a:off x="-7144" y="-2381"/>
              <a:ext cx="238919" cy="2976561"/>
            </a:xfrm>
            <a:custGeom>
              <a:rect b="b" l="l" r="r" t="t"/>
              <a:pathLst>
                <a:path extrusionOk="0" h="2976561" w="238919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cap="flat" cmpd="sng" w="25400">
              <a:solidFill>
                <a:srgbClr val="004C4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" name="Google Shape;14;p12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12"/>
          <p:cNvSpPr txBox="1"/>
          <p:nvPr>
            <p:ph idx="1" type="body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0519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2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12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12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 txBox="1"/>
          <p:nvPr>
            <p:ph type="ctrTitle"/>
          </p:nvPr>
        </p:nvSpPr>
        <p:spPr>
          <a:xfrm>
            <a:off x="1625176" y="584200"/>
            <a:ext cx="8735325" cy="2000251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s-MX"/>
              <a:t>DEFINICIÓN PROYECTO APT</a:t>
            </a:r>
            <a:endParaRPr/>
          </a:p>
        </p:txBody>
      </p:sp>
      <p:sp>
        <p:nvSpPr>
          <p:cNvPr id="105" name="Google Shape;105;p1"/>
          <p:cNvSpPr txBox="1"/>
          <p:nvPr>
            <p:ph idx="1" type="subTitle"/>
          </p:nvPr>
        </p:nvSpPr>
        <p:spPr>
          <a:xfrm>
            <a:off x="1625176" y="2616200"/>
            <a:ext cx="873532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 fontScale="8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s-MX"/>
              <a:t>CAPSTONE – SECCIÓN : 004D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s-MX"/>
              <a:t>DOCENTE : JULIO TAPIA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s-MX"/>
              <a:t>INTEGRANTES : KARLA MARTÍNEZ – CRISTIAN OJEDA – MICHAEL MARIN – VICENTE LAGUNA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s-MX"/>
              <a:t>INTRODUCCIÓN</a:t>
            </a:r>
            <a:endParaRPr/>
          </a:p>
        </p:txBody>
      </p:sp>
      <p:sp>
        <p:nvSpPr>
          <p:cNvPr id="111" name="Google Shape;111;p2"/>
          <p:cNvSpPr txBox="1"/>
          <p:nvPr>
            <p:ph idx="1" type="body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/>
          <a:p>
            <a:pPr indent="-304746" lvl="0" marL="304746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es-MX"/>
              <a:t>Proyecto ByteMart quiere ampliarse al mundo de la </a:t>
            </a:r>
            <a:r>
              <a:rPr lang="es-MX"/>
              <a:t>automatización</a:t>
            </a:r>
            <a:r>
              <a:rPr lang="es-MX"/>
              <a:t> y optimizar procesos empresariales mediante una </a:t>
            </a:r>
            <a:r>
              <a:rPr lang="es-MX"/>
              <a:t>solución</a:t>
            </a:r>
            <a:r>
              <a:rPr lang="es-MX"/>
              <a:t> </a:t>
            </a:r>
            <a:r>
              <a:rPr lang="es-MX"/>
              <a:t>tecnológica</a:t>
            </a:r>
            <a:r>
              <a:rPr lang="es-MX"/>
              <a:t> integral. </a:t>
            </a:r>
            <a:endParaRPr/>
          </a:p>
          <a:p>
            <a:pPr indent="-241247" lvl="0" marL="304747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</a:pPr>
            <a:r>
              <a:rPr lang="es-MX"/>
              <a:t>La propuesta responde a una creciente necesidad de herramientas digitales para gestionar la </a:t>
            </a:r>
            <a:r>
              <a:rPr lang="es-MX"/>
              <a:t>información</a:t>
            </a:r>
            <a:r>
              <a:rPr lang="es-MX"/>
              <a:t> </a:t>
            </a:r>
            <a:r>
              <a:rPr lang="es-MX"/>
              <a:t>crítica</a:t>
            </a:r>
            <a:r>
              <a:rPr lang="es-MX"/>
              <a:t> de las empresas, permitiendo eliminar las tareas  repetitivas y reducir los errores y mejorar la toma de </a:t>
            </a:r>
            <a:r>
              <a:rPr lang="es-MX"/>
              <a:t>decisiones</a:t>
            </a:r>
            <a:r>
              <a:rPr lang="es-MX"/>
              <a:t>.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s-MX"/>
              <a:t>CONCEPTO INICIAL DE ARQUITECTURA</a:t>
            </a:r>
            <a:endParaRPr/>
          </a:p>
        </p:txBody>
      </p:sp>
      <p:sp>
        <p:nvSpPr>
          <p:cNvPr id="117" name="Google Shape;117;p3"/>
          <p:cNvSpPr/>
          <p:nvPr/>
        </p:nvSpPr>
        <p:spPr>
          <a:xfrm>
            <a:off x="2501313" y="1498600"/>
            <a:ext cx="7186200" cy="510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5563" y="1757475"/>
            <a:ext cx="6179999" cy="4468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s-MX"/>
              <a:t>Tecnologías utilizadas</a:t>
            </a:r>
            <a:endParaRPr/>
          </a:p>
        </p:txBody>
      </p:sp>
      <p:sp>
        <p:nvSpPr>
          <p:cNvPr id="124" name="Google Shape;124;p4"/>
          <p:cNvSpPr txBox="1"/>
          <p:nvPr>
            <p:ph idx="1" type="body"/>
          </p:nvPr>
        </p:nvSpPr>
        <p:spPr>
          <a:xfrm>
            <a:off x="1218870" y="1706875"/>
            <a:ext cx="8192700" cy="44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/>
          <a:p>
            <a:pPr indent="-304747" lvl="0" marL="30474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s-MX"/>
              <a:t>Bases de datos : MySQL</a:t>
            </a:r>
            <a:endParaRPr/>
          </a:p>
          <a:p>
            <a:pPr indent="-304747" lvl="0" marL="304747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es-MX"/>
              <a:t>Aplicación de escritorio : Java</a:t>
            </a:r>
            <a:endParaRPr/>
          </a:p>
          <a:p>
            <a:pPr indent="-304746" lvl="0" marL="304746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es-MX"/>
              <a:t>Aplicación WEB : Python Flask - HTML - CSS - JavaScript</a:t>
            </a:r>
            <a:endParaRPr/>
          </a:p>
          <a:p>
            <a:pPr indent="-304746" lvl="0" marL="304746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es-MX"/>
              <a:t>Bot Automatización : Python</a:t>
            </a:r>
            <a:endParaRPr/>
          </a:p>
          <a:p>
            <a:pPr indent="-304747" lvl="0" marL="304747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es-MX"/>
              <a:t>Análisis y publicación de datos : Power BI</a:t>
            </a:r>
            <a:endParaRPr/>
          </a:p>
        </p:txBody>
      </p:sp>
      <p:pic>
        <p:nvPicPr>
          <p:cNvPr id="125" name="Google Shape;125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49500" y="2076300"/>
            <a:ext cx="929875" cy="92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10625" y="1146425"/>
            <a:ext cx="929875" cy="92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10625" y="3006175"/>
            <a:ext cx="929875" cy="92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499600" y="3936050"/>
            <a:ext cx="1079775" cy="107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569725" y="5015825"/>
            <a:ext cx="929875" cy="92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"/>
          <p:cNvSpPr txBox="1"/>
          <p:nvPr>
            <p:ph type="title"/>
          </p:nvPr>
        </p:nvSpPr>
        <p:spPr>
          <a:xfrm>
            <a:off x="849055" y="2671250"/>
            <a:ext cx="3712500" cy="12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s-MX"/>
              <a:t>Cronograma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s-MX"/>
              <a:t>de actividades</a:t>
            </a:r>
            <a:endParaRPr/>
          </a:p>
        </p:txBody>
      </p:sp>
      <p:pic>
        <p:nvPicPr>
          <p:cNvPr id="136" name="Google Shape;136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6973" y="448025"/>
            <a:ext cx="6957151" cy="59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s-MX"/>
              <a:t>Conclusión</a:t>
            </a:r>
            <a:endParaRPr/>
          </a:p>
        </p:txBody>
      </p:sp>
      <p:sp>
        <p:nvSpPr>
          <p:cNvPr id="142" name="Google Shape;142;p7"/>
          <p:cNvSpPr txBox="1"/>
          <p:nvPr>
            <p:ph idx="2" type="body"/>
          </p:nvPr>
        </p:nvSpPr>
        <p:spPr>
          <a:xfrm>
            <a:off x="1611075" y="1885275"/>
            <a:ext cx="8966700" cy="44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126946" lvl="0" marL="30474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MX"/>
              <a:t>Este </a:t>
            </a:r>
            <a:r>
              <a:rPr lang="es-MX"/>
              <a:t>proyecto</a:t>
            </a:r>
            <a:r>
              <a:rPr lang="es-MX"/>
              <a:t> representa un gran paso a soluciones </a:t>
            </a:r>
            <a:r>
              <a:rPr lang="es-MX"/>
              <a:t>innovadoras</a:t>
            </a:r>
            <a:r>
              <a:rPr lang="es-MX"/>
              <a:t> y </a:t>
            </a:r>
            <a:r>
              <a:rPr lang="es-MX"/>
              <a:t>óptimas</a:t>
            </a:r>
            <a:r>
              <a:rPr lang="es-MX"/>
              <a:t> para el </a:t>
            </a:r>
            <a:r>
              <a:rPr lang="es-MX"/>
              <a:t>ámbito</a:t>
            </a:r>
            <a:r>
              <a:rPr lang="es-MX"/>
              <a:t> empresarial. </a:t>
            </a:r>
            <a:endParaRPr/>
          </a:p>
          <a:p>
            <a:pPr indent="-126946" lvl="0" marL="30474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126947" lvl="0" marL="30474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MX"/>
              <a:t>ByteMart permite gestionar operaciones diarias y mejorar la </a:t>
            </a:r>
            <a:r>
              <a:rPr lang="es-MX"/>
              <a:t>precisión</a:t>
            </a:r>
            <a:r>
              <a:rPr lang="es-MX"/>
              <a:t> en la toma de </a:t>
            </a:r>
            <a:r>
              <a:rPr lang="es-MX"/>
              <a:t>decisiones</a:t>
            </a:r>
            <a:r>
              <a:rPr lang="es-MX"/>
              <a:t> y libera  de tareas repetitivas, lo cual permite un crecimiento dentro del posicionamiento del mercado digital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"/>
          <p:cNvSpPr txBox="1"/>
          <p:nvPr>
            <p:ph idx="4294967295" type="ctrTitle"/>
          </p:nvPr>
        </p:nvSpPr>
        <p:spPr>
          <a:xfrm>
            <a:off x="2958225" y="519850"/>
            <a:ext cx="6272400" cy="11460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s-MX" sz="7200"/>
              <a:t>Muchas gracias.</a:t>
            </a:r>
            <a:endParaRPr sz="67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écnico 16x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2024-08-30T03:49:10Z</dcterms:created>
  <dc:creator>VICENTE RENATO DE JESUS LAGUNA GUTIERREZ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