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Fors" charset="1" panose="020B0003030001020000"/>
      <p:regular r:id="rId16"/>
    </p:embeddedFont>
    <p:embeddedFont>
      <p:font typeface="Montserrat Bold" charset="1" panose="00000800000000000000"/>
      <p:regular r:id="rId17"/>
    </p:embeddedFont>
    <p:embeddedFont>
      <p:font typeface="Montserrat" charset="1" panose="00000500000000000000"/>
      <p:regular r:id="rId18"/>
    </p:embeddedFont>
    <p:embeddedFont>
      <p:font typeface="TT Norms Bold" charset="1" panose="0200080303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CCDDC8">
                <a:alpha val="100000"/>
              </a:srgbClr>
            </a:gs>
            <a:gs pos="100000">
              <a:srgbClr val="617E76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0225"/>
            <a:ext cx="431287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2C2C2C"/>
                </a:solidFill>
                <a:latin typeface="TT Fors"/>
                <a:ea typeface="TT Fors"/>
                <a:cs typeface="TT Fors"/>
                <a:sym typeface="TT Fors"/>
              </a:rPr>
              <a:t>Equipo 414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590559" y="845546"/>
            <a:ext cx="4261100" cy="8785773"/>
          </a:xfrm>
          <a:custGeom>
            <a:avLst/>
            <a:gdLst/>
            <a:ahLst/>
            <a:cxnLst/>
            <a:rect r="r" b="b" t="t" l="l"/>
            <a:pathLst>
              <a:path h="8785773" w="4261100">
                <a:moveTo>
                  <a:pt x="0" y="0"/>
                </a:moveTo>
                <a:lnTo>
                  <a:pt x="4261100" y="0"/>
                </a:lnTo>
                <a:lnTo>
                  <a:pt x="4261100" y="8785773"/>
                </a:lnTo>
                <a:lnTo>
                  <a:pt x="0" y="8785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532058" y="4724082"/>
            <a:ext cx="818833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 spc="-450" b="true">
                <a:solidFill>
                  <a:srgbClr val="2C2C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Gluuxy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24599" y="4324668"/>
            <a:ext cx="809579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b="true" sz="1900" spc="273">
                <a:solidFill>
                  <a:srgbClr val="2C2C2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 DEMO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46427" y="9105900"/>
            <a:ext cx="4312873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19"/>
              </a:lnSpc>
            </a:pPr>
            <a:r>
              <a:rPr lang="en-US" sz="1799">
                <a:solidFill>
                  <a:srgbClr val="2C2C2C"/>
                </a:solidFill>
                <a:latin typeface="TT Fors"/>
                <a:ea typeface="TT Fors"/>
                <a:cs typeface="TT Fors"/>
                <a:sym typeface="TT Fors"/>
              </a:rPr>
              <a:t>Javier</a:t>
            </a:r>
          </a:p>
          <a:p>
            <a:pPr algn="r">
              <a:lnSpc>
                <a:spcPts val="2519"/>
              </a:lnSpc>
            </a:pPr>
            <a:r>
              <a:rPr lang="en-US" sz="1799">
                <a:solidFill>
                  <a:srgbClr val="2C2C2C"/>
                </a:solidFill>
                <a:latin typeface="TT Fors"/>
                <a:ea typeface="TT Fors"/>
                <a:cs typeface="TT Fors"/>
                <a:sym typeface="TT Fors"/>
              </a:rPr>
              <a:t>Carlos</a:t>
            </a:r>
          </a:p>
          <a:p>
            <a:pPr algn="r">
              <a:lnSpc>
                <a:spcPts val="2519"/>
              </a:lnSpc>
            </a:pPr>
            <a:r>
              <a:rPr lang="en-US" sz="1799">
                <a:solidFill>
                  <a:srgbClr val="2C2C2C"/>
                </a:solidFill>
                <a:latin typeface="TT Fors"/>
                <a:ea typeface="TT Fors"/>
                <a:cs typeface="TT Fors"/>
                <a:sym typeface="TT Fors"/>
              </a:rPr>
              <a:t>Karla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311" y="502602"/>
            <a:ext cx="7492682" cy="93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9"/>
              </a:lnSpc>
            </a:pPr>
            <a:r>
              <a:rPr lang="en-US" sz="544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2311" y="2156281"/>
            <a:ext cx="18145689" cy="743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Diabetes en México: una crisis de salud pública y su impacto en la población - UNAM Global. (2024, November 13). UNAM Global - de La Comunidad Para La Comunidad; UNAM Global. https://unamglobal.unam.mx/global_revista/la-diabetes-en-mexico-una-crisis-de-salud-publica-y-su-impacto-en-la-poblacion/ 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Basto-Abreu, A. C., López-Olmedo, N., Rojas-Martínez, R., Aguilar-Salinas, C. A., Vianey, V., Rivera-Dommarco, J., Shamah-Levy, T., Martín Romero-Martínez, Barquera, S., Villalpando, S., &amp; Tonatiuh Barrientos-Gutiérrez. (2021). Prevalence of diabetes and glycemic control in Mexico: national results from 2018 and 2020. Salud Pública de México, 63(6, Nov-Dic), 725–733. https://doi.org/10.21149/12842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‌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de, M. (2017, September 6). La importancia del control de la glucosa en la sangre de una persona que vive con diabetes. - Federación Mexicana de Diabetes, A.C. Federación Mexicana de Diabetes, A.C. - Federación Mexicana de Diabetes, A.C. https://fmdiabetes.org/la-importancia-del-control-de-la-glucosa-en-la-sangre-de-una-persona-que-vive-con-diabetes/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‌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b="true" sz="2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‌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15443" y="4072219"/>
            <a:ext cx="5870151" cy="5393619"/>
            <a:chOff x="0" y="0"/>
            <a:chExt cx="1546048" cy="14205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6048" cy="1420542"/>
            </a:xfrm>
            <a:custGeom>
              <a:avLst/>
              <a:gdLst/>
              <a:ahLst/>
              <a:cxnLst/>
              <a:rect r="r" b="b" t="t" l="l"/>
              <a:pathLst>
                <a:path h="1420542" w="1546048">
                  <a:moveTo>
                    <a:pt x="92320" y="0"/>
                  </a:moveTo>
                  <a:lnTo>
                    <a:pt x="1453728" y="0"/>
                  </a:lnTo>
                  <a:cubicBezTo>
                    <a:pt x="1478213" y="0"/>
                    <a:pt x="1501695" y="9727"/>
                    <a:pt x="1519008" y="27040"/>
                  </a:cubicBezTo>
                  <a:cubicBezTo>
                    <a:pt x="1536322" y="44353"/>
                    <a:pt x="1546048" y="67835"/>
                    <a:pt x="1546048" y="92320"/>
                  </a:cubicBezTo>
                  <a:lnTo>
                    <a:pt x="1546048" y="1328221"/>
                  </a:lnTo>
                  <a:cubicBezTo>
                    <a:pt x="1546048" y="1352706"/>
                    <a:pt x="1536322" y="1376188"/>
                    <a:pt x="1519008" y="1393502"/>
                  </a:cubicBezTo>
                  <a:cubicBezTo>
                    <a:pt x="1501695" y="1410815"/>
                    <a:pt x="1478213" y="1420542"/>
                    <a:pt x="1453728" y="1420542"/>
                  </a:cubicBezTo>
                  <a:lnTo>
                    <a:pt x="92320" y="1420542"/>
                  </a:lnTo>
                  <a:cubicBezTo>
                    <a:pt x="67835" y="1420542"/>
                    <a:pt x="44353" y="1410815"/>
                    <a:pt x="27040" y="1393502"/>
                  </a:cubicBezTo>
                  <a:cubicBezTo>
                    <a:pt x="9727" y="1376188"/>
                    <a:pt x="0" y="1352706"/>
                    <a:pt x="0" y="1328221"/>
                  </a:cubicBezTo>
                  <a:lnTo>
                    <a:pt x="0" y="92320"/>
                  </a:lnTo>
                  <a:cubicBezTo>
                    <a:pt x="0" y="67835"/>
                    <a:pt x="9727" y="44353"/>
                    <a:pt x="27040" y="27040"/>
                  </a:cubicBezTo>
                  <a:cubicBezTo>
                    <a:pt x="44353" y="9727"/>
                    <a:pt x="67835" y="0"/>
                    <a:pt x="92320" y="0"/>
                  </a:cubicBezTo>
                  <a:close/>
                </a:path>
              </a:pathLst>
            </a:custGeom>
            <a:solidFill>
              <a:srgbClr val="CCDDC8">
                <a:alpha val="5294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46048" cy="14586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023305"/>
            <a:ext cx="3400182" cy="4133960"/>
          </a:xfrm>
          <a:custGeom>
            <a:avLst/>
            <a:gdLst/>
            <a:ahLst/>
            <a:cxnLst/>
            <a:rect r="r" b="b" t="t" l="l"/>
            <a:pathLst>
              <a:path h="4133960" w="3400182">
                <a:moveTo>
                  <a:pt x="0" y="0"/>
                </a:moveTo>
                <a:lnTo>
                  <a:pt x="3400182" y="0"/>
                </a:lnTo>
                <a:lnTo>
                  <a:pt x="3400182" y="4133960"/>
                </a:lnTo>
                <a:lnTo>
                  <a:pt x="0" y="413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74023" y="39544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0353" y="1736714"/>
            <a:ext cx="247650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#1 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8880" y="8614465"/>
            <a:ext cx="7895120" cy="109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muer</a:t>
            </a:r>
            <a:r>
              <a:rPr lang="en-US" sz="31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 por diabetes atribuibles al consumo de bebidas azucaradas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91953" y="1736714"/>
            <a:ext cx="2673747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#2 en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8705" y="551167"/>
            <a:ext cx="16672521" cy="93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9"/>
              </a:lnSpc>
            </a:pPr>
            <a:r>
              <a:rPr lang="en-US" sz="54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Relación  de la glucosa en México y en el Mundo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00683" y="2053775"/>
            <a:ext cx="5484912" cy="137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62"/>
              </a:lnSpc>
            </a:pPr>
            <a:r>
              <a:rPr lang="en-US" sz="804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1.3 Billones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00683" y="4256333"/>
            <a:ext cx="5272529" cy="4958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9"/>
              </a:lnSpc>
            </a:pPr>
            <a:r>
              <a:rPr lang="en-US" sz="31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estima que para 2050, el núm</a:t>
            </a:r>
            <a:r>
              <a:rPr lang="en-US" sz="31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ero de personas con diabetes en el mundo llegará a 1.3 billones, aumentando en todos los países y convirtiéndose en una de las diez principales causas de muerte y discapacidad. 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1164" y="6079337"/>
            <a:ext cx="8475395" cy="688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7"/>
              </a:lnSpc>
              <a:spcBef>
                <a:spcPct val="0"/>
              </a:spcBef>
            </a:pPr>
            <a:r>
              <a:rPr lang="en-US" b="true" sz="4019" spc="-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reduce el pico de glucosa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83014" y="2499292"/>
            <a:ext cx="12134130" cy="189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99"/>
              </a:lnSpc>
              <a:spcBef>
                <a:spcPct val="0"/>
              </a:spcBef>
            </a:pPr>
            <a:r>
              <a:rPr lang="en-US" b="true" sz="7299" spc="-364">
                <a:solidFill>
                  <a:srgbClr val="617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</a:t>
            </a:r>
            <a:r>
              <a:rPr lang="en-US" b="true" sz="7299" spc="-364">
                <a:solidFill>
                  <a:srgbClr val="617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orden de tus alimentos si importa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14373" y="747630"/>
            <a:ext cx="7311627" cy="375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16"/>
              </a:lnSpc>
            </a:pPr>
            <a:r>
              <a:rPr lang="en-US" sz="2225">
                <a:solidFill>
                  <a:srgbClr val="2E2E2E"/>
                </a:solidFill>
                <a:latin typeface="TT Fors"/>
                <a:ea typeface="TT Fors"/>
                <a:cs typeface="TT Fors"/>
                <a:sym typeface="TT Fors"/>
              </a:rPr>
              <a:t>Diabetes Care (2015)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08372" y="4810125"/>
            <a:ext cx="4631134" cy="2969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64"/>
              </a:lnSpc>
              <a:spcBef>
                <a:spcPct val="0"/>
              </a:spcBef>
            </a:pPr>
            <a:r>
              <a:rPr lang="en-US" b="true" sz="1733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29%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58025" y="495359"/>
            <a:ext cx="4171950" cy="126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4"/>
              </a:lnSpc>
            </a:pPr>
            <a:r>
              <a:rPr lang="en-US" sz="7388" b="true">
                <a:solidFill>
                  <a:srgbClr val="617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</a:t>
            </a:r>
          </a:p>
        </p:txBody>
      </p:sp>
      <p:sp>
        <p:nvSpPr>
          <p:cNvPr name="AutoShape 3" id="3"/>
          <p:cNvSpPr/>
          <p:nvPr/>
        </p:nvSpPr>
        <p:spPr>
          <a:xfrm>
            <a:off x="5692925" y="2115263"/>
            <a:ext cx="690214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990034" y="7531334"/>
            <a:ext cx="2307932" cy="230793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9756" t="-75001" r="-11426" b="-74860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 flipV="true">
            <a:off x="4584523" y="6961988"/>
            <a:ext cx="911895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247269" y="3055679"/>
            <a:ext cx="7793463" cy="351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</a:pPr>
            <a:r>
              <a:rPr lang="en-US" sz="334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Promover el control estable de los niveles de glucosa mediante el reconocimiento automatizado de alimentos y la incorporación de habitos alimenticios ordenados y consciente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247339" y="6155371"/>
            <a:ext cx="492841" cy="0"/>
          </a:xfrm>
          <a:prstGeom prst="line">
            <a:avLst/>
          </a:prstGeom>
          <a:ln cap="flat" w="66675">
            <a:solidFill>
              <a:srgbClr val="2E2E2E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53664" y="2789053"/>
            <a:ext cx="2869785" cy="5856703"/>
          </a:xfrm>
          <a:custGeom>
            <a:avLst/>
            <a:gdLst/>
            <a:ahLst/>
            <a:cxnLst/>
            <a:rect r="r" b="b" t="t" l="l"/>
            <a:pathLst>
              <a:path h="5856703" w="2869785">
                <a:moveTo>
                  <a:pt x="0" y="0"/>
                </a:moveTo>
                <a:lnTo>
                  <a:pt x="2869785" y="0"/>
                </a:lnTo>
                <a:lnTo>
                  <a:pt x="2869785" y="5856704"/>
                </a:lnTo>
                <a:lnTo>
                  <a:pt x="0" y="58567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08983" y="2789053"/>
            <a:ext cx="2869785" cy="5856703"/>
          </a:xfrm>
          <a:custGeom>
            <a:avLst/>
            <a:gdLst/>
            <a:ahLst/>
            <a:cxnLst/>
            <a:rect r="r" b="b" t="t" l="l"/>
            <a:pathLst>
              <a:path h="5856703" w="2869785">
                <a:moveTo>
                  <a:pt x="0" y="0"/>
                </a:moveTo>
                <a:lnTo>
                  <a:pt x="2869785" y="0"/>
                </a:lnTo>
                <a:lnTo>
                  <a:pt x="2869785" y="5856704"/>
                </a:lnTo>
                <a:lnTo>
                  <a:pt x="0" y="585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64302" y="2789053"/>
            <a:ext cx="2876888" cy="5871200"/>
          </a:xfrm>
          <a:custGeom>
            <a:avLst/>
            <a:gdLst/>
            <a:ahLst/>
            <a:cxnLst/>
            <a:rect r="r" b="b" t="t" l="l"/>
            <a:pathLst>
              <a:path h="5871200" w="2876888">
                <a:moveTo>
                  <a:pt x="0" y="0"/>
                </a:moveTo>
                <a:lnTo>
                  <a:pt x="2876888" y="0"/>
                </a:lnTo>
                <a:lnTo>
                  <a:pt x="2876888" y="5871200"/>
                </a:lnTo>
                <a:lnTo>
                  <a:pt x="0" y="5871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1190" y="2774556"/>
            <a:ext cx="2876888" cy="5871200"/>
          </a:xfrm>
          <a:custGeom>
            <a:avLst/>
            <a:gdLst/>
            <a:ahLst/>
            <a:cxnLst/>
            <a:rect r="r" b="b" t="t" l="l"/>
            <a:pathLst>
              <a:path h="5871200" w="2876888">
                <a:moveTo>
                  <a:pt x="0" y="0"/>
                </a:moveTo>
                <a:lnTo>
                  <a:pt x="2876889" y="0"/>
                </a:lnTo>
                <a:lnTo>
                  <a:pt x="2876889" y="5871201"/>
                </a:lnTo>
                <a:lnTo>
                  <a:pt x="0" y="5871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48126" y="2789053"/>
            <a:ext cx="2876888" cy="5871200"/>
          </a:xfrm>
          <a:custGeom>
            <a:avLst/>
            <a:gdLst/>
            <a:ahLst/>
            <a:cxnLst/>
            <a:rect r="r" b="b" t="t" l="l"/>
            <a:pathLst>
              <a:path h="5871200" w="2876888">
                <a:moveTo>
                  <a:pt x="0" y="0"/>
                </a:moveTo>
                <a:lnTo>
                  <a:pt x="2876888" y="0"/>
                </a:lnTo>
                <a:lnTo>
                  <a:pt x="2876888" y="5871200"/>
                </a:lnTo>
                <a:lnTo>
                  <a:pt x="0" y="5871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18079" y="2789053"/>
            <a:ext cx="2869916" cy="5856971"/>
          </a:xfrm>
          <a:custGeom>
            <a:avLst/>
            <a:gdLst/>
            <a:ahLst/>
            <a:cxnLst/>
            <a:rect r="r" b="b" t="t" l="l"/>
            <a:pathLst>
              <a:path h="5856971" w="2869916">
                <a:moveTo>
                  <a:pt x="0" y="0"/>
                </a:moveTo>
                <a:lnTo>
                  <a:pt x="2869916" y="0"/>
                </a:lnTo>
                <a:lnTo>
                  <a:pt x="2869916" y="5856971"/>
                </a:lnTo>
                <a:lnTo>
                  <a:pt x="0" y="58569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0011" y="880268"/>
            <a:ext cx="7997541" cy="102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spc="-385" b="true">
                <a:solidFill>
                  <a:srgbClr val="617F76"/>
                </a:solidFill>
                <a:latin typeface="TT Norms Bold"/>
                <a:ea typeface="TT Norms Bold"/>
                <a:cs typeface="TT Norms Bold"/>
                <a:sym typeface="TT Norms Bold"/>
              </a:rPr>
              <a:t>Registros Previos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8304" y="2033622"/>
            <a:ext cx="4964384" cy="13239146"/>
            <a:chOff x="0" y="0"/>
            <a:chExt cx="6619178" cy="176521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424863"/>
              <a:ext cx="6619178" cy="7227331"/>
            </a:xfrm>
            <a:custGeom>
              <a:avLst/>
              <a:gdLst/>
              <a:ahLst/>
              <a:cxnLst/>
              <a:rect r="r" b="b" t="t" l="l"/>
              <a:pathLst>
                <a:path h="7227331" w="6619178">
                  <a:moveTo>
                    <a:pt x="0" y="0"/>
                  </a:moveTo>
                  <a:lnTo>
                    <a:pt x="6619178" y="0"/>
                  </a:lnTo>
                  <a:lnTo>
                    <a:pt x="6619178" y="7227331"/>
                  </a:lnTo>
                  <a:lnTo>
                    <a:pt x="0" y="722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8835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19178" cy="10807047"/>
            </a:xfrm>
            <a:custGeom>
              <a:avLst/>
              <a:gdLst/>
              <a:ahLst/>
              <a:cxnLst/>
              <a:rect r="r" b="b" t="t" l="l"/>
              <a:pathLst>
                <a:path h="10807047" w="6619178">
                  <a:moveTo>
                    <a:pt x="0" y="0"/>
                  </a:moveTo>
                  <a:lnTo>
                    <a:pt x="6619178" y="0"/>
                  </a:lnTo>
                  <a:lnTo>
                    <a:pt x="6619178" y="10807047"/>
                  </a:lnTo>
                  <a:lnTo>
                    <a:pt x="0" y="1080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628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822818" y="1571284"/>
            <a:ext cx="238125" cy="2381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F8E"/>
            </a:solidFill>
            <a:ln w="28575" cap="sq">
              <a:solidFill>
                <a:srgbClr val="9ACF8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63744" y="4333903"/>
            <a:ext cx="3887663" cy="3465091"/>
          </a:xfrm>
          <a:custGeom>
            <a:avLst/>
            <a:gdLst/>
            <a:ahLst/>
            <a:cxnLst/>
            <a:rect r="r" b="b" t="t" l="l"/>
            <a:pathLst>
              <a:path h="3465091" w="3887663">
                <a:moveTo>
                  <a:pt x="0" y="0"/>
                </a:moveTo>
                <a:lnTo>
                  <a:pt x="3887663" y="0"/>
                </a:lnTo>
                <a:lnTo>
                  <a:pt x="3887663" y="3465091"/>
                </a:lnTo>
                <a:lnTo>
                  <a:pt x="0" y="34650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54188" y="4333903"/>
            <a:ext cx="3887663" cy="3465091"/>
          </a:xfrm>
          <a:custGeom>
            <a:avLst/>
            <a:gdLst/>
            <a:ahLst/>
            <a:cxnLst/>
            <a:rect r="r" b="b" t="t" l="l"/>
            <a:pathLst>
              <a:path h="3465091" w="3887663">
                <a:moveTo>
                  <a:pt x="0" y="0"/>
                </a:moveTo>
                <a:lnTo>
                  <a:pt x="3887662" y="0"/>
                </a:lnTo>
                <a:lnTo>
                  <a:pt x="3887662" y="3465091"/>
                </a:lnTo>
                <a:lnTo>
                  <a:pt x="0" y="3465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19170" y="1346808"/>
            <a:ext cx="5227460" cy="102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spc="-385" b="true">
                <a:solidFill>
                  <a:srgbClr val="617F76"/>
                </a:solidFill>
                <a:latin typeface="TT Norms Bold"/>
                <a:ea typeface="TT Norms Bold"/>
                <a:cs typeface="TT Norms Bold"/>
                <a:sym typeface="TT Norms Bold"/>
              </a:rPr>
              <a:t>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27440" y="1976472"/>
            <a:ext cx="5031860" cy="77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 spc="-10">
                <a:solidFill>
                  <a:srgbClr val="2E2E2E"/>
                </a:solidFill>
                <a:latin typeface="TT Fors"/>
                <a:ea typeface="TT Fors"/>
                <a:cs typeface="TT Fors"/>
                <a:sym typeface="TT Fors"/>
              </a:rPr>
              <a:t>La</a:t>
            </a:r>
            <a:r>
              <a:rPr lang="en-US" sz="2100" spc="-10">
                <a:solidFill>
                  <a:srgbClr val="2E2E2E"/>
                </a:solidFill>
                <a:latin typeface="TT Fors"/>
                <a:ea typeface="TT Fors"/>
                <a:cs typeface="TT Fors"/>
                <a:sym typeface="TT Fors"/>
              </a:rPr>
              <a:t> aplicación te notifica del estado actual de tu glucosa.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00049" y="1440792"/>
            <a:ext cx="5059251" cy="44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Tu glucosa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18304" y="-1076999"/>
            <a:ext cx="4964384" cy="13239146"/>
            <a:chOff x="0" y="0"/>
            <a:chExt cx="6619178" cy="176521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424863"/>
              <a:ext cx="6619178" cy="7227331"/>
            </a:xfrm>
            <a:custGeom>
              <a:avLst/>
              <a:gdLst/>
              <a:ahLst/>
              <a:cxnLst/>
              <a:rect r="r" b="b" t="t" l="l"/>
              <a:pathLst>
                <a:path h="7227331" w="6619178">
                  <a:moveTo>
                    <a:pt x="0" y="0"/>
                  </a:moveTo>
                  <a:lnTo>
                    <a:pt x="6619178" y="0"/>
                  </a:lnTo>
                  <a:lnTo>
                    <a:pt x="6619178" y="7227331"/>
                  </a:lnTo>
                  <a:lnTo>
                    <a:pt x="0" y="722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8835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19178" cy="10807047"/>
            </a:xfrm>
            <a:custGeom>
              <a:avLst/>
              <a:gdLst/>
              <a:ahLst/>
              <a:cxnLst/>
              <a:rect r="r" b="b" t="t" l="l"/>
              <a:pathLst>
                <a:path h="10807047" w="6619178">
                  <a:moveTo>
                    <a:pt x="0" y="0"/>
                  </a:moveTo>
                  <a:lnTo>
                    <a:pt x="6619178" y="0"/>
                  </a:lnTo>
                  <a:lnTo>
                    <a:pt x="6619178" y="10807047"/>
                  </a:lnTo>
                  <a:lnTo>
                    <a:pt x="0" y="10807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-26286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822818" y="1571284"/>
            <a:ext cx="238125" cy="2381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F8E"/>
            </a:solidFill>
            <a:ln w="28575" cap="sq">
              <a:solidFill>
                <a:srgbClr val="9ACF8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163713" y="3726834"/>
            <a:ext cx="3779919" cy="1889960"/>
          </a:xfrm>
          <a:custGeom>
            <a:avLst/>
            <a:gdLst/>
            <a:ahLst/>
            <a:cxnLst/>
            <a:rect r="r" b="b" t="t" l="l"/>
            <a:pathLst>
              <a:path h="1889960" w="3779919">
                <a:moveTo>
                  <a:pt x="0" y="0"/>
                </a:moveTo>
                <a:lnTo>
                  <a:pt x="3779919" y="0"/>
                </a:lnTo>
                <a:lnTo>
                  <a:pt x="3779919" y="1889960"/>
                </a:lnTo>
                <a:lnTo>
                  <a:pt x="0" y="1889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63713" y="6391257"/>
            <a:ext cx="3779919" cy="1889960"/>
          </a:xfrm>
          <a:custGeom>
            <a:avLst/>
            <a:gdLst/>
            <a:ahLst/>
            <a:cxnLst/>
            <a:rect r="r" b="b" t="t" l="l"/>
            <a:pathLst>
              <a:path h="1889960" w="3779919">
                <a:moveTo>
                  <a:pt x="0" y="0"/>
                </a:moveTo>
                <a:lnTo>
                  <a:pt x="3779919" y="0"/>
                </a:lnTo>
                <a:lnTo>
                  <a:pt x="3779919" y="1889960"/>
                </a:lnTo>
                <a:lnTo>
                  <a:pt x="0" y="18899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8432" y="6391257"/>
            <a:ext cx="3779919" cy="1889960"/>
          </a:xfrm>
          <a:custGeom>
            <a:avLst/>
            <a:gdLst/>
            <a:ahLst/>
            <a:cxnLst/>
            <a:rect r="r" b="b" t="t" l="l"/>
            <a:pathLst>
              <a:path h="1889960" w="3779919">
                <a:moveTo>
                  <a:pt x="0" y="0"/>
                </a:moveTo>
                <a:lnTo>
                  <a:pt x="3779919" y="0"/>
                </a:lnTo>
                <a:lnTo>
                  <a:pt x="3779919" y="1889960"/>
                </a:lnTo>
                <a:lnTo>
                  <a:pt x="0" y="1889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58432" y="3652879"/>
            <a:ext cx="3779919" cy="2037869"/>
          </a:xfrm>
          <a:custGeom>
            <a:avLst/>
            <a:gdLst/>
            <a:ahLst/>
            <a:cxnLst/>
            <a:rect r="r" b="b" t="t" l="l"/>
            <a:pathLst>
              <a:path h="2037869" w="3779919">
                <a:moveTo>
                  <a:pt x="0" y="0"/>
                </a:moveTo>
                <a:lnTo>
                  <a:pt x="3779919" y="0"/>
                </a:lnTo>
                <a:lnTo>
                  <a:pt x="3779919" y="2037869"/>
                </a:lnTo>
                <a:lnTo>
                  <a:pt x="0" y="20378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19170" y="1346808"/>
            <a:ext cx="5227460" cy="102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spc="-385" b="true">
                <a:solidFill>
                  <a:srgbClr val="617F76"/>
                </a:solidFill>
                <a:latin typeface="TT Norms Bold"/>
                <a:ea typeface="TT Norms Bold"/>
                <a:cs typeface="TT Norms Bold"/>
                <a:sym typeface="TT Norms Bold"/>
              </a:rPr>
              <a:t>Features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27440" y="1976472"/>
            <a:ext cx="5031860" cy="77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 spc="-10">
                <a:solidFill>
                  <a:srgbClr val="2E2E2E"/>
                </a:solidFill>
                <a:latin typeface="TT Fors"/>
                <a:ea typeface="TT Fors"/>
                <a:cs typeface="TT Fors"/>
                <a:sym typeface="TT Fors"/>
              </a:rPr>
              <a:t>La</a:t>
            </a:r>
            <a:r>
              <a:rPr lang="en-US" sz="2100" spc="-10">
                <a:solidFill>
                  <a:srgbClr val="2E2E2E"/>
                </a:solidFill>
                <a:latin typeface="TT Fors"/>
                <a:ea typeface="TT Fors"/>
                <a:cs typeface="TT Fors"/>
                <a:sym typeface="TT Fors"/>
              </a:rPr>
              <a:t> aplicación te notifica del estado actual de tu glucosa.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200049" y="1440792"/>
            <a:ext cx="5059251" cy="44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 b="true">
                <a:solidFill>
                  <a:srgbClr val="000000"/>
                </a:solidFill>
                <a:latin typeface="TT Norms Bold"/>
                <a:ea typeface="TT Norms Bold"/>
                <a:cs typeface="TT Norms Bold"/>
                <a:sym typeface="TT Norms Bold"/>
              </a:rPr>
              <a:t>Tu tipo de perfil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03495" y="3754158"/>
            <a:ext cx="238125" cy="23812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F8E"/>
            </a:solidFill>
            <a:ln w="28575" cap="sq">
              <a:solidFill>
                <a:srgbClr val="9ACF8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43269" y="6122623"/>
            <a:ext cx="238125" cy="2381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ACF8E"/>
            </a:solidFill>
            <a:ln w="28575" cap="sq">
              <a:solidFill>
                <a:srgbClr val="9ACF8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9316" y="2194259"/>
            <a:ext cx="3114910" cy="6356958"/>
          </a:xfrm>
          <a:custGeom>
            <a:avLst/>
            <a:gdLst/>
            <a:ahLst/>
            <a:cxnLst/>
            <a:rect r="r" b="b" t="t" l="l"/>
            <a:pathLst>
              <a:path h="6356958" w="3114910">
                <a:moveTo>
                  <a:pt x="0" y="0"/>
                </a:moveTo>
                <a:lnTo>
                  <a:pt x="3114910" y="0"/>
                </a:lnTo>
                <a:lnTo>
                  <a:pt x="3114910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67223" y="2194259"/>
            <a:ext cx="3114910" cy="6356958"/>
          </a:xfrm>
          <a:custGeom>
            <a:avLst/>
            <a:gdLst/>
            <a:ahLst/>
            <a:cxnLst/>
            <a:rect r="r" b="b" t="t" l="l"/>
            <a:pathLst>
              <a:path h="6356958" w="3114910">
                <a:moveTo>
                  <a:pt x="0" y="0"/>
                </a:moveTo>
                <a:lnTo>
                  <a:pt x="3114909" y="0"/>
                </a:lnTo>
                <a:lnTo>
                  <a:pt x="311490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47891" y="2194259"/>
            <a:ext cx="3114910" cy="6356958"/>
          </a:xfrm>
          <a:custGeom>
            <a:avLst/>
            <a:gdLst/>
            <a:ahLst/>
            <a:cxnLst/>
            <a:rect r="r" b="b" t="t" l="l"/>
            <a:pathLst>
              <a:path h="6356958" w="3114910">
                <a:moveTo>
                  <a:pt x="0" y="0"/>
                </a:moveTo>
                <a:lnTo>
                  <a:pt x="3114910" y="0"/>
                </a:lnTo>
                <a:lnTo>
                  <a:pt x="3114910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1932" y="1169998"/>
            <a:ext cx="5227460" cy="102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spc="-385" b="true">
                <a:solidFill>
                  <a:srgbClr val="617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9322" y="3800388"/>
            <a:ext cx="5031860" cy="777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 spc="-1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La</a:t>
            </a:r>
            <a:r>
              <a:rPr lang="en-US" sz="2100" spc="-1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aplicación te recomienda una serie de comidas a partir de tus metricas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1932" y="2592243"/>
            <a:ext cx="546469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Recomendaciones de comida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9322" y="6168853"/>
            <a:ext cx="5031860" cy="1577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 spc="-1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Predicción de niveles de  glucosa en sangre en base a la comida que ingrese el usuario y el orden en la que lo consuma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1932" y="5532208"/>
            <a:ext cx="505925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Agregar comida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4263" y="2675450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5102" y="0"/>
                  </a:moveTo>
                  <a:lnTo>
                    <a:pt x="697698" y="0"/>
                  </a:lnTo>
                  <a:cubicBezTo>
                    <a:pt x="761267" y="0"/>
                    <a:pt x="812800" y="51533"/>
                    <a:pt x="812800" y="115102"/>
                  </a:cubicBezTo>
                  <a:lnTo>
                    <a:pt x="812800" y="697698"/>
                  </a:lnTo>
                  <a:cubicBezTo>
                    <a:pt x="812800" y="761267"/>
                    <a:pt x="761267" y="812800"/>
                    <a:pt x="697698" y="812800"/>
                  </a:cubicBezTo>
                  <a:lnTo>
                    <a:pt x="115102" y="812800"/>
                  </a:lnTo>
                  <a:cubicBezTo>
                    <a:pt x="51533" y="812800"/>
                    <a:pt x="0" y="761267"/>
                    <a:pt x="0" y="697698"/>
                  </a:cubicBezTo>
                  <a:lnTo>
                    <a:pt x="0" y="115102"/>
                  </a:lnTo>
                  <a:cubicBezTo>
                    <a:pt x="0" y="51533"/>
                    <a:pt x="51533" y="0"/>
                    <a:pt x="11510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813" r="0" b="-1813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9144000" y="4227394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9144000" y="7002386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199480" y="914400"/>
            <a:ext cx="7492682" cy="93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9"/>
              </a:lnSpc>
            </a:pPr>
            <a:r>
              <a:rPr lang="en-US" sz="544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Avance Técnico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4664" y="7707236"/>
            <a:ext cx="649224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Expandir a otras plataformas y sensores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1032" y="2269192"/>
            <a:ext cx="6492240" cy="2087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Mejorar la precisión del modelo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Modelos de dataset mas grandes</a:t>
            </a:r>
          </a:p>
          <a:p>
            <a:pPr algn="ctr">
              <a:lnSpc>
                <a:spcPts val="399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933479"/>
            <a:ext cx="649224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Modelos personalizados en gustos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Recetas personalizadas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DAGpv5__S3s</dc:identifier>
  <dcterms:modified xsi:type="dcterms:W3CDTF">2011-08-01T06:04:30Z</dcterms:modified>
  <cp:revision>1</cp:revision>
  <dc:title>Gluey</dc:title>
</cp:coreProperties>
</file>