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792E2-27DF-5A88-EDB3-B1595502E9FA}" v="272" dt="2021-10-04T04:04:38.942"/>
    <p1510:client id="{78C35898-B340-BD96-A68D-46BFD2F8C42B}" v="161" dt="2021-10-04T00:26:07.888"/>
    <p1510:client id="{C3CB3EFE-2034-4A14-A996-5A85B50EA167}" v="912" dt="2021-10-03T20:54:5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D2CC-45F9-4980-81EC-A998B4320E01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F7073-A127-4180-9BAE-FD96C917D71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525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F7073-A127-4180-9BAE-FD96C917D71B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11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F7073-A127-4180-9BAE-FD96C917D71B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400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5309A-4C94-4640-BFB4-98E7E1F3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B860A9-BCD3-4CA8-A2A5-5B72E1690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C2DEA-856F-4194-B3A9-95B7F3D6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F28F2-94A2-4F9A-A9C0-BC346DB4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F6964-1591-43BC-AD01-BF12CD9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26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6709-69B6-4A66-830B-3BDE95E3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69E075-C008-47AD-8A7F-57985D96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99808-4462-4A0C-9618-349CC0C1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0C840-1688-48D9-A2D9-FEB3948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B1CB6-4EAD-4A6F-99D6-08525A23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76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DDC3D5-9F6E-4B25-BE19-E41C36228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81E24-98CE-4F9F-B0CA-6F48F3BD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AE8CD-3B14-4544-B4F2-AE2986E8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38583-7089-4F4E-83A8-EB6736E8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F19E2-E1F4-49C1-ACA3-BAE5C623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965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8314C-0B6B-426C-B56E-15F5286F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B49BE-46B5-467C-8219-07D32F1C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E77FC-66D5-46A8-97EC-5915AF0A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58C1D-A267-43EF-8A2C-D6FBAFB3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7C365F-15C7-45AD-A09D-C6E2CCBD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364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8F550-DB29-48AE-9A52-A203AAF5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2BBA6-D3DA-4CED-A406-90DC3C1C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053B4-8A83-4187-9F85-A7EE02E0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75758-D7F8-4617-B6DB-06800276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D3443-5DEF-4311-9BC7-604AC39D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71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B77B6-B207-404B-B99A-7918EE5A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5F96F-FD9F-4C52-B66D-C589A5884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660949-3FFE-42F1-8F25-EDEE677E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78C2E-CBF9-4CA5-9BAC-3D074AFE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2E62D-4F08-435C-B19B-D0054A11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0D016C-C6D3-4B49-8C2C-D393AB03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992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C1E0C-ABBB-49C8-A9D3-62B90769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64558-BE3C-4EBB-A00B-FB79F573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ADED83-6E8A-4348-8937-5D27B315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D967FD-8263-4242-8A9C-9EFC678C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0B2BFD-A3FF-477B-8BEC-B6CE97C0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9F2DF8-B9F0-4477-B600-0CBAA8E1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610DFE-0458-4D65-AF35-EA24322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297DE9-5491-4A77-8D06-E2260AE3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63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D9E1-9A02-46C5-A901-F8BC9640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47C1DC-6DAE-4619-93C4-498D6A5D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AB28F6-240C-4F75-A245-272FF482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14EFCF-918F-4BA6-9CA2-E07A3214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379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DE4BC2-4CB2-47B3-B848-F8BF159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44530E-1029-4E1D-9C4E-28A079AD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24C04B-6879-40AA-852A-D1BD8996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29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3AC8B-0484-40BE-B70F-9620CCFE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015A4-D100-4096-8E64-60F9209A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1E39B4-04BF-486C-882E-6471316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B4293-D520-4562-9805-3B7243BD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F0822-557A-4856-ACAB-AFDF55E4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743A29-A4A7-4FE1-9805-4CDB94A6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713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5F084-1105-4774-A755-4E96DAB2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8751CB-1815-43E4-9A4D-CDD823F4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AFE85-76C3-489F-A470-F51FAB7FA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8CBE75-073A-4DD1-B6CA-4C962067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1A5406-63F9-4334-9A11-E771625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74780D-82F8-4F29-81D0-F5B9BD00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66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C70050-EAAB-4C3C-8936-F17F654F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72F314-7EFC-4D89-B2AA-B1661D56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910AA-4524-4372-A99A-DA95007E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D6E0-FBD5-4FE9-BF30-808F6393017B}" type="datetimeFigureOut">
              <a:rPr lang="es-EC" smtClean="0"/>
              <a:t>3/10/2021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BE37F-D597-43DE-89B3-3D009609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A5D26-8F98-4933-88EF-14908716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EBDE-9F7C-48B7-86B9-4DAE9338E2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objeto, paraguas, oscuro&#10;&#10;Descripción generada automáticamente">
            <a:extLst>
              <a:ext uri="{FF2B5EF4-FFF2-40B4-BE49-F238E27FC236}">
                <a16:creationId xmlns:a16="http://schemas.microsoft.com/office/drawing/2014/main" id="{B38919BF-B620-4165-B8F8-96CCC9D8F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" b="4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6E9C92-2FC9-47D2-B8B6-7AA7370609F7}"/>
              </a:ext>
            </a:extLst>
          </p:cNvPr>
          <p:cNvSpPr/>
          <p:nvPr/>
        </p:nvSpPr>
        <p:spPr>
          <a:xfrm>
            <a:off x="2241" y="2422711"/>
            <a:ext cx="12186395" cy="2235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5B9E1F-0BF2-4761-A6F7-556F7C4A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609" y="2016092"/>
            <a:ext cx="5667393" cy="1834056"/>
          </a:xfrm>
        </p:spPr>
        <p:txBody>
          <a:bodyPr>
            <a:normAutofit/>
          </a:bodyPr>
          <a:lstStyle/>
          <a:p>
            <a:r>
              <a:rPr lang="en-US" sz="4000" b="1"/>
              <a:t>GUI</a:t>
            </a:r>
            <a:r>
              <a:rPr lang="es-EC" sz="4000" b="1"/>
              <a:t> for</a:t>
            </a:r>
            <a:br>
              <a:rPr lang="es-EC" sz="4000" b="1"/>
            </a:br>
            <a:r>
              <a:rPr lang="es-EC" sz="4000" b="1" err="1"/>
              <a:t>Materials</a:t>
            </a:r>
            <a:r>
              <a:rPr lang="es-EC" sz="4000" b="1"/>
              <a:t> </a:t>
            </a:r>
            <a:r>
              <a:rPr lang="es-EC" sz="4000" b="1" err="1"/>
              <a:t>Science</a:t>
            </a:r>
            <a:endParaRPr lang="es-EC" sz="4000" b="1" err="1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25E12-D0D3-4533-A4A2-0CC8D08C0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1557" y="4144498"/>
            <a:ext cx="4330262" cy="683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C" sz="2000" b="1"/>
              <a:t>Gamma Steel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1FC1ACC-4B5A-4902-A907-EA702799E4DE}"/>
              </a:ext>
            </a:extLst>
          </p:cNvPr>
          <p:cNvSpPr txBox="1"/>
          <p:nvPr/>
        </p:nvSpPr>
        <p:spPr>
          <a:xfrm>
            <a:off x="-4483" y="4657165"/>
            <a:ext cx="12189756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cs typeface="Calibri"/>
              </a:rPr>
              <a:t>Group members</a:t>
            </a:r>
          </a:p>
          <a:p>
            <a:pPr algn="ctr"/>
            <a:endParaRPr lang="es-ES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s-ES">
                <a:solidFill>
                  <a:schemeClr val="bg1"/>
                </a:solidFill>
                <a:cs typeface="Calibri"/>
              </a:rPr>
              <a:t>Karla Antonieta Durán Oscuez</a:t>
            </a:r>
            <a:endParaRPr lang="es-ES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s-ES">
                <a:solidFill>
                  <a:schemeClr val="bg1"/>
                </a:solidFill>
                <a:cs typeface="Calibri"/>
              </a:rPr>
              <a:t>Bryan Plaza</a:t>
            </a:r>
            <a:endParaRPr lang="es-ES" dirty="0">
              <a:solidFill>
                <a:schemeClr val="bg1"/>
              </a:solidFill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2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DB32-F29C-46CC-A8E2-ACBAADF7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13277" cy="1336768"/>
          </a:xfrm>
        </p:spPr>
        <p:txBody>
          <a:bodyPr/>
          <a:lstStyle/>
          <a:p>
            <a:r>
              <a:rPr lang="es-EC" b="1"/>
              <a:t>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B4BE5-4250-4D57-A9EE-E702FE57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288" y="2357903"/>
            <a:ext cx="4156262" cy="1449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C"/>
              <a:t>Design and production of scientifically proven materials</a:t>
            </a:r>
            <a:endParaRPr lang="es-EC" dirty="0">
              <a:cs typeface="Calibri" panose="020F0502020204030204"/>
            </a:endParaRPr>
          </a:p>
          <a:p>
            <a:endParaRPr lang="es-EC">
              <a:cs typeface="Calibri" panose="020F0502020204030204"/>
            </a:endParaRPr>
          </a:p>
          <a:p>
            <a:endParaRPr lang="es-EC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730DCD9-FCF7-4569-AEA3-680973B2DE52}"/>
              </a:ext>
            </a:extLst>
          </p:cNvPr>
          <p:cNvSpPr txBox="1">
            <a:spLocks/>
          </p:cNvSpPr>
          <p:nvPr/>
        </p:nvSpPr>
        <p:spPr>
          <a:xfrm>
            <a:off x="787056" y="4472274"/>
            <a:ext cx="4442014" cy="978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>
                <a:ea typeface="+mn-lt"/>
                <a:cs typeface="+mn-lt"/>
              </a:rPr>
              <a:t>Installing third-party software and dependencies</a:t>
            </a:r>
            <a:endParaRPr lang="es-ES"/>
          </a:p>
          <a:p>
            <a:pPr algn="ctr"/>
            <a:endParaRPr lang="es-EC"/>
          </a:p>
          <a:p>
            <a:pPr algn="ctr"/>
            <a:endParaRPr lang="es-EC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17002B3-1D67-4B5A-92BF-D641B9585DC1}"/>
              </a:ext>
            </a:extLst>
          </p:cNvPr>
          <p:cNvSpPr txBox="1">
            <a:spLocks/>
          </p:cNvSpPr>
          <p:nvPr/>
        </p:nvSpPr>
        <p:spPr>
          <a:xfrm>
            <a:off x="6051176" y="3990598"/>
            <a:ext cx="5080748" cy="569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>
                <a:ea typeface="+mn-lt"/>
                <a:cs typeface="+mn-lt"/>
              </a:rPr>
              <a:t>High learning curve</a:t>
            </a:r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FFDDD5B-D453-44ED-95AC-38284586ECF1}"/>
              </a:ext>
            </a:extLst>
          </p:cNvPr>
          <p:cNvSpPr txBox="1">
            <a:spLocks/>
          </p:cNvSpPr>
          <p:nvPr/>
        </p:nvSpPr>
        <p:spPr>
          <a:xfrm>
            <a:off x="6052297" y="2389280"/>
            <a:ext cx="5080748" cy="972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>
                <a:ea typeface="+mn-lt"/>
                <a:cs typeface="+mn-lt"/>
              </a:rPr>
              <a:t>Tests and calculations using computational models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0584FB-D54F-4F30-B2CC-62AB16CBB950}"/>
              </a:ext>
            </a:extLst>
          </p:cNvPr>
          <p:cNvCxnSpPr/>
          <p:nvPr/>
        </p:nvCxnSpPr>
        <p:spPr>
          <a:xfrm flipV="1">
            <a:off x="719418" y="4019550"/>
            <a:ext cx="4510365" cy="39218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B792E39-3661-427A-9B9C-92E34029F87C}"/>
              </a:ext>
            </a:extLst>
          </p:cNvPr>
          <p:cNvCxnSpPr>
            <a:cxnSpLocks/>
          </p:cNvCxnSpPr>
          <p:nvPr/>
        </p:nvCxnSpPr>
        <p:spPr>
          <a:xfrm flipV="1">
            <a:off x="6266329" y="3593726"/>
            <a:ext cx="4510365" cy="39218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2A3188B-2DF0-47EE-A2FF-0942D643C3FA}"/>
              </a:ext>
            </a:extLst>
          </p:cNvPr>
          <p:cNvCxnSpPr>
            <a:cxnSpLocks/>
          </p:cNvCxnSpPr>
          <p:nvPr/>
        </p:nvCxnSpPr>
        <p:spPr>
          <a:xfrm>
            <a:off x="5672417" y="1492620"/>
            <a:ext cx="28013" cy="415178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5">
            <a:extLst>
              <a:ext uri="{FF2B5EF4-FFF2-40B4-BE49-F238E27FC236}">
                <a16:creationId xmlns:a16="http://schemas.microsoft.com/office/drawing/2014/main" id="{6583E99D-15A9-4D8C-805B-78E8D2C0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206" y="364191"/>
            <a:ext cx="1411942" cy="1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F7B395-1B75-4AC5-A7D3-D1A94342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EC" sz="4000">
                <a:cs typeface="Calibri Light"/>
              </a:rPr>
              <a:t>Actual context</a:t>
            </a:r>
            <a:endParaRPr lang="es-EC" sz="4000" dirty="0">
              <a:cs typeface="Calibri Ligh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AFF5E-3252-4579-87B3-082F89F0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C" sz="2000">
                <a:ea typeface="+mn-lt"/>
                <a:cs typeface="+mn-lt"/>
              </a:rPr>
              <a:t>Complex command interfaces</a:t>
            </a:r>
            <a:endParaRPr lang="es-ES"/>
          </a:p>
          <a:p>
            <a:pPr marL="0" indent="0" algn="ctr">
              <a:buNone/>
            </a:pPr>
            <a:endParaRPr lang="es-EC" sz="2000">
              <a:cs typeface="Calibri" panose="020F0502020204030204"/>
            </a:endParaRPr>
          </a:p>
          <a:p>
            <a:pPr marL="0" indent="0" algn="ctr">
              <a:buNone/>
            </a:pPr>
            <a:endParaRPr lang="es-EC" sz="200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s-EC" sz="2000">
                <a:ea typeface="+mn-lt"/>
                <a:cs typeface="+mn-lt"/>
              </a:rPr>
              <a:t>Massive work queues for simple model execution</a:t>
            </a:r>
            <a:endParaRPr lang="es-EC">
              <a:ea typeface="+mn-lt"/>
              <a:cs typeface="+mn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613AF90-6A59-4E8D-AD70-BCB554F3F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71"/>
          <a:stretch/>
        </p:blipFill>
        <p:spPr>
          <a:xfrm>
            <a:off x="7083423" y="1400249"/>
            <a:ext cx="4397433" cy="88204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064D44-A3A3-49FE-9389-34E3315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895852"/>
            <a:ext cx="4395569" cy="21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29">
            <a:extLst>
              <a:ext uri="{FF2B5EF4-FFF2-40B4-BE49-F238E27FC236}">
                <a16:creationId xmlns:a16="http://schemas.microsoft.com/office/drawing/2014/main" id="{4B40E075-30AB-41D6-BFDD-B25C4985C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4101"/>
            <a:ext cx="4202870" cy="2878523"/>
          </a:xfrm>
          <a:custGeom>
            <a:avLst/>
            <a:gdLst>
              <a:gd name="connsiteX0" fmla="*/ 4202870 w 4202870"/>
              <a:gd name="connsiteY0" fmla="*/ 2878523 h 2878523"/>
              <a:gd name="connsiteX1" fmla="*/ 0 w 4202870"/>
              <a:gd name="connsiteY1" fmla="*/ 2878523 h 2878523"/>
              <a:gd name="connsiteX2" fmla="*/ 2878523 w 4202870"/>
              <a:gd name="connsiteY2" fmla="*/ 0 h 2878523"/>
              <a:gd name="connsiteX3" fmla="*/ 4202870 w 4202870"/>
              <a:gd name="connsiteY3" fmla="*/ 1324347 h 287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870" h="2878523">
                <a:moveTo>
                  <a:pt x="4202870" y="2878523"/>
                </a:moveTo>
                <a:lnTo>
                  <a:pt x="0" y="2878523"/>
                </a:lnTo>
                <a:lnTo>
                  <a:pt x="2878523" y="0"/>
                </a:lnTo>
                <a:lnTo>
                  <a:pt x="4202870" y="1324347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1">
            <a:extLst>
              <a:ext uri="{FF2B5EF4-FFF2-40B4-BE49-F238E27FC236}">
                <a16:creationId xmlns:a16="http://schemas.microsoft.com/office/drawing/2014/main" id="{71D5DFC5-85CD-4DB0-9549-D5AA3A1F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481849" y="4022486"/>
            <a:ext cx="3655570" cy="264642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33">
            <a:extLst>
              <a:ext uri="{FF2B5EF4-FFF2-40B4-BE49-F238E27FC236}">
                <a16:creationId xmlns:a16="http://schemas.microsoft.com/office/drawing/2014/main" id="{19F2DF91-4956-4FED-AAF9-98B74CFE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082775" y="4721406"/>
            <a:ext cx="3124834" cy="3124834"/>
          </a:xfrm>
          <a:custGeom>
            <a:avLst/>
            <a:gdLst>
              <a:gd name="connsiteX0" fmla="*/ 0 w 4070846"/>
              <a:gd name="connsiteY0" fmla="*/ 0 h 4070846"/>
              <a:gd name="connsiteX1" fmla="*/ 4070846 w 4070846"/>
              <a:gd name="connsiteY1" fmla="*/ 0 h 4070846"/>
              <a:gd name="connsiteX2" fmla="*/ 4070846 w 4070846"/>
              <a:gd name="connsiteY2" fmla="*/ 1063476 h 4070846"/>
              <a:gd name="connsiteX3" fmla="*/ 1063476 w 4070846"/>
              <a:gd name="connsiteY3" fmla="*/ 4070846 h 4070846"/>
              <a:gd name="connsiteX4" fmla="*/ 0 w 4070846"/>
              <a:gd name="connsiteY4" fmla="*/ 4070846 h 40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846" h="4070846">
                <a:moveTo>
                  <a:pt x="0" y="0"/>
                </a:moveTo>
                <a:lnTo>
                  <a:pt x="4070846" y="0"/>
                </a:lnTo>
                <a:lnTo>
                  <a:pt x="4070846" y="1063476"/>
                </a:lnTo>
                <a:lnTo>
                  <a:pt x="1063476" y="4070846"/>
                </a:lnTo>
                <a:lnTo>
                  <a:pt x="0" y="4070846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35">
            <a:extLst>
              <a:ext uri="{FF2B5EF4-FFF2-40B4-BE49-F238E27FC236}">
                <a16:creationId xmlns:a16="http://schemas.microsoft.com/office/drawing/2014/main" id="{B317FA41-DFFF-4E14-B0E1-F1171106C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763614" y="2441510"/>
            <a:ext cx="4947321" cy="4462142"/>
          </a:xfrm>
          <a:custGeom>
            <a:avLst/>
            <a:gdLst>
              <a:gd name="connsiteX0" fmla="*/ 0 w 4947321"/>
              <a:gd name="connsiteY0" fmla="*/ 0 h 4462142"/>
              <a:gd name="connsiteX1" fmla="*/ 0 w 4947321"/>
              <a:gd name="connsiteY1" fmla="*/ 1115211 h 4462142"/>
              <a:gd name="connsiteX2" fmla="*/ 3346931 w 4947321"/>
              <a:gd name="connsiteY2" fmla="*/ 4462142 h 4462142"/>
              <a:gd name="connsiteX3" fmla="*/ 4947321 w 4947321"/>
              <a:gd name="connsiteY3" fmla="*/ 2861751 h 4462142"/>
              <a:gd name="connsiteX4" fmla="*/ 4947321 w 4947321"/>
              <a:gd name="connsiteY4" fmla="*/ 0 h 44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7321" h="4462142">
                <a:moveTo>
                  <a:pt x="0" y="0"/>
                </a:moveTo>
                <a:lnTo>
                  <a:pt x="0" y="1115211"/>
                </a:lnTo>
                <a:lnTo>
                  <a:pt x="3346931" y="4462142"/>
                </a:lnTo>
                <a:lnTo>
                  <a:pt x="4947321" y="2861751"/>
                </a:lnTo>
                <a:lnTo>
                  <a:pt x="4947321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06D203FA-9405-4E71-9D22-0D9ED95C7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1847323" y="1610940"/>
            <a:ext cx="723574" cy="72357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ame 4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48A0E-E556-4647-BC60-1402524E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12" y="886815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2800">
                <a:solidFill>
                  <a:srgbClr val="080808"/>
                </a:solidFill>
                <a:cs typeface="Calibri Light"/>
              </a:rPr>
              <a:t>Graphical User Interface</a:t>
            </a:r>
            <a:endParaRPr lang="es-EC" sz="2800" kern="1200" dirty="0">
              <a:solidFill>
                <a:srgbClr val="080808"/>
              </a:solidFill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C69AF7-5CCB-4500-A841-D27029F89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" r="633" b="2"/>
          <a:stretch/>
        </p:blipFill>
        <p:spPr>
          <a:xfrm>
            <a:off x="717722" y="3273182"/>
            <a:ext cx="4768968" cy="342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C6D946-36E3-4C80-818F-2835AADE5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19" r="-550" b="5284"/>
          <a:stretch/>
        </p:blipFill>
        <p:spPr>
          <a:xfrm>
            <a:off x="265135" y="47267"/>
            <a:ext cx="5844093" cy="3070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D8ED34-7D9E-431F-9A09-80A3AB523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46" b="2"/>
          <a:stretch/>
        </p:blipFill>
        <p:spPr>
          <a:xfrm>
            <a:off x="6088468" y="3355341"/>
            <a:ext cx="6006138" cy="342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88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6617A-318A-4366-A2FA-0E36A4B4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EC" sz="4100">
                <a:cs typeface="Calibri Light"/>
              </a:rPr>
              <a:t>Advantages and Scalabitity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6557A-F3B3-4030-A82F-BDB15B76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EC" sz="2200">
                <a:ea typeface="+mn-lt"/>
                <a:cs typeface="+mn-lt"/>
              </a:rPr>
              <a:t>Integration of functionalities by phases.</a:t>
            </a:r>
          </a:p>
          <a:p>
            <a:r>
              <a:rPr lang="es-EC" sz="2200">
                <a:ea typeface="+mn-lt"/>
                <a:cs typeface="+mn-lt"/>
              </a:rPr>
              <a:t>Access to large amounts of data.</a:t>
            </a:r>
            <a:endParaRPr lang="es-EC">
              <a:ea typeface="+mn-lt"/>
              <a:cs typeface="+mn-lt"/>
            </a:endParaRPr>
          </a:p>
          <a:p>
            <a:r>
              <a:rPr lang="es-EC" sz="2200">
                <a:ea typeface="+mn-lt"/>
                <a:cs typeface="+mn-lt"/>
              </a:rPr>
              <a:t>Interactive and simple design.</a:t>
            </a:r>
            <a:endParaRPr lang="es-EC">
              <a:ea typeface="+mn-lt"/>
              <a:cs typeface="+mn-lt"/>
            </a:endParaRPr>
          </a:p>
          <a:p>
            <a:r>
              <a:rPr lang="es-EC" sz="2200">
                <a:ea typeface="+mn-lt"/>
                <a:cs typeface="+mn-lt"/>
              </a:rPr>
              <a:t>No external facilities.</a:t>
            </a:r>
            <a:endParaRPr lang="es-EC">
              <a:ea typeface="+mn-lt"/>
              <a:cs typeface="+mn-lt"/>
            </a:endParaRPr>
          </a:p>
          <a:p>
            <a:r>
              <a:rPr lang="es-EC" sz="2200">
                <a:ea typeface="+mn-lt"/>
                <a:cs typeface="+mn-lt"/>
              </a:rPr>
              <a:t>Open Source design tool.</a:t>
            </a:r>
            <a:endParaRPr lang="es-EC">
              <a:ea typeface="+mn-lt"/>
              <a:cs typeface="+mn-lt"/>
            </a:endParaRPr>
          </a:p>
          <a:p>
            <a:r>
              <a:rPr lang="es-EC" sz="2200">
                <a:ea typeface="+mn-lt"/>
                <a:cs typeface="+mn-lt"/>
              </a:rPr>
              <a:t>Modulation for integration of future tools.</a:t>
            </a:r>
            <a:endParaRPr lang="es-EC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91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5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GUI for Materials Science</vt:lpstr>
      <vt:lpstr>Problem</vt:lpstr>
      <vt:lpstr>Actual context</vt:lpstr>
      <vt:lpstr>Graphical User Interface</vt:lpstr>
      <vt:lpstr>Advantages and Scalabitity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for materials science</dc:title>
  <dc:creator>Bryan Elian Plaza Anchundia</dc:creator>
  <cp:revision>60</cp:revision>
  <dcterms:created xsi:type="dcterms:W3CDTF">2021-10-03T20:13:39Z</dcterms:created>
  <dcterms:modified xsi:type="dcterms:W3CDTF">2021-10-04T04:05:01Z</dcterms:modified>
</cp:coreProperties>
</file>