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0" r:id="rId3"/>
    <p:sldId id="264" r:id="rId4"/>
    <p:sldId id="265" r:id="rId5"/>
    <p:sldId id="267" r:id="rId6"/>
    <p:sldId id="266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5D6C-681D-46A0-8689-EC70CFD6610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08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5D6C-681D-46A0-8689-EC70CFD6610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28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5D6C-681D-46A0-8689-EC70CFD6610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4909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5D6C-681D-46A0-8689-EC70CFD6610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399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5D6C-681D-46A0-8689-EC70CFD6610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9159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5D6C-681D-46A0-8689-EC70CFD6610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968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5D6C-681D-46A0-8689-EC70CFD6610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300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5D6C-681D-46A0-8689-EC70CFD6610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61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5D6C-681D-46A0-8689-EC70CFD6610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9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5D6C-681D-46A0-8689-EC70CFD6610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76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5D6C-681D-46A0-8689-EC70CFD6610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91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5D6C-681D-46A0-8689-EC70CFD6610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64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5D6C-681D-46A0-8689-EC70CFD6610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55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5D6C-681D-46A0-8689-EC70CFD6610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76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5D6C-681D-46A0-8689-EC70CFD6610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11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5D6C-681D-46A0-8689-EC70CFD6610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04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25D6C-681D-46A0-8689-EC70CFD6610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24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/>
              <a:t>Programme</a:t>
            </a:r>
            <a:r>
              <a:rPr lang="fr-FR">
                <a:latin typeface="Garamond" panose="02020404030301010803" pitchFamily="18" charset="0"/>
              </a:rPr>
              <a:t> D-CLIC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M" sz="3200" smtClean="0"/>
              <a:t>MODULE – LANGUE FRANCAISE ETRANGERE</a:t>
            </a:r>
          </a:p>
          <a:p>
            <a:pPr algn="ctr"/>
            <a:r>
              <a:rPr lang="fr-FR"/>
              <a:t>Projet 4 - DALF </a:t>
            </a:r>
            <a:r>
              <a:rPr lang="fr-FR" smtClean="0"/>
              <a:t>C1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61" y="0"/>
            <a:ext cx="5460317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3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IV - </a:t>
            </a:r>
            <a:r>
              <a:rPr lang="fr-FR" smtClean="0"/>
              <a:t>Énoncé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16274" y="2133600"/>
            <a:ext cx="968833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Ces exercices sont dédiés au DALF C1. Dans un premier temps, vous vous entraînerez </a:t>
            </a:r>
            <a:r>
              <a:rPr lang="fr-FR" smtClean="0"/>
              <a:t>aux différentes </a:t>
            </a:r>
            <a:r>
              <a:rPr lang="fr-FR"/>
              <a:t>épreuves grâce aux sites proposés puis </a:t>
            </a:r>
            <a:r>
              <a:rPr lang="fr-FR" smtClean="0"/>
              <a:t>vous passerez </a:t>
            </a:r>
            <a:r>
              <a:rPr lang="fr-FR"/>
              <a:t>les 3 épreuves dans </a:t>
            </a:r>
            <a:r>
              <a:rPr lang="fr-FR" smtClean="0"/>
              <a:t>les conditions </a:t>
            </a:r>
            <a:r>
              <a:rPr lang="fr-FR"/>
              <a:t>réelles d’examen (durée, aucune assistance). Vous devrez travailler en </a:t>
            </a:r>
            <a:r>
              <a:rPr lang="fr-FR" smtClean="0"/>
              <a:t>toute autonomie </a:t>
            </a:r>
            <a:r>
              <a:rPr lang="fr-FR"/>
              <a:t>mais des grilles d’évaluation et de correction sont fournies</a:t>
            </a:r>
            <a:r>
              <a:rPr lang="fr-FR" smtClean="0"/>
              <a:t>.</a:t>
            </a:r>
          </a:p>
          <a:p>
            <a:pPr marL="0" indent="0">
              <a:buNone/>
            </a:pPr>
            <a:r>
              <a:rPr lang="fr-FR"/>
              <a:t/>
            </a:r>
            <a:br>
              <a:rPr lang="fr-FR"/>
            </a:br>
            <a:r>
              <a:rPr lang="fr-FR"/>
              <a:t>Sur ces sites, vous pourrez vous entraîner aux différentes épreuves du DALF C1 :</a:t>
            </a:r>
            <a:br>
              <a:rPr lang="fr-FR"/>
            </a:br>
            <a:r>
              <a:rPr lang="fr-FR"/>
              <a:t>- http://www.delfdalf.fr/exemples-sujets-dalf-c1.html</a:t>
            </a:r>
            <a:br>
              <a:rPr lang="fr-FR"/>
            </a:br>
            <a:r>
              <a:rPr lang="fr-FR"/>
              <a:t>- https://www.francepodcasts.com/?s=dalf+c1</a:t>
            </a:r>
            <a:br>
              <a:rPr lang="fr-FR"/>
            </a:br>
            <a:r>
              <a:rPr lang="fr-FR"/>
              <a:t>- https://sites.google.com/site/passetondalf/methodes-et-techniques/synthese-de-documents-c1</a:t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68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http://www.delfdalf.fr/exemples-sujets-dalf-c1.html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615858"/>
            <a:ext cx="8915400" cy="524214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fr-FR" smtClean="0"/>
              <a:t>Quelle </a:t>
            </a:r>
            <a:r>
              <a:rPr lang="fr-FR"/>
              <a:t>est la profession et la spécialité de Nathalie Fonterel </a:t>
            </a:r>
            <a:r>
              <a:rPr lang="fr-FR" smtClean="0"/>
              <a:t>?</a:t>
            </a:r>
          </a:p>
          <a:p>
            <a:pPr marL="0" indent="0">
              <a:buNone/>
            </a:pPr>
            <a:r>
              <a:rPr lang="fr-CM" smtClean="0"/>
              <a:t>Spécialiste des questions environnementales</a:t>
            </a:r>
            <a:endParaRPr lang="fr-FR" smtClean="0"/>
          </a:p>
          <a:p>
            <a:pPr marL="0" indent="0">
              <a:buNone/>
            </a:pPr>
            <a:r>
              <a:rPr lang="fr-FR" smtClean="0"/>
              <a:t>2.  Complétez </a:t>
            </a:r>
            <a:r>
              <a:rPr lang="fr-FR"/>
              <a:t>le tableau : 1 point </a:t>
            </a:r>
            <a:endParaRPr lang="fr-FR" smtClean="0"/>
          </a:p>
          <a:p>
            <a:pPr marL="0" indent="0">
              <a:buNone/>
            </a:pPr>
            <a:endParaRPr lang="fr-CM"/>
          </a:p>
          <a:p>
            <a:pPr marL="0" indent="0">
              <a:buNone/>
            </a:pPr>
            <a:endParaRPr lang="fr-CM" smtClean="0"/>
          </a:p>
          <a:p>
            <a:pPr marL="0" indent="0">
              <a:buNone/>
            </a:pPr>
            <a:endParaRPr lang="fr-CM"/>
          </a:p>
          <a:p>
            <a:pPr marL="0" indent="0">
              <a:buNone/>
            </a:pPr>
            <a:endParaRPr lang="fr-CM" smtClean="0"/>
          </a:p>
          <a:p>
            <a:pPr marL="0" indent="0">
              <a:buNone/>
            </a:pPr>
            <a:endParaRPr lang="fr-FR" smtClean="0"/>
          </a:p>
          <a:p>
            <a:pPr marL="0" indent="0">
              <a:buNone/>
            </a:pPr>
            <a:r>
              <a:rPr lang="fr-FR" smtClean="0"/>
              <a:t>3</a:t>
            </a:r>
            <a:r>
              <a:rPr lang="fr-FR"/>
              <a:t>. Les communes ont-elles conscience que la protection des rivages peut représenter un atout économique ? Répondez par oui ou non et relevez l’expression imagée qui justifie votre réponse. 1 </a:t>
            </a:r>
            <a:r>
              <a:rPr lang="fr-FR" smtClean="0"/>
              <a:t>point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mtClean="0"/>
              <a:t> Oui</a:t>
            </a:r>
          </a:p>
          <a:p>
            <a:pPr marL="0" indent="0">
              <a:buNone/>
            </a:pPr>
            <a:r>
              <a:rPr lang="fr-CM" smtClean="0"/>
              <a:t>Expression imagée: Le vert peut valoir de l’or</a:t>
            </a:r>
            <a:endParaRPr lang="fr-FR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262882"/>
              </p:ext>
            </p:extLst>
          </p:nvPr>
        </p:nvGraphicFramePr>
        <p:xfrm>
          <a:off x="2708406" y="2773934"/>
          <a:ext cx="8128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mtClean="0"/>
                        <a:t>Nom de l’établissement 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Statut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Date de création 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Longueur de l’espace protégé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M" smtClean="0"/>
                        <a:t>Le conservatoire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CM" smtClean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M" smtClean="0"/>
                        <a:t>1975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M" smtClean="0"/>
                        <a:t>800km de rivage</a:t>
                      </a:r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72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29008" y="275573"/>
            <a:ext cx="9575604" cy="56231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mtClean="0"/>
              <a:t>Justification </a:t>
            </a:r>
            <a:r>
              <a:rPr lang="fr-FR"/>
              <a:t>: </a:t>
            </a:r>
            <a:r>
              <a:rPr lang="fr-CM"/>
              <a:t>la nature attire le touriste.</a:t>
            </a:r>
            <a:endParaRPr lang="fr-FR"/>
          </a:p>
          <a:p>
            <a:pPr marL="0" indent="0">
              <a:buNone/>
            </a:pPr>
            <a:endParaRPr lang="fr-FR" smtClean="0"/>
          </a:p>
          <a:p>
            <a:pPr marL="0" indent="0">
              <a:buNone/>
            </a:pPr>
            <a:r>
              <a:rPr lang="fr-FR" smtClean="0"/>
              <a:t>4. Cochez </a:t>
            </a:r>
            <a:r>
              <a:rPr lang="fr-FR"/>
              <a:t>la bonne réponse : 1 point </a:t>
            </a:r>
            <a:endParaRPr lang="fr-FR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smtClean="0"/>
              <a:t> </a:t>
            </a:r>
            <a:r>
              <a:rPr lang="fr-FR"/>
              <a:t>Le Conservatoire intervient à la demande des municipalités</a:t>
            </a:r>
            <a:r>
              <a:rPr lang="fr-FR" smtClean="0"/>
              <a:t>.</a:t>
            </a:r>
          </a:p>
          <a:p>
            <a:pPr marL="0" indent="0">
              <a:buNone/>
            </a:pPr>
            <a:endParaRPr lang="fr-FR" smtClean="0"/>
          </a:p>
          <a:p>
            <a:pPr marL="0" indent="0">
              <a:buNone/>
            </a:pPr>
            <a:r>
              <a:rPr lang="fr-FR" smtClean="0"/>
              <a:t>5</a:t>
            </a:r>
            <a:r>
              <a:rPr lang="fr-FR"/>
              <a:t>. À qui appartient l’île Tristan actuellement ? 0.5 point </a:t>
            </a:r>
            <a:endParaRPr lang="fr-FR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smtClean="0"/>
              <a:t>Au </a:t>
            </a:r>
            <a:r>
              <a:rPr lang="fr-FR"/>
              <a:t>Conservatoire du littoral. </a:t>
            </a:r>
            <a:endParaRPr lang="fr-FR" smtClean="0"/>
          </a:p>
          <a:p>
            <a:pPr marL="0" indent="0">
              <a:buNone/>
            </a:pPr>
            <a:endParaRPr lang="fr-FR" smtClean="0"/>
          </a:p>
          <a:p>
            <a:pPr marL="0" indent="0">
              <a:buNone/>
            </a:pPr>
            <a:r>
              <a:rPr lang="fr-FR" smtClean="0"/>
              <a:t>6</a:t>
            </a:r>
            <a:r>
              <a:rPr lang="fr-FR"/>
              <a:t>. Qu’est-ce qui satisfait Monique Prévos dans cette situation ? 1.5 </a:t>
            </a:r>
            <a:r>
              <a:rPr lang="fr-FR" smtClean="0"/>
              <a:t>point</a:t>
            </a:r>
          </a:p>
          <a:p>
            <a:pPr marL="0" indent="0">
              <a:buNone/>
            </a:pPr>
            <a:r>
              <a:rPr lang="fr-CM" smtClean="0"/>
              <a:t>L’île fait parti du patrimoine commun et les douarnonistes y ont accès.</a:t>
            </a:r>
            <a:endParaRPr lang="fr-FR" smtClean="0"/>
          </a:p>
          <a:p>
            <a:pPr marL="0" indent="0">
              <a:buNone/>
            </a:pPr>
            <a:endParaRPr lang="fr-CM"/>
          </a:p>
          <a:p>
            <a:pPr marL="0" indent="0">
              <a:buNone/>
            </a:pPr>
            <a:r>
              <a:rPr lang="fr-FR"/>
              <a:t>7. Les terrains acquis sont victimes de leur succès. Dites pourquoi. 1 </a:t>
            </a:r>
            <a:r>
              <a:rPr lang="fr-FR" smtClean="0"/>
              <a:t>point</a:t>
            </a:r>
          </a:p>
          <a:p>
            <a:pPr marL="0" indent="0">
              <a:buNone/>
            </a:pPr>
            <a:r>
              <a:rPr lang="fr-CM" smtClean="0"/>
              <a:t>Ils sont </a:t>
            </a:r>
            <a:r>
              <a:rPr lang="fr-FR" smtClean="0"/>
              <a:t>beaucoup visités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 smtClean="0"/>
              <a:t>8</a:t>
            </a:r>
            <a:r>
              <a:rPr lang="fr-FR"/>
              <a:t>. Comment le Conservatoire utilise-t-il son budget ? 0.5 point </a:t>
            </a:r>
            <a:endParaRPr lang="fr-FR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smtClean="0"/>
              <a:t>Le </a:t>
            </a:r>
            <a:r>
              <a:rPr lang="fr-FR"/>
              <a:t>budget est prioritairement consacré à la préservation du patrimoine. </a:t>
            </a:r>
          </a:p>
        </p:txBody>
      </p:sp>
    </p:spTree>
    <p:extLst>
      <p:ext uri="{BB962C8B-B14F-4D97-AF65-F5344CB8AC3E}">
        <p14:creationId xmlns:p14="http://schemas.microsoft.com/office/powerpoint/2010/main" val="215354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29008" y="275573"/>
            <a:ext cx="9575604" cy="5623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9</a:t>
            </a:r>
            <a:r>
              <a:rPr lang="fr-FR" dirty="0"/>
              <a:t>. Donnez une définition du génie écologique : 1.5 point 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Le génie écologique regroupe un ensemble de techniques issues de l'ingénierie classique et de l'écologie et se définit par la finalité des actions menées, qui ont comme objectif de contribuer à la résilience de l'écosystème</a:t>
            </a:r>
          </a:p>
          <a:p>
            <a:pPr marL="0" indent="0">
              <a:buNone/>
            </a:pPr>
            <a:r>
              <a:rPr lang="fr-FR" dirty="0" smtClean="0"/>
              <a:t>10</a:t>
            </a:r>
            <a:r>
              <a:rPr lang="fr-FR" dirty="0"/>
              <a:t>. Donnez 2 éléments indiquant que la Pointe du Raz était un site très dégradé : 1 point </a:t>
            </a:r>
            <a:endParaRPr lang="fr-FR" dirty="0" smtClean="0"/>
          </a:p>
          <a:p>
            <a:pPr>
              <a:buFontTx/>
              <a:buChar char="-"/>
            </a:pPr>
            <a:r>
              <a:rPr lang="fr-CM" dirty="0" smtClean="0"/>
              <a:t>Plus du tout de végétation, cités commerciales tout autour</a:t>
            </a:r>
          </a:p>
          <a:p>
            <a:pPr>
              <a:buFontTx/>
              <a:buChar char="-"/>
            </a:pPr>
            <a:r>
              <a:rPr lang="fr-CM" dirty="0" smtClean="0"/>
              <a:t>Parking; pas de sentier	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11</a:t>
            </a:r>
            <a:r>
              <a:rPr lang="fr-FR" dirty="0"/>
              <a:t>. Quelle action a été conduite ? 1 </a:t>
            </a:r>
            <a:r>
              <a:rPr lang="fr-FR" dirty="0" smtClean="0"/>
              <a:t>point</a:t>
            </a:r>
          </a:p>
          <a:p>
            <a:pPr marL="0" indent="0">
              <a:buNone/>
            </a:pPr>
            <a:r>
              <a:rPr lang="fr-CM" dirty="0" smtClean="0"/>
              <a:t>Comment traiter les passages d’eau pour </a:t>
            </a:r>
            <a:r>
              <a:rPr lang="fr-CM" dirty="0" err="1" smtClean="0"/>
              <a:t>faireen</a:t>
            </a:r>
            <a:r>
              <a:rPr lang="fr-CM" dirty="0" smtClean="0"/>
              <a:t> sorte que les gens soit guidé par le confort pour éviter que les gens ne suivent ces sentiers et ne sorte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12</a:t>
            </a:r>
            <a:r>
              <a:rPr lang="fr-FR" dirty="0"/>
              <a:t>. a) Pour Denis Bredin, ces mesures ont-elles été efficaces ? 0,5 </a:t>
            </a:r>
            <a:r>
              <a:rPr lang="fr-FR" dirty="0" smtClean="0"/>
              <a:t>point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Oui</a:t>
            </a:r>
          </a:p>
          <a:p>
            <a:pPr marL="0" indent="0">
              <a:buNone/>
            </a:pPr>
            <a:r>
              <a:rPr lang="fr-FR" dirty="0" smtClean="0"/>
              <a:t>Quelle </a:t>
            </a:r>
            <a:r>
              <a:rPr lang="fr-FR" dirty="0"/>
              <a:t>justification donne-t-il ? 0,5 point 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324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29008" y="275573"/>
            <a:ext cx="9575604" cy="5623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mtClean="0"/>
              <a:t>13</a:t>
            </a:r>
            <a:r>
              <a:rPr lang="fr-FR"/>
              <a:t>. Citez 3 moyens de financement dont bénéficie le Conservatoire : 1.5 </a:t>
            </a:r>
            <a:r>
              <a:rPr lang="fr-FR" smtClean="0"/>
              <a:t>point</a:t>
            </a:r>
          </a:p>
          <a:p>
            <a:pPr marL="0" indent="0">
              <a:buNone/>
            </a:pPr>
            <a:r>
              <a:rPr lang="fr-FR" smtClean="0"/>
              <a:t>-    Les dons</a:t>
            </a:r>
          </a:p>
          <a:p>
            <a:pPr>
              <a:buFontTx/>
              <a:buChar char="-"/>
            </a:pPr>
            <a:r>
              <a:rPr lang="fr-FR" smtClean="0"/>
              <a:t>La vente de produits partages</a:t>
            </a:r>
          </a:p>
          <a:p>
            <a:pPr>
              <a:buFontTx/>
              <a:buChar char="-"/>
            </a:pPr>
            <a:r>
              <a:rPr lang="fr-FR" smtClean="0"/>
              <a:t>Un budget voté par le parlement</a:t>
            </a:r>
          </a:p>
          <a:p>
            <a:pPr marL="0" indent="0">
              <a:buNone/>
            </a:pPr>
            <a:endParaRPr lang="fr-FR" smtClean="0"/>
          </a:p>
          <a:p>
            <a:pPr marL="0" indent="0">
              <a:buNone/>
            </a:pPr>
            <a:r>
              <a:rPr lang="fr-FR" smtClean="0"/>
              <a:t>14. Expliquez ce qu’est le mécénat écologique à partir de l’exemple d’Armor Lux : 2 points</a:t>
            </a:r>
          </a:p>
          <a:p>
            <a:pPr marL="0" indent="0">
              <a:buNone/>
            </a:pPr>
            <a:r>
              <a:rPr lang="fr-FR" smtClean="0"/>
              <a:t>Amor Lux commercialise un t-shirt estampié Le consservatoire et reverse 1euro au conservatoire pour travaux</a:t>
            </a:r>
          </a:p>
          <a:p>
            <a:pPr marL="0" indent="0">
              <a:buNone/>
            </a:pPr>
            <a:r>
              <a:rPr lang="fr-FR" smtClean="0"/>
              <a:t> 15. Quel est le titre du livre publié par le Conservatoire ? 0.5 point </a:t>
            </a:r>
          </a:p>
          <a:p>
            <a:pPr marL="0" indent="0">
              <a:buNone/>
            </a:pPr>
            <a:r>
              <a:rPr lang="fr-FR" smtClean="0"/>
              <a:t>Le tier DO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03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b="1"/>
              <a:t>Passer les épreuves officielles du DALF </a:t>
            </a:r>
            <a:r>
              <a:rPr lang="fr-FR" b="1" smtClean="0"/>
              <a:t>C1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AutoNum type="arabicPeriod"/>
            </a:pPr>
            <a:r>
              <a:rPr lang="fr-FR" smtClean="0"/>
              <a:t>Par </a:t>
            </a:r>
            <a:r>
              <a:rPr lang="fr-FR"/>
              <a:t>amitié, il </a:t>
            </a:r>
            <a:r>
              <a:rPr lang="fr-FR" b="1" smtClean="0"/>
              <a:t>a posé </a:t>
            </a:r>
            <a:r>
              <a:rPr lang="fr-FR" smtClean="0"/>
              <a:t>la </a:t>
            </a:r>
            <a:r>
              <a:rPr lang="fr-FR"/>
              <a:t>main sur son épaule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/>
              <a:t>Il </a:t>
            </a:r>
            <a:r>
              <a:rPr lang="fr-FR" b="1" smtClean="0"/>
              <a:t>a injecté </a:t>
            </a:r>
            <a:r>
              <a:rPr lang="fr-FR" smtClean="0"/>
              <a:t>toutes </a:t>
            </a:r>
            <a:r>
              <a:rPr lang="fr-FR"/>
              <a:t>ses «économies dans son prêt</a:t>
            </a:r>
            <a:r>
              <a:rPr lang="fr-FR" smtClean="0"/>
              <a:t>.</a:t>
            </a:r>
            <a:endParaRPr lang="fr-FR"/>
          </a:p>
          <a:p>
            <a:pPr>
              <a:buAutoNum type="arabicPeriod"/>
            </a:pPr>
            <a:r>
              <a:rPr lang="fr-FR"/>
              <a:t>Elle </a:t>
            </a:r>
            <a:r>
              <a:rPr lang="fr-FR" b="1" smtClean="0"/>
              <a:t>a porté </a:t>
            </a:r>
            <a:r>
              <a:rPr lang="fr-FR" smtClean="0"/>
              <a:t>ses </a:t>
            </a:r>
            <a:r>
              <a:rPr lang="fr-FR"/>
              <a:t>plus beaux vêtements pour cette occasion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/>
              <a:t>J’ai faim, </a:t>
            </a:r>
            <a:r>
              <a:rPr lang="fr-FR" b="1" smtClean="0"/>
              <a:t>dépose</a:t>
            </a:r>
            <a:r>
              <a:rPr lang="fr-FR" smtClean="0"/>
              <a:t> </a:t>
            </a:r>
            <a:r>
              <a:rPr lang="fr-FR"/>
              <a:t>un peu de gâteau dans mon assiette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/>
              <a:t>Ne laisse pas traîner tes jouets, </a:t>
            </a:r>
            <a:r>
              <a:rPr lang="fr-FR" b="1" smtClean="0"/>
              <a:t>ranges</a:t>
            </a:r>
            <a:r>
              <a:rPr lang="fr-FR" smtClean="0"/>
              <a:t>-les </a:t>
            </a:r>
            <a:r>
              <a:rPr lang="fr-FR"/>
              <a:t>dans le coffre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/>
              <a:t>Cette feuille ne m’est </a:t>
            </a:r>
            <a:r>
              <a:rPr lang="fr-FR" smtClean="0"/>
              <a:t>d’aucune </a:t>
            </a:r>
            <a:r>
              <a:rPr lang="fr-FR"/>
              <a:t>utilité, </a:t>
            </a:r>
            <a:r>
              <a:rPr lang="fr-FR" b="1" smtClean="0"/>
              <a:t>jettes</a:t>
            </a:r>
            <a:r>
              <a:rPr lang="fr-FR" smtClean="0"/>
              <a:t>-la </a:t>
            </a:r>
            <a:r>
              <a:rPr lang="fr-FR"/>
              <a:t>aux ordures</a:t>
            </a:r>
            <a:r>
              <a:rPr lang="fr-FR" smtClean="0"/>
              <a:t>.</a:t>
            </a:r>
            <a:endParaRPr lang="fr-FR"/>
          </a:p>
          <a:p>
            <a:pPr>
              <a:buAutoNum type="arabicPeriod"/>
            </a:pPr>
            <a:r>
              <a:rPr lang="fr-FR"/>
              <a:t>Prends ce colis et </a:t>
            </a:r>
            <a:r>
              <a:rPr lang="fr-FR" b="1" smtClean="0"/>
              <a:t>déposes</a:t>
            </a:r>
            <a:r>
              <a:rPr lang="fr-FR" smtClean="0"/>
              <a:t>-le </a:t>
            </a:r>
            <a:r>
              <a:rPr lang="fr-FR"/>
              <a:t>chez la voisine </a:t>
            </a:r>
            <a:r>
              <a:rPr lang="fr-FR" smtClean="0"/>
              <a:t>s’il-te-plaît.</a:t>
            </a:r>
          </a:p>
          <a:p>
            <a:pPr>
              <a:buAutoNum type="arabicPeriod"/>
            </a:pPr>
            <a:r>
              <a:rPr lang="fr-FR" smtClean="0">
                <a:solidFill>
                  <a:schemeClr val="tx1"/>
                </a:solidFill>
              </a:rPr>
              <a:t>Il </a:t>
            </a:r>
            <a:r>
              <a:rPr lang="fr-FR">
                <a:solidFill>
                  <a:schemeClr val="tx1"/>
                </a:solidFill>
              </a:rPr>
              <a:t>a </a:t>
            </a:r>
            <a:r>
              <a:rPr lang="fr-FR" b="1" smtClean="0">
                <a:solidFill>
                  <a:schemeClr val="tx1"/>
                </a:solidFill>
              </a:rPr>
              <a:t>introduit </a:t>
            </a:r>
            <a:r>
              <a:rPr lang="fr-FR" smtClean="0">
                <a:solidFill>
                  <a:schemeClr val="tx1"/>
                </a:solidFill>
              </a:rPr>
              <a:t>la </a:t>
            </a:r>
            <a:r>
              <a:rPr lang="fr-FR">
                <a:solidFill>
                  <a:schemeClr val="tx1"/>
                </a:solidFill>
              </a:rPr>
              <a:t>clé dans la serrure et a déverrouillé le </a:t>
            </a:r>
            <a:r>
              <a:rPr lang="fr-FR" smtClean="0">
                <a:solidFill>
                  <a:schemeClr val="tx1"/>
                </a:solidFill>
              </a:rPr>
              <a:t>cadenas.</a:t>
            </a:r>
          </a:p>
          <a:p>
            <a:pPr>
              <a:buAutoNum type="arabicPeriod"/>
            </a:pPr>
            <a:r>
              <a:rPr lang="fr-FR" smtClean="0">
                <a:solidFill>
                  <a:schemeClr val="tx1"/>
                </a:solidFill>
              </a:rPr>
              <a:t>Il </a:t>
            </a:r>
            <a:r>
              <a:rPr lang="fr-FR" b="1" smtClean="0">
                <a:solidFill>
                  <a:schemeClr val="tx1"/>
                </a:solidFill>
              </a:rPr>
              <a:t>passe</a:t>
            </a:r>
            <a:r>
              <a:rPr lang="fr-FR" smtClean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trop de temps à faire ses devoirs.</a:t>
            </a:r>
            <a:r>
              <a:rPr lang="fr-FR">
                <a:solidFill>
                  <a:srgbClr val="FF0000"/>
                </a:solidFill>
              </a:rPr>
              <a:t/>
            </a:r>
            <a:br>
              <a:rPr lang="fr-FR">
                <a:solidFill>
                  <a:srgbClr val="FF0000"/>
                </a:solidFill>
              </a:rPr>
            </a:br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23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IV. 3 - Remplacez le verbe faire par un verbe plus précis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AutoNum type="arabicPeriod"/>
            </a:pPr>
            <a:r>
              <a:rPr lang="fr-FR" smtClean="0"/>
              <a:t>L’écrivain </a:t>
            </a:r>
            <a:r>
              <a:rPr lang="fr-FR"/>
              <a:t>Victor Hugo a </a:t>
            </a:r>
            <a:r>
              <a:rPr lang="fr-FR" b="1" smtClean="0"/>
              <a:t>rédigé</a:t>
            </a:r>
            <a:r>
              <a:rPr lang="fr-FR" smtClean="0"/>
              <a:t> </a:t>
            </a:r>
            <a:r>
              <a:rPr lang="fr-FR"/>
              <a:t>une œuvre considérable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/>
              <a:t>Cette année, </a:t>
            </a:r>
            <a:r>
              <a:rPr lang="fr-FR" smtClean="0"/>
              <a:t>j</a:t>
            </a:r>
            <a:r>
              <a:rPr lang="fr-FR" b="1" smtClean="0"/>
              <a:t>e suis allé en </a:t>
            </a:r>
            <a:r>
              <a:rPr lang="fr-FR" smtClean="0"/>
              <a:t>Andalousie.</a:t>
            </a:r>
          </a:p>
          <a:p>
            <a:pPr>
              <a:buAutoNum type="arabicPeriod"/>
            </a:pPr>
            <a:r>
              <a:rPr lang="fr-FR"/>
              <a:t>La DRH a </a:t>
            </a:r>
            <a:r>
              <a:rPr lang="fr-FR" b="1" smtClean="0"/>
              <a:t>rédigé</a:t>
            </a:r>
            <a:r>
              <a:rPr lang="fr-FR" smtClean="0"/>
              <a:t> </a:t>
            </a:r>
            <a:r>
              <a:rPr lang="fr-FR"/>
              <a:t>une lettre de recommandation pour son stagiaire</a:t>
            </a:r>
            <a:r>
              <a:rPr lang="fr-FR" smtClean="0"/>
              <a:t>.</a:t>
            </a:r>
            <a:endParaRPr lang="fr-FR"/>
          </a:p>
          <a:p>
            <a:pPr>
              <a:buAutoNum type="arabicPeriod"/>
            </a:pPr>
            <a:r>
              <a:rPr lang="fr-FR"/>
              <a:t>Le chien a </a:t>
            </a:r>
            <a:r>
              <a:rPr lang="fr-FR" b="1" smtClean="0"/>
              <a:t>traversé</a:t>
            </a:r>
            <a:r>
              <a:rPr lang="fr-FR" smtClean="0"/>
              <a:t> </a:t>
            </a:r>
            <a:r>
              <a:rPr lang="fr-FR"/>
              <a:t>six kilomètres pour revenir jusqu’à la maison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/>
              <a:t>Mon nouveau voisin </a:t>
            </a:r>
            <a:r>
              <a:rPr lang="fr-FR" b="1" smtClean="0">
                <a:solidFill>
                  <a:schemeClr val="tx1"/>
                </a:solidFill>
              </a:rPr>
              <a:t>effectue</a:t>
            </a:r>
            <a:r>
              <a:rPr lang="fr-FR" smtClean="0"/>
              <a:t> </a:t>
            </a:r>
            <a:r>
              <a:rPr lang="fr-FR"/>
              <a:t>du bruit la nuit : je ne peux m’y </a:t>
            </a:r>
            <a:r>
              <a:rPr lang="fr-FR" b="1" smtClean="0"/>
              <a:t>habituer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/>
              <a:t>La personne qui ment </a:t>
            </a:r>
            <a:r>
              <a:rPr lang="fr-FR" b="1" smtClean="0"/>
              <a:t>commet</a:t>
            </a:r>
            <a:r>
              <a:rPr lang="fr-FR" smtClean="0"/>
              <a:t> </a:t>
            </a:r>
            <a:r>
              <a:rPr lang="fr-FR"/>
              <a:t>une faute grave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/>
              <a:t>Il a vendu ses anciens vêtements pour </a:t>
            </a:r>
            <a:r>
              <a:rPr lang="fr-FR" b="1" smtClean="0"/>
              <a:t>avoir </a:t>
            </a:r>
            <a:r>
              <a:rPr lang="fr-FR" smtClean="0"/>
              <a:t>un </a:t>
            </a:r>
            <a:r>
              <a:rPr lang="fr-FR"/>
              <a:t>peu d’argent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/>
              <a:t>Le nouveau-né </a:t>
            </a:r>
            <a:r>
              <a:rPr lang="fr-FR" b="1" smtClean="0"/>
              <a:t>pesait</a:t>
            </a:r>
            <a:r>
              <a:rPr lang="fr-FR" smtClean="0"/>
              <a:t> </a:t>
            </a:r>
            <a:r>
              <a:rPr lang="fr-FR"/>
              <a:t>3,3 kg à sa naissance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/>
              <a:t>Il a</a:t>
            </a:r>
            <a:r>
              <a:rPr lang="fr-FR">
                <a:solidFill>
                  <a:srgbClr val="FF0000"/>
                </a:solidFill>
              </a:rPr>
              <a:t> </a:t>
            </a:r>
            <a:r>
              <a:rPr lang="fr-FR" b="1" smtClean="0">
                <a:solidFill>
                  <a:schemeClr val="tx1"/>
                </a:solidFill>
              </a:rPr>
              <a:t>effectué</a:t>
            </a:r>
            <a:r>
              <a:rPr lang="fr-FR" smtClean="0">
                <a:solidFill>
                  <a:srgbClr val="FF0000"/>
                </a:solidFill>
              </a:rPr>
              <a:t> </a:t>
            </a:r>
            <a:r>
              <a:rPr lang="fr-FR"/>
              <a:t>le tour de la piste en moins d’une </a:t>
            </a:r>
            <a:r>
              <a:rPr lang="fr-FR" smtClean="0"/>
              <a:t>minute.</a:t>
            </a:r>
          </a:p>
          <a:p>
            <a:pPr>
              <a:buAutoNum type="arabicPeriod"/>
            </a:pPr>
            <a:r>
              <a:rPr lang="fr-FR" smtClean="0"/>
              <a:t>Pendant le cours, l’élève distrait </a:t>
            </a:r>
            <a:r>
              <a:rPr lang="fr-FR" b="1" smtClean="0"/>
              <a:t>dessinait </a:t>
            </a:r>
            <a:r>
              <a:rPr lang="fr-FR" smtClean="0"/>
              <a:t>sur la table</a:t>
            </a:r>
            <a:r>
              <a:rPr lang="fr-FR"/>
              <a:t/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74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IV. 4 - Remplacez le verbe avoir par un verbe plus précis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AutoNum type="arabicPeriod"/>
            </a:pPr>
            <a:r>
              <a:rPr lang="fr-FR" smtClean="0"/>
              <a:t>Venez </a:t>
            </a:r>
            <a:r>
              <a:rPr lang="fr-FR"/>
              <a:t>dans notre </a:t>
            </a:r>
            <a:r>
              <a:rPr lang="fr-FR" smtClean="0"/>
              <a:t>boutique; nos clients </a:t>
            </a:r>
            <a:r>
              <a:rPr lang="fr-FR" b="1" smtClean="0"/>
              <a:t>bénéficieront </a:t>
            </a:r>
            <a:r>
              <a:rPr lang="fr-FR" smtClean="0"/>
              <a:t>d’une </a:t>
            </a:r>
            <a:r>
              <a:rPr lang="fr-FR"/>
              <a:t>réduction </a:t>
            </a:r>
            <a:r>
              <a:rPr lang="fr-FR" smtClean="0"/>
              <a:t>spéciale aujourd’hui,</a:t>
            </a:r>
          </a:p>
          <a:p>
            <a:pPr>
              <a:buAutoNum type="arabicPeriod"/>
            </a:pPr>
            <a:r>
              <a:rPr lang="fr-FR" smtClean="0"/>
              <a:t>Il </a:t>
            </a:r>
            <a:r>
              <a:rPr lang="fr-FR"/>
              <a:t>n’est pas allé à son cours; il </a:t>
            </a:r>
            <a:r>
              <a:rPr lang="fr-FR" b="1" smtClean="0"/>
              <a:t>éprouve </a:t>
            </a:r>
            <a:r>
              <a:rPr lang="fr-FR" smtClean="0"/>
              <a:t>un </a:t>
            </a:r>
            <a:r>
              <a:rPr lang="fr-FR"/>
              <a:t>mal </a:t>
            </a:r>
            <a:r>
              <a:rPr lang="fr-FR" smtClean="0"/>
              <a:t>de </a:t>
            </a:r>
            <a:r>
              <a:rPr lang="fr-FR"/>
              <a:t>dos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 smtClean="0"/>
              <a:t>Dans </a:t>
            </a:r>
            <a:r>
              <a:rPr lang="fr-FR"/>
              <a:t>son milieu professionnel, il </a:t>
            </a:r>
            <a:r>
              <a:rPr lang="fr-FR" b="1" smtClean="0"/>
              <a:t>jouit </a:t>
            </a:r>
            <a:r>
              <a:rPr lang="fr-FR" smtClean="0"/>
              <a:t>d’une </a:t>
            </a:r>
            <a:r>
              <a:rPr lang="fr-FR"/>
              <a:t>excellente réputation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 smtClean="0"/>
              <a:t>Je </a:t>
            </a:r>
            <a:r>
              <a:rPr lang="fr-FR" b="1" smtClean="0"/>
              <a:t>ressens</a:t>
            </a:r>
            <a:r>
              <a:rPr lang="fr-FR" smtClean="0"/>
              <a:t> </a:t>
            </a:r>
            <a:r>
              <a:rPr lang="fr-FR"/>
              <a:t>une grosse angoisse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 smtClean="0"/>
              <a:t>Chaque </a:t>
            </a:r>
            <a:r>
              <a:rPr lang="fr-FR"/>
              <a:t>question </a:t>
            </a:r>
            <a:r>
              <a:rPr lang="fr-FR" b="1" smtClean="0"/>
              <a:t>détient</a:t>
            </a:r>
            <a:r>
              <a:rPr lang="fr-FR" smtClean="0"/>
              <a:t> </a:t>
            </a:r>
            <a:r>
              <a:rPr lang="fr-FR"/>
              <a:t>sa réponse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 smtClean="0"/>
              <a:t>Ce </a:t>
            </a:r>
            <a:r>
              <a:rPr lang="fr-FR"/>
              <a:t>magasin </a:t>
            </a:r>
            <a:r>
              <a:rPr lang="fr-FR" b="1" smtClean="0"/>
              <a:t>contient</a:t>
            </a:r>
            <a:r>
              <a:rPr lang="fr-FR" smtClean="0"/>
              <a:t> </a:t>
            </a:r>
            <a:r>
              <a:rPr lang="fr-FR"/>
              <a:t>des produits venu de la côte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 smtClean="0"/>
              <a:t>Hier</a:t>
            </a:r>
            <a:r>
              <a:rPr lang="fr-FR"/>
              <a:t>, Yasmine </a:t>
            </a:r>
            <a:r>
              <a:rPr lang="fr-FR" b="1" smtClean="0"/>
              <a:t>obtient</a:t>
            </a:r>
            <a:r>
              <a:rPr lang="fr-FR" smtClean="0"/>
              <a:t> </a:t>
            </a:r>
            <a:r>
              <a:rPr lang="fr-FR"/>
              <a:t>ses nouvelles chaussures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 smtClean="0"/>
              <a:t>Le patient </a:t>
            </a:r>
            <a:r>
              <a:rPr lang="fr-FR" b="1" smtClean="0"/>
              <a:t>est victime </a:t>
            </a:r>
            <a:r>
              <a:rPr lang="fr-FR" smtClean="0"/>
              <a:t>d’une </a:t>
            </a:r>
            <a:r>
              <a:rPr lang="fr-FR"/>
              <a:t>rage de dent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/>
              <a:t>Elle </a:t>
            </a:r>
            <a:r>
              <a:rPr lang="fr-FR" b="1" smtClean="0"/>
              <a:t>incube</a:t>
            </a:r>
            <a:r>
              <a:rPr lang="fr-FR" smtClean="0"/>
              <a:t> </a:t>
            </a:r>
            <a:r>
              <a:rPr lang="fr-FR"/>
              <a:t>trop de rêves en tête, elle ferait mieux de se concentrer sur ses études </a:t>
            </a:r>
            <a:r>
              <a:rPr lang="fr-FR" smtClean="0"/>
              <a:t>!</a:t>
            </a:r>
          </a:p>
          <a:p>
            <a:pPr>
              <a:buAutoNum type="arabicPeriod"/>
            </a:pPr>
            <a:r>
              <a:rPr lang="fr-FR" smtClean="0"/>
              <a:t>Le </a:t>
            </a:r>
            <a:r>
              <a:rPr lang="fr-FR"/>
              <a:t>candidat </a:t>
            </a:r>
            <a:r>
              <a:rPr lang="fr-FR" b="1" smtClean="0"/>
              <a:t>n’est </a:t>
            </a:r>
            <a:r>
              <a:rPr lang="fr-FR" smtClean="0"/>
              <a:t>pas </a:t>
            </a:r>
            <a:r>
              <a:rPr lang="fr-FR" b="1" smtClean="0"/>
              <a:t>venu </a:t>
            </a:r>
            <a:r>
              <a:rPr lang="fr-FR"/>
              <a:t>à</a:t>
            </a:r>
            <a:r>
              <a:rPr lang="fr-FR" smtClean="0"/>
              <a:t> </a:t>
            </a:r>
            <a:r>
              <a:rPr lang="fr-FR"/>
              <a:t>son entretien : il a eu des difficultés sur la route.</a:t>
            </a:r>
            <a:br>
              <a:rPr lang="fr-FR"/>
            </a:br>
            <a:r>
              <a:rPr lang="fr-FR"/>
              <a:t/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711039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664</TotalTime>
  <Words>790</Words>
  <Application>Microsoft Office PowerPoint</Application>
  <PresentationFormat>Grand écran</PresentationFormat>
  <Paragraphs>94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Garamond</vt:lpstr>
      <vt:lpstr>Wingdings</vt:lpstr>
      <vt:lpstr>Wingdings 3</vt:lpstr>
      <vt:lpstr>Brin</vt:lpstr>
      <vt:lpstr>Programme D-CLIC</vt:lpstr>
      <vt:lpstr>IV - Énoncé</vt:lpstr>
      <vt:lpstr>http://www.delfdalf.fr/exemples-sujets-dalf-c1.html </vt:lpstr>
      <vt:lpstr>Présentation PowerPoint</vt:lpstr>
      <vt:lpstr>Présentation PowerPoint</vt:lpstr>
      <vt:lpstr>Présentation PowerPoint</vt:lpstr>
      <vt:lpstr>Passer les épreuves officielles du DALF C1</vt:lpstr>
      <vt:lpstr>IV. 3 - Remplacez le verbe faire par un verbe plus précis </vt:lpstr>
      <vt:lpstr>IV. 4 - Remplacez le verbe avoir par un verbe plus précis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 D-CLIC</dc:title>
  <dc:creator>DELL</dc:creator>
  <cp:lastModifiedBy>DELL</cp:lastModifiedBy>
  <cp:revision>12</cp:revision>
  <cp:lastPrinted>2022-10-10T21:32:28Z</cp:lastPrinted>
  <dcterms:created xsi:type="dcterms:W3CDTF">2022-10-10T12:01:37Z</dcterms:created>
  <dcterms:modified xsi:type="dcterms:W3CDTF">2022-10-28T22:06:54Z</dcterms:modified>
</cp:coreProperties>
</file>