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8" r:id="rId3"/>
    <p:sldId id="259" r:id="rId4"/>
    <p:sldId id="260" r:id="rId5"/>
    <p:sldId id="261" r:id="rId6"/>
    <p:sldId id="262" r:id="rId7"/>
    <p:sldId id="269" r:id="rId8"/>
    <p:sldId id="270" r:id="rId9"/>
    <p:sldId id="263" r:id="rId10"/>
    <p:sldId id="264"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6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89282726-4004-46AE-BB2D-FCEA942AAE37}"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15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AD8C8B5-E323-4639-9778-40AF029ACD87}" type="datetimeFigureOut">
              <a:rPr lang="fr-FR" smtClean="0"/>
              <a:t>29/10/2022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282726-4004-46AE-BB2D-FCEA942AAE37}" type="slidenum">
              <a:rPr lang="fr-FR" smtClean="0"/>
              <a:t>‹N°›</a:t>
            </a:fld>
            <a:endParaRPr lang="fr-FR"/>
          </a:p>
        </p:txBody>
      </p:sp>
    </p:spTree>
    <p:extLst>
      <p:ext uri="{BB962C8B-B14F-4D97-AF65-F5344CB8AC3E}">
        <p14:creationId xmlns:p14="http://schemas.microsoft.com/office/powerpoint/2010/main" val="386986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238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76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spTree>
    <p:extLst>
      <p:ext uri="{BB962C8B-B14F-4D97-AF65-F5344CB8AC3E}">
        <p14:creationId xmlns:p14="http://schemas.microsoft.com/office/powerpoint/2010/main" val="2716619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547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856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764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spTree>
    <p:extLst>
      <p:ext uri="{BB962C8B-B14F-4D97-AF65-F5344CB8AC3E}">
        <p14:creationId xmlns:p14="http://schemas.microsoft.com/office/powerpoint/2010/main" val="245585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AD8C8B5-E323-4639-9778-40AF029ACD87}" type="datetimeFigureOut">
              <a:rPr lang="fr-FR" smtClean="0"/>
              <a:t>29/10/2022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282726-4004-46AE-BB2D-FCEA942AAE37}"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8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AD8C8B5-E323-4639-9778-40AF029ACD87}" type="datetimeFigureOut">
              <a:rPr lang="fr-FR" smtClean="0"/>
              <a:t>29/10/2022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282726-4004-46AE-BB2D-FCEA942AAE37}" type="slidenum">
              <a:rPr lang="fr-FR" smtClean="0"/>
              <a:t>‹N°›</a:t>
            </a:fld>
            <a:endParaRPr lang="fr-FR"/>
          </a:p>
        </p:txBody>
      </p:sp>
    </p:spTree>
    <p:extLst>
      <p:ext uri="{BB962C8B-B14F-4D97-AF65-F5344CB8AC3E}">
        <p14:creationId xmlns:p14="http://schemas.microsoft.com/office/powerpoint/2010/main" val="362283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AD8C8B5-E323-4639-9778-40AF029ACD87}" type="datetimeFigureOut">
              <a:rPr lang="fr-FR" smtClean="0"/>
              <a:t>29/10/2022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9282726-4004-46AE-BB2D-FCEA942AAE37}"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20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D8C8B5-E323-4639-9778-40AF029ACD87}" type="datetimeFigureOut">
              <a:rPr lang="fr-FR" smtClean="0"/>
              <a:t>29/10/2022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9282726-4004-46AE-BB2D-FCEA942AAE37}"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14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8C8B5-E323-4639-9778-40AF029ACD87}" type="datetimeFigureOut">
              <a:rPr lang="fr-FR" smtClean="0"/>
              <a:t>29/10/2022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9282726-4004-46AE-BB2D-FCEA942AAE37}" type="slidenum">
              <a:rPr lang="fr-FR" smtClean="0"/>
              <a:t>‹N°›</a:t>
            </a:fld>
            <a:endParaRPr lang="fr-FR"/>
          </a:p>
        </p:txBody>
      </p:sp>
    </p:spTree>
    <p:extLst>
      <p:ext uri="{BB962C8B-B14F-4D97-AF65-F5344CB8AC3E}">
        <p14:creationId xmlns:p14="http://schemas.microsoft.com/office/powerpoint/2010/main" val="62463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AD8C8B5-E323-4639-9778-40AF029ACD87}" type="datetimeFigureOut">
              <a:rPr lang="fr-FR" smtClean="0"/>
              <a:t>29/10/2022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282726-4004-46AE-BB2D-FCEA942AAE37}"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98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AD8C8B5-E323-4639-9778-40AF029ACD87}" type="datetimeFigureOut">
              <a:rPr lang="fr-FR" smtClean="0"/>
              <a:t>29/10/2022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282726-4004-46AE-BB2D-FCEA942AAE37}" type="slidenum">
              <a:rPr lang="fr-FR" smtClean="0"/>
              <a:t>‹N°›</a:t>
            </a:fld>
            <a:endParaRPr lang="fr-FR"/>
          </a:p>
        </p:txBody>
      </p:sp>
    </p:spTree>
    <p:extLst>
      <p:ext uri="{BB962C8B-B14F-4D97-AF65-F5344CB8AC3E}">
        <p14:creationId xmlns:p14="http://schemas.microsoft.com/office/powerpoint/2010/main" val="181385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D8C8B5-E323-4639-9778-40AF029ACD87}" type="datetimeFigureOut">
              <a:rPr lang="fr-FR" smtClean="0"/>
              <a:t>29/10/2022</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282726-4004-46AE-BB2D-FCEA942AAE37}" type="slidenum">
              <a:rPr lang="fr-FR" smtClean="0"/>
              <a:t>‹N°›</a:t>
            </a:fld>
            <a:endParaRPr lang="fr-FR"/>
          </a:p>
        </p:txBody>
      </p:sp>
    </p:spTree>
    <p:extLst>
      <p:ext uri="{BB962C8B-B14F-4D97-AF65-F5344CB8AC3E}">
        <p14:creationId xmlns:p14="http://schemas.microsoft.com/office/powerpoint/2010/main" val="333712640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M" dirty="0" smtClean="0"/>
              <a:t>Programme D-CLIC</a:t>
            </a:r>
            <a:endParaRPr lang="fr-FR" dirty="0"/>
          </a:p>
        </p:txBody>
      </p:sp>
      <p:sp>
        <p:nvSpPr>
          <p:cNvPr id="3" name="Sous-titre 2"/>
          <p:cNvSpPr>
            <a:spLocks noGrp="1"/>
          </p:cNvSpPr>
          <p:nvPr>
            <p:ph type="subTitle" idx="1"/>
          </p:nvPr>
        </p:nvSpPr>
        <p:spPr/>
        <p:txBody>
          <a:bodyPr/>
          <a:lstStyle/>
          <a:p>
            <a:r>
              <a:rPr lang="fr-CM" dirty="0" smtClean="0"/>
              <a:t>Module: Freelance</a:t>
            </a:r>
          </a:p>
          <a:p>
            <a:r>
              <a:rPr lang="fr-CM" dirty="0" smtClean="0"/>
              <a:t>Projet 1- Initiation au </a:t>
            </a:r>
            <a:r>
              <a:rPr lang="fr-CM" dirty="0" err="1"/>
              <a:t>F</a:t>
            </a:r>
            <a:r>
              <a:rPr lang="fr-CM" dirty="0" err="1" smtClean="0"/>
              <a:t>reelancing</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5" y="-25758"/>
            <a:ext cx="5460317" cy="1485714"/>
          </a:xfrm>
          <a:prstGeom prst="rect">
            <a:avLst/>
          </a:prstGeom>
        </p:spPr>
      </p:pic>
    </p:spTree>
    <p:extLst>
      <p:ext uri="{BB962C8B-B14F-4D97-AF65-F5344CB8AC3E}">
        <p14:creationId xmlns:p14="http://schemas.microsoft.com/office/powerpoint/2010/main" val="156234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982132"/>
            <a:ext cx="9601196" cy="803125"/>
          </a:xfrm>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a:xfrm>
            <a:off x="1295401" y="1785257"/>
            <a:ext cx="9601196" cy="4090611"/>
          </a:xfrm>
        </p:spPr>
        <p:txBody>
          <a:bodyPr>
            <a:normAutofit/>
          </a:bodyPr>
          <a:lstStyle/>
          <a:p>
            <a:pPr>
              <a:buFontTx/>
              <a:buChar char="-"/>
            </a:pPr>
            <a:r>
              <a:rPr lang="fr-FR" dirty="0"/>
              <a:t>Déterminer ensuite votre </a:t>
            </a:r>
            <a:r>
              <a:rPr lang="fr-FR" dirty="0" smtClean="0"/>
              <a:t>positionnement</a:t>
            </a:r>
          </a:p>
          <a:p>
            <a:pPr>
              <a:buFontTx/>
              <a:buChar char="-"/>
            </a:pPr>
            <a:r>
              <a:rPr lang="fr-FR" dirty="0"/>
              <a:t>Établir à une charte graphique (code couleurs, logo…) et l’appliquer à tous vos médias(blog, réseaux sociaux </a:t>
            </a:r>
            <a:r>
              <a:rPr lang="fr-FR" dirty="0" smtClean="0"/>
              <a:t>professionnels)</a:t>
            </a:r>
            <a:endParaRPr lang="fr-FR" dirty="0"/>
          </a:p>
          <a:p>
            <a:pPr marL="0" indent="0">
              <a:buNone/>
            </a:pPr>
            <a:r>
              <a:rPr lang="fr-FR" dirty="0"/>
              <a:t>	</a:t>
            </a:r>
            <a:r>
              <a:rPr lang="fr-FR" dirty="0" smtClean="0"/>
              <a:t>Mon logo en tant que freelance est:</a:t>
            </a:r>
          </a:p>
          <a:p>
            <a:pPr marL="0" indent="0">
              <a:buNone/>
            </a:pPr>
            <a:r>
              <a:rPr lang="fr-CM" dirty="0" smtClean="0"/>
              <a:t>	Mon code de couleurs est:</a:t>
            </a:r>
          </a:p>
          <a:p>
            <a:pPr marL="0" indent="0">
              <a:buNone/>
            </a:pP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951" y="2953658"/>
            <a:ext cx="2438400" cy="2438400"/>
          </a:xfrm>
          <a:prstGeom prst="rect">
            <a:avLst/>
          </a:prstGeom>
        </p:spPr>
      </p:pic>
      <p:pic>
        <p:nvPicPr>
          <p:cNvPr id="5" name="Image 4"/>
          <p:cNvPicPr>
            <a:picLocks noChangeAspect="1"/>
          </p:cNvPicPr>
          <p:nvPr/>
        </p:nvPicPr>
        <p:blipFill>
          <a:blip r:embed="rId3"/>
          <a:stretch>
            <a:fillRect/>
          </a:stretch>
        </p:blipFill>
        <p:spPr>
          <a:xfrm>
            <a:off x="1281792" y="4363509"/>
            <a:ext cx="6686550" cy="1647825"/>
          </a:xfrm>
          <a:prstGeom prst="rect">
            <a:avLst/>
          </a:prstGeom>
        </p:spPr>
      </p:pic>
    </p:spTree>
    <p:extLst>
      <p:ext uri="{BB962C8B-B14F-4D97-AF65-F5344CB8AC3E}">
        <p14:creationId xmlns:p14="http://schemas.microsoft.com/office/powerpoint/2010/main" val="422069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IV.2 - </a:t>
            </a:r>
            <a:r>
              <a:rPr lang="fr-FR" dirty="0" err="1" smtClean="0"/>
              <a:t>Textbroke</a:t>
            </a:r>
            <a:r>
              <a:rPr lang="fr-FR" dirty="0" err="1"/>
              <a:t>r</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a:t>S’inscrire sur le site </a:t>
            </a:r>
            <a:r>
              <a:rPr lang="fr-FR" dirty="0" err="1"/>
              <a:t>Textbroker</a:t>
            </a:r>
            <a:r>
              <a:rPr lang="fr-FR" dirty="0"/>
              <a:t> et démarcher des clients jusqu’à ce que vous trouviez </a:t>
            </a:r>
            <a:r>
              <a:rPr lang="fr-FR" dirty="0" smtClean="0"/>
              <a:t>une mission </a:t>
            </a:r>
            <a:r>
              <a:rPr lang="fr-FR" dirty="0"/>
              <a:t>de rédaction rémunérée</a:t>
            </a:r>
            <a:r>
              <a:rPr lang="fr-FR" dirty="0" smtClean="0"/>
              <a:t>.</a:t>
            </a:r>
          </a:p>
          <a:p>
            <a:pPr marL="0" indent="0">
              <a:buNone/>
            </a:pPr>
            <a:r>
              <a:rPr lang="fr-FR" dirty="0"/>
              <a:t/>
            </a:r>
            <a:br>
              <a:rPr lang="fr-FR" dirty="0"/>
            </a:br>
            <a:endParaRPr lang="fr-FR" dirty="0" smtClean="0"/>
          </a:p>
        </p:txBody>
      </p:sp>
      <p:pic>
        <p:nvPicPr>
          <p:cNvPr id="4" name="Image 3"/>
          <p:cNvPicPr>
            <a:picLocks noChangeAspect="1"/>
          </p:cNvPicPr>
          <p:nvPr/>
        </p:nvPicPr>
        <p:blipFill>
          <a:blip r:embed="rId2"/>
          <a:stretch>
            <a:fillRect/>
          </a:stretch>
        </p:blipFill>
        <p:spPr>
          <a:xfrm>
            <a:off x="1624011" y="3602037"/>
            <a:ext cx="8943975" cy="1685925"/>
          </a:xfrm>
          <a:prstGeom prst="rect">
            <a:avLst/>
          </a:prstGeom>
        </p:spPr>
      </p:pic>
    </p:spTree>
    <p:extLst>
      <p:ext uri="{BB962C8B-B14F-4D97-AF65-F5344CB8AC3E}">
        <p14:creationId xmlns:p14="http://schemas.microsoft.com/office/powerpoint/2010/main" val="168740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IV.3 - Statut freelance dans </a:t>
            </a:r>
            <a:r>
              <a:rPr lang="fr-FR" dirty="0" smtClean="0"/>
              <a:t>mon pays: le Cameroun</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Les </a:t>
            </a:r>
            <a:r>
              <a:rPr lang="fr-FR" dirty="0"/>
              <a:t>différents statuts que peut occuper un rédacteur Web </a:t>
            </a:r>
            <a:r>
              <a:rPr lang="fr-FR" dirty="0" smtClean="0"/>
              <a:t>au Cameroun</a:t>
            </a:r>
            <a:r>
              <a:rPr lang="fr-FR" dirty="0"/>
              <a:t/>
            </a:r>
            <a:br>
              <a:rPr lang="fr-FR" dirty="0"/>
            </a:br>
            <a:r>
              <a:rPr lang="fr-FR" dirty="0"/>
              <a:t>Pour chaque statut, vous devrez notamment vous intéresser aux conditions juridiques, </a:t>
            </a:r>
            <a:r>
              <a:rPr lang="fr-FR" dirty="0" smtClean="0"/>
              <a:t>aux obligations </a:t>
            </a:r>
            <a:r>
              <a:rPr lang="fr-FR" dirty="0"/>
              <a:t>comptables, aux taux de taxation… Veuillez également présenter les avantages </a:t>
            </a:r>
            <a:r>
              <a:rPr lang="fr-FR" dirty="0" smtClean="0"/>
              <a:t>et inconvénients </a:t>
            </a:r>
            <a:r>
              <a:rPr lang="fr-FR" dirty="0"/>
              <a:t>de chaque solution.</a:t>
            </a:r>
            <a:br>
              <a:rPr lang="fr-FR" dirty="0"/>
            </a:br>
            <a:r>
              <a:rPr lang="fr-FR" dirty="0"/>
              <a:t/>
            </a:r>
            <a:br>
              <a:rPr lang="fr-FR" dirty="0"/>
            </a:br>
            <a:r>
              <a:rPr lang="fr-FR" dirty="0" smtClean="0"/>
              <a:t>- Auto-entrepreneur:</a:t>
            </a:r>
          </a:p>
          <a:p>
            <a:pPr marL="0" indent="0">
              <a:buNone/>
            </a:pPr>
            <a:r>
              <a:rPr lang="fr-FR" dirty="0" smtClean="0"/>
              <a:t>Au Cameroun ce statut n’existe pas mais d’ établissement. Il y a également les entreprises </a:t>
            </a:r>
            <a:r>
              <a:rPr lang="fr-FR" dirty="0"/>
              <a:t>individuelles, des entreprises de capitaux qui sont à responsabilité limitée (SARL) et les </a:t>
            </a:r>
            <a:r>
              <a:rPr lang="fr-FR" dirty="0" smtClean="0"/>
              <a:t>anonymes </a:t>
            </a:r>
            <a:r>
              <a:rPr lang="fr-FR" dirty="0"/>
              <a:t>(SA).</a:t>
            </a:r>
            <a:br>
              <a:rPr lang="fr-FR" dirty="0"/>
            </a:br>
            <a:endParaRPr lang="fr-FR" dirty="0" smtClean="0"/>
          </a:p>
        </p:txBody>
      </p:sp>
    </p:spTree>
    <p:extLst>
      <p:ext uri="{BB962C8B-B14F-4D97-AF65-F5344CB8AC3E}">
        <p14:creationId xmlns:p14="http://schemas.microsoft.com/office/powerpoint/2010/main" val="218227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117878250"/>
              </p:ext>
            </p:extLst>
          </p:nvPr>
        </p:nvGraphicFramePr>
        <p:xfrm>
          <a:off x="653141" y="589037"/>
          <a:ext cx="10914744" cy="5646983"/>
        </p:xfrm>
        <a:graphic>
          <a:graphicData uri="http://schemas.openxmlformats.org/drawingml/2006/table">
            <a:tbl>
              <a:tblPr firstRow="1" bandRow="1">
                <a:tableStyleId>{5C22544A-7EE6-4342-B048-85BDC9FD1C3A}</a:tableStyleId>
              </a:tblPr>
              <a:tblGrid>
                <a:gridCol w="5457372"/>
                <a:gridCol w="5457372"/>
              </a:tblGrid>
              <a:tr h="361797">
                <a:tc>
                  <a:txBody>
                    <a:bodyPr/>
                    <a:lstStyle/>
                    <a:p>
                      <a:r>
                        <a:rPr lang="fr-CM" dirty="0" smtClean="0"/>
                        <a:t>Avantages</a:t>
                      </a:r>
                      <a:endParaRPr lang="fr-FR" dirty="0"/>
                    </a:p>
                  </a:txBody>
                  <a:tcPr/>
                </a:tc>
                <a:tc>
                  <a:txBody>
                    <a:bodyPr/>
                    <a:lstStyle/>
                    <a:p>
                      <a:r>
                        <a:rPr lang="fr-CM" dirty="0" smtClean="0"/>
                        <a:t>Inconvénients</a:t>
                      </a:r>
                      <a:endParaRPr lang="fr-FR" dirty="0"/>
                    </a:p>
                  </a:txBody>
                  <a:tcPr/>
                </a:tc>
              </a:tr>
              <a:tr h="89210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CM" dirty="0" smtClean="0"/>
                        <a:t>Les opérations sont assez simples mais </a:t>
                      </a:r>
                      <a:r>
                        <a:rPr lang="fr-FR" sz="1800" b="0" i="0" kern="1200" dirty="0" smtClean="0">
                          <a:solidFill>
                            <a:schemeClr val="dk1"/>
                          </a:solidFill>
                          <a:effectLst/>
                          <a:latin typeface="+mn-lt"/>
                          <a:ea typeface="+mn-ea"/>
                          <a:cs typeface="+mn-cs"/>
                        </a:rPr>
                        <a:t>rapprocher d’un centre agréé pour la création d’une entreprise au Cameroun</a:t>
                      </a:r>
                    </a:p>
                  </a:txBody>
                  <a:tcPr/>
                </a:tc>
                <a:tc>
                  <a:txBody>
                    <a:bodyPr/>
                    <a:lstStyle/>
                    <a:p>
                      <a:r>
                        <a:rPr lang="fr-FR" sz="1800" b="0" i="0" kern="1200" dirty="0" smtClean="0">
                          <a:solidFill>
                            <a:schemeClr val="dk1"/>
                          </a:solidFill>
                          <a:effectLst/>
                          <a:latin typeface="+mn-lt"/>
                          <a:ea typeface="+mn-ea"/>
                          <a:cs typeface="+mn-cs"/>
                        </a:rPr>
                        <a:t>Les dettes de l’entreprise sont vos dettes, vos possessions personnelles sont celles de l’établissement</a:t>
                      </a:r>
                      <a:endParaRPr lang="fr-FR" dirty="0"/>
                    </a:p>
                  </a:txBody>
                  <a:tcPr/>
                </a:tc>
              </a:tr>
              <a:tr h="1694995">
                <a:tc>
                  <a:txBody>
                    <a:bodyPr/>
                    <a:lstStyle/>
                    <a:p>
                      <a:r>
                        <a:rPr lang="fr-FR" sz="1800" b="0" i="0" kern="1200" dirty="0" smtClean="0">
                          <a:solidFill>
                            <a:schemeClr val="dk1"/>
                          </a:solidFill>
                          <a:effectLst/>
                          <a:latin typeface="+mn-lt"/>
                          <a:ea typeface="+mn-ea"/>
                          <a:cs typeface="+mn-cs"/>
                        </a:rPr>
                        <a:t>Les frais de création sont minimes:</a:t>
                      </a:r>
                    </a:p>
                    <a:p>
                      <a:r>
                        <a:rPr lang="fr-FR" sz="1800" b="0" i="0" kern="1200" dirty="0" smtClean="0">
                          <a:solidFill>
                            <a:schemeClr val="dk1"/>
                          </a:solidFill>
                          <a:effectLst/>
                          <a:latin typeface="+mn-lt"/>
                          <a:ea typeface="+mn-ea"/>
                          <a:cs typeface="+mn-cs"/>
                        </a:rPr>
                        <a:t>En passant par le CFCE vous dépensez environ 50.000 FCFA et la structure est crée dans les 30 jours.</a:t>
                      </a:r>
                    </a:p>
                    <a:p>
                      <a:r>
                        <a:rPr lang="fr-FR" sz="1800" b="0" i="0" kern="1200" dirty="0" smtClean="0">
                          <a:solidFill>
                            <a:schemeClr val="dk1"/>
                          </a:solidFill>
                          <a:effectLst/>
                          <a:latin typeface="+mn-lt"/>
                          <a:ea typeface="+mn-ea"/>
                          <a:cs typeface="+mn-cs"/>
                        </a:rPr>
                        <a:t>les frais pour légaliser des documents et votre transport pour suivre la sortie des documents alors on peut tourner autour de 75.000 FCFA.</a:t>
                      </a:r>
                      <a:endParaRPr lang="fr-FR" dirty="0"/>
                    </a:p>
                  </a:txBody>
                  <a:tcPr/>
                </a:tc>
                <a:tc>
                  <a:txBody>
                    <a:bodyPr/>
                    <a:lstStyle/>
                    <a:p>
                      <a:r>
                        <a:rPr lang="fr-FR" sz="1800" b="0" i="0" kern="1200" dirty="0" smtClean="0">
                          <a:solidFill>
                            <a:schemeClr val="dk1"/>
                          </a:solidFill>
                          <a:effectLst/>
                          <a:latin typeface="+mn-lt"/>
                          <a:ea typeface="+mn-ea"/>
                          <a:cs typeface="+mn-cs"/>
                        </a:rPr>
                        <a:t>Les déclarations se font chaque mois. C’est extrêmement pénible de penser que l’on devra y passer chaque mois.</a:t>
                      </a:r>
                    </a:p>
                  </a:txBody>
                  <a:tcPr/>
                </a:tc>
              </a:tr>
              <a:tr h="1159733">
                <a:tc>
                  <a:txBody>
                    <a:bodyPr/>
                    <a:lstStyle/>
                    <a:p>
                      <a:r>
                        <a:rPr lang="fr-FR" sz="1800" b="0" i="0" kern="1200" dirty="0" smtClean="0">
                          <a:solidFill>
                            <a:schemeClr val="dk1"/>
                          </a:solidFill>
                          <a:effectLst/>
                          <a:latin typeface="+mn-lt"/>
                          <a:ea typeface="+mn-ea"/>
                          <a:cs typeface="+mn-cs"/>
                        </a:rPr>
                        <a:t>Un système d’imposition qui s’adapte:</a:t>
                      </a:r>
                    </a:p>
                    <a:p>
                      <a:r>
                        <a:rPr lang="fr-FR" sz="1800" b="0" i="0" kern="1200" dirty="0" smtClean="0">
                          <a:solidFill>
                            <a:schemeClr val="dk1"/>
                          </a:solidFill>
                          <a:effectLst/>
                          <a:latin typeface="+mn-lt"/>
                          <a:ea typeface="+mn-ea"/>
                          <a:cs typeface="+mn-cs"/>
                        </a:rPr>
                        <a:t>Si vous n’avez pas fait de recettes vous n’êtes pas tenu de reverser un impôt, mais vous devrez tout de même déclarer cette absence d'entrées</a:t>
                      </a:r>
                      <a:endParaRPr lang="fr-FR" dirty="0"/>
                    </a:p>
                  </a:txBody>
                  <a:tcPr/>
                </a:tc>
                <a:tc>
                  <a:txBody>
                    <a:bodyPr/>
                    <a:lstStyle/>
                    <a:p>
                      <a:endParaRPr lang="fr-FR" dirty="0"/>
                    </a:p>
                  </a:txBody>
                  <a:tcPr/>
                </a:tc>
              </a:tr>
              <a:tr h="1427364">
                <a:tc>
                  <a:txBody>
                    <a:bodyPr/>
                    <a:lstStyle/>
                    <a:p>
                      <a:r>
                        <a:rPr lang="fr-FR" sz="1800" b="0" i="0" kern="1200" dirty="0" smtClean="0">
                          <a:solidFill>
                            <a:schemeClr val="dk1"/>
                          </a:solidFill>
                          <a:effectLst/>
                          <a:latin typeface="+mn-lt"/>
                          <a:ea typeface="+mn-ea"/>
                          <a:cs typeface="+mn-cs"/>
                        </a:rPr>
                        <a:t>Une comptabilité minimale</a:t>
                      </a:r>
                    </a:p>
                    <a:p>
                      <a:r>
                        <a:rPr lang="fr-FR" sz="1800" b="0" i="0" kern="1200" dirty="0" smtClean="0">
                          <a:solidFill>
                            <a:schemeClr val="dk1"/>
                          </a:solidFill>
                          <a:effectLst/>
                          <a:latin typeface="+mn-lt"/>
                          <a:ea typeface="+mn-ea"/>
                          <a:cs typeface="+mn-cs"/>
                        </a:rPr>
                        <a:t>Vous n’avez pas l’obligation de produire des documents comptables compliqués et donc pas besoin d’avoir un comptable à plein temps ce qui pourrait sérieusement grever votre trésorerie</a:t>
                      </a:r>
                    </a:p>
                  </a:txBody>
                  <a:tcPr/>
                </a:tc>
                <a:tc>
                  <a:txBody>
                    <a:bodyPr/>
                    <a:lstStyle/>
                    <a:p>
                      <a:endParaRPr lang="fr-FR" dirty="0"/>
                    </a:p>
                  </a:txBody>
                  <a:tcPr/>
                </a:tc>
              </a:tr>
            </a:tbl>
          </a:graphicData>
        </a:graphic>
      </p:graphicFrame>
    </p:spTree>
    <p:extLst>
      <p:ext uri="{BB962C8B-B14F-4D97-AF65-F5344CB8AC3E}">
        <p14:creationId xmlns:p14="http://schemas.microsoft.com/office/powerpoint/2010/main" val="394595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a:t>Commencer </a:t>
            </a:r>
            <a:r>
              <a:rPr lang="fr-FR" dirty="0" smtClean="0"/>
              <a:t>son </a:t>
            </a:r>
            <a:r>
              <a:rPr lang="fr-FR" dirty="0" err="1"/>
              <a:t>personal</a:t>
            </a:r>
            <a:r>
              <a:rPr lang="fr-FR" dirty="0"/>
              <a:t> </a:t>
            </a:r>
            <a:r>
              <a:rPr lang="fr-FR" dirty="0" err="1"/>
              <a:t>branding</a:t>
            </a:r>
            <a:r>
              <a:rPr lang="fr-FR" dirty="0"/>
              <a:t> </a:t>
            </a:r>
            <a:r>
              <a:rPr lang="fr-FR" dirty="0" smtClean="0"/>
              <a:t> :</a:t>
            </a:r>
          </a:p>
          <a:p>
            <a:pPr marL="0" indent="0">
              <a:buNone/>
            </a:pPr>
            <a:r>
              <a:rPr lang="fr-CM" dirty="0" smtClean="0"/>
              <a:t>- </a:t>
            </a:r>
            <a:r>
              <a:rPr lang="fr-FR" dirty="0"/>
              <a:t>Vos objectifs personnels et professionnels en devenant rédacteur </a:t>
            </a:r>
            <a:r>
              <a:rPr lang="fr-FR" dirty="0" smtClean="0"/>
              <a:t>Web</a:t>
            </a:r>
          </a:p>
          <a:p>
            <a:pPr marL="0" indent="0">
              <a:buNone/>
            </a:pPr>
            <a:r>
              <a:rPr lang="fr-FR" dirty="0" smtClean="0"/>
              <a:t>	M’assurer de développer la notoriété et la visibilité des marques aussi bien sur les réseaux sociaux que sur les sites internet; que </a:t>
            </a:r>
            <a:r>
              <a:rPr lang="fr-FR" dirty="0"/>
              <a:t>les sites Web de </a:t>
            </a:r>
            <a:r>
              <a:rPr lang="fr-FR" dirty="0" smtClean="0"/>
              <a:t>mes </a:t>
            </a:r>
            <a:r>
              <a:rPr lang="fr-FR" dirty="0"/>
              <a:t>clients sont placés dans les moteurs de recherche afin qu'ils puissent gagner en trafic et en visibilité SEO. Si une page est mal placée dans les résultats de recherche, elle ne sera pas affichée aux internautes. Mon objectif est de créer une marque réussie pour le client et d'augmenter la confiance de son public.</a:t>
            </a:r>
            <a:endParaRPr lang="fr-FR" dirty="0" smtClean="0"/>
          </a:p>
        </p:txBody>
      </p:sp>
    </p:spTree>
    <p:extLst>
      <p:ext uri="{BB962C8B-B14F-4D97-AF65-F5344CB8AC3E}">
        <p14:creationId xmlns:p14="http://schemas.microsoft.com/office/powerpoint/2010/main" val="159015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 Votre </a:t>
            </a:r>
            <a:r>
              <a:rPr lang="fr-FR" dirty="0"/>
              <a:t>vision en tant que rédacteur dans 3 mois, 1 an et 5 ans</a:t>
            </a:r>
            <a:br>
              <a:rPr lang="fr-FR" dirty="0"/>
            </a:br>
            <a:r>
              <a:rPr lang="fr-FR" dirty="0" smtClean="0"/>
              <a:t>	Je voudrais être en mesure de faire de meilleures infographies, de rédiger de meilleures publications avec les différents outils </a:t>
            </a:r>
            <a:r>
              <a:rPr lang="fr-FR" dirty="0" err="1" smtClean="0"/>
              <a:t>ahref</a:t>
            </a:r>
            <a:r>
              <a:rPr lang="fr-FR" dirty="0" smtClean="0"/>
              <a:t>, </a:t>
            </a:r>
            <a:r>
              <a:rPr lang="fr-FR" dirty="0" err="1" smtClean="0"/>
              <a:t>canva</a:t>
            </a:r>
            <a:endParaRPr lang="fr-FR" dirty="0" smtClean="0"/>
          </a:p>
        </p:txBody>
      </p:sp>
    </p:spTree>
    <p:extLst>
      <p:ext uri="{BB962C8B-B14F-4D97-AF65-F5344CB8AC3E}">
        <p14:creationId xmlns:p14="http://schemas.microsoft.com/office/powerpoint/2010/main" val="69356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fontScale="70000" lnSpcReduction="20000"/>
          </a:bodyPr>
          <a:lstStyle/>
          <a:p>
            <a:pPr>
              <a:buFontTx/>
              <a:buChar char="-"/>
            </a:pPr>
            <a:r>
              <a:rPr lang="fr-FR" dirty="0" smtClean="0"/>
              <a:t>Faire </a:t>
            </a:r>
            <a:r>
              <a:rPr lang="fr-FR" dirty="0"/>
              <a:t>le bilan de vos connaissances et compétences utiles dans votre carrière </a:t>
            </a:r>
            <a:r>
              <a:rPr lang="fr-FR" dirty="0" smtClean="0"/>
              <a:t>de rédacteur Web</a:t>
            </a:r>
          </a:p>
          <a:p>
            <a:pPr marL="0" indent="0">
              <a:buNone/>
            </a:pPr>
            <a:r>
              <a:rPr lang="fr-FR" dirty="0" smtClean="0"/>
              <a:t>Compétences utiles:</a:t>
            </a:r>
          </a:p>
          <a:p>
            <a:r>
              <a:rPr lang="fr-FR" dirty="0"/>
              <a:t>A l'aise avec l'écriture.</a:t>
            </a:r>
          </a:p>
          <a:p>
            <a:r>
              <a:rPr lang="fr-FR" dirty="0"/>
              <a:t>Esprit </a:t>
            </a:r>
            <a:r>
              <a:rPr lang="fr-FR" b="1" dirty="0"/>
              <a:t>de</a:t>
            </a:r>
            <a:r>
              <a:rPr lang="fr-FR" dirty="0"/>
              <a:t> synthèse/concision.</a:t>
            </a:r>
          </a:p>
          <a:p>
            <a:r>
              <a:rPr lang="fr-FR" dirty="0"/>
              <a:t>Grande curiosité</a:t>
            </a:r>
          </a:p>
          <a:p>
            <a:r>
              <a:rPr lang="fr-FR" dirty="0"/>
              <a:t>Très bonne orthographe.</a:t>
            </a:r>
          </a:p>
          <a:p>
            <a:r>
              <a:rPr lang="fr-FR" dirty="0"/>
              <a:t>Créativité</a:t>
            </a:r>
          </a:p>
          <a:p>
            <a:r>
              <a:rPr lang="fr-FR" dirty="0"/>
              <a:t>Sens du relationnel (interviews, ...)</a:t>
            </a:r>
          </a:p>
          <a:p>
            <a:r>
              <a:rPr lang="fr-FR" dirty="0"/>
              <a:t>Autonomie (notamment </a:t>
            </a:r>
            <a:r>
              <a:rPr lang="fr-FR" b="1" dirty="0"/>
              <a:t>pour</a:t>
            </a:r>
            <a:r>
              <a:rPr lang="fr-FR" dirty="0"/>
              <a:t> travail en free-lance</a:t>
            </a:r>
            <a:r>
              <a:rPr lang="fr-FR" dirty="0" smtClean="0"/>
              <a:t>)</a:t>
            </a:r>
            <a:r>
              <a:rPr lang="fr-FR" dirty="0"/>
              <a:t/>
            </a:r>
            <a:br>
              <a:rPr lang="fr-FR" dirty="0"/>
            </a:br>
            <a:endParaRPr lang="fr-FR" dirty="0" smtClean="0"/>
          </a:p>
        </p:txBody>
      </p:sp>
    </p:spTree>
    <p:extLst>
      <p:ext uri="{BB962C8B-B14F-4D97-AF65-F5344CB8AC3E}">
        <p14:creationId xmlns:p14="http://schemas.microsoft.com/office/powerpoint/2010/main" val="324353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 </a:t>
            </a:r>
            <a:r>
              <a:rPr lang="fr-FR" dirty="0"/>
              <a:t>Le temps que je peux consacrer à cette activité (temps plein, partiel, plage horaire </a:t>
            </a:r>
            <a:r>
              <a:rPr lang="fr-FR" dirty="0" smtClean="0"/>
              <a:t>de travail</a:t>
            </a:r>
            <a:r>
              <a:rPr lang="fr-FR" dirty="0"/>
              <a:t>, activités hors professionnelle</a:t>
            </a:r>
            <a:r>
              <a:rPr lang="fr-FR" dirty="0" smtClean="0"/>
              <a:t>): Temps partiel</a:t>
            </a:r>
          </a:p>
          <a:p>
            <a:pPr marL="0" indent="0">
              <a:buNone/>
            </a:pPr>
            <a:endParaRPr lang="fr-FR" dirty="0"/>
          </a:p>
          <a:p>
            <a:pPr marL="0" indent="0">
              <a:buNone/>
            </a:pPr>
            <a:r>
              <a:rPr lang="fr-FR" dirty="0" smtClean="0"/>
              <a:t>- </a:t>
            </a:r>
            <a:r>
              <a:rPr lang="fr-FR" dirty="0"/>
              <a:t>Quel revenu espéré et quel revenu minimum dois-je atteindre ?</a:t>
            </a:r>
            <a:br>
              <a:rPr lang="fr-FR" dirty="0"/>
            </a:br>
            <a:r>
              <a:rPr lang="fr-FR" dirty="0" smtClean="0"/>
              <a:t>Revenu espéré: 1000 euros</a:t>
            </a:r>
            <a:r>
              <a:rPr lang="fr-FR" dirty="0"/>
              <a:t> </a:t>
            </a:r>
            <a:r>
              <a:rPr lang="fr-FR" dirty="0" smtClean="0"/>
              <a:t>par mois</a:t>
            </a:r>
          </a:p>
          <a:p>
            <a:pPr marL="0" indent="0">
              <a:buNone/>
            </a:pPr>
            <a:r>
              <a:rPr lang="fr-CM" dirty="0" smtClean="0"/>
              <a:t>Revenu minimum: 500 euros par mois</a:t>
            </a:r>
            <a:endParaRPr lang="fr-FR" dirty="0" smtClean="0"/>
          </a:p>
        </p:txBody>
      </p:sp>
    </p:spTree>
    <p:extLst>
      <p:ext uri="{BB962C8B-B14F-4D97-AF65-F5344CB8AC3E}">
        <p14:creationId xmlns:p14="http://schemas.microsoft.com/office/powerpoint/2010/main" val="245472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fontScale="92500" lnSpcReduction="20000"/>
          </a:bodyPr>
          <a:lstStyle/>
          <a:p>
            <a:pPr>
              <a:buFontTx/>
              <a:buChar char="-"/>
            </a:pPr>
            <a:r>
              <a:rPr lang="fr-FR" dirty="0" smtClean="0"/>
              <a:t>Quel </a:t>
            </a:r>
            <a:r>
              <a:rPr lang="fr-FR" dirty="0"/>
              <a:t>type de contenu, quel genre de missions et de clients, quelles </a:t>
            </a:r>
            <a:r>
              <a:rPr lang="fr-FR" dirty="0" smtClean="0"/>
              <a:t>thématiques privilégier </a:t>
            </a:r>
            <a:r>
              <a:rPr lang="fr-FR" dirty="0"/>
              <a:t>? Dans quel(s) domaine(s) se spécialiser et devenir à terme un expert </a:t>
            </a:r>
            <a:r>
              <a:rPr lang="fr-FR" dirty="0" smtClean="0"/>
              <a:t>?</a:t>
            </a:r>
          </a:p>
          <a:p>
            <a:pPr marL="0" indent="0">
              <a:buNone/>
            </a:pPr>
            <a:r>
              <a:rPr lang="fr-FR" dirty="0" smtClean="0"/>
              <a:t>Type de contenus: Articles, images, photos, vidéos</a:t>
            </a:r>
          </a:p>
          <a:p>
            <a:r>
              <a:rPr lang="fr-FR" dirty="0" smtClean="0"/>
              <a:t>Genre de </a:t>
            </a:r>
            <a:r>
              <a:rPr lang="fr-FR" dirty="0" err="1" smtClean="0"/>
              <a:t>missions:</a:t>
            </a:r>
            <a:r>
              <a:rPr lang="fr-FR" dirty="0" err="1"/>
              <a:t>Recherche</a:t>
            </a:r>
            <a:r>
              <a:rPr lang="fr-FR" dirty="0"/>
              <a:t> et vérification </a:t>
            </a:r>
            <a:r>
              <a:rPr lang="fr-FR" b="1" dirty="0"/>
              <a:t>de</a:t>
            </a:r>
            <a:r>
              <a:rPr lang="fr-FR" dirty="0"/>
              <a:t> l'information,</a:t>
            </a:r>
          </a:p>
          <a:p>
            <a:r>
              <a:rPr lang="fr-FR" dirty="0"/>
              <a:t>Hiérarchisation </a:t>
            </a:r>
            <a:r>
              <a:rPr lang="fr-FR" b="1" dirty="0"/>
              <a:t>de</a:t>
            </a:r>
            <a:r>
              <a:rPr lang="fr-FR" dirty="0"/>
              <a:t> l'information,</a:t>
            </a:r>
          </a:p>
          <a:p>
            <a:r>
              <a:rPr lang="fr-FR" b="1" dirty="0"/>
              <a:t>Rédaction</a:t>
            </a:r>
            <a:r>
              <a:rPr lang="fr-FR" dirty="0"/>
              <a:t> claire, fluide et organisée,</a:t>
            </a:r>
          </a:p>
          <a:p>
            <a:r>
              <a:rPr lang="fr-FR" dirty="0"/>
              <a:t>Suivi des règles relatives au référencement naturel (SEO),</a:t>
            </a:r>
          </a:p>
          <a:p>
            <a:r>
              <a:rPr lang="fr-FR" dirty="0"/>
              <a:t>Élaboration </a:t>
            </a:r>
            <a:r>
              <a:rPr lang="fr-FR" b="1" dirty="0"/>
              <a:t>de</a:t>
            </a:r>
            <a:r>
              <a:rPr lang="fr-FR" dirty="0"/>
              <a:t> contenus </a:t>
            </a:r>
            <a:r>
              <a:rPr lang="fr-FR" b="1" dirty="0"/>
              <a:t>web</a:t>
            </a:r>
            <a:r>
              <a:rPr lang="fr-FR" dirty="0"/>
              <a:t> variés (liens hypertextes, vidéos, photos…)</a:t>
            </a:r>
          </a:p>
          <a:p>
            <a:pPr marL="0" indent="0">
              <a:buNone/>
            </a:pPr>
            <a:endParaRPr lang="fr-FR" dirty="0" smtClean="0"/>
          </a:p>
          <a:p>
            <a:pPr marL="0" indent="0">
              <a:buNone/>
            </a:pPr>
            <a:endParaRPr lang="fr-FR" dirty="0" smtClean="0"/>
          </a:p>
        </p:txBody>
      </p:sp>
    </p:spTree>
    <p:extLst>
      <p:ext uri="{BB962C8B-B14F-4D97-AF65-F5344CB8AC3E}">
        <p14:creationId xmlns:p14="http://schemas.microsoft.com/office/powerpoint/2010/main" val="100873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Genre de clients:</a:t>
            </a:r>
          </a:p>
          <a:p>
            <a:r>
              <a:rPr lang="fr-FR" dirty="0"/>
              <a:t>Les services communication des entreprises. La plupart des entreprises, quelle que soit leur taille, ont des besoins en </a:t>
            </a:r>
            <a:r>
              <a:rPr lang="fr-FR" b="1" dirty="0"/>
              <a:t>rédaction Web</a:t>
            </a:r>
            <a:r>
              <a:rPr lang="fr-FR" dirty="0"/>
              <a:t>. ...</a:t>
            </a:r>
          </a:p>
          <a:p>
            <a:r>
              <a:rPr lang="fr-FR" dirty="0"/>
              <a:t>Les agences de communication </a:t>
            </a:r>
            <a:r>
              <a:rPr lang="fr-FR" b="1" dirty="0"/>
              <a:t>Web</a:t>
            </a:r>
            <a:r>
              <a:rPr lang="fr-FR" dirty="0"/>
              <a:t>. ...</a:t>
            </a:r>
          </a:p>
          <a:p>
            <a:r>
              <a:rPr lang="fr-FR" dirty="0"/>
              <a:t>Les plateformes de </a:t>
            </a:r>
            <a:r>
              <a:rPr lang="fr-FR" b="1" dirty="0"/>
              <a:t>rédaction Web</a:t>
            </a:r>
            <a:r>
              <a:rPr lang="fr-FR" dirty="0"/>
              <a:t>. ...</a:t>
            </a:r>
          </a:p>
          <a:p>
            <a:r>
              <a:rPr lang="fr-FR" dirty="0"/>
              <a:t>Les blogueurs professionnels. ...</a:t>
            </a:r>
          </a:p>
          <a:p>
            <a:r>
              <a:rPr lang="fr-FR" dirty="0"/>
              <a:t>Les sites de e-commerce. ...</a:t>
            </a:r>
          </a:p>
          <a:p>
            <a:r>
              <a:rPr lang="fr-FR" dirty="0"/>
              <a:t>Les médias en ligne</a:t>
            </a:r>
            <a:r>
              <a:rPr lang="fr-FR" dirty="0" smtClean="0"/>
              <a:t>.</a:t>
            </a:r>
            <a:endParaRPr lang="fr-FR" dirty="0"/>
          </a:p>
        </p:txBody>
      </p:sp>
    </p:spTree>
    <p:extLst>
      <p:ext uri="{BB962C8B-B14F-4D97-AF65-F5344CB8AC3E}">
        <p14:creationId xmlns:p14="http://schemas.microsoft.com/office/powerpoint/2010/main" val="208285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Thématiques à privilégier: La </a:t>
            </a:r>
            <a:r>
              <a:rPr lang="fr-FR" dirty="0" err="1" smtClean="0"/>
              <a:t>télé-travail</a:t>
            </a:r>
            <a:r>
              <a:rPr lang="fr-FR" dirty="0" smtClean="0"/>
              <a:t> , l’entrepreneuriat, nouvelles technologies, communication digitale</a:t>
            </a:r>
          </a:p>
          <a:p>
            <a:pPr marL="0" indent="0">
              <a:buNone/>
            </a:pPr>
            <a:r>
              <a:rPr lang="fr-FR" dirty="0" smtClean="0"/>
              <a:t>Le domaine où se spécialiser:</a:t>
            </a:r>
          </a:p>
          <a:p>
            <a:pPr marL="0" indent="0">
              <a:buNone/>
            </a:pPr>
            <a:r>
              <a:rPr lang="fr-CM" dirty="0" smtClean="0"/>
              <a:t>Rédaction d’articles de qualités avec visuels adaptés, le référencement naturel et payant</a:t>
            </a:r>
            <a:endParaRPr lang="fr-FR" dirty="0" smtClean="0"/>
          </a:p>
        </p:txBody>
      </p:sp>
    </p:spTree>
    <p:extLst>
      <p:ext uri="{BB962C8B-B14F-4D97-AF65-F5344CB8AC3E}">
        <p14:creationId xmlns:p14="http://schemas.microsoft.com/office/powerpoint/2010/main" val="179816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IV.1 - </a:t>
            </a:r>
            <a:r>
              <a:rPr lang="fr-FR" dirty="0" err="1"/>
              <a:t>Personal</a:t>
            </a:r>
            <a:r>
              <a:rPr lang="fr-FR" dirty="0"/>
              <a:t> </a:t>
            </a:r>
            <a:r>
              <a:rPr lang="fr-FR" dirty="0" err="1" smtClean="0"/>
              <a:t>branding</a:t>
            </a:r>
            <a:endParaRPr lang="fr-FR" dirty="0"/>
          </a:p>
        </p:txBody>
      </p:sp>
      <p:sp>
        <p:nvSpPr>
          <p:cNvPr id="3" name="Espace réservé du contenu 2"/>
          <p:cNvSpPr>
            <a:spLocks noGrp="1"/>
          </p:cNvSpPr>
          <p:nvPr>
            <p:ph idx="1"/>
          </p:nvPr>
        </p:nvSpPr>
        <p:spPr/>
        <p:txBody>
          <a:bodyPr>
            <a:normAutofit fontScale="70000" lnSpcReduction="20000"/>
          </a:bodyPr>
          <a:lstStyle/>
          <a:p>
            <a:pPr>
              <a:buFontTx/>
              <a:buChar char="-"/>
            </a:pPr>
            <a:r>
              <a:rPr lang="fr-FR" dirty="0"/>
              <a:t>Quelles perspectives d’avenir pour moi dans mon métier ? Quelle sera ma </a:t>
            </a:r>
            <a:r>
              <a:rPr lang="fr-FR" dirty="0" smtClean="0"/>
              <a:t>situation professionnelle </a:t>
            </a:r>
            <a:r>
              <a:rPr lang="fr-FR" dirty="0"/>
              <a:t>dans 1 an, 5 ans, 10 ans </a:t>
            </a:r>
            <a:r>
              <a:rPr lang="fr-FR" dirty="0" smtClean="0"/>
              <a:t>?</a:t>
            </a:r>
          </a:p>
          <a:p>
            <a:pPr>
              <a:buFont typeface="Arial" panose="020B0604020202020204" pitchFamily="34" charset="0"/>
              <a:buChar char="•"/>
            </a:pPr>
            <a:r>
              <a:rPr lang="fr-FR" dirty="0" smtClean="0"/>
              <a:t>Consultante en SEO</a:t>
            </a:r>
          </a:p>
          <a:p>
            <a:pPr>
              <a:buFont typeface="Arial" panose="020B0604020202020204" pitchFamily="34" charset="0"/>
              <a:buChar char="•"/>
            </a:pPr>
            <a:r>
              <a:rPr lang="fr-FR" dirty="0" smtClean="0"/>
              <a:t>Blogueur pro ou propriétaire de site web</a:t>
            </a:r>
          </a:p>
          <a:p>
            <a:pPr>
              <a:buFont typeface="Arial" panose="020B0604020202020204" pitchFamily="34" charset="0"/>
              <a:buChar char="•"/>
            </a:pPr>
            <a:r>
              <a:rPr lang="fr-FR" dirty="0" err="1" smtClean="0"/>
              <a:t>Copywriting</a:t>
            </a:r>
            <a:endParaRPr lang="fr-FR" dirty="0" smtClean="0"/>
          </a:p>
          <a:p>
            <a:pPr>
              <a:buFont typeface="Arial" panose="020B0604020202020204" pitchFamily="34" charset="0"/>
              <a:buChar char="•"/>
            </a:pPr>
            <a:r>
              <a:rPr lang="fr-FR" dirty="0" smtClean="0"/>
              <a:t>Chef d’agence de stratégie digitale</a:t>
            </a:r>
          </a:p>
          <a:p>
            <a:pPr>
              <a:buFont typeface="Arial" panose="020B0604020202020204" pitchFamily="34" charset="0"/>
              <a:buChar char="•"/>
            </a:pPr>
            <a:r>
              <a:rPr lang="fr-FR" dirty="0" err="1" smtClean="0"/>
              <a:t>Community</a:t>
            </a:r>
            <a:r>
              <a:rPr lang="fr-FR" dirty="0" smtClean="0"/>
              <a:t> Manager</a:t>
            </a:r>
          </a:p>
          <a:p>
            <a:pPr>
              <a:buFont typeface="Arial" panose="020B0604020202020204" pitchFamily="34" charset="0"/>
              <a:buChar char="•"/>
            </a:pPr>
            <a:r>
              <a:rPr lang="fr-FR" dirty="0" smtClean="0"/>
              <a:t>Responsable de rubriques</a:t>
            </a:r>
          </a:p>
          <a:p>
            <a:pPr>
              <a:buFont typeface="Arial" panose="020B0604020202020204" pitchFamily="34" charset="0"/>
              <a:buChar char="•"/>
            </a:pPr>
            <a:r>
              <a:rPr lang="fr-FR" dirty="0" smtClean="0"/>
              <a:t>Responsable Editorial</a:t>
            </a:r>
            <a:r>
              <a:rPr lang="fr-FR" dirty="0"/>
              <a:t/>
            </a:r>
            <a:br>
              <a:rPr lang="fr-FR" dirty="0"/>
            </a:br>
            <a:endParaRPr lang="fr-FR" dirty="0" smtClean="0"/>
          </a:p>
        </p:txBody>
      </p:sp>
    </p:spTree>
    <p:extLst>
      <p:ext uri="{BB962C8B-B14F-4D97-AF65-F5344CB8AC3E}">
        <p14:creationId xmlns:p14="http://schemas.microsoft.com/office/powerpoint/2010/main" val="6207642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2047</TotalTime>
  <Words>486</Words>
  <Application>Microsoft Office PowerPoint</Application>
  <PresentationFormat>Grand écran</PresentationFormat>
  <Paragraphs>76</Paragraphs>
  <Slides>13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13</vt:i4>
      </vt:variant>
    </vt:vector>
  </HeadingPairs>
  <TitlesOfParts>
    <vt:vector size="16" baseType="lpstr">
      <vt:lpstr>Arial</vt:lpstr>
      <vt:lpstr>Garamond</vt:lpstr>
      <vt:lpstr>Organique</vt:lpstr>
      <vt:lpstr>Programme D-CLIC</vt:lpstr>
      <vt:lpstr>IV.1 - Personal branding</vt:lpstr>
      <vt:lpstr>IV.1 - Personal branding</vt:lpstr>
      <vt:lpstr>IV.1 - Personal branding</vt:lpstr>
      <vt:lpstr>IV.1 - Personal branding</vt:lpstr>
      <vt:lpstr>IV.1 - Personal branding</vt:lpstr>
      <vt:lpstr>IV.1 - Personal branding</vt:lpstr>
      <vt:lpstr>IV.1 - Personal branding</vt:lpstr>
      <vt:lpstr>IV.1 - Personal branding</vt:lpstr>
      <vt:lpstr>IV.1 - Personal branding</vt:lpstr>
      <vt:lpstr>IV.2 - Textbroker</vt:lpstr>
      <vt:lpstr>IV.3 - Statut freelance dans mon pays: le Cameroun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D-CLIC</dc:title>
  <dc:creator>DELL</dc:creator>
  <cp:lastModifiedBy>DELL</cp:lastModifiedBy>
  <cp:revision>21</cp:revision>
  <cp:lastPrinted>2022-10-29T07:16:18Z</cp:lastPrinted>
  <dcterms:created xsi:type="dcterms:W3CDTF">2022-09-24T20:36:54Z</dcterms:created>
  <dcterms:modified xsi:type="dcterms:W3CDTF">2022-10-29T09:37:18Z</dcterms:modified>
</cp:coreProperties>
</file>