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6" r:id="rId27"/>
    <p:sldId id="283" r:id="rId28"/>
    <p:sldId id="285" r:id="rId29"/>
    <p:sldId id="284"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1" r:id="rId44"/>
    <p:sldId id="300" r:id="rId45"/>
    <p:sldId id="302" r:id="rId46"/>
    <p:sldId id="304" r:id="rId47"/>
    <p:sldId id="303" r:id="rId48"/>
    <p:sldId id="305" r:id="rId49"/>
    <p:sldId id="306" r:id="rId50"/>
    <p:sldId id="307" r:id="rId51"/>
    <p:sldId id="308" r:id="rId52"/>
    <p:sldId id="309" r:id="rId53"/>
    <p:sldId id="310"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B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ED423-BCD5-4D04-8491-A785BB60E7EF}" v="326" dt="2022-11-19T22:00:27.363"/>
    <p1510:client id="{30F6F1EA-B3D1-439D-8216-4F9DC3A5F1D8}" v="3039" dt="2022-11-19T20:17:29.603"/>
    <p1510:client id="{9BECAA5B-7E2A-4559-BD96-16A5556A462B}" v="172" dt="2022-11-19T22:33:26.062"/>
    <p1510:client id="{B41B7A84-45E8-447C-97DB-A32A2A9F686F}" v="1446" dt="2022-11-18T20:58:52.422"/>
    <p1510:client id="{C5A51B1A-203B-4070-974B-2D4D59747410}" v="572" dt="2022-11-18T19:08:06.54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1" Type="http://schemas.openxmlformats.org/officeDocument/2006/relationships/hyperlink" Target="https://www.lesbatisseursreunis.com/"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3kconstruction-cm.com/" TargetMode="External"/></Relationships>
</file>

<file path=ppt/diagrams/_rels/data3.xml.rels><?xml version="1.0" encoding="UTF-8" standalone="yes"?>
<Relationships xmlns="http://schemas.openxmlformats.org/package/2006/relationships"><Relationship Id="rId2" Type="http://schemas.openxmlformats.org/officeDocument/2006/relationships/hyperlink" Target="https://www.amazon.fr/" TargetMode="External"/><Relationship Id="rId1" Type="http://schemas.openxmlformats.org/officeDocument/2006/relationships/hyperlink" Target="http://amazon.fr/"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lesbatisseursreunis.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3kconstruction-cm.com/"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www.amazon.fr/" TargetMode="External"/><Relationship Id="rId1" Type="http://schemas.openxmlformats.org/officeDocument/2006/relationships/hyperlink" Target="http://amazon.fr/"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B5275-25D4-4343-88C0-CAC7F5D973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F82F528-EBC6-4334-AB50-80BE77B4FA82}">
      <dgm:prSet/>
      <dgm:spPr/>
      <dgm:t>
        <a:bodyPr/>
        <a:lstStyle/>
        <a:p>
          <a:pPr algn="l" rtl="0"/>
          <a:r>
            <a:rPr lang="fr-FR" dirty="0"/>
            <a:t>Nom du site: Les bâtisseurs réunis - Les bâtisseurs réunis </a:t>
          </a:r>
          <a:endParaRPr lang="en-US" dirty="0">
            <a:latin typeface="Neue Haas Grotesk Text Pro"/>
          </a:endParaRPr>
        </a:p>
      </dgm:t>
    </dgm:pt>
    <dgm:pt modelId="{E910F4BA-2921-44ED-882E-38970DB59244}" type="parTrans" cxnId="{5A828408-E7B4-4F7B-99D7-67D6B42E4877}">
      <dgm:prSet/>
      <dgm:spPr/>
      <dgm:t>
        <a:bodyPr/>
        <a:lstStyle/>
        <a:p>
          <a:endParaRPr lang="en-US"/>
        </a:p>
      </dgm:t>
    </dgm:pt>
    <dgm:pt modelId="{8DA6E681-02A8-47EE-8C97-A14D1A496B7C}" type="sibTrans" cxnId="{5A828408-E7B4-4F7B-99D7-67D6B42E4877}">
      <dgm:prSet/>
      <dgm:spPr/>
      <dgm:t>
        <a:bodyPr/>
        <a:lstStyle/>
        <a:p>
          <a:endParaRPr lang="en-US"/>
        </a:p>
      </dgm:t>
    </dgm:pt>
    <dgm:pt modelId="{9FF7994D-0D7F-4A68-BD66-3C29BC4F98EA}">
      <dgm:prSet/>
      <dgm:spPr/>
      <dgm:t>
        <a:bodyPr/>
        <a:lstStyle/>
        <a:p>
          <a:pPr algn="l" rtl="0"/>
          <a:r>
            <a:rPr lang="fr-FR" dirty="0"/>
            <a:t>Liens de scripts: :55 </a:t>
          </a:r>
          <a:endParaRPr lang="fr-FR" dirty="0">
            <a:latin typeface="Neue Haas Grotesk Text Pro"/>
          </a:endParaRPr>
        </a:p>
      </dgm:t>
    </dgm:pt>
    <dgm:pt modelId="{D3B6C3CA-2FFE-495F-8F21-FAA5BA239C48}" type="parTrans" cxnId="{7812B30C-EAAF-4E88-9E3F-B634C57C2DF0}">
      <dgm:prSet/>
      <dgm:spPr/>
      <dgm:t>
        <a:bodyPr/>
        <a:lstStyle/>
        <a:p>
          <a:endParaRPr lang="en-US"/>
        </a:p>
      </dgm:t>
    </dgm:pt>
    <dgm:pt modelId="{B461F748-B843-4349-B075-DC7D1493E700}" type="sibTrans" cxnId="{7812B30C-EAAF-4E88-9E3F-B634C57C2DF0}">
      <dgm:prSet/>
      <dgm:spPr/>
      <dgm:t>
        <a:bodyPr/>
        <a:lstStyle/>
        <a:p>
          <a:endParaRPr lang="en-US"/>
        </a:p>
      </dgm:t>
    </dgm:pt>
    <dgm:pt modelId="{8ADD2361-1FA6-4878-B8D6-32E2273E6437}">
      <dgm:prSet phldr="0"/>
      <dgm:spPr/>
      <dgm:t>
        <a:bodyPr/>
        <a:lstStyle/>
        <a:p>
          <a:pPr rtl="0"/>
          <a:r>
            <a:rPr lang="fr-FR" dirty="0"/>
            <a:t>Date de l'audit:13.11.2022 </a:t>
          </a:r>
          <a:endParaRPr lang="fr-FR" dirty="0">
            <a:latin typeface="Neue Haas Grotesk Text Pro"/>
          </a:endParaRPr>
        </a:p>
      </dgm:t>
    </dgm:pt>
    <dgm:pt modelId="{247BE23A-1F9C-44EB-BB9F-84AFAB84A436}" type="parTrans" cxnId="{FFDB92B8-7345-468C-B911-48F6096B5B6C}">
      <dgm:prSet/>
      <dgm:spPr/>
    </dgm:pt>
    <dgm:pt modelId="{CA884BDD-1650-460E-A5E1-FDF1E074DD30}" type="sibTrans" cxnId="{FFDB92B8-7345-468C-B911-48F6096B5B6C}">
      <dgm:prSet/>
      <dgm:spPr/>
    </dgm:pt>
    <dgm:pt modelId="{4DEE11A1-5699-4306-859A-815C4C5D8D1F}">
      <dgm:prSet phldr="0"/>
      <dgm:spPr/>
      <dgm:t>
        <a:bodyPr/>
        <a:lstStyle/>
        <a:p>
          <a:pPr rtl="0"/>
          <a:r>
            <a:rPr lang="fr-FR" dirty="0"/>
            <a:t>IP du site: 188.130.25.102 Le </a:t>
          </a:r>
          <a:endParaRPr lang="fr-FR" dirty="0">
            <a:latin typeface="Neue Haas Grotesk Text Pro"/>
          </a:endParaRPr>
        </a:p>
      </dgm:t>
    </dgm:pt>
    <dgm:pt modelId="{B43FBBDA-9C17-4EA9-921E-121CDD4E2485}" type="parTrans" cxnId="{DD069181-AB7E-48DB-80B6-DBF1E78AFBC4}">
      <dgm:prSet/>
      <dgm:spPr/>
    </dgm:pt>
    <dgm:pt modelId="{AB4D8E5D-15A6-4209-9DA5-91781E3D42AC}" type="sibTrans" cxnId="{DD069181-AB7E-48DB-80B6-DBF1E78AFBC4}">
      <dgm:prSet/>
      <dgm:spPr/>
    </dgm:pt>
    <dgm:pt modelId="{4A0A990A-6D89-46A3-B71E-B1F4CABC7F31}">
      <dgm:prSet phldr="0"/>
      <dgm:spPr/>
      <dgm:t>
        <a:bodyPr/>
        <a:lstStyle/>
        <a:p>
          <a:pPr rtl="0"/>
          <a:r>
            <a:rPr lang="fr-FR" dirty="0">
              <a:latin typeface="Neue Haas Grotesk Text Pro"/>
            </a:rPr>
            <a:t>Temps</a:t>
          </a:r>
          <a:r>
            <a:rPr lang="fr-FR" dirty="0"/>
            <a:t> de </a:t>
          </a:r>
          <a:r>
            <a:rPr lang="fr-FR" dirty="0">
              <a:latin typeface="Neue Haas Grotesk Text Pro"/>
            </a:rPr>
            <a:t>réaction</a:t>
          </a:r>
          <a:r>
            <a:rPr lang="fr-FR" dirty="0"/>
            <a:t> du serveur</a:t>
          </a:r>
          <a:r>
            <a:rPr lang="fr-FR" dirty="0">
              <a:latin typeface="Neue Haas Grotesk Text Pro"/>
            </a:rPr>
            <a:t>: lent </a:t>
          </a:r>
          <a:endParaRPr lang="fr-FR" dirty="0"/>
        </a:p>
      </dgm:t>
    </dgm:pt>
    <dgm:pt modelId="{5EBEE34B-6D41-463B-8404-AF824FF20880}" type="parTrans" cxnId="{E5A10084-9A1C-4591-B4B4-2D7162BE7724}">
      <dgm:prSet/>
      <dgm:spPr/>
    </dgm:pt>
    <dgm:pt modelId="{4CE23F3E-9AFD-4EC6-94DE-C6CC34C1B2F1}" type="sibTrans" cxnId="{E5A10084-9A1C-4591-B4B4-2D7162BE7724}">
      <dgm:prSet/>
      <dgm:spPr/>
    </dgm:pt>
    <dgm:pt modelId="{D6A98041-CE25-4241-8DEF-ED3D64B0B123}">
      <dgm:prSet phldr="0"/>
      <dgm:spPr/>
      <dgm:t>
        <a:bodyPr/>
        <a:lstStyle/>
        <a:p>
          <a:pPr algn="l" rtl="0"/>
          <a:r>
            <a:rPr lang="fr-FR" dirty="0"/>
            <a:t>Le temps de chargement du site</a:t>
          </a:r>
          <a:r>
            <a:rPr lang="fr-FR" dirty="0">
              <a:latin typeface="Neue Haas Grotesk Text Pro"/>
            </a:rPr>
            <a:t>: </a:t>
          </a:r>
          <a:r>
            <a:rPr lang="fr-FR" dirty="0"/>
            <a:t>2 116 ms.</a:t>
          </a:r>
          <a:r>
            <a:rPr lang="fr-FR" dirty="0">
              <a:latin typeface="Neue Haas Grotesk Text Pro"/>
            </a:rPr>
            <a:t> </a:t>
          </a:r>
          <a:endParaRPr lang="fr-FR" dirty="0"/>
        </a:p>
      </dgm:t>
    </dgm:pt>
    <dgm:pt modelId="{4FFF948A-C924-4449-951D-D3357E8726EA}" type="parTrans" cxnId="{ED1A00AB-E164-4A57-BF10-F7364C073C7D}">
      <dgm:prSet/>
      <dgm:spPr/>
    </dgm:pt>
    <dgm:pt modelId="{4927A2EF-AD6C-4D4A-8332-B39B448E5528}" type="sibTrans" cxnId="{ED1A00AB-E164-4A57-BF10-F7364C073C7D}">
      <dgm:prSet/>
      <dgm:spPr/>
    </dgm:pt>
    <dgm:pt modelId="{7686390C-3401-405F-B969-707490FF38EC}">
      <dgm:prSet phldr="0"/>
      <dgm:spPr/>
      <dgm:t>
        <a:bodyPr/>
        <a:lstStyle/>
        <a:p>
          <a:pPr algn="l"/>
          <a:r>
            <a:rPr lang="fr-FR" dirty="0"/>
            <a:t>Url:</a:t>
          </a:r>
          <a:r>
            <a:rPr lang="fr-FR" dirty="0">
              <a:hlinkClick xmlns:r="http://schemas.openxmlformats.org/officeDocument/2006/relationships" r:id="rId1"/>
            </a:rPr>
            <a:t> https://www.lesbatisseursreunis.com/</a:t>
          </a:r>
          <a:r>
            <a:rPr lang="fr-FR" dirty="0">
              <a:latin typeface="Neue Haas Grotesk Text Pro"/>
            </a:rPr>
            <a:t> </a:t>
          </a:r>
          <a:endParaRPr lang="fr-FR" dirty="0"/>
        </a:p>
      </dgm:t>
    </dgm:pt>
    <dgm:pt modelId="{C6219694-6741-4277-88D1-385DBE34369E}" type="parTrans" cxnId="{A33464D2-641C-4CE1-B1B6-0F6A367AD8B5}">
      <dgm:prSet/>
      <dgm:spPr/>
    </dgm:pt>
    <dgm:pt modelId="{2A382A65-6499-4AC2-A51E-A62AFB21C866}" type="sibTrans" cxnId="{A33464D2-641C-4CE1-B1B6-0F6A367AD8B5}">
      <dgm:prSet/>
      <dgm:spPr/>
    </dgm:pt>
    <dgm:pt modelId="{0D9D4738-92EE-4EF1-818E-2296E9F0221A}">
      <dgm:prSet phldr="0"/>
      <dgm:spPr/>
      <dgm:t>
        <a:bodyPr/>
        <a:lstStyle/>
        <a:p>
          <a:r>
            <a:rPr lang="fr-FR" dirty="0"/>
            <a:t>Âge du domaine: 7ans 128jours</a:t>
          </a:r>
          <a:r>
            <a:rPr lang="fr-FR" dirty="0">
              <a:latin typeface="Neue Haas Grotesk Text Pro"/>
            </a:rPr>
            <a:t> </a:t>
          </a:r>
          <a:endParaRPr lang="fr-FR" dirty="0"/>
        </a:p>
      </dgm:t>
    </dgm:pt>
    <dgm:pt modelId="{BCA9D135-F0D4-402A-BD11-F0ECF3A79FF8}" type="parTrans" cxnId="{9FB73570-4F10-456E-AE82-18F4DCB7C053}">
      <dgm:prSet/>
      <dgm:spPr/>
    </dgm:pt>
    <dgm:pt modelId="{DDF1D4E7-255D-4F39-85EC-EC22E7BC9293}" type="sibTrans" cxnId="{9FB73570-4F10-456E-AE82-18F4DCB7C053}">
      <dgm:prSet/>
      <dgm:spPr/>
    </dgm:pt>
    <dgm:pt modelId="{2C141879-7FB2-49E5-8E59-AEFC08905F52}" type="pres">
      <dgm:prSet presAssocID="{B86B5275-25D4-4343-88C0-CAC7F5D973B1}" presName="diagram" presStyleCnt="0">
        <dgm:presLayoutVars>
          <dgm:dir/>
          <dgm:resizeHandles val="exact"/>
        </dgm:presLayoutVars>
      </dgm:prSet>
      <dgm:spPr/>
    </dgm:pt>
    <dgm:pt modelId="{84CEE8B6-B872-4935-A269-88E9B933709B}" type="pres">
      <dgm:prSet presAssocID="{7F82F528-EBC6-4334-AB50-80BE77B4FA82}" presName="node" presStyleLbl="node1" presStyleIdx="0" presStyleCnt="8">
        <dgm:presLayoutVars>
          <dgm:bulletEnabled val="1"/>
        </dgm:presLayoutVars>
      </dgm:prSet>
      <dgm:spPr/>
    </dgm:pt>
    <dgm:pt modelId="{5EB7932E-E226-4FE6-B28F-850BF1CF08EE}" type="pres">
      <dgm:prSet presAssocID="{8DA6E681-02A8-47EE-8C97-A14D1A496B7C}" presName="sibTrans" presStyleCnt="0"/>
      <dgm:spPr/>
    </dgm:pt>
    <dgm:pt modelId="{459CD83A-EF8D-41E5-AE83-7EEC8B7AB261}" type="pres">
      <dgm:prSet presAssocID="{7686390C-3401-405F-B969-707490FF38EC}" presName="node" presStyleLbl="node1" presStyleIdx="1" presStyleCnt="8">
        <dgm:presLayoutVars>
          <dgm:bulletEnabled val="1"/>
        </dgm:presLayoutVars>
      </dgm:prSet>
      <dgm:spPr/>
    </dgm:pt>
    <dgm:pt modelId="{CC799853-E268-4E86-B738-9D0DE9BFB030}" type="pres">
      <dgm:prSet presAssocID="{2A382A65-6499-4AC2-A51E-A62AFB21C866}" presName="sibTrans" presStyleCnt="0"/>
      <dgm:spPr/>
    </dgm:pt>
    <dgm:pt modelId="{DD60882E-10C5-413B-B89D-D79A2DB83691}" type="pres">
      <dgm:prSet presAssocID="{8ADD2361-1FA6-4878-B8D6-32E2273E6437}" presName="node" presStyleLbl="node1" presStyleIdx="2" presStyleCnt="8">
        <dgm:presLayoutVars>
          <dgm:bulletEnabled val="1"/>
        </dgm:presLayoutVars>
      </dgm:prSet>
      <dgm:spPr/>
    </dgm:pt>
    <dgm:pt modelId="{19015E41-DCBF-4685-9E66-8EB147714221}" type="pres">
      <dgm:prSet presAssocID="{CA884BDD-1650-460E-A5E1-FDF1E074DD30}" presName="sibTrans" presStyleCnt="0"/>
      <dgm:spPr/>
    </dgm:pt>
    <dgm:pt modelId="{7428532C-64CA-4315-A643-28D2870C7DF1}" type="pres">
      <dgm:prSet presAssocID="{0D9D4738-92EE-4EF1-818E-2296E9F0221A}" presName="node" presStyleLbl="node1" presStyleIdx="3" presStyleCnt="8">
        <dgm:presLayoutVars>
          <dgm:bulletEnabled val="1"/>
        </dgm:presLayoutVars>
      </dgm:prSet>
      <dgm:spPr/>
    </dgm:pt>
    <dgm:pt modelId="{6278A5A0-077E-4436-B237-9172AC46A369}" type="pres">
      <dgm:prSet presAssocID="{DDF1D4E7-255D-4F39-85EC-EC22E7BC9293}" presName="sibTrans" presStyleCnt="0"/>
      <dgm:spPr/>
    </dgm:pt>
    <dgm:pt modelId="{D51FF6AF-D58B-4CBC-9F82-7F262C7A1B97}" type="pres">
      <dgm:prSet presAssocID="{4DEE11A1-5699-4306-859A-815C4C5D8D1F}" presName="node" presStyleLbl="node1" presStyleIdx="4" presStyleCnt="8">
        <dgm:presLayoutVars>
          <dgm:bulletEnabled val="1"/>
        </dgm:presLayoutVars>
      </dgm:prSet>
      <dgm:spPr/>
    </dgm:pt>
    <dgm:pt modelId="{D8181432-4008-47C4-8B4A-66B9F902C031}" type="pres">
      <dgm:prSet presAssocID="{AB4D8E5D-15A6-4209-9DA5-91781E3D42AC}" presName="sibTrans" presStyleCnt="0"/>
      <dgm:spPr/>
    </dgm:pt>
    <dgm:pt modelId="{20E5CCAA-FC6E-44C9-BA92-C0CD6E347D8D}" type="pres">
      <dgm:prSet presAssocID="{4A0A990A-6D89-46A3-B71E-B1F4CABC7F31}" presName="node" presStyleLbl="node1" presStyleIdx="5" presStyleCnt="8">
        <dgm:presLayoutVars>
          <dgm:bulletEnabled val="1"/>
        </dgm:presLayoutVars>
      </dgm:prSet>
      <dgm:spPr/>
    </dgm:pt>
    <dgm:pt modelId="{29564CDF-97CC-4166-AE0A-4DC86F0799DF}" type="pres">
      <dgm:prSet presAssocID="{4CE23F3E-9AFD-4EC6-94DE-C6CC34C1B2F1}" presName="sibTrans" presStyleCnt="0"/>
      <dgm:spPr/>
    </dgm:pt>
    <dgm:pt modelId="{B39FC50F-3B85-4915-850B-70B8DD9B9B87}" type="pres">
      <dgm:prSet presAssocID="{9FF7994D-0D7F-4A68-BD66-3C29BC4F98EA}" presName="node" presStyleLbl="node1" presStyleIdx="6" presStyleCnt="8">
        <dgm:presLayoutVars>
          <dgm:bulletEnabled val="1"/>
        </dgm:presLayoutVars>
      </dgm:prSet>
      <dgm:spPr/>
    </dgm:pt>
    <dgm:pt modelId="{DFDD83DF-53C6-413E-8D03-F51273517AD5}" type="pres">
      <dgm:prSet presAssocID="{B461F748-B843-4349-B075-DC7D1493E700}" presName="sibTrans" presStyleCnt="0"/>
      <dgm:spPr/>
    </dgm:pt>
    <dgm:pt modelId="{19BC77EE-F660-494E-A4E2-E45101C5279B}" type="pres">
      <dgm:prSet presAssocID="{D6A98041-CE25-4241-8DEF-ED3D64B0B123}" presName="node" presStyleLbl="node1" presStyleIdx="7" presStyleCnt="8">
        <dgm:presLayoutVars>
          <dgm:bulletEnabled val="1"/>
        </dgm:presLayoutVars>
      </dgm:prSet>
      <dgm:spPr/>
    </dgm:pt>
  </dgm:ptLst>
  <dgm:cxnLst>
    <dgm:cxn modelId="{5A828408-E7B4-4F7B-99D7-67D6B42E4877}" srcId="{B86B5275-25D4-4343-88C0-CAC7F5D973B1}" destId="{7F82F528-EBC6-4334-AB50-80BE77B4FA82}" srcOrd="0" destOrd="0" parTransId="{E910F4BA-2921-44ED-882E-38970DB59244}" sibTransId="{8DA6E681-02A8-47EE-8C97-A14D1A496B7C}"/>
    <dgm:cxn modelId="{7812B30C-EAAF-4E88-9E3F-B634C57C2DF0}" srcId="{B86B5275-25D4-4343-88C0-CAC7F5D973B1}" destId="{9FF7994D-0D7F-4A68-BD66-3C29BC4F98EA}" srcOrd="6" destOrd="0" parTransId="{D3B6C3CA-2FFE-495F-8F21-FAA5BA239C48}" sibTransId="{B461F748-B843-4349-B075-DC7D1493E700}"/>
    <dgm:cxn modelId="{E0835315-4547-4412-93E0-191559508F85}" type="presOf" srcId="{B86B5275-25D4-4343-88C0-CAC7F5D973B1}" destId="{2C141879-7FB2-49E5-8E59-AEFC08905F52}" srcOrd="0" destOrd="0" presId="urn:microsoft.com/office/officeart/2005/8/layout/default"/>
    <dgm:cxn modelId="{7779B015-2455-4CE0-8DB6-9E305E417CF8}" type="presOf" srcId="{4DEE11A1-5699-4306-859A-815C4C5D8D1F}" destId="{D51FF6AF-D58B-4CBC-9F82-7F262C7A1B97}" srcOrd="0" destOrd="0" presId="urn:microsoft.com/office/officeart/2005/8/layout/default"/>
    <dgm:cxn modelId="{0C0FC21E-6D54-4F49-9F0D-E8910986B26C}" type="presOf" srcId="{4A0A990A-6D89-46A3-B71E-B1F4CABC7F31}" destId="{20E5CCAA-FC6E-44C9-BA92-C0CD6E347D8D}" srcOrd="0" destOrd="0" presId="urn:microsoft.com/office/officeart/2005/8/layout/default"/>
    <dgm:cxn modelId="{5AE13B36-7327-4817-AD64-F272757C5235}" type="presOf" srcId="{D6A98041-CE25-4241-8DEF-ED3D64B0B123}" destId="{19BC77EE-F660-494E-A4E2-E45101C5279B}" srcOrd="0" destOrd="0" presId="urn:microsoft.com/office/officeart/2005/8/layout/default"/>
    <dgm:cxn modelId="{9FB73570-4F10-456E-AE82-18F4DCB7C053}" srcId="{B86B5275-25D4-4343-88C0-CAC7F5D973B1}" destId="{0D9D4738-92EE-4EF1-818E-2296E9F0221A}" srcOrd="3" destOrd="0" parTransId="{BCA9D135-F0D4-402A-BD11-F0ECF3A79FF8}" sibTransId="{DDF1D4E7-255D-4F39-85EC-EC22E7BC9293}"/>
    <dgm:cxn modelId="{8FD2AD7F-647D-4B09-9394-633125738C0F}" type="presOf" srcId="{7F82F528-EBC6-4334-AB50-80BE77B4FA82}" destId="{84CEE8B6-B872-4935-A269-88E9B933709B}" srcOrd="0" destOrd="0" presId="urn:microsoft.com/office/officeart/2005/8/layout/default"/>
    <dgm:cxn modelId="{DD069181-AB7E-48DB-80B6-DBF1E78AFBC4}" srcId="{B86B5275-25D4-4343-88C0-CAC7F5D973B1}" destId="{4DEE11A1-5699-4306-859A-815C4C5D8D1F}" srcOrd="4" destOrd="0" parTransId="{B43FBBDA-9C17-4EA9-921E-121CDD4E2485}" sibTransId="{AB4D8E5D-15A6-4209-9DA5-91781E3D42AC}"/>
    <dgm:cxn modelId="{E5A10084-9A1C-4591-B4B4-2D7162BE7724}" srcId="{B86B5275-25D4-4343-88C0-CAC7F5D973B1}" destId="{4A0A990A-6D89-46A3-B71E-B1F4CABC7F31}" srcOrd="5" destOrd="0" parTransId="{5EBEE34B-6D41-463B-8404-AF824FF20880}" sibTransId="{4CE23F3E-9AFD-4EC6-94DE-C6CC34C1B2F1}"/>
    <dgm:cxn modelId="{C8748E84-F357-4B0C-BC65-D078F90FF2CD}" type="presOf" srcId="{8ADD2361-1FA6-4878-B8D6-32E2273E6437}" destId="{DD60882E-10C5-413B-B89D-D79A2DB83691}" srcOrd="0" destOrd="0" presId="urn:microsoft.com/office/officeart/2005/8/layout/default"/>
    <dgm:cxn modelId="{E52261A2-847D-42F1-A4D1-E8EBF77CC53B}" type="presOf" srcId="{9FF7994D-0D7F-4A68-BD66-3C29BC4F98EA}" destId="{B39FC50F-3B85-4915-850B-70B8DD9B9B87}" srcOrd="0" destOrd="0" presId="urn:microsoft.com/office/officeart/2005/8/layout/default"/>
    <dgm:cxn modelId="{ED1A00AB-E164-4A57-BF10-F7364C073C7D}" srcId="{B86B5275-25D4-4343-88C0-CAC7F5D973B1}" destId="{D6A98041-CE25-4241-8DEF-ED3D64B0B123}" srcOrd="7" destOrd="0" parTransId="{4FFF948A-C924-4449-951D-D3357E8726EA}" sibTransId="{4927A2EF-AD6C-4D4A-8332-B39B448E5528}"/>
    <dgm:cxn modelId="{6138A0B0-B4E0-4F38-A21E-095DA8DE7056}" type="presOf" srcId="{7686390C-3401-405F-B969-707490FF38EC}" destId="{459CD83A-EF8D-41E5-AE83-7EEC8B7AB261}" srcOrd="0" destOrd="0" presId="urn:microsoft.com/office/officeart/2005/8/layout/default"/>
    <dgm:cxn modelId="{FFDB92B8-7345-468C-B911-48F6096B5B6C}" srcId="{B86B5275-25D4-4343-88C0-CAC7F5D973B1}" destId="{8ADD2361-1FA6-4878-B8D6-32E2273E6437}" srcOrd="2" destOrd="0" parTransId="{247BE23A-1F9C-44EB-BB9F-84AFAB84A436}" sibTransId="{CA884BDD-1650-460E-A5E1-FDF1E074DD30}"/>
    <dgm:cxn modelId="{A33464D2-641C-4CE1-B1B6-0F6A367AD8B5}" srcId="{B86B5275-25D4-4343-88C0-CAC7F5D973B1}" destId="{7686390C-3401-405F-B969-707490FF38EC}" srcOrd="1" destOrd="0" parTransId="{C6219694-6741-4277-88D1-385DBE34369E}" sibTransId="{2A382A65-6499-4AC2-A51E-A62AFB21C866}"/>
    <dgm:cxn modelId="{E68AA1F4-5EE8-4CEC-AA8F-DE0288C08C54}" type="presOf" srcId="{0D9D4738-92EE-4EF1-818E-2296E9F0221A}" destId="{7428532C-64CA-4315-A643-28D2870C7DF1}" srcOrd="0" destOrd="0" presId="urn:microsoft.com/office/officeart/2005/8/layout/default"/>
    <dgm:cxn modelId="{F16A308D-817C-407E-8CD1-EFFC9B2CEE38}" type="presParOf" srcId="{2C141879-7FB2-49E5-8E59-AEFC08905F52}" destId="{84CEE8B6-B872-4935-A269-88E9B933709B}" srcOrd="0" destOrd="0" presId="urn:microsoft.com/office/officeart/2005/8/layout/default"/>
    <dgm:cxn modelId="{CBF0ADCE-DA16-4117-93BA-09B238456122}" type="presParOf" srcId="{2C141879-7FB2-49E5-8E59-AEFC08905F52}" destId="{5EB7932E-E226-4FE6-B28F-850BF1CF08EE}" srcOrd="1" destOrd="0" presId="urn:microsoft.com/office/officeart/2005/8/layout/default"/>
    <dgm:cxn modelId="{D9FE04CC-6029-45B8-AEB0-A61CB55A86DD}" type="presParOf" srcId="{2C141879-7FB2-49E5-8E59-AEFC08905F52}" destId="{459CD83A-EF8D-41E5-AE83-7EEC8B7AB261}" srcOrd="2" destOrd="0" presId="urn:microsoft.com/office/officeart/2005/8/layout/default"/>
    <dgm:cxn modelId="{E5007081-659C-466F-93D8-D90A806DA1F7}" type="presParOf" srcId="{2C141879-7FB2-49E5-8E59-AEFC08905F52}" destId="{CC799853-E268-4E86-B738-9D0DE9BFB030}" srcOrd="3" destOrd="0" presId="urn:microsoft.com/office/officeart/2005/8/layout/default"/>
    <dgm:cxn modelId="{39D87C1E-772B-4D2F-8B0F-0913C1A768FB}" type="presParOf" srcId="{2C141879-7FB2-49E5-8E59-AEFC08905F52}" destId="{DD60882E-10C5-413B-B89D-D79A2DB83691}" srcOrd="4" destOrd="0" presId="urn:microsoft.com/office/officeart/2005/8/layout/default"/>
    <dgm:cxn modelId="{613F2D28-1DB5-460D-A800-540B187192F2}" type="presParOf" srcId="{2C141879-7FB2-49E5-8E59-AEFC08905F52}" destId="{19015E41-DCBF-4685-9E66-8EB147714221}" srcOrd="5" destOrd="0" presId="urn:microsoft.com/office/officeart/2005/8/layout/default"/>
    <dgm:cxn modelId="{969B8F38-0144-4040-A5A8-0FA8799AFD08}" type="presParOf" srcId="{2C141879-7FB2-49E5-8E59-AEFC08905F52}" destId="{7428532C-64CA-4315-A643-28D2870C7DF1}" srcOrd="6" destOrd="0" presId="urn:microsoft.com/office/officeart/2005/8/layout/default"/>
    <dgm:cxn modelId="{C542AFD2-F9E4-4355-80E4-0A801B033CB5}" type="presParOf" srcId="{2C141879-7FB2-49E5-8E59-AEFC08905F52}" destId="{6278A5A0-077E-4436-B237-9172AC46A369}" srcOrd="7" destOrd="0" presId="urn:microsoft.com/office/officeart/2005/8/layout/default"/>
    <dgm:cxn modelId="{894BDE68-65F1-4AAE-9C04-1EB37D3E99F7}" type="presParOf" srcId="{2C141879-7FB2-49E5-8E59-AEFC08905F52}" destId="{D51FF6AF-D58B-4CBC-9F82-7F262C7A1B97}" srcOrd="8" destOrd="0" presId="urn:microsoft.com/office/officeart/2005/8/layout/default"/>
    <dgm:cxn modelId="{58EC2E9F-6996-43FF-B0DE-F5EC30509301}" type="presParOf" srcId="{2C141879-7FB2-49E5-8E59-AEFC08905F52}" destId="{D8181432-4008-47C4-8B4A-66B9F902C031}" srcOrd="9" destOrd="0" presId="urn:microsoft.com/office/officeart/2005/8/layout/default"/>
    <dgm:cxn modelId="{09A6192C-7E6A-493C-AB99-D87C069D31AB}" type="presParOf" srcId="{2C141879-7FB2-49E5-8E59-AEFC08905F52}" destId="{20E5CCAA-FC6E-44C9-BA92-C0CD6E347D8D}" srcOrd="10" destOrd="0" presId="urn:microsoft.com/office/officeart/2005/8/layout/default"/>
    <dgm:cxn modelId="{1B23D21A-1964-4F14-9DBD-27F04B44FA2F}" type="presParOf" srcId="{2C141879-7FB2-49E5-8E59-AEFC08905F52}" destId="{29564CDF-97CC-4166-AE0A-4DC86F0799DF}" srcOrd="11" destOrd="0" presId="urn:microsoft.com/office/officeart/2005/8/layout/default"/>
    <dgm:cxn modelId="{2692364A-E6E2-4042-ABD5-8858FC2F3DDF}" type="presParOf" srcId="{2C141879-7FB2-49E5-8E59-AEFC08905F52}" destId="{B39FC50F-3B85-4915-850B-70B8DD9B9B87}" srcOrd="12" destOrd="0" presId="urn:microsoft.com/office/officeart/2005/8/layout/default"/>
    <dgm:cxn modelId="{1F7FA83C-D05C-4894-9457-C1AE031B4357}" type="presParOf" srcId="{2C141879-7FB2-49E5-8E59-AEFC08905F52}" destId="{DFDD83DF-53C6-413E-8D03-F51273517AD5}" srcOrd="13" destOrd="0" presId="urn:microsoft.com/office/officeart/2005/8/layout/default"/>
    <dgm:cxn modelId="{5508B384-35FC-4981-B1F6-2EF81F10F5B5}" type="presParOf" srcId="{2C141879-7FB2-49E5-8E59-AEFC08905F52}" destId="{19BC77EE-F660-494E-A4E2-E45101C5279B}"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B5275-25D4-4343-88C0-CAC7F5D973B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F82F528-EBC6-4334-AB50-80BE77B4FA82}">
      <dgm:prSet/>
      <dgm:spPr/>
      <dgm:t>
        <a:bodyPr/>
        <a:lstStyle/>
        <a:p>
          <a:r>
            <a:rPr lang="fr-FR"/>
            <a:t>Nom du site: 3k construction &amp; services</a:t>
          </a:r>
          <a:endParaRPr lang="en-US"/>
        </a:p>
      </dgm:t>
    </dgm:pt>
    <dgm:pt modelId="{E910F4BA-2921-44ED-882E-38970DB59244}" type="parTrans" cxnId="{5A828408-E7B4-4F7B-99D7-67D6B42E4877}">
      <dgm:prSet/>
      <dgm:spPr/>
      <dgm:t>
        <a:bodyPr/>
        <a:lstStyle/>
        <a:p>
          <a:endParaRPr lang="en-US"/>
        </a:p>
      </dgm:t>
    </dgm:pt>
    <dgm:pt modelId="{8DA6E681-02A8-47EE-8C97-A14D1A496B7C}" type="sibTrans" cxnId="{5A828408-E7B4-4F7B-99D7-67D6B42E4877}">
      <dgm:prSet/>
      <dgm:spPr/>
      <dgm:t>
        <a:bodyPr/>
        <a:lstStyle/>
        <a:p>
          <a:endParaRPr lang="en-US"/>
        </a:p>
      </dgm:t>
    </dgm:pt>
    <dgm:pt modelId="{0098AE63-5EAD-4B65-AB45-1A632823FFF4}">
      <dgm:prSet/>
      <dgm:spPr/>
      <dgm:t>
        <a:bodyPr/>
        <a:lstStyle/>
        <a:p>
          <a:r>
            <a:rPr lang="fr-FR"/>
            <a:t>Url:</a:t>
          </a:r>
          <a:r>
            <a:rPr lang="fr-FR">
              <a:hlinkClick xmlns:r="http://schemas.openxmlformats.org/officeDocument/2006/relationships" r:id="rId1"/>
            </a:rPr>
            <a:t> https://3kconstruction-cm.com/</a:t>
          </a:r>
          <a:endParaRPr lang="en-US"/>
        </a:p>
      </dgm:t>
    </dgm:pt>
    <dgm:pt modelId="{4D63CA72-A97B-40B1-9A6C-53EEBABFD6C9}" type="parTrans" cxnId="{92F905E6-5444-4107-8305-D7CFC659C021}">
      <dgm:prSet/>
      <dgm:spPr/>
      <dgm:t>
        <a:bodyPr/>
        <a:lstStyle/>
        <a:p>
          <a:endParaRPr lang="en-US"/>
        </a:p>
      </dgm:t>
    </dgm:pt>
    <dgm:pt modelId="{84D0DABB-5D05-44B1-8174-33810D25BCDB}" type="sibTrans" cxnId="{92F905E6-5444-4107-8305-D7CFC659C021}">
      <dgm:prSet/>
      <dgm:spPr/>
      <dgm:t>
        <a:bodyPr/>
        <a:lstStyle/>
        <a:p>
          <a:endParaRPr lang="en-US"/>
        </a:p>
      </dgm:t>
    </dgm:pt>
    <dgm:pt modelId="{864C809F-25B5-40E4-8253-85EE14BE5516}">
      <dgm:prSet/>
      <dgm:spPr/>
      <dgm:t>
        <a:bodyPr/>
        <a:lstStyle/>
        <a:p>
          <a:r>
            <a:rPr lang="fr-FR"/>
            <a:t>Date de l'audit:13.11.2022</a:t>
          </a:r>
          <a:endParaRPr lang="en-US"/>
        </a:p>
      </dgm:t>
    </dgm:pt>
    <dgm:pt modelId="{37E1B535-0342-4D38-8166-CF0F71C455DF}" type="parTrans" cxnId="{6A70ADDF-E268-47FE-BA80-6DEEE35DB27A}">
      <dgm:prSet/>
      <dgm:spPr/>
      <dgm:t>
        <a:bodyPr/>
        <a:lstStyle/>
        <a:p>
          <a:endParaRPr lang="en-US"/>
        </a:p>
      </dgm:t>
    </dgm:pt>
    <dgm:pt modelId="{0B01BE05-0D41-4E29-B107-B740D355AAE8}" type="sibTrans" cxnId="{6A70ADDF-E268-47FE-BA80-6DEEE35DB27A}">
      <dgm:prSet/>
      <dgm:spPr/>
      <dgm:t>
        <a:bodyPr/>
        <a:lstStyle/>
        <a:p>
          <a:endParaRPr lang="en-US"/>
        </a:p>
      </dgm:t>
    </dgm:pt>
    <dgm:pt modelId="{629DFA4A-CE62-4F6A-9A0C-4DB27C2DBBF8}">
      <dgm:prSet/>
      <dgm:spPr/>
      <dgm:t>
        <a:bodyPr/>
        <a:lstStyle/>
        <a:p>
          <a:r>
            <a:rPr lang="fr-FR"/>
            <a:t>Âge du domaine: 3ans 21jours</a:t>
          </a:r>
          <a:endParaRPr lang="en-US"/>
        </a:p>
      </dgm:t>
    </dgm:pt>
    <dgm:pt modelId="{D96D9B48-A41B-4BA2-835F-D184CE9A5B56}" type="parTrans" cxnId="{909D91CB-FF20-4FFF-BA57-91B1C460A1EB}">
      <dgm:prSet/>
      <dgm:spPr/>
      <dgm:t>
        <a:bodyPr/>
        <a:lstStyle/>
        <a:p>
          <a:endParaRPr lang="en-US"/>
        </a:p>
      </dgm:t>
    </dgm:pt>
    <dgm:pt modelId="{5730554A-63B1-4116-B593-D58D7F81A548}" type="sibTrans" cxnId="{909D91CB-FF20-4FFF-BA57-91B1C460A1EB}">
      <dgm:prSet/>
      <dgm:spPr/>
      <dgm:t>
        <a:bodyPr/>
        <a:lstStyle/>
        <a:p>
          <a:endParaRPr lang="en-US"/>
        </a:p>
      </dgm:t>
    </dgm:pt>
    <dgm:pt modelId="{47E364B2-6AC2-4B73-AA30-5FD82B8FB152}">
      <dgm:prSet/>
      <dgm:spPr/>
      <dgm:t>
        <a:bodyPr/>
        <a:lstStyle/>
        <a:p>
          <a:r>
            <a:rPr lang="fr-FR"/>
            <a:t>IP du site: 192.185.46.53</a:t>
          </a:r>
          <a:endParaRPr lang="en-US"/>
        </a:p>
      </dgm:t>
    </dgm:pt>
    <dgm:pt modelId="{8FB0D273-B05D-4FCD-8BC4-E3A4706DBF4F}" type="parTrans" cxnId="{38E28FDE-08A0-48F7-931D-E4F6643C13C7}">
      <dgm:prSet/>
      <dgm:spPr/>
      <dgm:t>
        <a:bodyPr/>
        <a:lstStyle/>
        <a:p>
          <a:endParaRPr lang="en-US"/>
        </a:p>
      </dgm:t>
    </dgm:pt>
    <dgm:pt modelId="{633C72D6-71B9-4961-956F-5AE1A850CEF5}" type="sibTrans" cxnId="{38E28FDE-08A0-48F7-931D-E4F6643C13C7}">
      <dgm:prSet/>
      <dgm:spPr/>
      <dgm:t>
        <a:bodyPr/>
        <a:lstStyle/>
        <a:p>
          <a:endParaRPr lang="en-US"/>
        </a:p>
      </dgm:t>
    </dgm:pt>
    <dgm:pt modelId="{2F1B3774-337F-4710-8A03-84F61B92C48C}">
      <dgm:prSet/>
      <dgm:spPr/>
      <dgm:t>
        <a:bodyPr/>
        <a:lstStyle/>
        <a:p>
          <a:r>
            <a:rPr lang="fr-FR"/>
            <a:t>Le temps de reaction du serveur</a:t>
          </a:r>
          <a:endParaRPr lang="en-US"/>
        </a:p>
      </dgm:t>
    </dgm:pt>
    <dgm:pt modelId="{66C12EC4-CFD1-4639-B694-B1C3DA5415CA}" type="parTrans" cxnId="{352F2A5E-01C9-4AFA-9E42-2E2C5B1D9C74}">
      <dgm:prSet/>
      <dgm:spPr/>
      <dgm:t>
        <a:bodyPr/>
        <a:lstStyle/>
        <a:p>
          <a:endParaRPr lang="en-US"/>
        </a:p>
      </dgm:t>
    </dgm:pt>
    <dgm:pt modelId="{BC2AA5B5-101A-4E59-8E2F-89330A7B7303}" type="sibTrans" cxnId="{352F2A5E-01C9-4AFA-9E42-2E2C5B1D9C74}">
      <dgm:prSet/>
      <dgm:spPr/>
      <dgm:t>
        <a:bodyPr/>
        <a:lstStyle/>
        <a:p>
          <a:endParaRPr lang="en-US"/>
        </a:p>
      </dgm:t>
    </dgm:pt>
    <dgm:pt modelId="{D3CB3C34-88D5-4101-A67E-476746407176}">
      <dgm:prSet/>
      <dgm:spPr/>
      <dgm:t>
        <a:bodyPr/>
        <a:lstStyle/>
        <a:p>
          <a:r>
            <a:rPr lang="fr-FR"/>
            <a:t>lScore page speed:Mobile: Tel:</a:t>
          </a:r>
          <a:endParaRPr lang="en-US"/>
        </a:p>
      </dgm:t>
    </dgm:pt>
    <dgm:pt modelId="{9C45726B-B1AF-4B20-9994-10E003BD76AB}" type="parTrans" cxnId="{0283F2CE-541C-4A69-B3E6-8B3F0B2AD6AF}">
      <dgm:prSet/>
      <dgm:spPr/>
      <dgm:t>
        <a:bodyPr/>
        <a:lstStyle/>
        <a:p>
          <a:endParaRPr lang="en-US"/>
        </a:p>
      </dgm:t>
    </dgm:pt>
    <dgm:pt modelId="{F463D947-0D3B-4E98-BFF2-AC7BDD4C7A35}" type="sibTrans" cxnId="{0283F2CE-541C-4A69-B3E6-8B3F0B2AD6AF}">
      <dgm:prSet/>
      <dgm:spPr/>
      <dgm:t>
        <a:bodyPr/>
        <a:lstStyle/>
        <a:p>
          <a:endParaRPr lang="en-US"/>
        </a:p>
      </dgm:t>
    </dgm:pt>
    <dgm:pt modelId="{A7C6BF3E-1D51-4DD6-9551-3DC30F0B761F}">
      <dgm:prSet/>
      <dgm:spPr/>
      <dgm:t>
        <a:bodyPr/>
        <a:lstStyle/>
        <a:p>
          <a:r>
            <a:rPr lang="fr-FR"/>
            <a:t>Score woorank: 65</a:t>
          </a:r>
          <a:endParaRPr lang="en-US"/>
        </a:p>
      </dgm:t>
    </dgm:pt>
    <dgm:pt modelId="{B11D28CB-66CE-4CDA-AD3F-1E6190AE6534}" type="parTrans" cxnId="{F6AE4A69-7E20-4AEA-BC7C-4B81952C5D5A}">
      <dgm:prSet/>
      <dgm:spPr/>
      <dgm:t>
        <a:bodyPr/>
        <a:lstStyle/>
        <a:p>
          <a:endParaRPr lang="en-US"/>
        </a:p>
      </dgm:t>
    </dgm:pt>
    <dgm:pt modelId="{6AB14DD4-5B92-462D-8D5D-A44BC76CB1A2}" type="sibTrans" cxnId="{F6AE4A69-7E20-4AEA-BC7C-4B81952C5D5A}">
      <dgm:prSet/>
      <dgm:spPr/>
      <dgm:t>
        <a:bodyPr/>
        <a:lstStyle/>
        <a:p>
          <a:endParaRPr lang="en-US"/>
        </a:p>
      </dgm:t>
    </dgm:pt>
    <dgm:pt modelId="{C195AB3A-83EB-4DA8-B72F-16B4DEE721D2}">
      <dgm:prSet/>
      <dgm:spPr/>
      <dgm:t>
        <a:bodyPr/>
        <a:lstStyle/>
        <a:p>
          <a:r>
            <a:rPr lang="fr-FR"/>
            <a:t>Le temps de chargement moyen des pages de votre site est de 796 ms.</a:t>
          </a:r>
          <a:endParaRPr lang="en-US"/>
        </a:p>
      </dgm:t>
    </dgm:pt>
    <dgm:pt modelId="{B926CD62-9F74-4811-AA51-68BD56333131}" type="parTrans" cxnId="{9D80DC3E-4FD4-4C54-B0EF-7DE8A8440D36}">
      <dgm:prSet/>
      <dgm:spPr/>
      <dgm:t>
        <a:bodyPr/>
        <a:lstStyle/>
        <a:p>
          <a:endParaRPr lang="en-US"/>
        </a:p>
      </dgm:t>
    </dgm:pt>
    <dgm:pt modelId="{C31B0D30-FECC-438B-B1AB-0F77B93AD9F6}" type="sibTrans" cxnId="{9D80DC3E-4FD4-4C54-B0EF-7DE8A8440D36}">
      <dgm:prSet/>
      <dgm:spPr/>
      <dgm:t>
        <a:bodyPr/>
        <a:lstStyle/>
        <a:p>
          <a:endParaRPr lang="en-US"/>
        </a:p>
      </dgm:t>
    </dgm:pt>
    <dgm:pt modelId="{82C08BF6-F3BC-48CD-829A-6193C32DCB7D}">
      <dgm:prSet/>
      <dgm:spPr/>
      <dgm:t>
        <a:bodyPr/>
        <a:lstStyle/>
        <a:p>
          <a:r>
            <a:rPr lang="fr-FR"/>
            <a:t>Rapidité de la page: </a:t>
          </a:r>
          <a:r>
            <a:rPr lang="fr-FR" b="1"/>
            <a:t>12.34 Sec</a:t>
          </a:r>
          <a:endParaRPr lang="en-US"/>
        </a:p>
      </dgm:t>
    </dgm:pt>
    <dgm:pt modelId="{4629BF0D-C153-445D-BF30-F179D65A6E8D}" type="parTrans" cxnId="{DAD341E2-C58F-4266-BFE4-0EBECA0FA7C7}">
      <dgm:prSet/>
      <dgm:spPr/>
      <dgm:t>
        <a:bodyPr/>
        <a:lstStyle/>
        <a:p>
          <a:endParaRPr lang="en-US"/>
        </a:p>
      </dgm:t>
    </dgm:pt>
    <dgm:pt modelId="{BF7E46D6-B52D-4DFB-B70A-17E694DEC43E}" type="sibTrans" cxnId="{DAD341E2-C58F-4266-BFE4-0EBECA0FA7C7}">
      <dgm:prSet/>
      <dgm:spPr/>
      <dgm:t>
        <a:bodyPr/>
        <a:lstStyle/>
        <a:p>
          <a:endParaRPr lang="en-US"/>
        </a:p>
      </dgm:t>
    </dgm:pt>
    <dgm:pt modelId="{BC1F96E4-78CB-4ACA-B87F-21C5D989012A}">
      <dgm:prSet/>
      <dgm:spPr/>
      <dgm:t>
        <a:bodyPr/>
        <a:lstStyle/>
        <a:p>
          <a:r>
            <a:rPr lang="fr-FR"/>
            <a:t>Nombre de CSS liens: 22</a:t>
          </a:r>
          <a:endParaRPr lang="en-US"/>
        </a:p>
      </dgm:t>
    </dgm:pt>
    <dgm:pt modelId="{3FC58829-DD98-446F-A6C8-ED8940899F46}" type="parTrans" cxnId="{8FC8E1B7-895D-44BD-ADF6-6DA4655EFE31}">
      <dgm:prSet/>
      <dgm:spPr/>
      <dgm:t>
        <a:bodyPr/>
        <a:lstStyle/>
        <a:p>
          <a:endParaRPr lang="en-US"/>
        </a:p>
      </dgm:t>
    </dgm:pt>
    <dgm:pt modelId="{0022CB96-BD11-4B6C-B075-94A2003BCB50}" type="sibTrans" cxnId="{8FC8E1B7-895D-44BD-ADF6-6DA4655EFE31}">
      <dgm:prSet/>
      <dgm:spPr/>
      <dgm:t>
        <a:bodyPr/>
        <a:lstStyle/>
        <a:p>
          <a:endParaRPr lang="en-US"/>
        </a:p>
      </dgm:t>
    </dgm:pt>
    <dgm:pt modelId="{EB0B58C3-BAD0-42B0-AD9E-D16CEB718A78}">
      <dgm:prSet/>
      <dgm:spPr/>
      <dgm:t>
        <a:bodyPr/>
        <a:lstStyle/>
        <a:p>
          <a:r>
            <a:rPr lang="fr-FR"/>
            <a:t>Nombre de liens images: 9</a:t>
          </a:r>
          <a:endParaRPr lang="en-US"/>
        </a:p>
      </dgm:t>
    </dgm:pt>
    <dgm:pt modelId="{5A5C4F39-6391-4663-9099-AF3EE0CD66A5}" type="parTrans" cxnId="{01C9F553-7271-4DC5-9421-85A62BA745FB}">
      <dgm:prSet/>
      <dgm:spPr/>
      <dgm:t>
        <a:bodyPr/>
        <a:lstStyle/>
        <a:p>
          <a:endParaRPr lang="en-US"/>
        </a:p>
      </dgm:t>
    </dgm:pt>
    <dgm:pt modelId="{C2A6875D-40FD-4DDD-91BB-42EA643A34DE}" type="sibTrans" cxnId="{01C9F553-7271-4DC5-9421-85A62BA745FB}">
      <dgm:prSet/>
      <dgm:spPr/>
      <dgm:t>
        <a:bodyPr/>
        <a:lstStyle/>
        <a:p>
          <a:endParaRPr lang="en-US"/>
        </a:p>
      </dgm:t>
    </dgm:pt>
    <dgm:pt modelId="{9FF7994D-0D7F-4A68-BD66-3C29BC4F98EA}">
      <dgm:prSet/>
      <dgm:spPr/>
      <dgm:t>
        <a:bodyPr/>
        <a:lstStyle/>
        <a:p>
          <a:r>
            <a:rPr lang="fr-FR"/>
            <a:t>liens de scripts: 30</a:t>
          </a:r>
          <a:endParaRPr lang="en-US"/>
        </a:p>
      </dgm:t>
    </dgm:pt>
    <dgm:pt modelId="{D3B6C3CA-2FFE-495F-8F21-FAA5BA239C48}" type="parTrans" cxnId="{7812B30C-EAAF-4E88-9E3F-B634C57C2DF0}">
      <dgm:prSet/>
      <dgm:spPr/>
      <dgm:t>
        <a:bodyPr/>
        <a:lstStyle/>
        <a:p>
          <a:endParaRPr lang="en-US"/>
        </a:p>
      </dgm:t>
    </dgm:pt>
    <dgm:pt modelId="{B461F748-B843-4349-B075-DC7D1493E700}" type="sibTrans" cxnId="{7812B30C-EAAF-4E88-9E3F-B634C57C2DF0}">
      <dgm:prSet/>
      <dgm:spPr/>
      <dgm:t>
        <a:bodyPr/>
        <a:lstStyle/>
        <a:p>
          <a:endParaRPr lang="en-US"/>
        </a:p>
      </dgm:t>
    </dgm:pt>
    <dgm:pt modelId="{2C141879-7FB2-49E5-8E59-AEFC08905F52}" type="pres">
      <dgm:prSet presAssocID="{B86B5275-25D4-4343-88C0-CAC7F5D973B1}" presName="diagram" presStyleCnt="0">
        <dgm:presLayoutVars>
          <dgm:dir/>
          <dgm:resizeHandles val="exact"/>
        </dgm:presLayoutVars>
      </dgm:prSet>
      <dgm:spPr/>
    </dgm:pt>
    <dgm:pt modelId="{84CEE8B6-B872-4935-A269-88E9B933709B}" type="pres">
      <dgm:prSet presAssocID="{7F82F528-EBC6-4334-AB50-80BE77B4FA82}" presName="node" presStyleLbl="node1" presStyleIdx="0" presStyleCnt="13">
        <dgm:presLayoutVars>
          <dgm:bulletEnabled val="1"/>
        </dgm:presLayoutVars>
      </dgm:prSet>
      <dgm:spPr/>
    </dgm:pt>
    <dgm:pt modelId="{5EB7932E-E226-4FE6-B28F-850BF1CF08EE}" type="pres">
      <dgm:prSet presAssocID="{8DA6E681-02A8-47EE-8C97-A14D1A496B7C}" presName="sibTrans" presStyleCnt="0"/>
      <dgm:spPr/>
    </dgm:pt>
    <dgm:pt modelId="{8A987C53-F45F-460E-A3CB-161DF84E78C3}" type="pres">
      <dgm:prSet presAssocID="{0098AE63-5EAD-4B65-AB45-1A632823FFF4}" presName="node" presStyleLbl="node1" presStyleIdx="1" presStyleCnt="13">
        <dgm:presLayoutVars>
          <dgm:bulletEnabled val="1"/>
        </dgm:presLayoutVars>
      </dgm:prSet>
      <dgm:spPr/>
    </dgm:pt>
    <dgm:pt modelId="{D6CD15A6-28C0-4948-8212-2FA3D078A388}" type="pres">
      <dgm:prSet presAssocID="{84D0DABB-5D05-44B1-8174-33810D25BCDB}" presName="sibTrans" presStyleCnt="0"/>
      <dgm:spPr/>
    </dgm:pt>
    <dgm:pt modelId="{3286737F-B34E-42B3-90F1-58CA6FCAFCAC}" type="pres">
      <dgm:prSet presAssocID="{864C809F-25B5-40E4-8253-85EE14BE5516}" presName="node" presStyleLbl="node1" presStyleIdx="2" presStyleCnt="13">
        <dgm:presLayoutVars>
          <dgm:bulletEnabled val="1"/>
        </dgm:presLayoutVars>
      </dgm:prSet>
      <dgm:spPr/>
    </dgm:pt>
    <dgm:pt modelId="{E32A3301-12D3-4EC4-8B67-6A5B00ADCD66}" type="pres">
      <dgm:prSet presAssocID="{0B01BE05-0D41-4E29-B107-B740D355AAE8}" presName="sibTrans" presStyleCnt="0"/>
      <dgm:spPr/>
    </dgm:pt>
    <dgm:pt modelId="{4364C84F-DDDE-45F2-8261-6565E216FFA4}" type="pres">
      <dgm:prSet presAssocID="{629DFA4A-CE62-4F6A-9A0C-4DB27C2DBBF8}" presName="node" presStyleLbl="node1" presStyleIdx="3" presStyleCnt="13">
        <dgm:presLayoutVars>
          <dgm:bulletEnabled val="1"/>
        </dgm:presLayoutVars>
      </dgm:prSet>
      <dgm:spPr/>
    </dgm:pt>
    <dgm:pt modelId="{4A7A396D-4299-43EA-8871-D9B8C570411A}" type="pres">
      <dgm:prSet presAssocID="{5730554A-63B1-4116-B593-D58D7F81A548}" presName="sibTrans" presStyleCnt="0"/>
      <dgm:spPr/>
    </dgm:pt>
    <dgm:pt modelId="{B41CAE0C-7DD8-48A6-B399-842E982CDE21}" type="pres">
      <dgm:prSet presAssocID="{47E364B2-6AC2-4B73-AA30-5FD82B8FB152}" presName="node" presStyleLbl="node1" presStyleIdx="4" presStyleCnt="13">
        <dgm:presLayoutVars>
          <dgm:bulletEnabled val="1"/>
        </dgm:presLayoutVars>
      </dgm:prSet>
      <dgm:spPr/>
    </dgm:pt>
    <dgm:pt modelId="{A7459059-F576-445D-9540-951D6E37827E}" type="pres">
      <dgm:prSet presAssocID="{633C72D6-71B9-4961-956F-5AE1A850CEF5}" presName="sibTrans" presStyleCnt="0"/>
      <dgm:spPr/>
    </dgm:pt>
    <dgm:pt modelId="{33884573-598F-479D-BC6F-B2037C58949C}" type="pres">
      <dgm:prSet presAssocID="{2F1B3774-337F-4710-8A03-84F61B92C48C}" presName="node" presStyleLbl="node1" presStyleIdx="5" presStyleCnt="13">
        <dgm:presLayoutVars>
          <dgm:bulletEnabled val="1"/>
        </dgm:presLayoutVars>
      </dgm:prSet>
      <dgm:spPr/>
    </dgm:pt>
    <dgm:pt modelId="{1BB46099-0740-4D1E-A445-5ECFAB77B077}" type="pres">
      <dgm:prSet presAssocID="{BC2AA5B5-101A-4E59-8E2F-89330A7B7303}" presName="sibTrans" presStyleCnt="0"/>
      <dgm:spPr/>
    </dgm:pt>
    <dgm:pt modelId="{30ED39BB-72EF-4B0B-A9F6-7D996F1FE0D3}" type="pres">
      <dgm:prSet presAssocID="{D3CB3C34-88D5-4101-A67E-476746407176}" presName="node" presStyleLbl="node1" presStyleIdx="6" presStyleCnt="13">
        <dgm:presLayoutVars>
          <dgm:bulletEnabled val="1"/>
        </dgm:presLayoutVars>
      </dgm:prSet>
      <dgm:spPr/>
    </dgm:pt>
    <dgm:pt modelId="{95D404E3-320C-4E84-AC08-77A06EEF9974}" type="pres">
      <dgm:prSet presAssocID="{F463D947-0D3B-4E98-BFF2-AC7BDD4C7A35}" presName="sibTrans" presStyleCnt="0"/>
      <dgm:spPr/>
    </dgm:pt>
    <dgm:pt modelId="{7F6A7901-DB6C-4CC7-8AC7-241D82F37C18}" type="pres">
      <dgm:prSet presAssocID="{A7C6BF3E-1D51-4DD6-9551-3DC30F0B761F}" presName="node" presStyleLbl="node1" presStyleIdx="7" presStyleCnt="13">
        <dgm:presLayoutVars>
          <dgm:bulletEnabled val="1"/>
        </dgm:presLayoutVars>
      </dgm:prSet>
      <dgm:spPr/>
    </dgm:pt>
    <dgm:pt modelId="{DA941119-0073-4041-8761-2B56F34F2370}" type="pres">
      <dgm:prSet presAssocID="{6AB14DD4-5B92-462D-8D5D-A44BC76CB1A2}" presName="sibTrans" presStyleCnt="0"/>
      <dgm:spPr/>
    </dgm:pt>
    <dgm:pt modelId="{23888380-3A00-4952-9408-1454EB85622E}" type="pres">
      <dgm:prSet presAssocID="{C195AB3A-83EB-4DA8-B72F-16B4DEE721D2}" presName="node" presStyleLbl="node1" presStyleIdx="8" presStyleCnt="13">
        <dgm:presLayoutVars>
          <dgm:bulletEnabled val="1"/>
        </dgm:presLayoutVars>
      </dgm:prSet>
      <dgm:spPr/>
    </dgm:pt>
    <dgm:pt modelId="{EE774246-CA05-43E5-A3F1-4EC44837FE92}" type="pres">
      <dgm:prSet presAssocID="{C31B0D30-FECC-438B-B1AB-0F77B93AD9F6}" presName="sibTrans" presStyleCnt="0"/>
      <dgm:spPr/>
    </dgm:pt>
    <dgm:pt modelId="{2BA8A3B7-9D0A-45C7-9FC5-2613DF351F81}" type="pres">
      <dgm:prSet presAssocID="{82C08BF6-F3BC-48CD-829A-6193C32DCB7D}" presName="node" presStyleLbl="node1" presStyleIdx="9" presStyleCnt="13">
        <dgm:presLayoutVars>
          <dgm:bulletEnabled val="1"/>
        </dgm:presLayoutVars>
      </dgm:prSet>
      <dgm:spPr/>
    </dgm:pt>
    <dgm:pt modelId="{DAFF41D4-C767-44B3-A8FA-F6B68EC8ABC7}" type="pres">
      <dgm:prSet presAssocID="{BF7E46D6-B52D-4DFB-B70A-17E694DEC43E}" presName="sibTrans" presStyleCnt="0"/>
      <dgm:spPr/>
    </dgm:pt>
    <dgm:pt modelId="{FBFBD817-0474-4B8A-8CB4-E1263E7D5CB3}" type="pres">
      <dgm:prSet presAssocID="{BC1F96E4-78CB-4ACA-B87F-21C5D989012A}" presName="node" presStyleLbl="node1" presStyleIdx="10" presStyleCnt="13">
        <dgm:presLayoutVars>
          <dgm:bulletEnabled val="1"/>
        </dgm:presLayoutVars>
      </dgm:prSet>
      <dgm:spPr/>
    </dgm:pt>
    <dgm:pt modelId="{560FFE87-21E4-4AE5-B740-CB60424C2243}" type="pres">
      <dgm:prSet presAssocID="{0022CB96-BD11-4B6C-B075-94A2003BCB50}" presName="sibTrans" presStyleCnt="0"/>
      <dgm:spPr/>
    </dgm:pt>
    <dgm:pt modelId="{DEBB803C-831F-4270-AC8E-E1757E062829}" type="pres">
      <dgm:prSet presAssocID="{EB0B58C3-BAD0-42B0-AD9E-D16CEB718A78}" presName="node" presStyleLbl="node1" presStyleIdx="11" presStyleCnt="13">
        <dgm:presLayoutVars>
          <dgm:bulletEnabled val="1"/>
        </dgm:presLayoutVars>
      </dgm:prSet>
      <dgm:spPr/>
    </dgm:pt>
    <dgm:pt modelId="{614426B0-D436-486D-8004-DF486179E06D}" type="pres">
      <dgm:prSet presAssocID="{C2A6875D-40FD-4DDD-91BB-42EA643A34DE}" presName="sibTrans" presStyleCnt="0"/>
      <dgm:spPr/>
    </dgm:pt>
    <dgm:pt modelId="{B39FC50F-3B85-4915-850B-70B8DD9B9B87}" type="pres">
      <dgm:prSet presAssocID="{9FF7994D-0D7F-4A68-BD66-3C29BC4F98EA}" presName="node" presStyleLbl="node1" presStyleIdx="12" presStyleCnt="13">
        <dgm:presLayoutVars>
          <dgm:bulletEnabled val="1"/>
        </dgm:presLayoutVars>
      </dgm:prSet>
      <dgm:spPr/>
    </dgm:pt>
  </dgm:ptLst>
  <dgm:cxnLst>
    <dgm:cxn modelId="{5A828408-E7B4-4F7B-99D7-67D6B42E4877}" srcId="{B86B5275-25D4-4343-88C0-CAC7F5D973B1}" destId="{7F82F528-EBC6-4334-AB50-80BE77B4FA82}" srcOrd="0" destOrd="0" parTransId="{E910F4BA-2921-44ED-882E-38970DB59244}" sibTransId="{8DA6E681-02A8-47EE-8C97-A14D1A496B7C}"/>
    <dgm:cxn modelId="{7812B30C-EAAF-4E88-9E3F-B634C57C2DF0}" srcId="{B86B5275-25D4-4343-88C0-CAC7F5D973B1}" destId="{9FF7994D-0D7F-4A68-BD66-3C29BC4F98EA}" srcOrd="12" destOrd="0" parTransId="{D3B6C3CA-2FFE-495F-8F21-FAA5BA239C48}" sibTransId="{B461F748-B843-4349-B075-DC7D1493E700}"/>
    <dgm:cxn modelId="{612E3512-832E-4697-8DC2-EDF315DC3250}" type="presOf" srcId="{47E364B2-6AC2-4B73-AA30-5FD82B8FB152}" destId="{B41CAE0C-7DD8-48A6-B399-842E982CDE21}" srcOrd="0" destOrd="0" presId="urn:microsoft.com/office/officeart/2005/8/layout/default"/>
    <dgm:cxn modelId="{FD490B14-B46A-4C26-B90E-28A7DF0235DD}" type="presOf" srcId="{864C809F-25B5-40E4-8253-85EE14BE5516}" destId="{3286737F-B34E-42B3-90F1-58CA6FCAFCAC}" srcOrd="0" destOrd="0" presId="urn:microsoft.com/office/officeart/2005/8/layout/default"/>
    <dgm:cxn modelId="{E0835315-4547-4412-93E0-191559508F85}" type="presOf" srcId="{B86B5275-25D4-4343-88C0-CAC7F5D973B1}" destId="{2C141879-7FB2-49E5-8E59-AEFC08905F52}" srcOrd="0" destOrd="0" presId="urn:microsoft.com/office/officeart/2005/8/layout/default"/>
    <dgm:cxn modelId="{AAA37127-2249-4969-A0DD-B3BE0EE35465}" type="presOf" srcId="{0098AE63-5EAD-4B65-AB45-1A632823FFF4}" destId="{8A987C53-F45F-460E-A3CB-161DF84E78C3}" srcOrd="0" destOrd="0" presId="urn:microsoft.com/office/officeart/2005/8/layout/default"/>
    <dgm:cxn modelId="{D35EF22C-6E07-47F0-98EF-444956A2CDF8}" type="presOf" srcId="{D3CB3C34-88D5-4101-A67E-476746407176}" destId="{30ED39BB-72EF-4B0B-A9F6-7D996F1FE0D3}" srcOrd="0" destOrd="0" presId="urn:microsoft.com/office/officeart/2005/8/layout/default"/>
    <dgm:cxn modelId="{9D80DC3E-4FD4-4C54-B0EF-7DE8A8440D36}" srcId="{B86B5275-25D4-4343-88C0-CAC7F5D973B1}" destId="{C195AB3A-83EB-4DA8-B72F-16B4DEE721D2}" srcOrd="8" destOrd="0" parTransId="{B926CD62-9F74-4811-AA51-68BD56333131}" sibTransId="{C31B0D30-FECC-438B-B1AB-0F77B93AD9F6}"/>
    <dgm:cxn modelId="{2D76B13F-A578-42D2-927E-9046F5164FB7}" type="presOf" srcId="{629DFA4A-CE62-4F6A-9A0C-4DB27C2DBBF8}" destId="{4364C84F-DDDE-45F2-8261-6565E216FFA4}" srcOrd="0" destOrd="0" presId="urn:microsoft.com/office/officeart/2005/8/layout/default"/>
    <dgm:cxn modelId="{ADB50A40-FD9B-41BB-9684-984C0BB043C3}" type="presOf" srcId="{EB0B58C3-BAD0-42B0-AD9E-D16CEB718A78}" destId="{DEBB803C-831F-4270-AC8E-E1757E062829}" srcOrd="0" destOrd="0" presId="urn:microsoft.com/office/officeart/2005/8/layout/default"/>
    <dgm:cxn modelId="{352F2A5E-01C9-4AFA-9E42-2E2C5B1D9C74}" srcId="{B86B5275-25D4-4343-88C0-CAC7F5D973B1}" destId="{2F1B3774-337F-4710-8A03-84F61B92C48C}" srcOrd="5" destOrd="0" parTransId="{66C12EC4-CFD1-4639-B694-B1C3DA5415CA}" sibTransId="{BC2AA5B5-101A-4E59-8E2F-89330A7B7303}"/>
    <dgm:cxn modelId="{174F8564-B60F-46C2-A43C-2A55C50B6DA6}" type="presOf" srcId="{A7C6BF3E-1D51-4DD6-9551-3DC30F0B761F}" destId="{7F6A7901-DB6C-4CC7-8AC7-241D82F37C18}" srcOrd="0" destOrd="0" presId="urn:microsoft.com/office/officeart/2005/8/layout/default"/>
    <dgm:cxn modelId="{8896AB47-FA48-48DF-94C2-F87884FB3287}" type="presOf" srcId="{BC1F96E4-78CB-4ACA-B87F-21C5D989012A}" destId="{FBFBD817-0474-4B8A-8CB4-E1263E7D5CB3}" srcOrd="0" destOrd="0" presId="urn:microsoft.com/office/officeart/2005/8/layout/default"/>
    <dgm:cxn modelId="{F6AE4A69-7E20-4AEA-BC7C-4B81952C5D5A}" srcId="{B86B5275-25D4-4343-88C0-CAC7F5D973B1}" destId="{A7C6BF3E-1D51-4DD6-9551-3DC30F0B761F}" srcOrd="7" destOrd="0" parTransId="{B11D28CB-66CE-4CDA-AD3F-1E6190AE6534}" sibTransId="{6AB14DD4-5B92-462D-8D5D-A44BC76CB1A2}"/>
    <dgm:cxn modelId="{01C9F553-7271-4DC5-9421-85A62BA745FB}" srcId="{B86B5275-25D4-4343-88C0-CAC7F5D973B1}" destId="{EB0B58C3-BAD0-42B0-AD9E-D16CEB718A78}" srcOrd="11" destOrd="0" parTransId="{5A5C4F39-6391-4663-9099-AF3EE0CD66A5}" sibTransId="{C2A6875D-40FD-4DDD-91BB-42EA643A34DE}"/>
    <dgm:cxn modelId="{9B921198-3CA0-4F8A-B5DC-9AEEE2B4192D}" type="presOf" srcId="{7F82F528-EBC6-4334-AB50-80BE77B4FA82}" destId="{84CEE8B6-B872-4935-A269-88E9B933709B}" srcOrd="0" destOrd="0" presId="urn:microsoft.com/office/officeart/2005/8/layout/default"/>
    <dgm:cxn modelId="{8FC8E1B7-895D-44BD-ADF6-6DA4655EFE31}" srcId="{B86B5275-25D4-4343-88C0-CAC7F5D973B1}" destId="{BC1F96E4-78CB-4ACA-B87F-21C5D989012A}" srcOrd="10" destOrd="0" parTransId="{3FC58829-DD98-446F-A6C8-ED8940899F46}" sibTransId="{0022CB96-BD11-4B6C-B075-94A2003BCB50}"/>
    <dgm:cxn modelId="{59840BC6-033A-44BB-94EA-875B01D50DA1}" type="presOf" srcId="{82C08BF6-F3BC-48CD-829A-6193C32DCB7D}" destId="{2BA8A3B7-9D0A-45C7-9FC5-2613DF351F81}" srcOrd="0" destOrd="0" presId="urn:microsoft.com/office/officeart/2005/8/layout/default"/>
    <dgm:cxn modelId="{B0934CC8-5AB0-4C60-BF21-005E75B8FBF7}" type="presOf" srcId="{C195AB3A-83EB-4DA8-B72F-16B4DEE721D2}" destId="{23888380-3A00-4952-9408-1454EB85622E}" srcOrd="0" destOrd="0" presId="urn:microsoft.com/office/officeart/2005/8/layout/default"/>
    <dgm:cxn modelId="{909D91CB-FF20-4FFF-BA57-91B1C460A1EB}" srcId="{B86B5275-25D4-4343-88C0-CAC7F5D973B1}" destId="{629DFA4A-CE62-4F6A-9A0C-4DB27C2DBBF8}" srcOrd="3" destOrd="0" parTransId="{D96D9B48-A41B-4BA2-835F-D184CE9A5B56}" sibTransId="{5730554A-63B1-4116-B593-D58D7F81A548}"/>
    <dgm:cxn modelId="{CCC75DCE-9B1D-4406-9263-DBF72ECC14A8}" type="presOf" srcId="{2F1B3774-337F-4710-8A03-84F61B92C48C}" destId="{33884573-598F-479D-BC6F-B2037C58949C}" srcOrd="0" destOrd="0" presId="urn:microsoft.com/office/officeart/2005/8/layout/default"/>
    <dgm:cxn modelId="{0283F2CE-541C-4A69-B3E6-8B3F0B2AD6AF}" srcId="{B86B5275-25D4-4343-88C0-CAC7F5D973B1}" destId="{D3CB3C34-88D5-4101-A67E-476746407176}" srcOrd="6" destOrd="0" parTransId="{9C45726B-B1AF-4B20-9994-10E003BD76AB}" sibTransId="{F463D947-0D3B-4E98-BFF2-AC7BDD4C7A35}"/>
    <dgm:cxn modelId="{D57335D8-913F-4A71-BD17-8E17AF6CFBFA}" type="presOf" srcId="{9FF7994D-0D7F-4A68-BD66-3C29BC4F98EA}" destId="{B39FC50F-3B85-4915-850B-70B8DD9B9B87}" srcOrd="0" destOrd="0" presId="urn:microsoft.com/office/officeart/2005/8/layout/default"/>
    <dgm:cxn modelId="{38E28FDE-08A0-48F7-931D-E4F6643C13C7}" srcId="{B86B5275-25D4-4343-88C0-CAC7F5D973B1}" destId="{47E364B2-6AC2-4B73-AA30-5FD82B8FB152}" srcOrd="4" destOrd="0" parTransId="{8FB0D273-B05D-4FCD-8BC4-E3A4706DBF4F}" sibTransId="{633C72D6-71B9-4961-956F-5AE1A850CEF5}"/>
    <dgm:cxn modelId="{6A70ADDF-E268-47FE-BA80-6DEEE35DB27A}" srcId="{B86B5275-25D4-4343-88C0-CAC7F5D973B1}" destId="{864C809F-25B5-40E4-8253-85EE14BE5516}" srcOrd="2" destOrd="0" parTransId="{37E1B535-0342-4D38-8166-CF0F71C455DF}" sibTransId="{0B01BE05-0D41-4E29-B107-B740D355AAE8}"/>
    <dgm:cxn modelId="{DAD341E2-C58F-4266-BFE4-0EBECA0FA7C7}" srcId="{B86B5275-25D4-4343-88C0-CAC7F5D973B1}" destId="{82C08BF6-F3BC-48CD-829A-6193C32DCB7D}" srcOrd="9" destOrd="0" parTransId="{4629BF0D-C153-445D-BF30-F179D65A6E8D}" sibTransId="{BF7E46D6-B52D-4DFB-B70A-17E694DEC43E}"/>
    <dgm:cxn modelId="{92F905E6-5444-4107-8305-D7CFC659C021}" srcId="{B86B5275-25D4-4343-88C0-CAC7F5D973B1}" destId="{0098AE63-5EAD-4B65-AB45-1A632823FFF4}" srcOrd="1" destOrd="0" parTransId="{4D63CA72-A97B-40B1-9A6C-53EEBABFD6C9}" sibTransId="{84D0DABB-5D05-44B1-8174-33810D25BCDB}"/>
    <dgm:cxn modelId="{532FB56E-0280-4E8A-8A20-F4D5DBC50304}" type="presParOf" srcId="{2C141879-7FB2-49E5-8E59-AEFC08905F52}" destId="{84CEE8B6-B872-4935-A269-88E9B933709B}" srcOrd="0" destOrd="0" presId="urn:microsoft.com/office/officeart/2005/8/layout/default"/>
    <dgm:cxn modelId="{B043DA62-5F92-43D9-891B-A426D2728937}" type="presParOf" srcId="{2C141879-7FB2-49E5-8E59-AEFC08905F52}" destId="{5EB7932E-E226-4FE6-B28F-850BF1CF08EE}" srcOrd="1" destOrd="0" presId="urn:microsoft.com/office/officeart/2005/8/layout/default"/>
    <dgm:cxn modelId="{6922FCA9-2D9D-4C09-B366-917C8F76C5BD}" type="presParOf" srcId="{2C141879-7FB2-49E5-8E59-AEFC08905F52}" destId="{8A987C53-F45F-460E-A3CB-161DF84E78C3}" srcOrd="2" destOrd="0" presId="urn:microsoft.com/office/officeart/2005/8/layout/default"/>
    <dgm:cxn modelId="{630BD771-F48D-4A93-A29C-0E697B8758C1}" type="presParOf" srcId="{2C141879-7FB2-49E5-8E59-AEFC08905F52}" destId="{D6CD15A6-28C0-4948-8212-2FA3D078A388}" srcOrd="3" destOrd="0" presId="urn:microsoft.com/office/officeart/2005/8/layout/default"/>
    <dgm:cxn modelId="{B928E0F3-7B87-4BDD-8D70-9B65C0F77A3E}" type="presParOf" srcId="{2C141879-7FB2-49E5-8E59-AEFC08905F52}" destId="{3286737F-B34E-42B3-90F1-58CA6FCAFCAC}" srcOrd="4" destOrd="0" presId="urn:microsoft.com/office/officeart/2005/8/layout/default"/>
    <dgm:cxn modelId="{213ACCFE-582B-48B4-818F-BC4CE19B320D}" type="presParOf" srcId="{2C141879-7FB2-49E5-8E59-AEFC08905F52}" destId="{E32A3301-12D3-4EC4-8B67-6A5B00ADCD66}" srcOrd="5" destOrd="0" presId="urn:microsoft.com/office/officeart/2005/8/layout/default"/>
    <dgm:cxn modelId="{47ECC2F6-58FA-4FED-A19D-D92FE805E7E0}" type="presParOf" srcId="{2C141879-7FB2-49E5-8E59-AEFC08905F52}" destId="{4364C84F-DDDE-45F2-8261-6565E216FFA4}" srcOrd="6" destOrd="0" presId="urn:microsoft.com/office/officeart/2005/8/layout/default"/>
    <dgm:cxn modelId="{CD72D873-ABD5-466A-ACD4-2A135E265D19}" type="presParOf" srcId="{2C141879-7FB2-49E5-8E59-AEFC08905F52}" destId="{4A7A396D-4299-43EA-8871-D9B8C570411A}" srcOrd="7" destOrd="0" presId="urn:microsoft.com/office/officeart/2005/8/layout/default"/>
    <dgm:cxn modelId="{7AA467F4-E5A6-42AD-8340-6D18BCC4E645}" type="presParOf" srcId="{2C141879-7FB2-49E5-8E59-AEFC08905F52}" destId="{B41CAE0C-7DD8-48A6-B399-842E982CDE21}" srcOrd="8" destOrd="0" presId="urn:microsoft.com/office/officeart/2005/8/layout/default"/>
    <dgm:cxn modelId="{03D600FA-1B97-4909-A8F5-4C4F5F0D8914}" type="presParOf" srcId="{2C141879-7FB2-49E5-8E59-AEFC08905F52}" destId="{A7459059-F576-445D-9540-951D6E37827E}" srcOrd="9" destOrd="0" presId="urn:microsoft.com/office/officeart/2005/8/layout/default"/>
    <dgm:cxn modelId="{9F59325B-90B5-4E27-8E79-A9E2F217F446}" type="presParOf" srcId="{2C141879-7FB2-49E5-8E59-AEFC08905F52}" destId="{33884573-598F-479D-BC6F-B2037C58949C}" srcOrd="10" destOrd="0" presId="urn:microsoft.com/office/officeart/2005/8/layout/default"/>
    <dgm:cxn modelId="{4E6EF0AC-0CE1-40D9-85A3-22F29EA40A8E}" type="presParOf" srcId="{2C141879-7FB2-49E5-8E59-AEFC08905F52}" destId="{1BB46099-0740-4D1E-A445-5ECFAB77B077}" srcOrd="11" destOrd="0" presId="urn:microsoft.com/office/officeart/2005/8/layout/default"/>
    <dgm:cxn modelId="{1E4DFDE1-97A2-4D1D-BC27-48F85466C241}" type="presParOf" srcId="{2C141879-7FB2-49E5-8E59-AEFC08905F52}" destId="{30ED39BB-72EF-4B0B-A9F6-7D996F1FE0D3}" srcOrd="12" destOrd="0" presId="urn:microsoft.com/office/officeart/2005/8/layout/default"/>
    <dgm:cxn modelId="{EC02F7FE-EE4B-4E86-B4B8-7AF302A04DE4}" type="presParOf" srcId="{2C141879-7FB2-49E5-8E59-AEFC08905F52}" destId="{95D404E3-320C-4E84-AC08-77A06EEF9974}" srcOrd="13" destOrd="0" presId="urn:microsoft.com/office/officeart/2005/8/layout/default"/>
    <dgm:cxn modelId="{36327BDD-A53F-4463-B024-A77AC45CDF34}" type="presParOf" srcId="{2C141879-7FB2-49E5-8E59-AEFC08905F52}" destId="{7F6A7901-DB6C-4CC7-8AC7-241D82F37C18}" srcOrd="14" destOrd="0" presId="urn:microsoft.com/office/officeart/2005/8/layout/default"/>
    <dgm:cxn modelId="{0BCD6C4C-051B-4833-877C-F49192AC196C}" type="presParOf" srcId="{2C141879-7FB2-49E5-8E59-AEFC08905F52}" destId="{DA941119-0073-4041-8761-2B56F34F2370}" srcOrd="15" destOrd="0" presId="urn:microsoft.com/office/officeart/2005/8/layout/default"/>
    <dgm:cxn modelId="{31615118-9B0B-4318-8780-9472BC0B5B3D}" type="presParOf" srcId="{2C141879-7FB2-49E5-8E59-AEFC08905F52}" destId="{23888380-3A00-4952-9408-1454EB85622E}" srcOrd="16" destOrd="0" presId="urn:microsoft.com/office/officeart/2005/8/layout/default"/>
    <dgm:cxn modelId="{BED83DF4-E688-4413-BBC4-6385A16191BD}" type="presParOf" srcId="{2C141879-7FB2-49E5-8E59-AEFC08905F52}" destId="{EE774246-CA05-43E5-A3F1-4EC44837FE92}" srcOrd="17" destOrd="0" presId="urn:microsoft.com/office/officeart/2005/8/layout/default"/>
    <dgm:cxn modelId="{CB18E12E-964C-497E-BD11-F7F199FAE223}" type="presParOf" srcId="{2C141879-7FB2-49E5-8E59-AEFC08905F52}" destId="{2BA8A3B7-9D0A-45C7-9FC5-2613DF351F81}" srcOrd="18" destOrd="0" presId="urn:microsoft.com/office/officeart/2005/8/layout/default"/>
    <dgm:cxn modelId="{92ABC35C-A54E-43BA-843B-0F60E3CFB983}" type="presParOf" srcId="{2C141879-7FB2-49E5-8E59-AEFC08905F52}" destId="{DAFF41D4-C767-44B3-A8FA-F6B68EC8ABC7}" srcOrd="19" destOrd="0" presId="urn:microsoft.com/office/officeart/2005/8/layout/default"/>
    <dgm:cxn modelId="{E6609568-8150-4DFF-9549-864152AE18E5}" type="presParOf" srcId="{2C141879-7FB2-49E5-8E59-AEFC08905F52}" destId="{FBFBD817-0474-4B8A-8CB4-E1263E7D5CB3}" srcOrd="20" destOrd="0" presId="urn:microsoft.com/office/officeart/2005/8/layout/default"/>
    <dgm:cxn modelId="{4A25CBF4-A445-44A0-B4D0-04C3A26AEA69}" type="presParOf" srcId="{2C141879-7FB2-49E5-8E59-AEFC08905F52}" destId="{560FFE87-21E4-4AE5-B740-CB60424C2243}" srcOrd="21" destOrd="0" presId="urn:microsoft.com/office/officeart/2005/8/layout/default"/>
    <dgm:cxn modelId="{223DAC6D-38C8-4CE4-9CD9-4C4FC20A3516}" type="presParOf" srcId="{2C141879-7FB2-49E5-8E59-AEFC08905F52}" destId="{DEBB803C-831F-4270-AC8E-E1757E062829}" srcOrd="22" destOrd="0" presId="urn:microsoft.com/office/officeart/2005/8/layout/default"/>
    <dgm:cxn modelId="{B839F059-4554-444D-B23E-9DFE956A5278}" type="presParOf" srcId="{2C141879-7FB2-49E5-8E59-AEFC08905F52}" destId="{614426B0-D436-486D-8004-DF486179E06D}" srcOrd="23" destOrd="0" presId="urn:microsoft.com/office/officeart/2005/8/layout/default"/>
    <dgm:cxn modelId="{F16EC578-5190-428D-ACCE-7DA8EA85FF9B}" type="presParOf" srcId="{2C141879-7FB2-49E5-8E59-AEFC08905F52}" destId="{B39FC50F-3B85-4915-850B-70B8DD9B9B87}" srcOrd="2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6B5275-25D4-4343-88C0-CAC7F5D973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F82F528-EBC6-4334-AB50-80BE77B4FA82}">
      <dgm:prSet/>
      <dgm:spPr/>
      <dgm:t>
        <a:bodyPr/>
        <a:lstStyle/>
        <a:p>
          <a:pPr algn="l" rtl="0"/>
          <a:r>
            <a:rPr lang="fr-FR" dirty="0"/>
            <a:t>Nom du site:</a:t>
          </a:r>
          <a:r>
            <a:rPr lang="fr-FR" dirty="0">
              <a:hlinkClick xmlns:r="http://schemas.openxmlformats.org/officeDocument/2006/relationships" r:id="rId1"/>
            </a:rPr>
            <a:t> amazon.fr</a:t>
          </a:r>
          <a:r>
            <a:rPr lang="fr-FR" dirty="0">
              <a:latin typeface="Neue Haas Grotesk Text Pro"/>
            </a:rPr>
            <a:t> </a:t>
          </a:r>
          <a:endParaRPr lang="en-US" dirty="0">
            <a:latin typeface="Neue Haas Grotesk Text Pro"/>
          </a:endParaRPr>
        </a:p>
      </dgm:t>
    </dgm:pt>
    <dgm:pt modelId="{E910F4BA-2921-44ED-882E-38970DB59244}" type="parTrans" cxnId="{5A828408-E7B4-4F7B-99D7-67D6B42E4877}">
      <dgm:prSet/>
      <dgm:spPr/>
      <dgm:t>
        <a:bodyPr/>
        <a:lstStyle/>
        <a:p>
          <a:endParaRPr lang="en-US"/>
        </a:p>
      </dgm:t>
    </dgm:pt>
    <dgm:pt modelId="{8DA6E681-02A8-47EE-8C97-A14D1A496B7C}" type="sibTrans" cxnId="{5A828408-E7B4-4F7B-99D7-67D6B42E4877}">
      <dgm:prSet/>
      <dgm:spPr/>
      <dgm:t>
        <a:bodyPr/>
        <a:lstStyle/>
        <a:p>
          <a:endParaRPr lang="en-US"/>
        </a:p>
      </dgm:t>
    </dgm:pt>
    <dgm:pt modelId="{A7C6BF3E-1D51-4DD6-9551-3DC30F0B761F}">
      <dgm:prSet/>
      <dgm:spPr/>
      <dgm:t>
        <a:bodyPr/>
        <a:lstStyle/>
        <a:p>
          <a:pPr algn="l"/>
          <a:r>
            <a:rPr lang="fr-FR" dirty="0"/>
            <a:t>Score </a:t>
          </a:r>
          <a:r>
            <a:rPr lang="fr-FR" dirty="0" err="1"/>
            <a:t>woorank</a:t>
          </a:r>
          <a:r>
            <a:rPr lang="fr-FR" dirty="0"/>
            <a:t> : 72</a:t>
          </a:r>
          <a:endParaRPr lang="en-US" dirty="0"/>
        </a:p>
      </dgm:t>
    </dgm:pt>
    <dgm:pt modelId="{B11D28CB-66CE-4CDA-AD3F-1E6190AE6534}" type="parTrans" cxnId="{F6AE4A69-7E20-4AEA-BC7C-4B81952C5D5A}">
      <dgm:prSet/>
      <dgm:spPr/>
      <dgm:t>
        <a:bodyPr/>
        <a:lstStyle/>
        <a:p>
          <a:endParaRPr lang="en-US"/>
        </a:p>
      </dgm:t>
    </dgm:pt>
    <dgm:pt modelId="{6AB14DD4-5B92-462D-8D5D-A44BC76CB1A2}" type="sibTrans" cxnId="{F6AE4A69-7E20-4AEA-BC7C-4B81952C5D5A}">
      <dgm:prSet/>
      <dgm:spPr/>
      <dgm:t>
        <a:bodyPr/>
        <a:lstStyle/>
        <a:p>
          <a:endParaRPr lang="en-US"/>
        </a:p>
      </dgm:t>
    </dgm:pt>
    <dgm:pt modelId="{82C08BF6-F3BC-48CD-829A-6193C32DCB7D}">
      <dgm:prSet/>
      <dgm:spPr/>
      <dgm:t>
        <a:bodyPr/>
        <a:lstStyle/>
        <a:p>
          <a:pPr algn="l"/>
          <a:r>
            <a:rPr lang="fr-FR" dirty="0"/>
            <a:t>Rapidité de la page: </a:t>
          </a:r>
          <a:r>
            <a:rPr lang="fr-FR" b="1" dirty="0"/>
            <a:t>5.98 Sec</a:t>
          </a:r>
          <a:endParaRPr lang="en-US" dirty="0"/>
        </a:p>
      </dgm:t>
    </dgm:pt>
    <dgm:pt modelId="{4629BF0D-C153-445D-BF30-F179D65A6E8D}" type="parTrans" cxnId="{DAD341E2-C58F-4266-BFE4-0EBECA0FA7C7}">
      <dgm:prSet/>
      <dgm:spPr/>
      <dgm:t>
        <a:bodyPr/>
        <a:lstStyle/>
        <a:p>
          <a:endParaRPr lang="en-US"/>
        </a:p>
      </dgm:t>
    </dgm:pt>
    <dgm:pt modelId="{BF7E46D6-B52D-4DFB-B70A-17E694DEC43E}" type="sibTrans" cxnId="{DAD341E2-C58F-4266-BFE4-0EBECA0FA7C7}">
      <dgm:prSet/>
      <dgm:spPr/>
      <dgm:t>
        <a:bodyPr/>
        <a:lstStyle/>
        <a:p>
          <a:endParaRPr lang="en-US"/>
        </a:p>
      </dgm:t>
    </dgm:pt>
    <dgm:pt modelId="{BC1F96E4-78CB-4ACA-B87F-21C5D989012A}">
      <dgm:prSet/>
      <dgm:spPr/>
      <dgm:t>
        <a:bodyPr/>
        <a:lstStyle/>
        <a:p>
          <a:pPr algn="l"/>
          <a:r>
            <a:rPr lang="fr-FR" dirty="0"/>
            <a:t>Nombre de CSS liens: 4</a:t>
          </a:r>
          <a:endParaRPr lang="en-US" dirty="0"/>
        </a:p>
      </dgm:t>
    </dgm:pt>
    <dgm:pt modelId="{3FC58829-DD98-446F-A6C8-ED8940899F46}" type="parTrans" cxnId="{8FC8E1B7-895D-44BD-ADF6-6DA4655EFE31}">
      <dgm:prSet/>
      <dgm:spPr/>
      <dgm:t>
        <a:bodyPr/>
        <a:lstStyle/>
        <a:p>
          <a:endParaRPr lang="en-US"/>
        </a:p>
      </dgm:t>
    </dgm:pt>
    <dgm:pt modelId="{0022CB96-BD11-4B6C-B075-94A2003BCB50}" type="sibTrans" cxnId="{8FC8E1B7-895D-44BD-ADF6-6DA4655EFE31}">
      <dgm:prSet/>
      <dgm:spPr/>
      <dgm:t>
        <a:bodyPr/>
        <a:lstStyle/>
        <a:p>
          <a:endParaRPr lang="en-US"/>
        </a:p>
      </dgm:t>
    </dgm:pt>
    <dgm:pt modelId="{EB0B58C3-BAD0-42B0-AD9E-D16CEB718A78}">
      <dgm:prSet/>
      <dgm:spPr/>
      <dgm:t>
        <a:bodyPr/>
        <a:lstStyle/>
        <a:p>
          <a:pPr algn="l"/>
          <a:r>
            <a:rPr lang="fr-FR" dirty="0"/>
            <a:t>Nombre de liens images: 123</a:t>
          </a:r>
          <a:endParaRPr lang="en-US" dirty="0"/>
        </a:p>
      </dgm:t>
    </dgm:pt>
    <dgm:pt modelId="{5A5C4F39-6391-4663-9099-AF3EE0CD66A5}" type="parTrans" cxnId="{01C9F553-7271-4DC5-9421-85A62BA745FB}">
      <dgm:prSet/>
      <dgm:spPr/>
      <dgm:t>
        <a:bodyPr/>
        <a:lstStyle/>
        <a:p>
          <a:endParaRPr lang="en-US"/>
        </a:p>
      </dgm:t>
    </dgm:pt>
    <dgm:pt modelId="{C2A6875D-40FD-4DDD-91BB-42EA643A34DE}" type="sibTrans" cxnId="{01C9F553-7271-4DC5-9421-85A62BA745FB}">
      <dgm:prSet/>
      <dgm:spPr/>
      <dgm:t>
        <a:bodyPr/>
        <a:lstStyle/>
        <a:p>
          <a:endParaRPr lang="en-US"/>
        </a:p>
      </dgm:t>
    </dgm:pt>
    <dgm:pt modelId="{8A93EF30-E951-44A3-9A8D-4FBF6C143173}">
      <dgm:prSet phldr="0"/>
      <dgm:spPr/>
      <dgm:t>
        <a:bodyPr/>
        <a:lstStyle/>
        <a:p>
          <a:pPr rtl="0"/>
          <a:r>
            <a:rPr lang="fr-FR" dirty="0"/>
            <a:t>Url:</a:t>
          </a:r>
          <a:r>
            <a:rPr lang="fr-FR" dirty="0">
              <a:hlinkClick xmlns:r="http://schemas.openxmlformats.org/officeDocument/2006/relationships" r:id="rId2"/>
            </a:rPr>
            <a:t> https://www.amazon.fr/</a:t>
          </a:r>
          <a:r>
            <a:rPr lang="fr-FR" dirty="0">
              <a:latin typeface="Neue Haas Grotesk Text Pro"/>
            </a:rPr>
            <a:t> </a:t>
          </a:r>
        </a:p>
      </dgm:t>
    </dgm:pt>
    <dgm:pt modelId="{A8333355-B948-4C65-94A8-3356CCB5C2DE}" type="parTrans" cxnId="{E36B9231-8613-4DA1-B88C-1ECD367BEB60}">
      <dgm:prSet/>
      <dgm:spPr/>
    </dgm:pt>
    <dgm:pt modelId="{762BFBF6-530C-4239-AC72-7D8984F52ECD}" type="sibTrans" cxnId="{E36B9231-8613-4DA1-B88C-1ECD367BEB60}">
      <dgm:prSet/>
      <dgm:spPr/>
    </dgm:pt>
    <dgm:pt modelId="{B6D5B0E1-E01B-43F7-AF82-3B3E76D4BBA2}">
      <dgm:prSet phldr="0"/>
      <dgm:spPr/>
      <dgm:t>
        <a:bodyPr/>
        <a:lstStyle/>
        <a:p>
          <a:pPr rtl="0"/>
          <a:r>
            <a:rPr lang="fr-FR" dirty="0"/>
            <a:t>Date de l'audit:</a:t>
          </a:r>
          <a:r>
            <a:rPr lang="fr-FR" dirty="0">
              <a:latin typeface="Neue Haas Grotesk Text Pro"/>
            </a:rPr>
            <a:t> </a:t>
          </a:r>
          <a:r>
            <a:rPr lang="fr-FR" dirty="0"/>
            <a:t>14.11.2022</a:t>
          </a:r>
          <a:r>
            <a:rPr lang="fr-FR" dirty="0">
              <a:latin typeface="Neue Haas Grotesk Text Pro"/>
            </a:rPr>
            <a:t> </a:t>
          </a:r>
        </a:p>
      </dgm:t>
    </dgm:pt>
    <dgm:pt modelId="{8E96555E-C619-4C5B-862E-EF1F26765D57}" type="parTrans" cxnId="{55C297AA-92AA-4F9A-9834-B2E6A139E2EB}">
      <dgm:prSet/>
      <dgm:spPr/>
    </dgm:pt>
    <dgm:pt modelId="{5413B687-A32E-4233-984D-902DD6C18281}" type="sibTrans" cxnId="{55C297AA-92AA-4F9A-9834-B2E6A139E2EB}">
      <dgm:prSet/>
      <dgm:spPr/>
    </dgm:pt>
    <dgm:pt modelId="{111D7E89-B4A9-4FB3-A97D-D969DFD56566}">
      <dgm:prSet phldr="0"/>
      <dgm:spPr/>
      <dgm:t>
        <a:bodyPr/>
        <a:lstStyle/>
        <a:p>
          <a:pPr rtl="0"/>
          <a:r>
            <a:rPr lang="fr-FR" dirty="0"/>
            <a:t>Âge du domaine: 14ans 215jours</a:t>
          </a:r>
          <a:r>
            <a:rPr lang="fr-FR" dirty="0">
              <a:latin typeface="Neue Haas Grotesk Text Pro"/>
            </a:rPr>
            <a:t> </a:t>
          </a:r>
        </a:p>
      </dgm:t>
    </dgm:pt>
    <dgm:pt modelId="{07362414-8C02-4F3A-A163-A44982E5EEC9}" type="parTrans" cxnId="{D3F522CF-C600-4C93-90A2-4B08200758C1}">
      <dgm:prSet/>
      <dgm:spPr/>
    </dgm:pt>
    <dgm:pt modelId="{5FB9ECEC-AD76-475F-AA76-7FC465E0743A}" type="sibTrans" cxnId="{D3F522CF-C600-4C93-90A2-4B08200758C1}">
      <dgm:prSet/>
      <dgm:spPr/>
    </dgm:pt>
    <dgm:pt modelId="{0A21A5C2-A917-4566-A1C9-561DFE8D11AC}">
      <dgm:prSet phldr="0"/>
      <dgm:spPr/>
      <dgm:t>
        <a:bodyPr/>
        <a:lstStyle/>
        <a:p>
          <a:pPr rtl="0"/>
          <a:r>
            <a:rPr lang="fr-FR" dirty="0"/>
            <a:t>IP du site: 52.95.120.39</a:t>
          </a:r>
          <a:r>
            <a:rPr lang="fr-FR" dirty="0">
              <a:latin typeface="Neue Haas Grotesk Text Pro"/>
            </a:rPr>
            <a:t> </a:t>
          </a:r>
        </a:p>
      </dgm:t>
    </dgm:pt>
    <dgm:pt modelId="{C2986DDF-6081-4604-9A0C-46F59A3B04FF}" type="parTrans" cxnId="{C57FFF1F-5D18-4296-89E6-5723161C64F4}">
      <dgm:prSet/>
      <dgm:spPr/>
    </dgm:pt>
    <dgm:pt modelId="{E76733FF-3D1D-4D72-BC50-72CDA7EA1D40}" type="sibTrans" cxnId="{C57FFF1F-5D18-4296-89E6-5723161C64F4}">
      <dgm:prSet/>
      <dgm:spPr/>
    </dgm:pt>
    <dgm:pt modelId="{2C141879-7FB2-49E5-8E59-AEFC08905F52}" type="pres">
      <dgm:prSet presAssocID="{B86B5275-25D4-4343-88C0-CAC7F5D973B1}" presName="diagram" presStyleCnt="0">
        <dgm:presLayoutVars>
          <dgm:dir/>
          <dgm:resizeHandles val="exact"/>
        </dgm:presLayoutVars>
      </dgm:prSet>
      <dgm:spPr/>
    </dgm:pt>
    <dgm:pt modelId="{84CEE8B6-B872-4935-A269-88E9B933709B}" type="pres">
      <dgm:prSet presAssocID="{7F82F528-EBC6-4334-AB50-80BE77B4FA82}" presName="node" presStyleLbl="node1" presStyleIdx="0" presStyleCnt="9">
        <dgm:presLayoutVars>
          <dgm:bulletEnabled val="1"/>
        </dgm:presLayoutVars>
      </dgm:prSet>
      <dgm:spPr/>
    </dgm:pt>
    <dgm:pt modelId="{5EB7932E-E226-4FE6-B28F-850BF1CF08EE}" type="pres">
      <dgm:prSet presAssocID="{8DA6E681-02A8-47EE-8C97-A14D1A496B7C}" presName="sibTrans" presStyleCnt="0"/>
      <dgm:spPr/>
    </dgm:pt>
    <dgm:pt modelId="{11AB423C-58B9-4A22-8866-5A94C877962B}" type="pres">
      <dgm:prSet presAssocID="{8A93EF30-E951-44A3-9A8D-4FBF6C143173}" presName="node" presStyleLbl="node1" presStyleIdx="1" presStyleCnt="9">
        <dgm:presLayoutVars>
          <dgm:bulletEnabled val="1"/>
        </dgm:presLayoutVars>
      </dgm:prSet>
      <dgm:spPr/>
    </dgm:pt>
    <dgm:pt modelId="{512EB70B-DA57-4D6E-AF85-D47E8B2F5891}" type="pres">
      <dgm:prSet presAssocID="{762BFBF6-530C-4239-AC72-7D8984F52ECD}" presName="sibTrans" presStyleCnt="0"/>
      <dgm:spPr/>
    </dgm:pt>
    <dgm:pt modelId="{BDF887DC-CD78-4D49-B727-853AD2CCDA91}" type="pres">
      <dgm:prSet presAssocID="{B6D5B0E1-E01B-43F7-AF82-3B3E76D4BBA2}" presName="node" presStyleLbl="node1" presStyleIdx="2" presStyleCnt="9">
        <dgm:presLayoutVars>
          <dgm:bulletEnabled val="1"/>
        </dgm:presLayoutVars>
      </dgm:prSet>
      <dgm:spPr/>
    </dgm:pt>
    <dgm:pt modelId="{1BEBC427-CC48-444B-B9B1-20429C00DF24}" type="pres">
      <dgm:prSet presAssocID="{5413B687-A32E-4233-984D-902DD6C18281}" presName="sibTrans" presStyleCnt="0"/>
      <dgm:spPr/>
    </dgm:pt>
    <dgm:pt modelId="{0E96AC4E-F930-4534-9855-48D30768192E}" type="pres">
      <dgm:prSet presAssocID="{111D7E89-B4A9-4FB3-A97D-D969DFD56566}" presName="node" presStyleLbl="node1" presStyleIdx="3" presStyleCnt="9">
        <dgm:presLayoutVars>
          <dgm:bulletEnabled val="1"/>
        </dgm:presLayoutVars>
      </dgm:prSet>
      <dgm:spPr/>
    </dgm:pt>
    <dgm:pt modelId="{9D957A7A-8300-4744-B8FD-9794AB091DF0}" type="pres">
      <dgm:prSet presAssocID="{5FB9ECEC-AD76-475F-AA76-7FC465E0743A}" presName="sibTrans" presStyleCnt="0"/>
      <dgm:spPr/>
    </dgm:pt>
    <dgm:pt modelId="{8DEBD894-2282-43AA-A6CD-54D14C3E6E61}" type="pres">
      <dgm:prSet presAssocID="{0A21A5C2-A917-4566-A1C9-561DFE8D11AC}" presName="node" presStyleLbl="node1" presStyleIdx="4" presStyleCnt="9">
        <dgm:presLayoutVars>
          <dgm:bulletEnabled val="1"/>
        </dgm:presLayoutVars>
      </dgm:prSet>
      <dgm:spPr/>
    </dgm:pt>
    <dgm:pt modelId="{A4EDC7CA-E3FA-45C5-960E-B99A517907EF}" type="pres">
      <dgm:prSet presAssocID="{E76733FF-3D1D-4D72-BC50-72CDA7EA1D40}" presName="sibTrans" presStyleCnt="0"/>
      <dgm:spPr/>
    </dgm:pt>
    <dgm:pt modelId="{7F6A7901-DB6C-4CC7-8AC7-241D82F37C18}" type="pres">
      <dgm:prSet presAssocID="{A7C6BF3E-1D51-4DD6-9551-3DC30F0B761F}" presName="node" presStyleLbl="node1" presStyleIdx="5" presStyleCnt="9">
        <dgm:presLayoutVars>
          <dgm:bulletEnabled val="1"/>
        </dgm:presLayoutVars>
      </dgm:prSet>
      <dgm:spPr/>
    </dgm:pt>
    <dgm:pt modelId="{DA941119-0073-4041-8761-2B56F34F2370}" type="pres">
      <dgm:prSet presAssocID="{6AB14DD4-5B92-462D-8D5D-A44BC76CB1A2}" presName="sibTrans" presStyleCnt="0"/>
      <dgm:spPr/>
    </dgm:pt>
    <dgm:pt modelId="{2BA8A3B7-9D0A-45C7-9FC5-2613DF351F81}" type="pres">
      <dgm:prSet presAssocID="{82C08BF6-F3BC-48CD-829A-6193C32DCB7D}" presName="node" presStyleLbl="node1" presStyleIdx="6" presStyleCnt="9">
        <dgm:presLayoutVars>
          <dgm:bulletEnabled val="1"/>
        </dgm:presLayoutVars>
      </dgm:prSet>
      <dgm:spPr/>
    </dgm:pt>
    <dgm:pt modelId="{DAFF41D4-C767-44B3-A8FA-F6B68EC8ABC7}" type="pres">
      <dgm:prSet presAssocID="{BF7E46D6-B52D-4DFB-B70A-17E694DEC43E}" presName="sibTrans" presStyleCnt="0"/>
      <dgm:spPr/>
    </dgm:pt>
    <dgm:pt modelId="{FBFBD817-0474-4B8A-8CB4-E1263E7D5CB3}" type="pres">
      <dgm:prSet presAssocID="{BC1F96E4-78CB-4ACA-B87F-21C5D989012A}" presName="node" presStyleLbl="node1" presStyleIdx="7" presStyleCnt="9">
        <dgm:presLayoutVars>
          <dgm:bulletEnabled val="1"/>
        </dgm:presLayoutVars>
      </dgm:prSet>
      <dgm:spPr/>
    </dgm:pt>
    <dgm:pt modelId="{560FFE87-21E4-4AE5-B740-CB60424C2243}" type="pres">
      <dgm:prSet presAssocID="{0022CB96-BD11-4B6C-B075-94A2003BCB50}" presName="sibTrans" presStyleCnt="0"/>
      <dgm:spPr/>
    </dgm:pt>
    <dgm:pt modelId="{DEBB803C-831F-4270-AC8E-E1757E062829}" type="pres">
      <dgm:prSet presAssocID="{EB0B58C3-BAD0-42B0-AD9E-D16CEB718A78}" presName="node" presStyleLbl="node1" presStyleIdx="8" presStyleCnt="9">
        <dgm:presLayoutVars>
          <dgm:bulletEnabled val="1"/>
        </dgm:presLayoutVars>
      </dgm:prSet>
      <dgm:spPr/>
    </dgm:pt>
  </dgm:ptLst>
  <dgm:cxnLst>
    <dgm:cxn modelId="{5A828408-E7B4-4F7B-99D7-67D6B42E4877}" srcId="{B86B5275-25D4-4343-88C0-CAC7F5D973B1}" destId="{7F82F528-EBC6-4334-AB50-80BE77B4FA82}" srcOrd="0" destOrd="0" parTransId="{E910F4BA-2921-44ED-882E-38970DB59244}" sibTransId="{8DA6E681-02A8-47EE-8C97-A14D1A496B7C}"/>
    <dgm:cxn modelId="{E0835315-4547-4412-93E0-191559508F85}" type="presOf" srcId="{B86B5275-25D4-4343-88C0-CAC7F5D973B1}" destId="{2C141879-7FB2-49E5-8E59-AEFC08905F52}" srcOrd="0" destOrd="0" presId="urn:microsoft.com/office/officeart/2005/8/layout/default"/>
    <dgm:cxn modelId="{C94EAE1F-609D-463D-8722-FD3628ADDB33}" type="presOf" srcId="{A7C6BF3E-1D51-4DD6-9551-3DC30F0B761F}" destId="{7F6A7901-DB6C-4CC7-8AC7-241D82F37C18}" srcOrd="0" destOrd="0" presId="urn:microsoft.com/office/officeart/2005/8/layout/default"/>
    <dgm:cxn modelId="{C57FFF1F-5D18-4296-89E6-5723161C64F4}" srcId="{B86B5275-25D4-4343-88C0-CAC7F5D973B1}" destId="{0A21A5C2-A917-4566-A1C9-561DFE8D11AC}" srcOrd="4" destOrd="0" parTransId="{C2986DDF-6081-4604-9A0C-46F59A3B04FF}" sibTransId="{E76733FF-3D1D-4D72-BC50-72CDA7EA1D40}"/>
    <dgm:cxn modelId="{B8639E20-59EA-4934-A428-49C6C321D3DF}" type="presOf" srcId="{0A21A5C2-A917-4566-A1C9-561DFE8D11AC}" destId="{8DEBD894-2282-43AA-A6CD-54D14C3E6E61}" srcOrd="0" destOrd="0" presId="urn:microsoft.com/office/officeart/2005/8/layout/default"/>
    <dgm:cxn modelId="{E36B9231-8613-4DA1-B88C-1ECD367BEB60}" srcId="{B86B5275-25D4-4343-88C0-CAC7F5D973B1}" destId="{8A93EF30-E951-44A3-9A8D-4FBF6C143173}" srcOrd="1" destOrd="0" parTransId="{A8333355-B948-4C65-94A8-3356CCB5C2DE}" sibTransId="{762BFBF6-530C-4239-AC72-7D8984F52ECD}"/>
    <dgm:cxn modelId="{F6AE4A69-7E20-4AEA-BC7C-4B81952C5D5A}" srcId="{B86B5275-25D4-4343-88C0-CAC7F5D973B1}" destId="{A7C6BF3E-1D51-4DD6-9551-3DC30F0B761F}" srcOrd="5" destOrd="0" parTransId="{B11D28CB-66CE-4CDA-AD3F-1E6190AE6534}" sibTransId="{6AB14DD4-5B92-462D-8D5D-A44BC76CB1A2}"/>
    <dgm:cxn modelId="{01C9F553-7271-4DC5-9421-85A62BA745FB}" srcId="{B86B5275-25D4-4343-88C0-CAC7F5D973B1}" destId="{EB0B58C3-BAD0-42B0-AD9E-D16CEB718A78}" srcOrd="8" destOrd="0" parTransId="{5A5C4F39-6391-4663-9099-AF3EE0CD66A5}" sibTransId="{C2A6875D-40FD-4DDD-91BB-42EA643A34DE}"/>
    <dgm:cxn modelId="{4254BD78-2390-4FAE-8EE0-60A2649EC4A6}" type="presOf" srcId="{7F82F528-EBC6-4334-AB50-80BE77B4FA82}" destId="{84CEE8B6-B872-4935-A269-88E9B933709B}" srcOrd="0" destOrd="0" presId="urn:microsoft.com/office/officeart/2005/8/layout/default"/>
    <dgm:cxn modelId="{55C297AA-92AA-4F9A-9834-B2E6A139E2EB}" srcId="{B86B5275-25D4-4343-88C0-CAC7F5D973B1}" destId="{B6D5B0E1-E01B-43F7-AF82-3B3E76D4BBA2}" srcOrd="2" destOrd="0" parTransId="{8E96555E-C619-4C5B-862E-EF1F26765D57}" sibTransId="{5413B687-A32E-4233-984D-902DD6C18281}"/>
    <dgm:cxn modelId="{E22AA4AC-A4AC-495A-86B5-8EAAA99BD7FD}" type="presOf" srcId="{B6D5B0E1-E01B-43F7-AF82-3B3E76D4BBA2}" destId="{BDF887DC-CD78-4D49-B727-853AD2CCDA91}" srcOrd="0" destOrd="0" presId="urn:microsoft.com/office/officeart/2005/8/layout/default"/>
    <dgm:cxn modelId="{8FC8E1B7-895D-44BD-ADF6-6DA4655EFE31}" srcId="{B86B5275-25D4-4343-88C0-CAC7F5D973B1}" destId="{BC1F96E4-78CB-4ACA-B87F-21C5D989012A}" srcOrd="7" destOrd="0" parTransId="{3FC58829-DD98-446F-A6C8-ED8940899F46}" sibTransId="{0022CB96-BD11-4B6C-B075-94A2003BCB50}"/>
    <dgm:cxn modelId="{5D44EEC3-938F-4A8F-B14A-88238A09AB06}" type="presOf" srcId="{EB0B58C3-BAD0-42B0-AD9E-D16CEB718A78}" destId="{DEBB803C-831F-4270-AC8E-E1757E062829}" srcOrd="0" destOrd="0" presId="urn:microsoft.com/office/officeart/2005/8/layout/default"/>
    <dgm:cxn modelId="{D3F522CF-C600-4C93-90A2-4B08200758C1}" srcId="{B86B5275-25D4-4343-88C0-CAC7F5D973B1}" destId="{111D7E89-B4A9-4FB3-A97D-D969DFD56566}" srcOrd="3" destOrd="0" parTransId="{07362414-8C02-4F3A-A163-A44982E5EEC9}" sibTransId="{5FB9ECEC-AD76-475F-AA76-7FC465E0743A}"/>
    <dgm:cxn modelId="{E0E071CF-0305-4DA2-BB33-A3728A5AE7DE}" type="presOf" srcId="{8A93EF30-E951-44A3-9A8D-4FBF6C143173}" destId="{11AB423C-58B9-4A22-8866-5A94C877962B}" srcOrd="0" destOrd="0" presId="urn:microsoft.com/office/officeart/2005/8/layout/default"/>
    <dgm:cxn modelId="{E4BAAFD8-1E85-443A-98A3-D1E2CA6DBAB8}" type="presOf" srcId="{82C08BF6-F3BC-48CD-829A-6193C32DCB7D}" destId="{2BA8A3B7-9D0A-45C7-9FC5-2613DF351F81}" srcOrd="0" destOrd="0" presId="urn:microsoft.com/office/officeart/2005/8/layout/default"/>
    <dgm:cxn modelId="{15ACD7DA-567B-4985-AE5D-4EC34A77BB16}" type="presOf" srcId="{111D7E89-B4A9-4FB3-A97D-D969DFD56566}" destId="{0E96AC4E-F930-4534-9855-48D30768192E}" srcOrd="0" destOrd="0" presId="urn:microsoft.com/office/officeart/2005/8/layout/default"/>
    <dgm:cxn modelId="{DAD341E2-C58F-4266-BFE4-0EBECA0FA7C7}" srcId="{B86B5275-25D4-4343-88C0-CAC7F5D973B1}" destId="{82C08BF6-F3BC-48CD-829A-6193C32DCB7D}" srcOrd="6" destOrd="0" parTransId="{4629BF0D-C153-445D-BF30-F179D65A6E8D}" sibTransId="{BF7E46D6-B52D-4DFB-B70A-17E694DEC43E}"/>
    <dgm:cxn modelId="{91E319ED-178F-4997-81C3-3DDAC37114E3}" type="presOf" srcId="{BC1F96E4-78CB-4ACA-B87F-21C5D989012A}" destId="{FBFBD817-0474-4B8A-8CB4-E1263E7D5CB3}" srcOrd="0" destOrd="0" presId="urn:microsoft.com/office/officeart/2005/8/layout/default"/>
    <dgm:cxn modelId="{1E845D35-BBB4-47DF-8878-D7FF9C650210}" type="presParOf" srcId="{2C141879-7FB2-49E5-8E59-AEFC08905F52}" destId="{84CEE8B6-B872-4935-A269-88E9B933709B}" srcOrd="0" destOrd="0" presId="urn:microsoft.com/office/officeart/2005/8/layout/default"/>
    <dgm:cxn modelId="{41FB787D-BAE1-47B8-A82D-4F2EEE60F597}" type="presParOf" srcId="{2C141879-7FB2-49E5-8E59-AEFC08905F52}" destId="{5EB7932E-E226-4FE6-B28F-850BF1CF08EE}" srcOrd="1" destOrd="0" presId="urn:microsoft.com/office/officeart/2005/8/layout/default"/>
    <dgm:cxn modelId="{A480085B-926A-4388-93C5-5AF0099B1B98}" type="presParOf" srcId="{2C141879-7FB2-49E5-8E59-AEFC08905F52}" destId="{11AB423C-58B9-4A22-8866-5A94C877962B}" srcOrd="2" destOrd="0" presId="urn:microsoft.com/office/officeart/2005/8/layout/default"/>
    <dgm:cxn modelId="{808B4711-377E-4FE4-81AE-AA25618DC674}" type="presParOf" srcId="{2C141879-7FB2-49E5-8E59-AEFC08905F52}" destId="{512EB70B-DA57-4D6E-AF85-D47E8B2F5891}" srcOrd="3" destOrd="0" presId="urn:microsoft.com/office/officeart/2005/8/layout/default"/>
    <dgm:cxn modelId="{52DC1A48-248D-42FF-8004-BC2400AB0401}" type="presParOf" srcId="{2C141879-7FB2-49E5-8E59-AEFC08905F52}" destId="{BDF887DC-CD78-4D49-B727-853AD2CCDA91}" srcOrd="4" destOrd="0" presId="urn:microsoft.com/office/officeart/2005/8/layout/default"/>
    <dgm:cxn modelId="{989473A0-B394-4DFA-B1E2-79F3FAA364FC}" type="presParOf" srcId="{2C141879-7FB2-49E5-8E59-AEFC08905F52}" destId="{1BEBC427-CC48-444B-B9B1-20429C00DF24}" srcOrd="5" destOrd="0" presId="urn:microsoft.com/office/officeart/2005/8/layout/default"/>
    <dgm:cxn modelId="{5BED6241-F183-4445-91C5-2232D3DB529C}" type="presParOf" srcId="{2C141879-7FB2-49E5-8E59-AEFC08905F52}" destId="{0E96AC4E-F930-4534-9855-48D30768192E}" srcOrd="6" destOrd="0" presId="urn:microsoft.com/office/officeart/2005/8/layout/default"/>
    <dgm:cxn modelId="{A2E52C93-6F38-4DF0-9950-52CC3DEC44D3}" type="presParOf" srcId="{2C141879-7FB2-49E5-8E59-AEFC08905F52}" destId="{9D957A7A-8300-4744-B8FD-9794AB091DF0}" srcOrd="7" destOrd="0" presId="urn:microsoft.com/office/officeart/2005/8/layout/default"/>
    <dgm:cxn modelId="{D00BBDF0-10FB-4CDB-B6A6-96E1E0116D02}" type="presParOf" srcId="{2C141879-7FB2-49E5-8E59-AEFC08905F52}" destId="{8DEBD894-2282-43AA-A6CD-54D14C3E6E61}" srcOrd="8" destOrd="0" presId="urn:microsoft.com/office/officeart/2005/8/layout/default"/>
    <dgm:cxn modelId="{77510C92-511D-486E-A12B-7F8C9C0A0DB0}" type="presParOf" srcId="{2C141879-7FB2-49E5-8E59-AEFC08905F52}" destId="{A4EDC7CA-E3FA-45C5-960E-B99A517907EF}" srcOrd="9" destOrd="0" presId="urn:microsoft.com/office/officeart/2005/8/layout/default"/>
    <dgm:cxn modelId="{1364D7ED-38D4-4865-8876-9CA0BBDC0E38}" type="presParOf" srcId="{2C141879-7FB2-49E5-8E59-AEFC08905F52}" destId="{7F6A7901-DB6C-4CC7-8AC7-241D82F37C18}" srcOrd="10" destOrd="0" presId="urn:microsoft.com/office/officeart/2005/8/layout/default"/>
    <dgm:cxn modelId="{36D24528-41BF-4DB2-9719-4DB3376C41E7}" type="presParOf" srcId="{2C141879-7FB2-49E5-8E59-AEFC08905F52}" destId="{DA941119-0073-4041-8761-2B56F34F2370}" srcOrd="11" destOrd="0" presId="urn:microsoft.com/office/officeart/2005/8/layout/default"/>
    <dgm:cxn modelId="{D71046D2-AC42-470B-ADA5-44404DECCCF1}" type="presParOf" srcId="{2C141879-7FB2-49E5-8E59-AEFC08905F52}" destId="{2BA8A3B7-9D0A-45C7-9FC5-2613DF351F81}" srcOrd="12" destOrd="0" presId="urn:microsoft.com/office/officeart/2005/8/layout/default"/>
    <dgm:cxn modelId="{56290C36-A310-419A-8494-473C0B952807}" type="presParOf" srcId="{2C141879-7FB2-49E5-8E59-AEFC08905F52}" destId="{DAFF41D4-C767-44B3-A8FA-F6B68EC8ABC7}" srcOrd="13" destOrd="0" presId="urn:microsoft.com/office/officeart/2005/8/layout/default"/>
    <dgm:cxn modelId="{259CCE5B-8462-41D0-A448-3AFC6E53FE34}" type="presParOf" srcId="{2C141879-7FB2-49E5-8E59-AEFC08905F52}" destId="{FBFBD817-0474-4B8A-8CB4-E1263E7D5CB3}" srcOrd="14" destOrd="0" presId="urn:microsoft.com/office/officeart/2005/8/layout/default"/>
    <dgm:cxn modelId="{0A47C161-E82E-46A5-BC2A-05359E667B37}" type="presParOf" srcId="{2C141879-7FB2-49E5-8E59-AEFC08905F52}" destId="{560FFE87-21E4-4AE5-B740-CB60424C2243}" srcOrd="15" destOrd="0" presId="urn:microsoft.com/office/officeart/2005/8/layout/default"/>
    <dgm:cxn modelId="{E891D4C3-DDFC-4501-964F-75B70AEFA116}" type="presParOf" srcId="{2C141879-7FB2-49E5-8E59-AEFC08905F52}" destId="{DEBB803C-831F-4270-AC8E-E1757E062829}"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B880A0-63E7-4A9E-9798-86F152148532}" type="doc">
      <dgm:prSet loTypeId="urn:microsoft.com/office/officeart/2005/8/layout/pyramid3" loCatId="pyramid" qsTypeId="urn:microsoft.com/office/officeart/2005/8/quickstyle/simple1" qsCatId="simple" csTypeId="urn:microsoft.com/office/officeart/2005/8/colors/accent1_2" csCatId="accent1" phldr="1"/>
      <dgm:spPr/>
    </dgm:pt>
    <dgm:pt modelId="{E3B9D431-471F-4D02-A52E-A2D676EF744F}">
      <dgm:prSet phldrT="[Texte]" phldr="0"/>
      <dgm:spPr/>
      <dgm:t>
        <a:bodyPr/>
        <a:lstStyle/>
        <a:p>
          <a:pPr rtl="0"/>
          <a:r>
            <a:rPr lang="fr-FR" dirty="0">
              <a:latin typeface="Neue Haas Grotesk Text Pro"/>
            </a:rPr>
            <a:t>ATTIRER LES VISITEURS</a:t>
          </a:r>
          <a:endParaRPr lang="fr-FR" dirty="0"/>
        </a:p>
      </dgm:t>
    </dgm:pt>
    <dgm:pt modelId="{26E078AD-8A6E-47EF-8435-E8A2CE506D52}" type="parTrans" cxnId="{693DF983-BDAA-461E-BE4F-D8D311C0986F}">
      <dgm:prSet/>
      <dgm:spPr/>
    </dgm:pt>
    <dgm:pt modelId="{AE5D379C-68DB-4951-8371-629FD0388768}" type="sibTrans" cxnId="{693DF983-BDAA-461E-BE4F-D8D311C0986F}">
      <dgm:prSet/>
      <dgm:spPr/>
    </dgm:pt>
    <dgm:pt modelId="{68A28E89-3FB9-45C1-A0D8-52BBE4E79B01}">
      <dgm:prSet phldrT="[Texte]" phldr="0"/>
      <dgm:spPr/>
      <dgm:t>
        <a:bodyPr/>
        <a:lstStyle/>
        <a:p>
          <a:pPr rtl="0"/>
          <a:r>
            <a:rPr lang="fr-FR" dirty="0">
              <a:latin typeface="Neue Haas Grotesk Text Pro"/>
            </a:rPr>
            <a:t>CONVERTIR LES VISITEURS EN LEADS</a:t>
          </a:r>
          <a:endParaRPr lang="fr-FR" dirty="0"/>
        </a:p>
      </dgm:t>
    </dgm:pt>
    <dgm:pt modelId="{5143E91E-BD04-4034-9C78-56761E33B0BC}" type="parTrans" cxnId="{F63AA1CF-ED53-4DCA-9DA2-8260218CCE9C}">
      <dgm:prSet/>
      <dgm:spPr/>
    </dgm:pt>
    <dgm:pt modelId="{BBCA0D3C-D579-4D80-8668-A9DCB452895D}" type="sibTrans" cxnId="{F63AA1CF-ED53-4DCA-9DA2-8260218CCE9C}">
      <dgm:prSet/>
      <dgm:spPr/>
    </dgm:pt>
    <dgm:pt modelId="{7E7D048A-08A3-40CE-A5DC-FEF76551455A}">
      <dgm:prSet phldrT="[Texte]" phldr="0"/>
      <dgm:spPr/>
      <dgm:t>
        <a:bodyPr/>
        <a:lstStyle/>
        <a:p>
          <a:pPr rtl="0"/>
          <a:r>
            <a:rPr lang="fr-FR" dirty="0">
              <a:latin typeface="Neue Haas Grotesk Text Pro"/>
            </a:rPr>
            <a:t>TRANSFORMER LES LEADS EN CLIENTS</a:t>
          </a:r>
        </a:p>
      </dgm:t>
    </dgm:pt>
    <dgm:pt modelId="{53B2CB94-3F81-45E2-BA4C-86D4948DC62D}" type="parTrans" cxnId="{6CC5A057-AD70-44BE-B566-07693B29F679}">
      <dgm:prSet/>
      <dgm:spPr/>
    </dgm:pt>
    <dgm:pt modelId="{9E941C2E-CBF2-410F-AB9F-5EDA23EA0C16}" type="sibTrans" cxnId="{6CC5A057-AD70-44BE-B566-07693B29F679}">
      <dgm:prSet/>
      <dgm:spPr/>
    </dgm:pt>
    <dgm:pt modelId="{905A42EC-A4B5-42CE-B377-1D2E1E73A0EC}">
      <dgm:prSet phldr="0"/>
      <dgm:spPr/>
      <dgm:t>
        <a:bodyPr/>
        <a:lstStyle/>
        <a:p>
          <a:pPr rtl="0"/>
          <a:r>
            <a:rPr lang="fr-FR" dirty="0">
              <a:latin typeface="Neue Haas Grotesk Text Pro"/>
            </a:rPr>
            <a:t>FIDELISER LES CLIENTS</a:t>
          </a:r>
        </a:p>
      </dgm:t>
    </dgm:pt>
    <dgm:pt modelId="{1CD1DE5B-097F-4AD5-934D-88B9822AD402}" type="parTrans" cxnId="{5AA958D3-7582-41B2-A748-B2A34DB91291}">
      <dgm:prSet/>
      <dgm:spPr/>
    </dgm:pt>
    <dgm:pt modelId="{B1C2DA2D-C90B-46B3-9440-E61B76711DF6}" type="sibTrans" cxnId="{5AA958D3-7582-41B2-A748-B2A34DB91291}">
      <dgm:prSet/>
      <dgm:spPr/>
    </dgm:pt>
    <dgm:pt modelId="{DA4BE50D-CDB3-492E-8B7C-BFECC0D2D14A}">
      <dgm:prSet phldr="0"/>
      <dgm:spPr/>
      <dgm:t>
        <a:bodyPr/>
        <a:lstStyle/>
        <a:p>
          <a:endParaRPr lang="fr-FR" dirty="0">
            <a:latin typeface="Neue Haas Grotesk Text Pro"/>
          </a:endParaRPr>
        </a:p>
      </dgm:t>
    </dgm:pt>
    <dgm:pt modelId="{E7857CB9-9C34-40A2-A359-7ADDE08A3067}" type="parTrans" cxnId="{929F3952-8ABE-4D5C-81F6-17E42B2BE986}">
      <dgm:prSet/>
      <dgm:spPr/>
    </dgm:pt>
    <dgm:pt modelId="{2BDDF925-AEDB-4C7C-8249-6DB819C89214}" type="sibTrans" cxnId="{929F3952-8ABE-4D5C-81F6-17E42B2BE986}">
      <dgm:prSet/>
      <dgm:spPr/>
    </dgm:pt>
    <dgm:pt modelId="{467C4693-07E4-4D12-AF8F-EBBB21DCFD84}" type="pres">
      <dgm:prSet presAssocID="{EEB880A0-63E7-4A9E-9798-86F152148532}" presName="Name0" presStyleCnt="0">
        <dgm:presLayoutVars>
          <dgm:dir/>
          <dgm:animLvl val="lvl"/>
          <dgm:resizeHandles val="exact"/>
        </dgm:presLayoutVars>
      </dgm:prSet>
      <dgm:spPr/>
    </dgm:pt>
    <dgm:pt modelId="{DDB6568E-69DB-4A3D-91BF-BCBD4A620FDD}" type="pres">
      <dgm:prSet presAssocID="{E3B9D431-471F-4D02-A52E-A2D676EF744F}" presName="Name8" presStyleCnt="0"/>
      <dgm:spPr/>
    </dgm:pt>
    <dgm:pt modelId="{9EDE1093-FD39-4A2A-8653-866DA0E37AF3}" type="pres">
      <dgm:prSet presAssocID="{E3B9D431-471F-4D02-A52E-A2D676EF744F}" presName="level" presStyleLbl="node1" presStyleIdx="0" presStyleCnt="5">
        <dgm:presLayoutVars>
          <dgm:chMax val="1"/>
          <dgm:bulletEnabled val="1"/>
        </dgm:presLayoutVars>
      </dgm:prSet>
      <dgm:spPr/>
    </dgm:pt>
    <dgm:pt modelId="{D413AD1B-911D-41A9-8FAF-B0BD6EDA6BF0}" type="pres">
      <dgm:prSet presAssocID="{E3B9D431-471F-4D02-A52E-A2D676EF744F}" presName="levelTx" presStyleLbl="revTx" presStyleIdx="0" presStyleCnt="0">
        <dgm:presLayoutVars>
          <dgm:chMax val="1"/>
          <dgm:bulletEnabled val="1"/>
        </dgm:presLayoutVars>
      </dgm:prSet>
      <dgm:spPr/>
    </dgm:pt>
    <dgm:pt modelId="{0BD8DDE9-79E2-409A-8532-F6F907916F82}" type="pres">
      <dgm:prSet presAssocID="{68A28E89-3FB9-45C1-A0D8-52BBE4E79B01}" presName="Name8" presStyleCnt="0"/>
      <dgm:spPr/>
    </dgm:pt>
    <dgm:pt modelId="{18FAB632-96DD-4F9A-AA48-B5883181B097}" type="pres">
      <dgm:prSet presAssocID="{68A28E89-3FB9-45C1-A0D8-52BBE4E79B01}" presName="level" presStyleLbl="node1" presStyleIdx="1" presStyleCnt="5">
        <dgm:presLayoutVars>
          <dgm:chMax val="1"/>
          <dgm:bulletEnabled val="1"/>
        </dgm:presLayoutVars>
      </dgm:prSet>
      <dgm:spPr/>
    </dgm:pt>
    <dgm:pt modelId="{E0D823EA-1CF6-43D8-98A0-5FEBA19D476A}" type="pres">
      <dgm:prSet presAssocID="{68A28E89-3FB9-45C1-A0D8-52BBE4E79B01}" presName="levelTx" presStyleLbl="revTx" presStyleIdx="0" presStyleCnt="0">
        <dgm:presLayoutVars>
          <dgm:chMax val="1"/>
          <dgm:bulletEnabled val="1"/>
        </dgm:presLayoutVars>
      </dgm:prSet>
      <dgm:spPr/>
    </dgm:pt>
    <dgm:pt modelId="{3EE286C2-1867-40C4-82E1-760D5239F012}" type="pres">
      <dgm:prSet presAssocID="{7E7D048A-08A3-40CE-A5DC-FEF76551455A}" presName="Name8" presStyleCnt="0"/>
      <dgm:spPr/>
    </dgm:pt>
    <dgm:pt modelId="{89F6573B-6A1A-462D-82EF-5A5790CA184F}" type="pres">
      <dgm:prSet presAssocID="{7E7D048A-08A3-40CE-A5DC-FEF76551455A}" presName="level" presStyleLbl="node1" presStyleIdx="2" presStyleCnt="5">
        <dgm:presLayoutVars>
          <dgm:chMax val="1"/>
          <dgm:bulletEnabled val="1"/>
        </dgm:presLayoutVars>
      </dgm:prSet>
      <dgm:spPr/>
    </dgm:pt>
    <dgm:pt modelId="{9FB9FC67-0F48-4673-AA67-771CB7BEF88E}" type="pres">
      <dgm:prSet presAssocID="{7E7D048A-08A3-40CE-A5DC-FEF76551455A}" presName="levelTx" presStyleLbl="revTx" presStyleIdx="0" presStyleCnt="0">
        <dgm:presLayoutVars>
          <dgm:chMax val="1"/>
          <dgm:bulletEnabled val="1"/>
        </dgm:presLayoutVars>
      </dgm:prSet>
      <dgm:spPr/>
    </dgm:pt>
    <dgm:pt modelId="{E827670B-537D-480E-B8E3-1F3D0AC28487}" type="pres">
      <dgm:prSet presAssocID="{905A42EC-A4B5-42CE-B377-1D2E1E73A0EC}" presName="Name8" presStyleCnt="0"/>
      <dgm:spPr/>
    </dgm:pt>
    <dgm:pt modelId="{09465D80-5F68-4187-A128-E51735F85AA8}" type="pres">
      <dgm:prSet presAssocID="{905A42EC-A4B5-42CE-B377-1D2E1E73A0EC}" presName="level" presStyleLbl="node1" presStyleIdx="3" presStyleCnt="5">
        <dgm:presLayoutVars>
          <dgm:chMax val="1"/>
          <dgm:bulletEnabled val="1"/>
        </dgm:presLayoutVars>
      </dgm:prSet>
      <dgm:spPr/>
    </dgm:pt>
    <dgm:pt modelId="{8AF9E554-8CE7-4382-A0D4-12E3EC42A8AA}" type="pres">
      <dgm:prSet presAssocID="{905A42EC-A4B5-42CE-B377-1D2E1E73A0EC}" presName="levelTx" presStyleLbl="revTx" presStyleIdx="0" presStyleCnt="0">
        <dgm:presLayoutVars>
          <dgm:chMax val="1"/>
          <dgm:bulletEnabled val="1"/>
        </dgm:presLayoutVars>
      </dgm:prSet>
      <dgm:spPr/>
    </dgm:pt>
    <dgm:pt modelId="{11BE67BC-AC6D-4BDF-A2E4-F9EAE801F424}" type="pres">
      <dgm:prSet presAssocID="{DA4BE50D-CDB3-492E-8B7C-BFECC0D2D14A}" presName="Name8" presStyleCnt="0"/>
      <dgm:spPr/>
    </dgm:pt>
    <dgm:pt modelId="{7353B512-69E2-4A06-8D07-22803AB95739}" type="pres">
      <dgm:prSet presAssocID="{DA4BE50D-CDB3-492E-8B7C-BFECC0D2D14A}" presName="level" presStyleLbl="node1" presStyleIdx="4" presStyleCnt="5">
        <dgm:presLayoutVars>
          <dgm:chMax val="1"/>
          <dgm:bulletEnabled val="1"/>
        </dgm:presLayoutVars>
      </dgm:prSet>
      <dgm:spPr/>
    </dgm:pt>
    <dgm:pt modelId="{9AFF85C1-0EA7-45C2-96D0-D2BB183FDC5C}" type="pres">
      <dgm:prSet presAssocID="{DA4BE50D-CDB3-492E-8B7C-BFECC0D2D14A}" presName="levelTx" presStyleLbl="revTx" presStyleIdx="0" presStyleCnt="0">
        <dgm:presLayoutVars>
          <dgm:chMax val="1"/>
          <dgm:bulletEnabled val="1"/>
        </dgm:presLayoutVars>
      </dgm:prSet>
      <dgm:spPr/>
    </dgm:pt>
  </dgm:ptLst>
  <dgm:cxnLst>
    <dgm:cxn modelId="{A1D98700-A375-4081-8116-3A0093E1AC0B}" type="presOf" srcId="{7E7D048A-08A3-40CE-A5DC-FEF76551455A}" destId="{89F6573B-6A1A-462D-82EF-5A5790CA184F}" srcOrd="0" destOrd="0" presId="urn:microsoft.com/office/officeart/2005/8/layout/pyramid3"/>
    <dgm:cxn modelId="{89376903-B9B1-4187-8944-C1509C2ED85E}" type="presOf" srcId="{905A42EC-A4B5-42CE-B377-1D2E1E73A0EC}" destId="{8AF9E554-8CE7-4382-A0D4-12E3EC42A8AA}" srcOrd="1" destOrd="0" presId="urn:microsoft.com/office/officeart/2005/8/layout/pyramid3"/>
    <dgm:cxn modelId="{A6089905-695E-4512-9C35-876AC41C15A2}" type="presOf" srcId="{E3B9D431-471F-4D02-A52E-A2D676EF744F}" destId="{9EDE1093-FD39-4A2A-8653-866DA0E37AF3}" srcOrd="0" destOrd="0" presId="urn:microsoft.com/office/officeart/2005/8/layout/pyramid3"/>
    <dgm:cxn modelId="{8AD99A19-FC46-403E-B5AF-7E6047DE6451}" type="presOf" srcId="{68A28E89-3FB9-45C1-A0D8-52BBE4E79B01}" destId="{E0D823EA-1CF6-43D8-98A0-5FEBA19D476A}" srcOrd="1" destOrd="0" presId="urn:microsoft.com/office/officeart/2005/8/layout/pyramid3"/>
    <dgm:cxn modelId="{06E42F34-309F-4902-92BD-4412D29A1DFF}" type="presOf" srcId="{68A28E89-3FB9-45C1-A0D8-52BBE4E79B01}" destId="{18FAB632-96DD-4F9A-AA48-B5883181B097}" srcOrd="0" destOrd="0" presId="urn:microsoft.com/office/officeart/2005/8/layout/pyramid3"/>
    <dgm:cxn modelId="{ED485B37-13AF-4F3C-B0EA-57FF3E3F32C3}" type="presOf" srcId="{7E7D048A-08A3-40CE-A5DC-FEF76551455A}" destId="{9FB9FC67-0F48-4673-AA67-771CB7BEF88E}" srcOrd="1" destOrd="0" presId="urn:microsoft.com/office/officeart/2005/8/layout/pyramid3"/>
    <dgm:cxn modelId="{EA82B23C-B245-40BB-84AE-7C850B51E268}" type="presOf" srcId="{DA4BE50D-CDB3-492E-8B7C-BFECC0D2D14A}" destId="{7353B512-69E2-4A06-8D07-22803AB95739}" srcOrd="0" destOrd="0" presId="urn:microsoft.com/office/officeart/2005/8/layout/pyramid3"/>
    <dgm:cxn modelId="{92A32740-2838-436E-844D-C048B5F7F217}" type="presOf" srcId="{905A42EC-A4B5-42CE-B377-1D2E1E73A0EC}" destId="{09465D80-5F68-4187-A128-E51735F85AA8}" srcOrd="0" destOrd="0" presId="urn:microsoft.com/office/officeart/2005/8/layout/pyramid3"/>
    <dgm:cxn modelId="{3BABC949-E9A1-4135-AA17-D455B0BFCB4A}" type="presOf" srcId="{DA4BE50D-CDB3-492E-8B7C-BFECC0D2D14A}" destId="{9AFF85C1-0EA7-45C2-96D0-D2BB183FDC5C}" srcOrd="1" destOrd="0" presId="urn:microsoft.com/office/officeart/2005/8/layout/pyramid3"/>
    <dgm:cxn modelId="{929F3952-8ABE-4D5C-81F6-17E42B2BE986}" srcId="{EEB880A0-63E7-4A9E-9798-86F152148532}" destId="{DA4BE50D-CDB3-492E-8B7C-BFECC0D2D14A}" srcOrd="4" destOrd="0" parTransId="{E7857CB9-9C34-40A2-A359-7ADDE08A3067}" sibTransId="{2BDDF925-AEDB-4C7C-8249-6DB819C89214}"/>
    <dgm:cxn modelId="{6CC5A057-AD70-44BE-B566-07693B29F679}" srcId="{EEB880A0-63E7-4A9E-9798-86F152148532}" destId="{7E7D048A-08A3-40CE-A5DC-FEF76551455A}" srcOrd="2" destOrd="0" parTransId="{53B2CB94-3F81-45E2-BA4C-86D4948DC62D}" sibTransId="{9E941C2E-CBF2-410F-AB9F-5EDA23EA0C16}"/>
    <dgm:cxn modelId="{BD085281-AA56-4B58-A108-A55B494C8F86}" type="presOf" srcId="{E3B9D431-471F-4D02-A52E-A2D676EF744F}" destId="{D413AD1B-911D-41A9-8FAF-B0BD6EDA6BF0}" srcOrd="1" destOrd="0" presId="urn:microsoft.com/office/officeart/2005/8/layout/pyramid3"/>
    <dgm:cxn modelId="{693DF983-BDAA-461E-BE4F-D8D311C0986F}" srcId="{EEB880A0-63E7-4A9E-9798-86F152148532}" destId="{E3B9D431-471F-4D02-A52E-A2D676EF744F}" srcOrd="0" destOrd="0" parTransId="{26E078AD-8A6E-47EF-8435-E8A2CE506D52}" sibTransId="{AE5D379C-68DB-4951-8371-629FD0388768}"/>
    <dgm:cxn modelId="{FE59369D-6477-4C8E-A05F-7B1878F464BB}" type="presOf" srcId="{EEB880A0-63E7-4A9E-9798-86F152148532}" destId="{467C4693-07E4-4D12-AF8F-EBBB21DCFD84}" srcOrd="0" destOrd="0" presId="urn:microsoft.com/office/officeart/2005/8/layout/pyramid3"/>
    <dgm:cxn modelId="{F63AA1CF-ED53-4DCA-9DA2-8260218CCE9C}" srcId="{EEB880A0-63E7-4A9E-9798-86F152148532}" destId="{68A28E89-3FB9-45C1-A0D8-52BBE4E79B01}" srcOrd="1" destOrd="0" parTransId="{5143E91E-BD04-4034-9C78-56761E33B0BC}" sibTransId="{BBCA0D3C-D579-4D80-8668-A9DCB452895D}"/>
    <dgm:cxn modelId="{5AA958D3-7582-41B2-A748-B2A34DB91291}" srcId="{EEB880A0-63E7-4A9E-9798-86F152148532}" destId="{905A42EC-A4B5-42CE-B377-1D2E1E73A0EC}" srcOrd="3" destOrd="0" parTransId="{1CD1DE5B-097F-4AD5-934D-88B9822AD402}" sibTransId="{B1C2DA2D-C90B-46B3-9440-E61B76711DF6}"/>
    <dgm:cxn modelId="{2CA99949-667F-4FD8-BFA2-DA0EB2558192}" type="presParOf" srcId="{467C4693-07E4-4D12-AF8F-EBBB21DCFD84}" destId="{DDB6568E-69DB-4A3D-91BF-BCBD4A620FDD}" srcOrd="0" destOrd="0" presId="urn:microsoft.com/office/officeart/2005/8/layout/pyramid3"/>
    <dgm:cxn modelId="{E1C2098A-E040-4E11-B6F5-2947B24587B4}" type="presParOf" srcId="{DDB6568E-69DB-4A3D-91BF-BCBD4A620FDD}" destId="{9EDE1093-FD39-4A2A-8653-866DA0E37AF3}" srcOrd="0" destOrd="0" presId="urn:microsoft.com/office/officeart/2005/8/layout/pyramid3"/>
    <dgm:cxn modelId="{D32D165E-D3BF-432F-81EB-34A0996CC81B}" type="presParOf" srcId="{DDB6568E-69DB-4A3D-91BF-BCBD4A620FDD}" destId="{D413AD1B-911D-41A9-8FAF-B0BD6EDA6BF0}" srcOrd="1" destOrd="0" presId="urn:microsoft.com/office/officeart/2005/8/layout/pyramid3"/>
    <dgm:cxn modelId="{1B5F1C6B-EBE7-435C-A6C8-BEF3D6737D10}" type="presParOf" srcId="{467C4693-07E4-4D12-AF8F-EBBB21DCFD84}" destId="{0BD8DDE9-79E2-409A-8532-F6F907916F82}" srcOrd="1" destOrd="0" presId="urn:microsoft.com/office/officeart/2005/8/layout/pyramid3"/>
    <dgm:cxn modelId="{6213467A-A6F7-4A46-A98C-21C19EB78A00}" type="presParOf" srcId="{0BD8DDE9-79E2-409A-8532-F6F907916F82}" destId="{18FAB632-96DD-4F9A-AA48-B5883181B097}" srcOrd="0" destOrd="0" presId="urn:microsoft.com/office/officeart/2005/8/layout/pyramid3"/>
    <dgm:cxn modelId="{FB0403D9-C1F0-4190-8678-5BD21A405BA7}" type="presParOf" srcId="{0BD8DDE9-79E2-409A-8532-F6F907916F82}" destId="{E0D823EA-1CF6-43D8-98A0-5FEBA19D476A}" srcOrd="1" destOrd="0" presId="urn:microsoft.com/office/officeart/2005/8/layout/pyramid3"/>
    <dgm:cxn modelId="{B66A9466-A884-4B9F-A45B-90B4D25663A8}" type="presParOf" srcId="{467C4693-07E4-4D12-AF8F-EBBB21DCFD84}" destId="{3EE286C2-1867-40C4-82E1-760D5239F012}" srcOrd="2" destOrd="0" presId="urn:microsoft.com/office/officeart/2005/8/layout/pyramid3"/>
    <dgm:cxn modelId="{3CF990AC-56D2-48E6-AC0F-2E056B9B9024}" type="presParOf" srcId="{3EE286C2-1867-40C4-82E1-760D5239F012}" destId="{89F6573B-6A1A-462D-82EF-5A5790CA184F}" srcOrd="0" destOrd="0" presId="urn:microsoft.com/office/officeart/2005/8/layout/pyramid3"/>
    <dgm:cxn modelId="{71FBB70F-8463-4733-96AB-6C2EB8554614}" type="presParOf" srcId="{3EE286C2-1867-40C4-82E1-760D5239F012}" destId="{9FB9FC67-0F48-4673-AA67-771CB7BEF88E}" srcOrd="1" destOrd="0" presId="urn:microsoft.com/office/officeart/2005/8/layout/pyramid3"/>
    <dgm:cxn modelId="{99C5BD08-15EC-4B0C-80AE-C02087524913}" type="presParOf" srcId="{467C4693-07E4-4D12-AF8F-EBBB21DCFD84}" destId="{E827670B-537D-480E-B8E3-1F3D0AC28487}" srcOrd="3" destOrd="0" presId="urn:microsoft.com/office/officeart/2005/8/layout/pyramid3"/>
    <dgm:cxn modelId="{DA78DE25-2240-4A57-93C2-F2C9189C4CA3}" type="presParOf" srcId="{E827670B-537D-480E-B8E3-1F3D0AC28487}" destId="{09465D80-5F68-4187-A128-E51735F85AA8}" srcOrd="0" destOrd="0" presId="urn:microsoft.com/office/officeart/2005/8/layout/pyramid3"/>
    <dgm:cxn modelId="{A0A5FB16-3F3D-4DE2-BBCF-D1FD3298ED21}" type="presParOf" srcId="{E827670B-537D-480E-B8E3-1F3D0AC28487}" destId="{8AF9E554-8CE7-4382-A0D4-12E3EC42A8AA}" srcOrd="1" destOrd="0" presId="urn:microsoft.com/office/officeart/2005/8/layout/pyramid3"/>
    <dgm:cxn modelId="{993FA924-59CE-410D-BFEF-A8C0E534C942}" type="presParOf" srcId="{467C4693-07E4-4D12-AF8F-EBBB21DCFD84}" destId="{11BE67BC-AC6D-4BDF-A2E4-F9EAE801F424}" srcOrd="4" destOrd="0" presId="urn:microsoft.com/office/officeart/2005/8/layout/pyramid3"/>
    <dgm:cxn modelId="{F76B9A86-9B94-448B-B2EC-19D192E1718D}" type="presParOf" srcId="{11BE67BC-AC6D-4BDF-A2E4-F9EAE801F424}" destId="{7353B512-69E2-4A06-8D07-22803AB95739}" srcOrd="0" destOrd="0" presId="urn:microsoft.com/office/officeart/2005/8/layout/pyramid3"/>
    <dgm:cxn modelId="{BCA6658C-56DF-4397-8B72-ACF8EBE9DC99}" type="presParOf" srcId="{11BE67BC-AC6D-4BDF-A2E4-F9EAE801F424}" destId="{9AFF85C1-0EA7-45C2-96D0-D2BB183FDC5C}"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EE8B6-B872-4935-A269-88E9B933709B}">
      <dsp:nvSpPr>
        <dsp:cNvPr id="0" name=""/>
        <dsp:cNvSpPr/>
      </dsp:nvSpPr>
      <dsp:spPr>
        <a:xfrm>
          <a:off x="3175" y="366510"/>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fr-FR" sz="1000" kern="1200" dirty="0"/>
            <a:t>Nom du site: Les bâtisseurs réunis - Les bâtisseurs réunis </a:t>
          </a:r>
          <a:endParaRPr lang="en-US" sz="1000" kern="1200" dirty="0">
            <a:latin typeface="Neue Haas Grotesk Text Pro"/>
          </a:endParaRPr>
        </a:p>
      </dsp:txBody>
      <dsp:txXfrm>
        <a:off x="3175" y="366510"/>
        <a:ext cx="2519467" cy="1511680"/>
      </dsp:txXfrm>
    </dsp:sp>
    <dsp:sp modelId="{459CD83A-EF8D-41E5-AE83-7EEC8B7AB261}">
      <dsp:nvSpPr>
        <dsp:cNvPr id="0" name=""/>
        <dsp:cNvSpPr/>
      </dsp:nvSpPr>
      <dsp:spPr>
        <a:xfrm>
          <a:off x="2774590" y="366510"/>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fr-FR" sz="1000" kern="1200" dirty="0"/>
            <a:t>Url:</a:t>
          </a:r>
          <a:r>
            <a:rPr lang="fr-FR" sz="1000" kern="1200" dirty="0">
              <a:hlinkClick xmlns:r="http://schemas.openxmlformats.org/officeDocument/2006/relationships" r:id="rId1"/>
            </a:rPr>
            <a:t> https://www.lesbatisseursreunis.com/</a:t>
          </a:r>
          <a:r>
            <a:rPr lang="fr-FR" sz="1000" kern="1200" dirty="0">
              <a:latin typeface="Neue Haas Grotesk Text Pro"/>
            </a:rPr>
            <a:t> </a:t>
          </a:r>
          <a:endParaRPr lang="fr-FR" sz="1000" kern="1200" dirty="0"/>
        </a:p>
      </dsp:txBody>
      <dsp:txXfrm>
        <a:off x="2774590" y="366510"/>
        <a:ext cx="2519467" cy="1511680"/>
      </dsp:txXfrm>
    </dsp:sp>
    <dsp:sp modelId="{DD60882E-10C5-413B-B89D-D79A2DB83691}">
      <dsp:nvSpPr>
        <dsp:cNvPr id="0" name=""/>
        <dsp:cNvSpPr/>
      </dsp:nvSpPr>
      <dsp:spPr>
        <a:xfrm>
          <a:off x="5546004" y="366510"/>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fr-FR" sz="1000" kern="1200" dirty="0"/>
            <a:t>Date de l'audit:13.11.2022 </a:t>
          </a:r>
          <a:endParaRPr lang="fr-FR" sz="1000" kern="1200" dirty="0">
            <a:latin typeface="Neue Haas Grotesk Text Pro"/>
          </a:endParaRPr>
        </a:p>
      </dsp:txBody>
      <dsp:txXfrm>
        <a:off x="5546004" y="366510"/>
        <a:ext cx="2519467" cy="1511680"/>
      </dsp:txXfrm>
    </dsp:sp>
    <dsp:sp modelId="{7428532C-64CA-4315-A643-28D2870C7DF1}">
      <dsp:nvSpPr>
        <dsp:cNvPr id="0" name=""/>
        <dsp:cNvSpPr/>
      </dsp:nvSpPr>
      <dsp:spPr>
        <a:xfrm>
          <a:off x="8317419" y="366510"/>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Âge du domaine: 7ans 128jours</a:t>
          </a:r>
          <a:r>
            <a:rPr lang="fr-FR" sz="1000" kern="1200" dirty="0">
              <a:latin typeface="Neue Haas Grotesk Text Pro"/>
            </a:rPr>
            <a:t> </a:t>
          </a:r>
          <a:endParaRPr lang="fr-FR" sz="1000" kern="1200" dirty="0"/>
        </a:p>
      </dsp:txBody>
      <dsp:txXfrm>
        <a:off x="8317419" y="366510"/>
        <a:ext cx="2519467" cy="1511680"/>
      </dsp:txXfrm>
    </dsp:sp>
    <dsp:sp modelId="{D51FF6AF-D58B-4CBC-9F82-7F262C7A1B97}">
      <dsp:nvSpPr>
        <dsp:cNvPr id="0" name=""/>
        <dsp:cNvSpPr/>
      </dsp:nvSpPr>
      <dsp:spPr>
        <a:xfrm>
          <a:off x="3175" y="2130137"/>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fr-FR" sz="1000" kern="1200" dirty="0"/>
            <a:t>IP du site: 188.130.25.102 Le </a:t>
          </a:r>
          <a:endParaRPr lang="fr-FR" sz="1000" kern="1200" dirty="0">
            <a:latin typeface="Neue Haas Grotesk Text Pro"/>
          </a:endParaRPr>
        </a:p>
      </dsp:txBody>
      <dsp:txXfrm>
        <a:off x="3175" y="2130137"/>
        <a:ext cx="2519467" cy="1511680"/>
      </dsp:txXfrm>
    </dsp:sp>
    <dsp:sp modelId="{20E5CCAA-FC6E-44C9-BA92-C0CD6E347D8D}">
      <dsp:nvSpPr>
        <dsp:cNvPr id="0" name=""/>
        <dsp:cNvSpPr/>
      </dsp:nvSpPr>
      <dsp:spPr>
        <a:xfrm>
          <a:off x="2774590" y="2130137"/>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fr-FR" sz="1000" kern="1200" dirty="0">
              <a:latin typeface="Neue Haas Grotesk Text Pro"/>
            </a:rPr>
            <a:t>Temps</a:t>
          </a:r>
          <a:r>
            <a:rPr lang="fr-FR" sz="1000" kern="1200" dirty="0"/>
            <a:t> de </a:t>
          </a:r>
          <a:r>
            <a:rPr lang="fr-FR" sz="1000" kern="1200" dirty="0">
              <a:latin typeface="Neue Haas Grotesk Text Pro"/>
            </a:rPr>
            <a:t>réaction</a:t>
          </a:r>
          <a:r>
            <a:rPr lang="fr-FR" sz="1000" kern="1200" dirty="0"/>
            <a:t> du serveur</a:t>
          </a:r>
          <a:r>
            <a:rPr lang="fr-FR" sz="1000" kern="1200" dirty="0">
              <a:latin typeface="Neue Haas Grotesk Text Pro"/>
            </a:rPr>
            <a:t>: lent </a:t>
          </a:r>
          <a:endParaRPr lang="fr-FR" sz="1000" kern="1200" dirty="0"/>
        </a:p>
      </dsp:txBody>
      <dsp:txXfrm>
        <a:off x="2774590" y="2130137"/>
        <a:ext cx="2519467" cy="1511680"/>
      </dsp:txXfrm>
    </dsp:sp>
    <dsp:sp modelId="{B39FC50F-3B85-4915-850B-70B8DD9B9B87}">
      <dsp:nvSpPr>
        <dsp:cNvPr id="0" name=""/>
        <dsp:cNvSpPr/>
      </dsp:nvSpPr>
      <dsp:spPr>
        <a:xfrm>
          <a:off x="5546004" y="2130137"/>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fr-FR" sz="1000" kern="1200" dirty="0"/>
            <a:t>Liens de scripts: :55 </a:t>
          </a:r>
          <a:endParaRPr lang="fr-FR" sz="1000" kern="1200" dirty="0">
            <a:latin typeface="Neue Haas Grotesk Text Pro"/>
          </a:endParaRPr>
        </a:p>
      </dsp:txBody>
      <dsp:txXfrm>
        <a:off x="5546004" y="2130137"/>
        <a:ext cx="2519467" cy="1511680"/>
      </dsp:txXfrm>
    </dsp:sp>
    <dsp:sp modelId="{19BC77EE-F660-494E-A4E2-E45101C5279B}">
      <dsp:nvSpPr>
        <dsp:cNvPr id="0" name=""/>
        <dsp:cNvSpPr/>
      </dsp:nvSpPr>
      <dsp:spPr>
        <a:xfrm>
          <a:off x="8317419" y="2130137"/>
          <a:ext cx="2519467" cy="1511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fr-FR" sz="1000" kern="1200" dirty="0"/>
            <a:t>Le temps de chargement du site</a:t>
          </a:r>
          <a:r>
            <a:rPr lang="fr-FR" sz="1000" kern="1200" dirty="0">
              <a:latin typeface="Neue Haas Grotesk Text Pro"/>
            </a:rPr>
            <a:t>: </a:t>
          </a:r>
          <a:r>
            <a:rPr lang="fr-FR" sz="1000" kern="1200" dirty="0"/>
            <a:t>2 116 ms.</a:t>
          </a:r>
          <a:r>
            <a:rPr lang="fr-FR" sz="1000" kern="1200" dirty="0">
              <a:latin typeface="Neue Haas Grotesk Text Pro"/>
            </a:rPr>
            <a:t> </a:t>
          </a:r>
          <a:endParaRPr lang="fr-FR" sz="1000" kern="1200" dirty="0"/>
        </a:p>
      </dsp:txBody>
      <dsp:txXfrm>
        <a:off x="8317419" y="2130137"/>
        <a:ext cx="2519467" cy="1511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EE8B6-B872-4935-A269-88E9B933709B}">
      <dsp:nvSpPr>
        <dsp:cNvPr id="0" name=""/>
        <dsp:cNvSpPr/>
      </dsp:nvSpPr>
      <dsp:spPr>
        <a:xfrm>
          <a:off x="2898" y="109115"/>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Nom du site: 3k construction &amp; services</a:t>
          </a:r>
          <a:endParaRPr lang="en-US" sz="1000" kern="1200"/>
        </a:p>
      </dsp:txBody>
      <dsp:txXfrm>
        <a:off x="2898" y="109115"/>
        <a:ext cx="1569356" cy="941613"/>
      </dsp:txXfrm>
    </dsp:sp>
    <dsp:sp modelId="{8A987C53-F45F-460E-A3CB-161DF84E78C3}">
      <dsp:nvSpPr>
        <dsp:cNvPr id="0" name=""/>
        <dsp:cNvSpPr/>
      </dsp:nvSpPr>
      <dsp:spPr>
        <a:xfrm>
          <a:off x="1729190" y="109115"/>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Url:</a:t>
          </a:r>
          <a:r>
            <a:rPr lang="fr-FR" sz="1000" kern="1200">
              <a:hlinkClick xmlns:r="http://schemas.openxmlformats.org/officeDocument/2006/relationships" r:id="rId1"/>
            </a:rPr>
            <a:t> https://3kconstruction-cm.com/</a:t>
          </a:r>
          <a:endParaRPr lang="en-US" sz="1000" kern="1200"/>
        </a:p>
      </dsp:txBody>
      <dsp:txXfrm>
        <a:off x="1729190" y="109115"/>
        <a:ext cx="1569356" cy="941613"/>
      </dsp:txXfrm>
    </dsp:sp>
    <dsp:sp modelId="{3286737F-B34E-42B3-90F1-58CA6FCAFCAC}">
      <dsp:nvSpPr>
        <dsp:cNvPr id="0" name=""/>
        <dsp:cNvSpPr/>
      </dsp:nvSpPr>
      <dsp:spPr>
        <a:xfrm>
          <a:off x="3455482" y="109115"/>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Date de l'audit:13.11.2022</a:t>
          </a:r>
          <a:endParaRPr lang="en-US" sz="1000" kern="1200"/>
        </a:p>
      </dsp:txBody>
      <dsp:txXfrm>
        <a:off x="3455482" y="109115"/>
        <a:ext cx="1569356" cy="941613"/>
      </dsp:txXfrm>
    </dsp:sp>
    <dsp:sp modelId="{4364C84F-DDDE-45F2-8261-6565E216FFA4}">
      <dsp:nvSpPr>
        <dsp:cNvPr id="0" name=""/>
        <dsp:cNvSpPr/>
      </dsp:nvSpPr>
      <dsp:spPr>
        <a:xfrm>
          <a:off x="5181774" y="109115"/>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Âge du domaine: 3ans 21jours</a:t>
          </a:r>
          <a:endParaRPr lang="en-US" sz="1000" kern="1200"/>
        </a:p>
      </dsp:txBody>
      <dsp:txXfrm>
        <a:off x="5181774" y="109115"/>
        <a:ext cx="1569356" cy="941613"/>
      </dsp:txXfrm>
    </dsp:sp>
    <dsp:sp modelId="{B41CAE0C-7DD8-48A6-B399-842E982CDE21}">
      <dsp:nvSpPr>
        <dsp:cNvPr id="0" name=""/>
        <dsp:cNvSpPr/>
      </dsp:nvSpPr>
      <dsp:spPr>
        <a:xfrm>
          <a:off x="6908066" y="109115"/>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IP du site: 192.185.46.53</a:t>
          </a:r>
          <a:endParaRPr lang="en-US" sz="1000" kern="1200"/>
        </a:p>
      </dsp:txBody>
      <dsp:txXfrm>
        <a:off x="6908066" y="109115"/>
        <a:ext cx="1569356" cy="941613"/>
      </dsp:txXfrm>
    </dsp:sp>
    <dsp:sp modelId="{33884573-598F-479D-BC6F-B2037C58949C}">
      <dsp:nvSpPr>
        <dsp:cNvPr id="0" name=""/>
        <dsp:cNvSpPr/>
      </dsp:nvSpPr>
      <dsp:spPr>
        <a:xfrm>
          <a:off x="2898" y="120766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Le temps de reaction du serveur</a:t>
          </a:r>
          <a:endParaRPr lang="en-US" sz="1000" kern="1200"/>
        </a:p>
      </dsp:txBody>
      <dsp:txXfrm>
        <a:off x="2898" y="1207664"/>
        <a:ext cx="1569356" cy="941613"/>
      </dsp:txXfrm>
    </dsp:sp>
    <dsp:sp modelId="{30ED39BB-72EF-4B0B-A9F6-7D996F1FE0D3}">
      <dsp:nvSpPr>
        <dsp:cNvPr id="0" name=""/>
        <dsp:cNvSpPr/>
      </dsp:nvSpPr>
      <dsp:spPr>
        <a:xfrm>
          <a:off x="1729190" y="120766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lScore page speed:Mobile: Tel:</a:t>
          </a:r>
          <a:endParaRPr lang="en-US" sz="1000" kern="1200"/>
        </a:p>
      </dsp:txBody>
      <dsp:txXfrm>
        <a:off x="1729190" y="1207664"/>
        <a:ext cx="1569356" cy="941613"/>
      </dsp:txXfrm>
    </dsp:sp>
    <dsp:sp modelId="{7F6A7901-DB6C-4CC7-8AC7-241D82F37C18}">
      <dsp:nvSpPr>
        <dsp:cNvPr id="0" name=""/>
        <dsp:cNvSpPr/>
      </dsp:nvSpPr>
      <dsp:spPr>
        <a:xfrm>
          <a:off x="3455482" y="120766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Score woorank: 65</a:t>
          </a:r>
          <a:endParaRPr lang="en-US" sz="1000" kern="1200"/>
        </a:p>
      </dsp:txBody>
      <dsp:txXfrm>
        <a:off x="3455482" y="1207664"/>
        <a:ext cx="1569356" cy="941613"/>
      </dsp:txXfrm>
    </dsp:sp>
    <dsp:sp modelId="{23888380-3A00-4952-9408-1454EB85622E}">
      <dsp:nvSpPr>
        <dsp:cNvPr id="0" name=""/>
        <dsp:cNvSpPr/>
      </dsp:nvSpPr>
      <dsp:spPr>
        <a:xfrm>
          <a:off x="5181774" y="120766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Le temps de chargement moyen des pages de votre site est de 796 ms.</a:t>
          </a:r>
          <a:endParaRPr lang="en-US" sz="1000" kern="1200"/>
        </a:p>
      </dsp:txBody>
      <dsp:txXfrm>
        <a:off x="5181774" y="1207664"/>
        <a:ext cx="1569356" cy="941613"/>
      </dsp:txXfrm>
    </dsp:sp>
    <dsp:sp modelId="{2BA8A3B7-9D0A-45C7-9FC5-2613DF351F81}">
      <dsp:nvSpPr>
        <dsp:cNvPr id="0" name=""/>
        <dsp:cNvSpPr/>
      </dsp:nvSpPr>
      <dsp:spPr>
        <a:xfrm>
          <a:off x="6908066" y="120766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Rapidité de la page: </a:t>
          </a:r>
          <a:r>
            <a:rPr lang="fr-FR" sz="1000" b="1" kern="1200"/>
            <a:t>12.34 Sec</a:t>
          </a:r>
          <a:endParaRPr lang="en-US" sz="1000" kern="1200"/>
        </a:p>
      </dsp:txBody>
      <dsp:txXfrm>
        <a:off x="6908066" y="1207664"/>
        <a:ext cx="1569356" cy="941613"/>
      </dsp:txXfrm>
    </dsp:sp>
    <dsp:sp modelId="{FBFBD817-0474-4B8A-8CB4-E1263E7D5CB3}">
      <dsp:nvSpPr>
        <dsp:cNvPr id="0" name=""/>
        <dsp:cNvSpPr/>
      </dsp:nvSpPr>
      <dsp:spPr>
        <a:xfrm>
          <a:off x="1729190" y="230621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Nombre de CSS liens: 22</a:t>
          </a:r>
          <a:endParaRPr lang="en-US" sz="1000" kern="1200"/>
        </a:p>
      </dsp:txBody>
      <dsp:txXfrm>
        <a:off x="1729190" y="2306214"/>
        <a:ext cx="1569356" cy="941613"/>
      </dsp:txXfrm>
    </dsp:sp>
    <dsp:sp modelId="{DEBB803C-831F-4270-AC8E-E1757E062829}">
      <dsp:nvSpPr>
        <dsp:cNvPr id="0" name=""/>
        <dsp:cNvSpPr/>
      </dsp:nvSpPr>
      <dsp:spPr>
        <a:xfrm>
          <a:off x="3455482" y="230621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Nombre de liens images: 9</a:t>
          </a:r>
          <a:endParaRPr lang="en-US" sz="1000" kern="1200"/>
        </a:p>
      </dsp:txBody>
      <dsp:txXfrm>
        <a:off x="3455482" y="2306214"/>
        <a:ext cx="1569356" cy="941613"/>
      </dsp:txXfrm>
    </dsp:sp>
    <dsp:sp modelId="{B39FC50F-3B85-4915-850B-70B8DD9B9B87}">
      <dsp:nvSpPr>
        <dsp:cNvPr id="0" name=""/>
        <dsp:cNvSpPr/>
      </dsp:nvSpPr>
      <dsp:spPr>
        <a:xfrm>
          <a:off x="5181774" y="2306214"/>
          <a:ext cx="1569356" cy="941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liens de scripts: 30</a:t>
          </a:r>
          <a:endParaRPr lang="en-US" sz="1000" kern="1200"/>
        </a:p>
      </dsp:txBody>
      <dsp:txXfrm>
        <a:off x="5181774" y="2306214"/>
        <a:ext cx="1569356" cy="941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EE8B6-B872-4935-A269-88E9B933709B}">
      <dsp:nvSpPr>
        <dsp:cNvPr id="0" name=""/>
        <dsp:cNvSpPr/>
      </dsp:nvSpPr>
      <dsp:spPr>
        <a:xfrm>
          <a:off x="697701" y="2090"/>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fr-FR" sz="1100" kern="1200" dirty="0"/>
            <a:t>Nom du site:</a:t>
          </a:r>
          <a:r>
            <a:rPr lang="fr-FR" sz="1100" kern="1200" dirty="0">
              <a:hlinkClick xmlns:r="http://schemas.openxmlformats.org/officeDocument/2006/relationships" r:id="rId1"/>
            </a:rPr>
            <a:t> amazon.fr</a:t>
          </a:r>
          <a:r>
            <a:rPr lang="fr-FR" sz="1100" kern="1200" dirty="0">
              <a:latin typeface="Neue Haas Grotesk Text Pro"/>
            </a:rPr>
            <a:t> </a:t>
          </a:r>
          <a:endParaRPr lang="en-US" sz="1100" kern="1200" dirty="0">
            <a:latin typeface="Neue Haas Grotesk Text Pro"/>
          </a:endParaRPr>
        </a:p>
      </dsp:txBody>
      <dsp:txXfrm>
        <a:off x="697701" y="2090"/>
        <a:ext cx="1756267" cy="1053760"/>
      </dsp:txXfrm>
    </dsp:sp>
    <dsp:sp modelId="{11AB423C-58B9-4A22-8866-5A94C877962B}">
      <dsp:nvSpPr>
        <dsp:cNvPr id="0" name=""/>
        <dsp:cNvSpPr/>
      </dsp:nvSpPr>
      <dsp:spPr>
        <a:xfrm>
          <a:off x="2629595" y="2090"/>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fr-FR" sz="1100" kern="1200" dirty="0"/>
            <a:t>Url:</a:t>
          </a:r>
          <a:r>
            <a:rPr lang="fr-FR" sz="1100" kern="1200" dirty="0">
              <a:hlinkClick xmlns:r="http://schemas.openxmlformats.org/officeDocument/2006/relationships" r:id="rId2"/>
            </a:rPr>
            <a:t> https://www.amazon.fr/</a:t>
          </a:r>
          <a:r>
            <a:rPr lang="fr-FR" sz="1100" kern="1200" dirty="0">
              <a:latin typeface="Neue Haas Grotesk Text Pro"/>
            </a:rPr>
            <a:t> </a:t>
          </a:r>
        </a:p>
      </dsp:txBody>
      <dsp:txXfrm>
        <a:off x="2629595" y="2090"/>
        <a:ext cx="1756267" cy="1053760"/>
      </dsp:txXfrm>
    </dsp:sp>
    <dsp:sp modelId="{BDF887DC-CD78-4D49-B727-853AD2CCDA91}">
      <dsp:nvSpPr>
        <dsp:cNvPr id="0" name=""/>
        <dsp:cNvSpPr/>
      </dsp:nvSpPr>
      <dsp:spPr>
        <a:xfrm>
          <a:off x="4561490" y="2090"/>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fr-FR" sz="1100" kern="1200" dirty="0"/>
            <a:t>Date de l'audit:</a:t>
          </a:r>
          <a:r>
            <a:rPr lang="fr-FR" sz="1100" kern="1200" dirty="0">
              <a:latin typeface="Neue Haas Grotesk Text Pro"/>
            </a:rPr>
            <a:t> </a:t>
          </a:r>
          <a:r>
            <a:rPr lang="fr-FR" sz="1100" kern="1200" dirty="0"/>
            <a:t>14.11.2022</a:t>
          </a:r>
          <a:r>
            <a:rPr lang="fr-FR" sz="1100" kern="1200" dirty="0">
              <a:latin typeface="Neue Haas Grotesk Text Pro"/>
            </a:rPr>
            <a:t> </a:t>
          </a:r>
        </a:p>
      </dsp:txBody>
      <dsp:txXfrm>
        <a:off x="4561490" y="2090"/>
        <a:ext cx="1756267" cy="1053760"/>
      </dsp:txXfrm>
    </dsp:sp>
    <dsp:sp modelId="{0E96AC4E-F930-4534-9855-48D30768192E}">
      <dsp:nvSpPr>
        <dsp:cNvPr id="0" name=""/>
        <dsp:cNvSpPr/>
      </dsp:nvSpPr>
      <dsp:spPr>
        <a:xfrm>
          <a:off x="6493384" y="2090"/>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fr-FR" sz="1100" kern="1200" dirty="0"/>
            <a:t>Âge du domaine: 14ans 215jours</a:t>
          </a:r>
          <a:r>
            <a:rPr lang="fr-FR" sz="1100" kern="1200" dirty="0">
              <a:latin typeface="Neue Haas Grotesk Text Pro"/>
            </a:rPr>
            <a:t> </a:t>
          </a:r>
        </a:p>
      </dsp:txBody>
      <dsp:txXfrm>
        <a:off x="6493384" y="2090"/>
        <a:ext cx="1756267" cy="1053760"/>
      </dsp:txXfrm>
    </dsp:sp>
    <dsp:sp modelId="{8DEBD894-2282-43AA-A6CD-54D14C3E6E61}">
      <dsp:nvSpPr>
        <dsp:cNvPr id="0" name=""/>
        <dsp:cNvSpPr/>
      </dsp:nvSpPr>
      <dsp:spPr>
        <a:xfrm>
          <a:off x="697701" y="1231478"/>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fr-FR" sz="1100" kern="1200" dirty="0"/>
            <a:t>IP du site: 52.95.120.39</a:t>
          </a:r>
          <a:r>
            <a:rPr lang="fr-FR" sz="1100" kern="1200" dirty="0">
              <a:latin typeface="Neue Haas Grotesk Text Pro"/>
            </a:rPr>
            <a:t> </a:t>
          </a:r>
        </a:p>
      </dsp:txBody>
      <dsp:txXfrm>
        <a:off x="697701" y="1231478"/>
        <a:ext cx="1756267" cy="1053760"/>
      </dsp:txXfrm>
    </dsp:sp>
    <dsp:sp modelId="{7F6A7901-DB6C-4CC7-8AC7-241D82F37C18}">
      <dsp:nvSpPr>
        <dsp:cNvPr id="0" name=""/>
        <dsp:cNvSpPr/>
      </dsp:nvSpPr>
      <dsp:spPr>
        <a:xfrm>
          <a:off x="2629595" y="1231478"/>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dirty="0"/>
            <a:t>Score </a:t>
          </a:r>
          <a:r>
            <a:rPr lang="fr-FR" sz="1100" kern="1200" dirty="0" err="1"/>
            <a:t>woorank</a:t>
          </a:r>
          <a:r>
            <a:rPr lang="fr-FR" sz="1100" kern="1200" dirty="0"/>
            <a:t> : 72</a:t>
          </a:r>
          <a:endParaRPr lang="en-US" sz="1100" kern="1200" dirty="0"/>
        </a:p>
      </dsp:txBody>
      <dsp:txXfrm>
        <a:off x="2629595" y="1231478"/>
        <a:ext cx="1756267" cy="1053760"/>
      </dsp:txXfrm>
    </dsp:sp>
    <dsp:sp modelId="{2BA8A3B7-9D0A-45C7-9FC5-2613DF351F81}">
      <dsp:nvSpPr>
        <dsp:cNvPr id="0" name=""/>
        <dsp:cNvSpPr/>
      </dsp:nvSpPr>
      <dsp:spPr>
        <a:xfrm>
          <a:off x="4561490" y="1231478"/>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dirty="0"/>
            <a:t>Rapidité de la page: </a:t>
          </a:r>
          <a:r>
            <a:rPr lang="fr-FR" sz="1100" b="1" kern="1200" dirty="0"/>
            <a:t>5.98 Sec</a:t>
          </a:r>
          <a:endParaRPr lang="en-US" sz="1100" kern="1200" dirty="0"/>
        </a:p>
      </dsp:txBody>
      <dsp:txXfrm>
        <a:off x="4561490" y="1231478"/>
        <a:ext cx="1756267" cy="1053760"/>
      </dsp:txXfrm>
    </dsp:sp>
    <dsp:sp modelId="{FBFBD817-0474-4B8A-8CB4-E1263E7D5CB3}">
      <dsp:nvSpPr>
        <dsp:cNvPr id="0" name=""/>
        <dsp:cNvSpPr/>
      </dsp:nvSpPr>
      <dsp:spPr>
        <a:xfrm>
          <a:off x="6493384" y="1231478"/>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dirty="0"/>
            <a:t>Nombre de CSS liens: 4</a:t>
          </a:r>
          <a:endParaRPr lang="en-US" sz="1100" kern="1200" dirty="0"/>
        </a:p>
      </dsp:txBody>
      <dsp:txXfrm>
        <a:off x="6493384" y="1231478"/>
        <a:ext cx="1756267" cy="1053760"/>
      </dsp:txXfrm>
    </dsp:sp>
    <dsp:sp modelId="{DEBB803C-831F-4270-AC8E-E1757E062829}">
      <dsp:nvSpPr>
        <dsp:cNvPr id="0" name=""/>
        <dsp:cNvSpPr/>
      </dsp:nvSpPr>
      <dsp:spPr>
        <a:xfrm>
          <a:off x="3595543" y="2460865"/>
          <a:ext cx="1756267" cy="1053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dirty="0"/>
            <a:t>Nombre de liens images: 123</a:t>
          </a:r>
          <a:endParaRPr lang="en-US" sz="1100" kern="1200" dirty="0"/>
        </a:p>
      </dsp:txBody>
      <dsp:txXfrm>
        <a:off x="3595543" y="2460865"/>
        <a:ext cx="1756267" cy="1053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1093-FD39-4A2A-8653-866DA0E37AF3}">
      <dsp:nvSpPr>
        <dsp:cNvPr id="0" name=""/>
        <dsp:cNvSpPr/>
      </dsp:nvSpPr>
      <dsp:spPr>
        <a:xfrm rot="10800000">
          <a:off x="0" y="0"/>
          <a:ext cx="6808836" cy="923248"/>
        </a:xfrm>
        <a:prstGeom prst="trapezoid">
          <a:avLst>
            <a:gd name="adj" fmla="val 7374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fr-FR" sz="2000" kern="1200" dirty="0">
              <a:latin typeface="Neue Haas Grotesk Text Pro"/>
            </a:rPr>
            <a:t>ATTIRER LES VISITEURS</a:t>
          </a:r>
          <a:endParaRPr lang="fr-FR" sz="2000" kern="1200" dirty="0"/>
        </a:p>
      </dsp:txBody>
      <dsp:txXfrm rot="-10800000">
        <a:off x="1191546" y="0"/>
        <a:ext cx="4425743" cy="923248"/>
      </dsp:txXfrm>
    </dsp:sp>
    <dsp:sp modelId="{18FAB632-96DD-4F9A-AA48-B5883181B097}">
      <dsp:nvSpPr>
        <dsp:cNvPr id="0" name=""/>
        <dsp:cNvSpPr/>
      </dsp:nvSpPr>
      <dsp:spPr>
        <a:xfrm rot="10800000">
          <a:off x="680883" y="923248"/>
          <a:ext cx="5447068" cy="923248"/>
        </a:xfrm>
        <a:prstGeom prst="trapezoid">
          <a:avLst>
            <a:gd name="adj" fmla="val 7374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fr-FR" sz="2000" kern="1200" dirty="0">
              <a:latin typeface="Neue Haas Grotesk Text Pro"/>
            </a:rPr>
            <a:t>CONVERTIR LES VISITEURS EN LEADS</a:t>
          </a:r>
          <a:endParaRPr lang="fr-FR" sz="2000" kern="1200" dirty="0"/>
        </a:p>
      </dsp:txBody>
      <dsp:txXfrm rot="-10800000">
        <a:off x="1634120" y="923248"/>
        <a:ext cx="3540594" cy="923248"/>
      </dsp:txXfrm>
    </dsp:sp>
    <dsp:sp modelId="{89F6573B-6A1A-462D-82EF-5A5790CA184F}">
      <dsp:nvSpPr>
        <dsp:cNvPr id="0" name=""/>
        <dsp:cNvSpPr/>
      </dsp:nvSpPr>
      <dsp:spPr>
        <a:xfrm rot="10800000">
          <a:off x="1361767" y="1846497"/>
          <a:ext cx="4085301" cy="923248"/>
        </a:xfrm>
        <a:prstGeom prst="trapezoid">
          <a:avLst>
            <a:gd name="adj" fmla="val 7374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fr-FR" sz="2000" kern="1200" dirty="0">
              <a:latin typeface="Neue Haas Grotesk Text Pro"/>
            </a:rPr>
            <a:t>TRANSFORMER LES LEADS EN CLIENTS</a:t>
          </a:r>
        </a:p>
      </dsp:txBody>
      <dsp:txXfrm rot="-10800000">
        <a:off x="2076694" y="1846497"/>
        <a:ext cx="2655446" cy="923248"/>
      </dsp:txXfrm>
    </dsp:sp>
    <dsp:sp modelId="{09465D80-5F68-4187-A128-E51735F85AA8}">
      <dsp:nvSpPr>
        <dsp:cNvPr id="0" name=""/>
        <dsp:cNvSpPr/>
      </dsp:nvSpPr>
      <dsp:spPr>
        <a:xfrm rot="10800000">
          <a:off x="2042650" y="2769746"/>
          <a:ext cx="2723534" cy="923248"/>
        </a:xfrm>
        <a:prstGeom prst="trapezoid">
          <a:avLst>
            <a:gd name="adj" fmla="val 7374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fr-FR" sz="2000" kern="1200" dirty="0">
              <a:latin typeface="Neue Haas Grotesk Text Pro"/>
            </a:rPr>
            <a:t>FIDELISER LES CLIENTS</a:t>
          </a:r>
        </a:p>
      </dsp:txBody>
      <dsp:txXfrm rot="-10800000">
        <a:off x="2519269" y="2769746"/>
        <a:ext cx="1770297" cy="923248"/>
      </dsp:txXfrm>
    </dsp:sp>
    <dsp:sp modelId="{7353B512-69E2-4A06-8D07-22803AB95739}">
      <dsp:nvSpPr>
        <dsp:cNvPr id="0" name=""/>
        <dsp:cNvSpPr/>
      </dsp:nvSpPr>
      <dsp:spPr>
        <a:xfrm rot="10800000">
          <a:off x="2723534" y="3692995"/>
          <a:ext cx="1361767" cy="923248"/>
        </a:xfrm>
        <a:prstGeom prst="trapezoid">
          <a:avLst>
            <a:gd name="adj" fmla="val 7374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fr-FR" sz="2000" kern="1200" dirty="0">
            <a:latin typeface="Neue Haas Grotesk Text Pro"/>
          </a:endParaRPr>
        </a:p>
      </dsp:txBody>
      <dsp:txXfrm rot="-10800000">
        <a:off x="2723534" y="3692995"/>
        <a:ext cx="1361767" cy="9232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657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5884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7202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2830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6706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8618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500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0002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4792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26768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43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298454572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construisonsensemblesarl.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nstruisonsensemblesarl.net/project/installation-electrique-sodinaf/" TargetMode="External"/><Relationship Id="rId2" Type="http://schemas.openxmlformats.org/officeDocument/2006/relationships/hyperlink" Target="http://construisonsensemblesarl.net/project/pavillon-samuel-kondo-hopital-laquintinie-installation-electrique-et" TargetMode="External"/><Relationship Id="rId1" Type="http://schemas.openxmlformats.org/officeDocument/2006/relationships/slideLayout" Target="../slideLayouts/slideLayout2.xml"/><Relationship Id="rId5" Type="http://schemas.openxmlformats.org/officeDocument/2006/relationships/hyperlink" Target="http://construisonsensemblesarl.net/project/renovation-cuisine/" TargetMode="External"/><Relationship Id="rId4" Type="http://schemas.openxmlformats.org/officeDocument/2006/relationships/hyperlink" Target="http://construisonsensemblesarl.net/project/particulier-installation-de-plomberi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0.svg"/><Relationship Id="rId7" Type="http://schemas.openxmlformats.org/officeDocument/2006/relationships/diagramColors" Target="../diagrams/colors1.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svg"/><Relationship Id="rId7" Type="http://schemas.openxmlformats.org/officeDocument/2006/relationships/diagramColors" Target="../diagrams/colors2.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svg"/><Relationship Id="rId7" Type="http://schemas.openxmlformats.org/officeDocument/2006/relationships/diagramColors" Target="../diagrams/colors3.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oualazoom.com/web/fr/activite/rubrique/index/Construisons%20Ensemble%20SARL/707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onstruisonsensemblesarl.net/actualite/" TargetMode="External"/><Relationship Id="rId2" Type="http://schemas.openxmlformats.org/officeDocument/2006/relationships/hyperlink" Target="http://construisonsensemblesarl.net/" TargetMode="External"/><Relationship Id="rId1" Type="http://schemas.openxmlformats.org/officeDocument/2006/relationships/slideLayout" Target="../slideLayouts/slideLayout2.xml"/><Relationship Id="rId5" Type="http://schemas.openxmlformats.org/officeDocument/2006/relationships/hyperlink" Target="http://construisonsensemblesarl.net/video-de-presentation/" TargetMode="External"/><Relationship Id="rId4" Type="http://schemas.openxmlformats.org/officeDocument/2006/relationships/hyperlink" Target="http://construisonsensemblesarl.net/contac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doualazoom.com/web/fr/activite/rubrique/index/Construisons%20Ensemble%20SARL/707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construisonsensemblesarl.net/actualite/" TargetMode="External"/><Relationship Id="rId2" Type="http://schemas.openxmlformats.org/officeDocument/2006/relationships/hyperlink" Target="http://construisonsensemblesarl.net/" TargetMode="External"/><Relationship Id="rId1" Type="http://schemas.openxmlformats.org/officeDocument/2006/relationships/slideLayout" Target="../slideLayouts/slideLayout2.xml"/><Relationship Id="rId5" Type="http://schemas.openxmlformats.org/officeDocument/2006/relationships/hyperlink" Target="http://construisonsensemblesarl.net/video-de-presentation/" TargetMode="External"/><Relationship Id="rId4" Type="http://schemas.openxmlformats.org/officeDocument/2006/relationships/hyperlink" Target="http://construisonsensemblesarl.net/contact/" TargetMode="Externa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5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svg"/><Relationship Id="rId7" Type="http://schemas.openxmlformats.org/officeDocument/2006/relationships/image" Target="../media/image1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22.svg"/><Relationship Id="rId5" Type="http://schemas.openxmlformats.org/officeDocument/2006/relationships/image" Target="../media/image18.sv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r-fr.facebook.com/construisonsensemblesar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ère de filet et boutons">
            <a:extLst>
              <a:ext uri="{FF2B5EF4-FFF2-40B4-BE49-F238E27FC236}">
                <a16:creationId xmlns:a16="http://schemas.microsoft.com/office/drawing/2014/main" id="{2110CB2E-98C0-C8D9-A74D-567C7600654B}"/>
              </a:ext>
            </a:extLst>
          </p:cNvPr>
          <p:cNvPicPr>
            <a:picLocks noChangeAspect="1"/>
          </p:cNvPicPr>
          <p:nvPr/>
        </p:nvPicPr>
        <p:blipFill rotWithShape="1">
          <a:blip r:embed="rId2"/>
          <a:srcRect t="1566" b="23434"/>
          <a:stretch/>
        </p:blipFill>
        <p:spPr>
          <a:xfrm>
            <a:off x="20" y="10"/>
            <a:ext cx="12191981" cy="6857990"/>
          </a:xfrm>
          <a:prstGeom prst="rect">
            <a:avLst/>
          </a:prstGeom>
        </p:spPr>
      </p:pic>
      <p:sp>
        <p:nvSpPr>
          <p:cNvPr id="18"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p:nvPr>
        </p:nvSpPr>
        <p:spPr>
          <a:xfrm>
            <a:off x="404553" y="3091928"/>
            <a:ext cx="9078562" cy="2387600"/>
          </a:xfrm>
        </p:spPr>
        <p:txBody>
          <a:bodyPr>
            <a:normAutofit/>
          </a:bodyPr>
          <a:lstStyle/>
          <a:p>
            <a:r>
              <a:rPr lang="fr-FR" sz="6100"/>
              <a:t>AUDIT SEO &amp; MARKETING DIGITAL</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p:cNvSpPr>
            <a:spLocks noGrp="1"/>
          </p:cNvSpPr>
          <p:nvPr>
            <p:ph type="subTitle" idx="1"/>
          </p:nvPr>
        </p:nvSpPr>
        <p:spPr>
          <a:xfrm>
            <a:off x="404553" y="5624945"/>
            <a:ext cx="9078562" cy="592975"/>
          </a:xfrm>
        </p:spPr>
        <p:txBody>
          <a:bodyPr anchor="ctr">
            <a:normAutofit/>
          </a:bodyPr>
          <a:lstStyle/>
          <a:p>
            <a:r>
              <a:rPr lang="fr-FR" sz="2800" dirty="0"/>
              <a:t>CONSTRUISONS ENSEMBLE SARL </a:t>
            </a:r>
            <a:endParaRPr lang="fr-FR"/>
          </a:p>
        </p:txBody>
      </p:sp>
      <p:pic>
        <p:nvPicPr>
          <p:cNvPr id="5" name="Image 5" descr="Une image contenant texte&#10;&#10;Description générée automatiquement">
            <a:extLst>
              <a:ext uri="{FF2B5EF4-FFF2-40B4-BE49-F238E27FC236}">
                <a16:creationId xmlns:a16="http://schemas.microsoft.com/office/drawing/2014/main" id="{095EADAB-A9C6-DF8D-3C59-60E2C4F5E368}"/>
              </a:ext>
            </a:extLst>
          </p:cNvPr>
          <p:cNvPicPr>
            <a:picLocks noChangeAspect="1"/>
          </p:cNvPicPr>
          <p:nvPr/>
        </p:nvPicPr>
        <p:blipFill>
          <a:blip r:embed="rId3"/>
          <a:stretch>
            <a:fillRect/>
          </a:stretch>
        </p:blipFill>
        <p:spPr>
          <a:xfrm>
            <a:off x="-215796" y="-35680"/>
            <a:ext cx="3224647" cy="871971"/>
          </a:xfrm>
          <a:prstGeom prst="rect">
            <a:avLst/>
          </a:prstGeom>
        </p:spPr>
      </p:pic>
      <p:pic>
        <p:nvPicPr>
          <p:cNvPr id="6" name="Image 6" descr="Une image contenant texte, périphérique&#10;&#10;Description générée automatiquement">
            <a:extLst>
              <a:ext uri="{FF2B5EF4-FFF2-40B4-BE49-F238E27FC236}">
                <a16:creationId xmlns:a16="http://schemas.microsoft.com/office/drawing/2014/main" id="{EE9E5576-DF9E-EACE-7B3C-EF26EA63A1C7}"/>
              </a:ext>
            </a:extLst>
          </p:cNvPr>
          <p:cNvPicPr>
            <a:picLocks noChangeAspect="1"/>
          </p:cNvPicPr>
          <p:nvPr/>
        </p:nvPicPr>
        <p:blipFill>
          <a:blip r:embed="rId4"/>
          <a:stretch>
            <a:fillRect/>
          </a:stretch>
        </p:blipFill>
        <p:spPr>
          <a:xfrm>
            <a:off x="503029" y="1088661"/>
            <a:ext cx="2066925" cy="2057400"/>
          </a:xfrm>
          <a:prstGeom prst="rect">
            <a:avLst/>
          </a:prstGeom>
        </p:spPr>
      </p:pic>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207FD-DEA2-BEE2-A16D-A22551890D86}"/>
              </a:ext>
            </a:extLst>
          </p:cNvPr>
          <p:cNvSpPr>
            <a:spLocks noGrp="1"/>
          </p:cNvSpPr>
          <p:nvPr>
            <p:ph type="title"/>
          </p:nvPr>
        </p:nvSpPr>
        <p:spPr>
          <a:xfrm>
            <a:off x="1080932" y="848822"/>
            <a:ext cx="10168128" cy="683122"/>
          </a:xfrm>
        </p:spPr>
        <p:txBody>
          <a:bodyPr/>
          <a:lstStyle/>
          <a:p>
            <a:pPr algn="ctr"/>
            <a:r>
              <a:rPr lang="fr-FR" dirty="0">
                <a:ea typeface="+mj-lt"/>
                <a:cs typeface="+mj-lt"/>
              </a:rPr>
              <a:t>ANALYSE DE LA COMMUNICATION</a:t>
            </a:r>
            <a:endParaRPr lang="fr-FR" b="0" dirty="0">
              <a:ea typeface="+mj-lt"/>
              <a:cs typeface="+mj-lt"/>
            </a:endParaRPr>
          </a:p>
          <a:p>
            <a:endParaRPr lang="fr-FR" dirty="0"/>
          </a:p>
        </p:txBody>
      </p:sp>
      <p:sp>
        <p:nvSpPr>
          <p:cNvPr id="3" name="Espace réservé du contenu 2">
            <a:extLst>
              <a:ext uri="{FF2B5EF4-FFF2-40B4-BE49-F238E27FC236}">
                <a16:creationId xmlns:a16="http://schemas.microsoft.com/office/drawing/2014/main" id="{824A09F9-FF6B-0ECC-0B1C-F2D27ED623F7}"/>
              </a:ext>
            </a:extLst>
          </p:cNvPr>
          <p:cNvSpPr>
            <a:spLocks noGrp="1"/>
          </p:cNvSpPr>
          <p:nvPr>
            <p:ph idx="1"/>
          </p:nvPr>
        </p:nvSpPr>
        <p:spPr>
          <a:xfrm>
            <a:off x="538295" y="1912297"/>
            <a:ext cx="10168128" cy="680813"/>
          </a:xfrm>
        </p:spPr>
        <p:txBody>
          <a:bodyPr vert="horz" lIns="91440" tIns="45720" rIns="91440" bIns="45720" rtlCol="0" anchor="t">
            <a:normAutofit/>
          </a:bodyPr>
          <a:lstStyle/>
          <a:p>
            <a:r>
              <a:rPr lang="fr-FR" sz="2800" dirty="0">
                <a:solidFill>
                  <a:srgbClr val="DE8B04"/>
                </a:solidFill>
              </a:rPr>
              <a:t>Site Internet</a:t>
            </a:r>
          </a:p>
        </p:txBody>
      </p:sp>
      <p:sp>
        <p:nvSpPr>
          <p:cNvPr id="6" name="ZoneTexte 5">
            <a:extLst>
              <a:ext uri="{FF2B5EF4-FFF2-40B4-BE49-F238E27FC236}">
                <a16:creationId xmlns:a16="http://schemas.microsoft.com/office/drawing/2014/main" id="{C1C37894-CCC3-6100-D117-B7A9649D6F9D}"/>
              </a:ext>
            </a:extLst>
          </p:cNvPr>
          <p:cNvSpPr txBox="1"/>
          <p:nvPr/>
        </p:nvSpPr>
        <p:spPr>
          <a:xfrm>
            <a:off x="3047999" y="2078183"/>
            <a:ext cx="9051636" cy="50299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Font typeface="Arial"/>
              <a:buChar char="•"/>
            </a:pPr>
            <a:r>
              <a:rPr lang="fr-FR" dirty="0">
                <a:ea typeface="+mn-lt"/>
                <a:cs typeface="+mn-lt"/>
              </a:rPr>
              <a:t> Nom du site: Construisons Ensemble- Entreprise de construction au Cameroun</a:t>
            </a:r>
            <a:endParaRPr lang="fr-FR" dirty="0"/>
          </a:p>
          <a:p>
            <a:pPr>
              <a:lnSpc>
                <a:spcPct val="150000"/>
              </a:lnSpc>
              <a:buFont typeface="Arial"/>
              <a:buChar char="•"/>
            </a:pPr>
            <a:r>
              <a:rPr lang="fr-FR" dirty="0">
                <a:ea typeface="+mn-lt"/>
                <a:cs typeface="+mn-lt"/>
              </a:rPr>
              <a:t> Url:</a:t>
            </a:r>
            <a:r>
              <a:rPr lang="fr-FR" dirty="0">
                <a:ea typeface="+mn-lt"/>
                <a:cs typeface="+mn-lt"/>
                <a:hlinkClick r:id="rId2"/>
              </a:rPr>
              <a:t> http://construisonsensemblesarl.net/</a:t>
            </a:r>
            <a:endParaRPr lang="fr-FR"/>
          </a:p>
          <a:p>
            <a:pPr>
              <a:lnSpc>
                <a:spcPct val="150000"/>
              </a:lnSpc>
              <a:buFont typeface="Arial"/>
              <a:buChar char="•"/>
            </a:pPr>
            <a:r>
              <a:rPr lang="fr-FR" dirty="0">
                <a:ea typeface="+mn-lt"/>
                <a:cs typeface="+mn-lt"/>
              </a:rPr>
              <a:t> Date de l'audit:12.11.2022</a:t>
            </a:r>
            <a:endParaRPr lang="fr-FR" dirty="0"/>
          </a:p>
          <a:p>
            <a:pPr>
              <a:lnSpc>
                <a:spcPct val="150000"/>
              </a:lnSpc>
              <a:buFont typeface="Arial"/>
              <a:buChar char="•"/>
            </a:pPr>
            <a:r>
              <a:rPr lang="fr-FR" dirty="0">
                <a:ea typeface="+mn-lt"/>
                <a:cs typeface="+mn-lt"/>
              </a:rPr>
              <a:t> Âge du domaine: 2ans 142jours</a:t>
            </a:r>
            <a:endParaRPr lang="fr-FR" dirty="0"/>
          </a:p>
          <a:p>
            <a:pPr>
              <a:lnSpc>
                <a:spcPct val="150000"/>
              </a:lnSpc>
              <a:buFont typeface="Arial"/>
              <a:buChar char="•"/>
            </a:pPr>
            <a:r>
              <a:rPr lang="fr-FR" dirty="0">
                <a:ea typeface="+mn-lt"/>
                <a:cs typeface="+mn-lt"/>
              </a:rPr>
              <a:t> IP du site: 142.93.44.180</a:t>
            </a:r>
            <a:endParaRPr lang="fr-FR" dirty="0"/>
          </a:p>
          <a:p>
            <a:pPr>
              <a:lnSpc>
                <a:spcPct val="150000"/>
              </a:lnSpc>
              <a:buFont typeface="Arial"/>
              <a:buChar char="•"/>
            </a:pPr>
            <a:r>
              <a:rPr lang="fr-FR" dirty="0">
                <a:ea typeface="+mn-lt"/>
                <a:cs typeface="+mn-lt"/>
              </a:rPr>
              <a:t> Le temps de chargement est lent</a:t>
            </a:r>
            <a:endParaRPr lang="fr-FR" dirty="0"/>
          </a:p>
          <a:p>
            <a:pPr>
              <a:lnSpc>
                <a:spcPct val="150000"/>
              </a:lnSpc>
              <a:buFont typeface="Arial"/>
              <a:buChar char="•"/>
            </a:pPr>
            <a:r>
              <a:rPr lang="fr-FR" dirty="0">
                <a:ea typeface="+mn-lt"/>
                <a:cs typeface="+mn-lt"/>
              </a:rPr>
              <a:t> Le temps de réaction du serveur est trop long : 15,7s</a:t>
            </a:r>
            <a:endParaRPr lang="fr-FR" dirty="0"/>
          </a:p>
          <a:p>
            <a:pPr>
              <a:lnSpc>
                <a:spcPct val="150000"/>
              </a:lnSpc>
              <a:buFont typeface="Arial"/>
              <a:buChar char="•"/>
            </a:pPr>
            <a:r>
              <a:rPr lang="fr-FR" dirty="0">
                <a:ea typeface="+mn-lt"/>
                <a:cs typeface="+mn-lt"/>
              </a:rPr>
              <a:t> Rapidité de la page: 31sec</a:t>
            </a:r>
            <a:endParaRPr lang="fr-FR" dirty="0"/>
          </a:p>
          <a:p>
            <a:pPr>
              <a:lnSpc>
                <a:spcPct val="150000"/>
              </a:lnSpc>
              <a:buFont typeface="Arial"/>
              <a:buChar char="•"/>
            </a:pPr>
            <a:r>
              <a:rPr lang="fr-FR" dirty="0">
                <a:ea typeface="+mn-lt"/>
                <a:cs typeface="+mn-lt"/>
              </a:rPr>
              <a:t> Nombre de lien CSS: 22</a:t>
            </a:r>
            <a:endParaRPr lang="fr-FR" dirty="0"/>
          </a:p>
          <a:p>
            <a:pPr>
              <a:lnSpc>
                <a:spcPct val="150000"/>
              </a:lnSpc>
              <a:buFont typeface="Arial"/>
              <a:buChar char="•"/>
            </a:pPr>
            <a:r>
              <a:rPr lang="fr-FR" dirty="0">
                <a:ea typeface="+mn-lt"/>
                <a:cs typeface="+mn-lt"/>
              </a:rPr>
              <a:t> Nombre de liens d'image: 13</a:t>
            </a:r>
            <a:endParaRPr lang="fr-FR" dirty="0"/>
          </a:p>
          <a:p>
            <a:pPr>
              <a:lnSpc>
                <a:spcPct val="150000"/>
              </a:lnSpc>
              <a:buFont typeface="Arial"/>
              <a:buChar char="•"/>
            </a:pPr>
            <a:r>
              <a:rPr lang="fr-FR" dirty="0">
                <a:ea typeface="+mn-lt"/>
                <a:cs typeface="+mn-lt"/>
              </a:rPr>
              <a:t> Liens de scripts: 24</a:t>
            </a:r>
            <a:br>
              <a:rPr lang="en-US" dirty="0"/>
            </a:br>
            <a:endParaRPr lang="en-US"/>
          </a:p>
        </p:txBody>
      </p:sp>
    </p:spTree>
    <p:extLst>
      <p:ext uri="{BB962C8B-B14F-4D97-AF65-F5344CB8AC3E}">
        <p14:creationId xmlns:p14="http://schemas.microsoft.com/office/powerpoint/2010/main" val="124083444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CB0D7-1BD8-EA71-9B17-18874A87F691}"/>
              </a:ext>
            </a:extLst>
          </p:cNvPr>
          <p:cNvSpPr>
            <a:spLocks noGrp="1"/>
          </p:cNvSpPr>
          <p:nvPr>
            <p:ph type="title"/>
          </p:nvPr>
        </p:nvSpPr>
        <p:spPr/>
        <p:txBody>
          <a:bodyPr>
            <a:normAutofit/>
          </a:bodyPr>
          <a:lstStyle/>
          <a:p>
            <a:pPr algn="ctr"/>
            <a:r>
              <a:rPr lang="fr-FR" sz="4400" dirty="0"/>
              <a:t>ANALYSE DE LA COMMUNICATION</a:t>
            </a:r>
          </a:p>
        </p:txBody>
      </p:sp>
      <p:pic>
        <p:nvPicPr>
          <p:cNvPr id="4" name="Graphique 4" descr="Index pointant vers la droite vu du côté du dos de la main avec un remplissage uni">
            <a:extLst>
              <a:ext uri="{FF2B5EF4-FFF2-40B4-BE49-F238E27FC236}">
                <a16:creationId xmlns:a16="http://schemas.microsoft.com/office/drawing/2014/main" id="{C1E56BD6-C1B8-8033-36E8-6A3EE7F50B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2105891"/>
            <a:ext cx="579583" cy="579583"/>
          </a:xfrm>
          <a:prstGeom prst="rect">
            <a:avLst/>
          </a:prstGeom>
        </p:spPr>
      </p:pic>
      <p:sp>
        <p:nvSpPr>
          <p:cNvPr id="5" name="ZoneTexte 2">
            <a:extLst>
              <a:ext uri="{FF2B5EF4-FFF2-40B4-BE49-F238E27FC236}">
                <a16:creationId xmlns:a16="http://schemas.microsoft.com/office/drawing/2014/main" id="{B616ACFA-7CAF-A592-FC16-A34931D8BA63}"/>
              </a:ext>
            </a:extLst>
          </p:cNvPr>
          <p:cNvSpPr txBox="1"/>
          <p:nvPr/>
        </p:nvSpPr>
        <p:spPr>
          <a:xfrm>
            <a:off x="1893455" y="2170545"/>
            <a:ext cx="6130636"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dirty="0">
                <a:solidFill>
                  <a:srgbClr val="DE8B04"/>
                </a:solidFill>
              </a:rPr>
              <a:t>Positionnement des mots clés par Google</a:t>
            </a:r>
          </a:p>
        </p:txBody>
      </p:sp>
      <p:graphicFrame>
        <p:nvGraphicFramePr>
          <p:cNvPr id="7" name="Tableau 6">
            <a:extLst>
              <a:ext uri="{FF2B5EF4-FFF2-40B4-BE49-F238E27FC236}">
                <a16:creationId xmlns:a16="http://schemas.microsoft.com/office/drawing/2014/main" id="{8A69436E-607F-DEC9-340E-5BB87D208B75}"/>
              </a:ext>
            </a:extLst>
          </p:cNvPr>
          <p:cNvGraphicFramePr>
            <a:graphicFrameLocks noGrp="1"/>
          </p:cNvGraphicFramePr>
          <p:nvPr>
            <p:extLst>
              <p:ext uri="{D42A27DB-BD31-4B8C-83A1-F6EECF244321}">
                <p14:modId xmlns:p14="http://schemas.microsoft.com/office/powerpoint/2010/main" val="3284861703"/>
              </p:ext>
            </p:extLst>
          </p:nvPr>
        </p:nvGraphicFramePr>
        <p:xfrm>
          <a:off x="981364" y="2701636"/>
          <a:ext cx="10564088" cy="3873179"/>
        </p:xfrm>
        <a:graphic>
          <a:graphicData uri="http://schemas.openxmlformats.org/drawingml/2006/table">
            <a:tbl>
              <a:tblPr firstRow="1" bandRow="1">
                <a:tableStyleId>{5C22544A-7EE6-4342-B048-85BDC9FD1C3A}</a:tableStyleId>
              </a:tblPr>
              <a:tblGrid>
                <a:gridCol w="2641022">
                  <a:extLst>
                    <a:ext uri="{9D8B030D-6E8A-4147-A177-3AD203B41FA5}">
                      <a16:colId xmlns:a16="http://schemas.microsoft.com/office/drawing/2014/main" val="2160325440"/>
                    </a:ext>
                  </a:extLst>
                </a:gridCol>
                <a:gridCol w="2641022">
                  <a:extLst>
                    <a:ext uri="{9D8B030D-6E8A-4147-A177-3AD203B41FA5}">
                      <a16:colId xmlns:a16="http://schemas.microsoft.com/office/drawing/2014/main" val="3682651548"/>
                    </a:ext>
                  </a:extLst>
                </a:gridCol>
                <a:gridCol w="2641022">
                  <a:extLst>
                    <a:ext uri="{9D8B030D-6E8A-4147-A177-3AD203B41FA5}">
                      <a16:colId xmlns:a16="http://schemas.microsoft.com/office/drawing/2014/main" val="332428946"/>
                    </a:ext>
                  </a:extLst>
                </a:gridCol>
                <a:gridCol w="2641022">
                  <a:extLst>
                    <a:ext uri="{9D8B030D-6E8A-4147-A177-3AD203B41FA5}">
                      <a16:colId xmlns:a16="http://schemas.microsoft.com/office/drawing/2014/main" val="450672127"/>
                    </a:ext>
                  </a:extLst>
                </a:gridCol>
              </a:tblGrid>
              <a:tr h="287362">
                <a:tc>
                  <a:txBody>
                    <a:bodyPr/>
                    <a:lstStyle/>
                    <a:p>
                      <a:pPr rtl="0" fontAlgn="t">
                        <a:spcBef>
                          <a:spcPts val="0"/>
                        </a:spcBef>
                        <a:spcAft>
                          <a:spcPts val="0"/>
                        </a:spcAft>
                      </a:pPr>
                      <a:r>
                        <a:rPr lang="fr-FR" sz="1400" dirty="0">
                          <a:effectLst/>
                        </a:rPr>
                        <a:t>MOTS-CLES</a:t>
                      </a:r>
                      <a:endParaRPr lang="fr-FR" dirty="0">
                        <a:effectLst/>
                      </a:endParaRPr>
                    </a:p>
                  </a:txBody>
                  <a:tcPr marL="95250" marR="95250" marT="95250" marB="95250"/>
                </a:tc>
                <a:tc>
                  <a:txBody>
                    <a:bodyPr/>
                    <a:lstStyle/>
                    <a:p>
                      <a:pPr rtl="0" fontAlgn="t">
                        <a:spcBef>
                          <a:spcPts val="0"/>
                        </a:spcBef>
                        <a:spcAft>
                          <a:spcPts val="0"/>
                        </a:spcAft>
                      </a:pPr>
                      <a:r>
                        <a:rPr lang="fr-FR" sz="1400" dirty="0">
                          <a:effectLst/>
                        </a:rPr>
                        <a:t>POSITIONNEMENT</a:t>
                      </a:r>
                      <a:endParaRPr lang="fr-FR" dirty="0">
                        <a:effectLst/>
                      </a:endParaRPr>
                    </a:p>
                  </a:txBody>
                  <a:tcPr marL="95250" marR="95250" marT="95250" marB="95250"/>
                </a:tc>
                <a:tc>
                  <a:txBody>
                    <a:bodyPr/>
                    <a:lstStyle/>
                    <a:p>
                      <a:pPr rtl="0" fontAlgn="t">
                        <a:spcBef>
                          <a:spcPts val="0"/>
                        </a:spcBef>
                        <a:spcAft>
                          <a:spcPts val="0"/>
                        </a:spcAft>
                      </a:pPr>
                      <a:r>
                        <a:rPr lang="fr-FR" sz="1400" dirty="0">
                          <a:effectLst/>
                        </a:rPr>
                        <a:t>MOTS-CLES</a:t>
                      </a:r>
                      <a:endParaRPr lang="fr-FR" dirty="0">
                        <a:effectLst/>
                      </a:endParaRPr>
                    </a:p>
                  </a:txBody>
                  <a:tcPr marL="95250" marR="95250" marT="95250" marB="95250"/>
                </a:tc>
                <a:tc>
                  <a:txBody>
                    <a:bodyPr/>
                    <a:lstStyle/>
                    <a:p>
                      <a:pPr rtl="0" fontAlgn="t">
                        <a:spcBef>
                          <a:spcPts val="0"/>
                        </a:spcBef>
                        <a:spcAft>
                          <a:spcPts val="0"/>
                        </a:spcAft>
                      </a:pPr>
                      <a:r>
                        <a:rPr lang="fr-FR" sz="1400" dirty="0">
                          <a:effectLst/>
                        </a:rPr>
                        <a:t>POSITIONNEMENT</a:t>
                      </a:r>
                      <a:endParaRPr lang="fr-FR" dirty="0">
                        <a:effectLst/>
                      </a:endParaRPr>
                    </a:p>
                  </a:txBody>
                  <a:tcPr marL="95250" marR="95250" marT="95250" marB="95250"/>
                </a:tc>
                <a:extLst>
                  <a:ext uri="{0D108BD9-81ED-4DB2-BD59-A6C34878D82A}">
                    <a16:rowId xmlns:a16="http://schemas.microsoft.com/office/drawing/2014/main" val="3489259284"/>
                  </a:ext>
                </a:extLst>
              </a:tr>
              <a:tr h="287362">
                <a:tc>
                  <a:txBody>
                    <a:bodyPr/>
                    <a:lstStyle/>
                    <a:p>
                      <a:pPr rtl="0" fontAlgn="t">
                        <a:spcBef>
                          <a:spcPts val="0"/>
                        </a:spcBef>
                        <a:spcAft>
                          <a:spcPts val="0"/>
                        </a:spcAft>
                      </a:pPr>
                      <a:r>
                        <a:rPr lang="fr-FR" sz="1400" dirty="0">
                          <a:effectLst/>
                        </a:rPr>
                        <a:t>Construisons</a:t>
                      </a:r>
                      <a:endParaRPr lang="fr-FR" dirty="0">
                        <a:effectLst/>
                      </a:endParaRPr>
                    </a:p>
                  </a:txBody>
                  <a:tcPr marL="95250" marR="95250" marT="95250" marB="95250"/>
                </a:tc>
                <a:tc>
                  <a:txBody>
                    <a:bodyPr/>
                    <a:lstStyle/>
                    <a:p>
                      <a:pPr rtl="0" fontAlgn="t">
                        <a:spcBef>
                          <a:spcPts val="0"/>
                        </a:spcBef>
                        <a:spcAft>
                          <a:spcPts val="0"/>
                        </a:spcAft>
                      </a:pPr>
                      <a:r>
                        <a:rPr lang="fr-FR" sz="1400" dirty="0">
                          <a:effectLst/>
                        </a:rPr>
                        <a:t>1</a:t>
                      </a:r>
                      <a:endParaRPr lang="fr-FR" dirty="0">
                        <a:effectLst/>
                      </a:endParaRPr>
                    </a:p>
                  </a:txBody>
                  <a:tcPr marL="95250" marR="95250" marT="95250" marB="95250"/>
                </a:tc>
                <a:tc>
                  <a:txBody>
                    <a:bodyPr/>
                    <a:lstStyle/>
                    <a:p>
                      <a:pPr rtl="0" fontAlgn="t">
                        <a:spcBef>
                          <a:spcPts val="0"/>
                        </a:spcBef>
                        <a:spcAft>
                          <a:spcPts val="0"/>
                        </a:spcAft>
                      </a:pPr>
                      <a:r>
                        <a:rPr lang="fr-FR" sz="1400">
                          <a:effectLst/>
                        </a:rPr>
                        <a:t>Plomberie</a:t>
                      </a:r>
                      <a:endParaRPr lang="fr-FR" dirty="0">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extLst>
                  <a:ext uri="{0D108BD9-81ED-4DB2-BD59-A6C34878D82A}">
                    <a16:rowId xmlns:a16="http://schemas.microsoft.com/office/drawing/2014/main" val="203576094"/>
                  </a:ext>
                </a:extLst>
              </a:tr>
              <a:tr h="435149">
                <a:tc>
                  <a:txBody>
                    <a:bodyPr/>
                    <a:lstStyle/>
                    <a:p>
                      <a:pPr rtl="0" fontAlgn="t">
                        <a:spcBef>
                          <a:spcPts val="0"/>
                        </a:spcBef>
                        <a:spcAft>
                          <a:spcPts val="0"/>
                        </a:spcAft>
                      </a:pPr>
                      <a:r>
                        <a:rPr lang="fr-FR" sz="1400" dirty="0">
                          <a:effectLst/>
                        </a:rPr>
                        <a:t>Construction</a:t>
                      </a:r>
                      <a:endParaRPr lang="fr-FR" dirty="0">
                        <a:effectLst/>
                      </a:endParaRPr>
                    </a:p>
                  </a:txBody>
                  <a:tcPr marL="95250" marR="95250" marT="95250" marB="95250"/>
                </a:tc>
                <a:tc>
                  <a:txBody>
                    <a:bodyPr/>
                    <a:lstStyle/>
                    <a:p>
                      <a:pPr rtl="0" fontAlgn="t">
                        <a:spcBef>
                          <a:spcPts val="0"/>
                        </a:spcBef>
                        <a:spcAft>
                          <a:spcPts val="0"/>
                        </a:spcAft>
                      </a:pPr>
                      <a:r>
                        <a:rPr lang="fr-FR" sz="1400">
                          <a:effectLst/>
                        </a:rPr>
                        <a:t>Pas parmi les 100</a:t>
                      </a:r>
                      <a:endParaRPr lang="fr-FR">
                        <a:effectLst/>
                      </a:endParaRPr>
                    </a:p>
                  </a:txBody>
                  <a:tcPr marL="95250" marR="95250" marT="95250" marB="95250"/>
                </a:tc>
                <a:tc>
                  <a:txBody>
                    <a:bodyPr/>
                    <a:lstStyle/>
                    <a:p>
                      <a:pPr rtl="0" fontAlgn="t">
                        <a:spcBef>
                          <a:spcPts val="0"/>
                        </a:spcBef>
                        <a:spcAft>
                          <a:spcPts val="0"/>
                        </a:spcAft>
                      </a:pPr>
                      <a:r>
                        <a:rPr lang="fr-FR" sz="1400">
                          <a:effectLst/>
                        </a:rPr>
                        <a:t>Construisons ensemble</a:t>
                      </a:r>
                      <a:endParaRPr lang="fr-FR">
                        <a:effectLst/>
                      </a:endParaRPr>
                    </a:p>
                  </a:txBody>
                  <a:tcPr marL="95250" marR="95250" marT="95250" marB="95250"/>
                </a:tc>
                <a:tc>
                  <a:txBody>
                    <a:bodyPr/>
                    <a:lstStyle/>
                    <a:p>
                      <a:pPr rtl="0" fontAlgn="t">
                        <a:spcBef>
                          <a:spcPts val="0"/>
                        </a:spcBef>
                        <a:spcAft>
                          <a:spcPts val="0"/>
                        </a:spcAft>
                      </a:pPr>
                      <a:r>
                        <a:rPr lang="fr-FR" sz="1400" dirty="0">
                          <a:effectLst/>
                        </a:rPr>
                        <a:t>1</a:t>
                      </a:r>
                      <a:endParaRPr lang="fr-FR" dirty="0">
                        <a:effectLst/>
                      </a:endParaRPr>
                    </a:p>
                  </a:txBody>
                  <a:tcPr marL="95250" marR="95250" marT="95250" marB="95250"/>
                </a:tc>
                <a:extLst>
                  <a:ext uri="{0D108BD9-81ED-4DB2-BD59-A6C34878D82A}">
                    <a16:rowId xmlns:a16="http://schemas.microsoft.com/office/drawing/2014/main" val="1688666567"/>
                  </a:ext>
                </a:extLst>
              </a:tr>
              <a:tr h="738932">
                <a:tc>
                  <a:txBody>
                    <a:bodyPr/>
                    <a:lstStyle/>
                    <a:p>
                      <a:pPr rtl="0" fontAlgn="t">
                        <a:spcBef>
                          <a:spcPts val="0"/>
                        </a:spcBef>
                        <a:spcAft>
                          <a:spcPts val="0"/>
                        </a:spcAft>
                      </a:pPr>
                      <a:r>
                        <a:rPr lang="fr-FR" sz="1400" dirty="0">
                          <a:effectLst/>
                        </a:rPr>
                        <a:t>Gaine </a:t>
                      </a:r>
                      <a:r>
                        <a:rPr lang="fr-FR" sz="1400">
                          <a:effectLst/>
                        </a:rPr>
                        <a:t>annelée</a:t>
                      </a:r>
                      <a:endParaRPr lang="fr-FR" dirty="0" err="1">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tc>
                  <a:txBody>
                    <a:bodyPr/>
                    <a:lstStyle/>
                    <a:p>
                      <a:pPr rtl="0" fontAlgn="t">
                        <a:spcBef>
                          <a:spcPts val="0"/>
                        </a:spcBef>
                        <a:spcAft>
                          <a:spcPts val="0"/>
                        </a:spcAft>
                      </a:pPr>
                      <a:r>
                        <a:rPr lang="fr-FR" sz="1400">
                          <a:effectLst/>
                        </a:rPr>
                        <a:t>Branchement interrupteur </a:t>
                      </a:r>
                      <a:r>
                        <a:rPr lang="fr-FR" sz="1400" dirty="0">
                          <a:effectLst/>
                        </a:rPr>
                        <a:t>lumineux </a:t>
                      </a:r>
                      <a:r>
                        <a:rPr lang="fr-FR" sz="1400" dirty="0" err="1">
                          <a:effectLst/>
                        </a:rPr>
                        <a:t>legrand</a:t>
                      </a:r>
                      <a:r>
                        <a:rPr lang="fr-FR" sz="1400" dirty="0">
                          <a:effectLst/>
                        </a:rPr>
                        <a:t> </a:t>
                      </a:r>
                      <a:r>
                        <a:rPr lang="fr-FR" sz="1400" dirty="0" err="1">
                          <a:effectLst/>
                        </a:rPr>
                        <a:t>niloe</a:t>
                      </a:r>
                      <a:endParaRPr lang="fr-FR" dirty="0" err="1">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extLst>
                  <a:ext uri="{0D108BD9-81ED-4DB2-BD59-A6C34878D82A}">
                    <a16:rowId xmlns:a16="http://schemas.microsoft.com/office/drawing/2014/main" val="4127296035"/>
                  </a:ext>
                </a:extLst>
              </a:tr>
              <a:tr h="287362">
                <a:tc>
                  <a:txBody>
                    <a:bodyPr/>
                    <a:lstStyle/>
                    <a:p>
                      <a:pPr rtl="0" fontAlgn="t">
                        <a:spcBef>
                          <a:spcPts val="0"/>
                        </a:spcBef>
                        <a:spcAft>
                          <a:spcPts val="0"/>
                        </a:spcAft>
                      </a:pPr>
                      <a:r>
                        <a:rPr lang="fr-FR" sz="1400">
                          <a:effectLst/>
                        </a:rPr>
                        <a:t>Travaux</a:t>
                      </a:r>
                      <a:endParaRPr lang="fr-FR" dirty="0">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tc>
                  <a:txBody>
                    <a:bodyPr/>
                    <a:lstStyle/>
                    <a:p>
                      <a:pPr rtl="0" fontAlgn="t">
                        <a:spcBef>
                          <a:spcPts val="0"/>
                        </a:spcBef>
                        <a:spcAft>
                          <a:spcPts val="0"/>
                        </a:spcAft>
                      </a:pPr>
                      <a:r>
                        <a:rPr lang="fr-FR" sz="1400">
                          <a:effectLst/>
                        </a:rPr>
                        <a:t>Climatisation</a:t>
                      </a:r>
                      <a:endParaRPr lang="fr-FR" dirty="0">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extLst>
                  <a:ext uri="{0D108BD9-81ED-4DB2-BD59-A6C34878D82A}">
                    <a16:rowId xmlns:a16="http://schemas.microsoft.com/office/drawing/2014/main" val="37384944"/>
                  </a:ext>
                </a:extLst>
              </a:tr>
              <a:tr h="435149">
                <a:tc>
                  <a:txBody>
                    <a:bodyPr/>
                    <a:lstStyle/>
                    <a:p>
                      <a:pPr rtl="0" fontAlgn="t">
                        <a:spcBef>
                          <a:spcPts val="0"/>
                        </a:spcBef>
                        <a:spcAft>
                          <a:spcPts val="0"/>
                        </a:spcAft>
                      </a:pPr>
                      <a:r>
                        <a:rPr lang="fr-FR" sz="1400">
                          <a:effectLst/>
                        </a:rPr>
                        <a:t>Electricité</a:t>
                      </a:r>
                      <a:endParaRPr lang="fr-FR" dirty="0">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tc>
                  <a:txBody>
                    <a:bodyPr/>
                    <a:lstStyle/>
                    <a:p>
                      <a:pPr rtl="0" fontAlgn="t">
                        <a:spcBef>
                          <a:spcPts val="0"/>
                        </a:spcBef>
                        <a:spcAft>
                          <a:spcPts val="0"/>
                        </a:spcAft>
                      </a:pPr>
                      <a:r>
                        <a:rPr lang="fr-FR" sz="1400">
                          <a:effectLst/>
                        </a:rPr>
                        <a:t>Prix interrupteur </a:t>
                      </a:r>
                      <a:r>
                        <a:rPr lang="fr-FR" sz="1400" dirty="0" err="1">
                          <a:effectLst/>
                        </a:rPr>
                        <a:t>schneider</a:t>
                      </a:r>
                      <a:endParaRPr lang="fr-FR" dirty="0" err="1">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extLst>
                  <a:ext uri="{0D108BD9-81ED-4DB2-BD59-A6C34878D82A}">
                    <a16:rowId xmlns:a16="http://schemas.microsoft.com/office/drawing/2014/main" val="374973658"/>
                  </a:ext>
                </a:extLst>
              </a:tr>
              <a:tr h="435149">
                <a:tc>
                  <a:txBody>
                    <a:bodyPr/>
                    <a:lstStyle/>
                    <a:p>
                      <a:pPr rtl="0" fontAlgn="t">
                        <a:spcBef>
                          <a:spcPts val="0"/>
                        </a:spcBef>
                        <a:spcAft>
                          <a:spcPts val="0"/>
                        </a:spcAft>
                      </a:pPr>
                      <a:r>
                        <a:rPr lang="fr-FR" sz="1400">
                          <a:effectLst/>
                        </a:rPr>
                        <a:t>Matériel</a:t>
                      </a:r>
                      <a:endParaRPr lang="fr-FR" dirty="0">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tc>
                  <a:txBody>
                    <a:bodyPr/>
                    <a:lstStyle/>
                    <a:p>
                      <a:pPr rtl="0" fontAlgn="t">
                        <a:spcBef>
                          <a:spcPts val="0"/>
                        </a:spcBef>
                        <a:spcAft>
                          <a:spcPts val="0"/>
                        </a:spcAft>
                      </a:pPr>
                      <a:r>
                        <a:rPr lang="fr-FR" sz="1400">
                          <a:effectLst/>
                        </a:rPr>
                        <a:t>Plomberie shop</a:t>
                      </a:r>
                      <a:endParaRPr lang="fr-FR">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extLst>
                  <a:ext uri="{0D108BD9-81ED-4DB2-BD59-A6C34878D82A}">
                    <a16:rowId xmlns:a16="http://schemas.microsoft.com/office/drawing/2014/main" val="3006031713"/>
                  </a:ext>
                </a:extLst>
              </a:tr>
              <a:tr h="435149">
                <a:tc>
                  <a:txBody>
                    <a:bodyPr/>
                    <a:lstStyle/>
                    <a:p>
                      <a:pPr rtl="0" fontAlgn="t">
                        <a:spcBef>
                          <a:spcPts val="0"/>
                        </a:spcBef>
                        <a:spcAft>
                          <a:spcPts val="0"/>
                        </a:spcAft>
                      </a:pPr>
                      <a:r>
                        <a:rPr lang="fr-FR" sz="1400" dirty="0">
                          <a:effectLst/>
                        </a:rPr>
                        <a:t>Entreprise de construction </a:t>
                      </a:r>
                      <a:r>
                        <a:rPr lang="fr-FR" sz="1400">
                          <a:effectLst/>
                        </a:rPr>
                        <a:t>au Cameroun</a:t>
                      </a:r>
                      <a:endParaRPr lang="fr-FR" dirty="0" err="1">
                        <a:effectLst/>
                      </a:endParaRPr>
                    </a:p>
                  </a:txBody>
                  <a:tcPr marL="95250" marR="95250" marT="95250" marB="95250"/>
                </a:tc>
                <a:tc>
                  <a:txBody>
                    <a:bodyPr/>
                    <a:lstStyle/>
                    <a:p>
                      <a:pPr rtl="0" fontAlgn="t">
                        <a:spcBef>
                          <a:spcPts val="0"/>
                        </a:spcBef>
                        <a:spcAft>
                          <a:spcPts val="0"/>
                        </a:spcAft>
                      </a:pPr>
                      <a:r>
                        <a:rPr lang="fr-FR" sz="1400" dirty="0">
                          <a:effectLst/>
                        </a:rPr>
                        <a:t>14</a:t>
                      </a:r>
                      <a:endParaRPr lang="fr-FR" dirty="0">
                        <a:effectLst/>
                      </a:endParaRPr>
                    </a:p>
                  </a:txBody>
                  <a:tcPr marL="95250" marR="95250" marT="95250" marB="95250"/>
                </a:tc>
                <a:tc>
                  <a:txBody>
                    <a:bodyPr/>
                    <a:lstStyle/>
                    <a:p>
                      <a:pPr rtl="0" fontAlgn="t">
                        <a:spcBef>
                          <a:spcPts val="0"/>
                        </a:spcBef>
                        <a:spcAft>
                          <a:spcPts val="0"/>
                        </a:spcAft>
                      </a:pPr>
                      <a:r>
                        <a:rPr lang="fr-FR" sz="1400">
                          <a:effectLst/>
                        </a:rPr>
                        <a:t>Vente</a:t>
                      </a:r>
                      <a:endParaRPr lang="fr-FR" dirty="0">
                        <a:effectLst/>
                      </a:endParaRPr>
                    </a:p>
                  </a:txBody>
                  <a:tcPr marL="95250" marR="95250" marT="95250" marB="95250"/>
                </a:tc>
                <a:tc>
                  <a:txBody>
                    <a:bodyPr/>
                    <a:lstStyle/>
                    <a:p>
                      <a:pPr lvl="0">
                        <a:spcBef>
                          <a:spcPts val="0"/>
                        </a:spcBef>
                        <a:spcAft>
                          <a:spcPts val="0"/>
                        </a:spcAft>
                        <a:buNone/>
                      </a:pPr>
                      <a:r>
                        <a:rPr lang="fr-FR" sz="1400" b="0" i="0" u="none" strike="noStrike" noProof="0">
                          <a:effectLst/>
                          <a:latin typeface="Neue Haas Grotesk Text Pro"/>
                        </a:rPr>
                        <a:t>Pas parmi les 100</a:t>
                      </a:r>
                      <a:endParaRPr lang="fr-FR" b="0" i="0" u="none" strike="noStrike" noProof="0">
                        <a:latin typeface="Neue Haas Grotesk Text Pro"/>
                      </a:endParaRPr>
                    </a:p>
                  </a:txBody>
                  <a:tcPr marL="95250" marR="95250" marT="95250" marB="95250"/>
                </a:tc>
                <a:extLst>
                  <a:ext uri="{0D108BD9-81ED-4DB2-BD59-A6C34878D82A}">
                    <a16:rowId xmlns:a16="http://schemas.microsoft.com/office/drawing/2014/main" val="1255868932"/>
                  </a:ext>
                </a:extLst>
              </a:tr>
            </a:tbl>
          </a:graphicData>
        </a:graphic>
      </p:graphicFrame>
    </p:spTree>
    <p:extLst>
      <p:ext uri="{BB962C8B-B14F-4D97-AF65-F5344CB8AC3E}">
        <p14:creationId xmlns:p14="http://schemas.microsoft.com/office/powerpoint/2010/main" val="2335006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E0F4084-E4E1-B450-37D4-4AD30359CEC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400"/>
              <a:t>ANALYSE DE LA COMMUNICATION</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Espace réservé du contenu 2">
            <a:extLst>
              <a:ext uri="{FF2B5EF4-FFF2-40B4-BE49-F238E27FC236}">
                <a16:creationId xmlns:a16="http://schemas.microsoft.com/office/drawing/2014/main" id="{E5D5F52C-CCD9-C181-44A2-D394A7486E9D}"/>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err="1">
                <a:solidFill>
                  <a:schemeClr val="bg1"/>
                </a:solidFill>
              </a:rPr>
              <a:t>Schéma</a:t>
            </a:r>
            <a:r>
              <a:rPr lang="en-US" sz="2000" dirty="0">
                <a:solidFill>
                  <a:schemeClr val="bg1"/>
                </a:solidFill>
              </a:rPr>
              <a:t> architecture que nous </a:t>
            </a:r>
            <a:r>
              <a:rPr lang="en-US" sz="2000" dirty="0" err="1">
                <a:solidFill>
                  <a:schemeClr val="bg1"/>
                </a:solidFill>
              </a:rPr>
              <a:t>proposons</a:t>
            </a:r>
            <a:r>
              <a:rPr lang="en-US" sz="2000" dirty="0">
                <a:solidFill>
                  <a:schemeClr val="bg1"/>
                </a:solidFill>
              </a:rPr>
              <a:t> : </a:t>
            </a:r>
          </a:p>
        </p:txBody>
      </p:sp>
      <p:pic>
        <p:nvPicPr>
          <p:cNvPr id="4" name="Image 4">
            <a:extLst>
              <a:ext uri="{FF2B5EF4-FFF2-40B4-BE49-F238E27FC236}">
                <a16:creationId xmlns:a16="http://schemas.microsoft.com/office/drawing/2014/main" id="{5B6EF8D9-C0E3-F0E6-79B6-11BADA3D031B}"/>
              </a:ext>
            </a:extLst>
          </p:cNvPr>
          <p:cNvPicPr>
            <a:picLocks noChangeAspect="1"/>
          </p:cNvPicPr>
          <p:nvPr/>
        </p:nvPicPr>
        <p:blipFill>
          <a:blip r:embed="rId2"/>
          <a:stretch>
            <a:fillRect/>
          </a:stretch>
        </p:blipFill>
        <p:spPr>
          <a:xfrm>
            <a:off x="1757628" y="2139484"/>
            <a:ext cx="8676744" cy="4096512"/>
          </a:xfrm>
          <a:prstGeom prst="rect">
            <a:avLst/>
          </a:prstGeom>
        </p:spPr>
      </p:pic>
    </p:spTree>
    <p:extLst>
      <p:ext uri="{BB962C8B-B14F-4D97-AF65-F5344CB8AC3E}">
        <p14:creationId xmlns:p14="http://schemas.microsoft.com/office/powerpoint/2010/main" val="3161648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E0F4084-E4E1-B450-37D4-4AD30359CEC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400"/>
              <a:t>ANALYSE DE LA COMMUNICATION</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Espace réservé du contenu 2">
            <a:extLst>
              <a:ext uri="{FF2B5EF4-FFF2-40B4-BE49-F238E27FC236}">
                <a16:creationId xmlns:a16="http://schemas.microsoft.com/office/drawing/2014/main" id="{E5D5F52C-CCD9-C181-44A2-D394A7486E9D}"/>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Proposition sur le plan technique</a:t>
            </a:r>
            <a:endParaRPr lang="fr-FR" dirty="0">
              <a:solidFill>
                <a:schemeClr val="bg1"/>
              </a:solidFill>
            </a:endParaRPr>
          </a:p>
        </p:txBody>
      </p:sp>
      <p:sp>
        <p:nvSpPr>
          <p:cNvPr id="6" name="Espace réservé du contenu 2">
            <a:extLst>
              <a:ext uri="{FF2B5EF4-FFF2-40B4-BE49-F238E27FC236}">
                <a16:creationId xmlns:a16="http://schemas.microsoft.com/office/drawing/2014/main" id="{B446A57F-6C8D-2D0C-5BC4-11C9DFC2CAE8}"/>
              </a:ext>
            </a:extLst>
          </p:cNvPr>
          <p:cNvSpPr txBox="1">
            <a:spLocks/>
          </p:cNvSpPr>
          <p:nvPr/>
        </p:nvSpPr>
        <p:spPr>
          <a:xfrm>
            <a:off x="1115568" y="2512660"/>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La présence d'un certificat SSL permettant d'assurer une connexion sécurisée entre le serveur web et le navigateur, coûte environ 25$ chez l'hébergeur.</a:t>
            </a:r>
            <a:endParaRPr lang="fr-FR" sz="2000"/>
          </a:p>
        </p:txBody>
      </p:sp>
      <p:sp>
        <p:nvSpPr>
          <p:cNvPr id="7" name="Espace réservé du contenu 2">
            <a:extLst>
              <a:ext uri="{FF2B5EF4-FFF2-40B4-BE49-F238E27FC236}">
                <a16:creationId xmlns:a16="http://schemas.microsoft.com/office/drawing/2014/main" id="{D5C6897D-7586-2FA2-7022-A3931C7D3091}"/>
              </a:ext>
            </a:extLst>
          </p:cNvPr>
          <p:cNvSpPr txBox="1">
            <a:spLocks/>
          </p:cNvSpPr>
          <p:nvPr/>
        </p:nvSpPr>
        <p:spPr>
          <a:xfrm>
            <a:off x="1115568" y="3378569"/>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Diminuer les rubriques, car les rubriques sur une page sont 7 au maximum mais ici il y en a 8</a:t>
            </a:r>
            <a:endParaRPr lang="fr-FR" sz="2000" dirty="0"/>
          </a:p>
        </p:txBody>
      </p:sp>
      <p:sp>
        <p:nvSpPr>
          <p:cNvPr id="8" name="Espace réservé du contenu 2">
            <a:extLst>
              <a:ext uri="{FF2B5EF4-FFF2-40B4-BE49-F238E27FC236}">
                <a16:creationId xmlns:a16="http://schemas.microsoft.com/office/drawing/2014/main" id="{AE176080-08F5-6E33-557C-D81B40DEFF5A}"/>
              </a:ext>
            </a:extLst>
          </p:cNvPr>
          <p:cNvSpPr txBox="1">
            <a:spLocks/>
          </p:cNvSpPr>
          <p:nvPr/>
        </p:nvSpPr>
        <p:spPr>
          <a:xfrm>
            <a:off x="1115568" y="4244478"/>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Corrigez les liens brisés afin qu'ils passent à nouveau</a:t>
            </a:r>
            <a:endParaRPr lang="fr-FR" sz="2000" dirty="0"/>
          </a:p>
        </p:txBody>
      </p:sp>
      <p:sp>
        <p:nvSpPr>
          <p:cNvPr id="10" name="Espace réservé du contenu 2">
            <a:extLst>
              <a:ext uri="{FF2B5EF4-FFF2-40B4-BE49-F238E27FC236}">
                <a16:creationId xmlns:a16="http://schemas.microsoft.com/office/drawing/2014/main" id="{5FADF50C-8392-EFF3-B0C4-0DD0EB07B2CF}"/>
              </a:ext>
            </a:extLst>
          </p:cNvPr>
          <p:cNvSpPr txBox="1">
            <a:spLocks/>
          </p:cNvSpPr>
          <p:nvPr/>
        </p:nvSpPr>
        <p:spPr>
          <a:xfrm>
            <a:off x="2154658" y="4660113"/>
            <a:ext cx="9129038" cy="1766086"/>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ea typeface="+mn-lt"/>
                <a:cs typeface="+mn-lt"/>
                <a:hlinkClick r:id="rId2"/>
              </a:rPr>
              <a:t>http://construisonsensemblesarl.net/project/pavillon-samuel-kondo-hopital-laquintinie-installation-electrique-et</a:t>
            </a:r>
            <a:r>
              <a:rPr lang="fr-FR" sz="1800" dirty="0">
                <a:ea typeface="+mn-lt"/>
                <a:cs typeface="+mn-lt"/>
              </a:rPr>
              <a:t>-plomberie/</a:t>
            </a:r>
          </a:p>
          <a:p>
            <a:r>
              <a:rPr lang="fr-FR" sz="1800" dirty="0">
                <a:ea typeface="+mn-lt"/>
                <a:cs typeface="+mn-lt"/>
                <a:hlinkClick r:id="rId3"/>
              </a:rPr>
              <a:t>http://construisonsensemblesarl.net/project/installation-electrique-sodinaf/</a:t>
            </a:r>
            <a:endParaRPr lang="fr-FR" sz="1800">
              <a:ea typeface="+mn-lt"/>
              <a:cs typeface="+mn-lt"/>
            </a:endParaRPr>
          </a:p>
          <a:p>
            <a:r>
              <a:rPr lang="fr-FR" sz="1800" dirty="0">
                <a:ea typeface="+mn-lt"/>
                <a:cs typeface="+mn-lt"/>
                <a:hlinkClick r:id="rId4"/>
              </a:rPr>
              <a:t>http://construisonsensemblesarl.net/project/particulier-installation-de-plomberie/</a:t>
            </a:r>
            <a:endParaRPr lang="fr-FR" sz="1800">
              <a:ea typeface="+mn-lt"/>
              <a:cs typeface="+mn-lt"/>
            </a:endParaRPr>
          </a:p>
          <a:p>
            <a:r>
              <a:rPr lang="fr-FR" sz="1800" dirty="0">
                <a:ea typeface="+mn-lt"/>
                <a:cs typeface="+mn-lt"/>
                <a:hlinkClick r:id="rId5"/>
              </a:rPr>
              <a:t>http://construisonsensemblesarl.net/project/renovation-cuisine/</a:t>
            </a:r>
            <a:endParaRPr lang="fr-FR" sz="1800">
              <a:ea typeface="+mn-lt"/>
              <a:cs typeface="+mn-lt"/>
            </a:endParaRPr>
          </a:p>
        </p:txBody>
      </p:sp>
    </p:spTree>
    <p:extLst>
      <p:ext uri="{BB962C8B-B14F-4D97-AF65-F5344CB8AC3E}">
        <p14:creationId xmlns:p14="http://schemas.microsoft.com/office/powerpoint/2010/main" val="3790368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E0F4084-E4E1-B450-37D4-4AD30359CEC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400"/>
              <a:t>ANALYSE DE LA COMMUNICATION</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Espace réservé du contenu 2">
            <a:extLst>
              <a:ext uri="{FF2B5EF4-FFF2-40B4-BE49-F238E27FC236}">
                <a16:creationId xmlns:a16="http://schemas.microsoft.com/office/drawing/2014/main" id="{E5D5F52C-CCD9-C181-44A2-D394A7486E9D}"/>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Proposition sur le plan technique</a:t>
            </a:r>
            <a:endParaRPr lang="fr-FR" dirty="0">
              <a:solidFill>
                <a:schemeClr val="bg1"/>
              </a:solidFill>
            </a:endParaRPr>
          </a:p>
        </p:txBody>
      </p:sp>
      <p:sp>
        <p:nvSpPr>
          <p:cNvPr id="6" name="Espace réservé du contenu 2">
            <a:extLst>
              <a:ext uri="{FF2B5EF4-FFF2-40B4-BE49-F238E27FC236}">
                <a16:creationId xmlns:a16="http://schemas.microsoft.com/office/drawing/2014/main" id="{B446A57F-6C8D-2D0C-5BC4-11C9DFC2CAE8}"/>
              </a:ext>
            </a:extLst>
          </p:cNvPr>
          <p:cNvSpPr txBox="1">
            <a:spLocks/>
          </p:cNvSpPr>
          <p:nvPr/>
        </p:nvSpPr>
        <p:spPr>
          <a:xfrm>
            <a:off x="1115568" y="2143205"/>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Intégrer la technologie AMP pour la lecture sur mobile qui devrait accroître la vitesse de chargement et d’affichage des pages web sur les appareils mobiles</a:t>
            </a:r>
            <a:endParaRPr lang="fr-FR" sz="2000" dirty="0"/>
          </a:p>
        </p:txBody>
      </p:sp>
      <p:sp>
        <p:nvSpPr>
          <p:cNvPr id="7" name="Espace réservé du contenu 2">
            <a:extLst>
              <a:ext uri="{FF2B5EF4-FFF2-40B4-BE49-F238E27FC236}">
                <a16:creationId xmlns:a16="http://schemas.microsoft.com/office/drawing/2014/main" id="{D5C6897D-7586-2FA2-7022-A3931C7D3091}"/>
              </a:ext>
            </a:extLst>
          </p:cNvPr>
          <p:cNvSpPr txBox="1">
            <a:spLocks/>
          </p:cNvSpPr>
          <p:nvPr/>
        </p:nvSpPr>
        <p:spPr>
          <a:xfrm>
            <a:off x="1115568" y="3009114"/>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Rajouter des balises schéma pour un meilleur affichage dans Google et une balise </a:t>
            </a:r>
            <a:r>
              <a:rPr lang="fr-FR" sz="2000" dirty="0" err="1">
                <a:ea typeface="+mn-lt"/>
                <a:cs typeface="+mn-lt"/>
              </a:rPr>
              <a:t>meta</a:t>
            </a:r>
            <a:r>
              <a:rPr lang="fr-FR" sz="2000" dirty="0">
                <a:ea typeface="+mn-lt"/>
                <a:cs typeface="+mn-lt"/>
              </a:rPr>
              <a:t> description de longueur adéquate sur chaque page/article.</a:t>
            </a:r>
            <a:endParaRPr lang="fr-FR" sz="2000" dirty="0"/>
          </a:p>
        </p:txBody>
      </p:sp>
      <p:sp>
        <p:nvSpPr>
          <p:cNvPr id="8" name="Espace réservé du contenu 2">
            <a:extLst>
              <a:ext uri="{FF2B5EF4-FFF2-40B4-BE49-F238E27FC236}">
                <a16:creationId xmlns:a16="http://schemas.microsoft.com/office/drawing/2014/main" id="{AE176080-08F5-6E33-557C-D81B40DEFF5A}"/>
              </a:ext>
            </a:extLst>
          </p:cNvPr>
          <p:cNvSpPr txBox="1">
            <a:spLocks/>
          </p:cNvSpPr>
          <p:nvPr/>
        </p:nvSpPr>
        <p:spPr>
          <a:xfrm>
            <a:off x="1150204" y="3840387"/>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Le site devrait faciliter le partage d'articles dans les réseaux sociaux, en particulier Instagram</a:t>
            </a:r>
            <a:endParaRPr lang="fr-FR" sz="2000" dirty="0"/>
          </a:p>
        </p:txBody>
      </p:sp>
      <p:sp>
        <p:nvSpPr>
          <p:cNvPr id="10" name="Espace réservé du contenu 2">
            <a:extLst>
              <a:ext uri="{FF2B5EF4-FFF2-40B4-BE49-F238E27FC236}">
                <a16:creationId xmlns:a16="http://schemas.microsoft.com/office/drawing/2014/main" id="{5FADF50C-8392-EFF3-B0C4-0DD0EB07B2CF}"/>
              </a:ext>
            </a:extLst>
          </p:cNvPr>
          <p:cNvSpPr txBox="1">
            <a:spLocks/>
          </p:cNvSpPr>
          <p:nvPr/>
        </p:nvSpPr>
        <p:spPr>
          <a:xfrm>
            <a:off x="1150203" y="4729386"/>
            <a:ext cx="10098856" cy="796268"/>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Intégrer un </a:t>
            </a:r>
            <a:r>
              <a:rPr lang="fr-FR" sz="2000" dirty="0" err="1"/>
              <a:t>sitemap</a:t>
            </a:r>
            <a:r>
              <a:rPr lang="fr-FR" sz="2000" dirty="0"/>
              <a:t> pour </a:t>
            </a:r>
            <a:r>
              <a:rPr lang="fr-FR" sz="2000" dirty="0">
                <a:ea typeface="+mn-lt"/>
                <a:cs typeface="+mn-lt"/>
              </a:rPr>
              <a:t>permettre à Google de comprendre le contenu des pages et de les mettre en avant</a:t>
            </a:r>
            <a:endParaRPr lang="fr-FR" sz="2000" dirty="0"/>
          </a:p>
        </p:txBody>
      </p:sp>
    </p:spTree>
    <p:extLst>
      <p:ext uri="{BB962C8B-B14F-4D97-AF65-F5344CB8AC3E}">
        <p14:creationId xmlns:p14="http://schemas.microsoft.com/office/powerpoint/2010/main" val="829320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E0F4084-E4E1-B450-37D4-4AD30359CEC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400"/>
              <a:t>ANALYSE DE LA COMMUNICATION</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Espace réservé du contenu 2">
            <a:extLst>
              <a:ext uri="{FF2B5EF4-FFF2-40B4-BE49-F238E27FC236}">
                <a16:creationId xmlns:a16="http://schemas.microsoft.com/office/drawing/2014/main" id="{E5D5F52C-CCD9-C181-44A2-D394A7486E9D}"/>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Proposition sur </a:t>
            </a:r>
            <a:r>
              <a:rPr lang="en-US" sz="2000" dirty="0" err="1">
                <a:solidFill>
                  <a:schemeClr val="bg1"/>
                </a:solidFill>
              </a:rPr>
              <a:t>l'aspect</a:t>
            </a:r>
            <a:r>
              <a:rPr lang="en-US" sz="2000" dirty="0">
                <a:solidFill>
                  <a:schemeClr val="bg1"/>
                </a:solidFill>
              </a:rPr>
              <a:t> </a:t>
            </a:r>
            <a:r>
              <a:rPr lang="en-US" sz="2000" dirty="0" err="1">
                <a:solidFill>
                  <a:schemeClr val="bg1"/>
                </a:solidFill>
              </a:rPr>
              <a:t>visuel</a:t>
            </a:r>
            <a:endParaRPr lang="fr-FR" dirty="0" err="1">
              <a:solidFill>
                <a:schemeClr val="bg1"/>
              </a:solidFill>
            </a:endParaRPr>
          </a:p>
        </p:txBody>
      </p:sp>
      <p:sp>
        <p:nvSpPr>
          <p:cNvPr id="6" name="Espace réservé du contenu 2">
            <a:extLst>
              <a:ext uri="{FF2B5EF4-FFF2-40B4-BE49-F238E27FC236}">
                <a16:creationId xmlns:a16="http://schemas.microsoft.com/office/drawing/2014/main" id="{B446A57F-6C8D-2D0C-5BC4-11C9DFC2CAE8}"/>
              </a:ext>
            </a:extLst>
          </p:cNvPr>
          <p:cNvSpPr txBox="1">
            <a:spLocks/>
          </p:cNvSpPr>
          <p:nvPr/>
        </p:nvSpPr>
        <p:spPr>
          <a:xfrm>
            <a:off x="1115568" y="2143205"/>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Les liens ne ressortent pas par rapport au reste du texte. Ce qui ne permet pas leur rapide visibilité.</a:t>
            </a:r>
            <a:endParaRPr lang="fr-FR" sz="2000" dirty="0"/>
          </a:p>
        </p:txBody>
      </p:sp>
      <p:sp>
        <p:nvSpPr>
          <p:cNvPr id="7" name="Espace réservé du contenu 2">
            <a:extLst>
              <a:ext uri="{FF2B5EF4-FFF2-40B4-BE49-F238E27FC236}">
                <a16:creationId xmlns:a16="http://schemas.microsoft.com/office/drawing/2014/main" id="{D5C6897D-7586-2FA2-7022-A3931C7D3091}"/>
              </a:ext>
            </a:extLst>
          </p:cNvPr>
          <p:cNvSpPr txBox="1">
            <a:spLocks/>
          </p:cNvSpPr>
          <p:nvPr/>
        </p:nvSpPr>
        <p:spPr>
          <a:xfrm>
            <a:off x="1115568" y="3009114"/>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Bien que la taille des images soit optimisée, elles ne sont pas dotées d'une balise &lt;alt&gt;</a:t>
            </a:r>
            <a:endParaRPr lang="fr-FR" sz="2000" dirty="0"/>
          </a:p>
        </p:txBody>
      </p:sp>
      <p:sp>
        <p:nvSpPr>
          <p:cNvPr id="8" name="Espace réservé du contenu 2">
            <a:extLst>
              <a:ext uri="{FF2B5EF4-FFF2-40B4-BE49-F238E27FC236}">
                <a16:creationId xmlns:a16="http://schemas.microsoft.com/office/drawing/2014/main" id="{AE176080-08F5-6E33-557C-D81B40DEFF5A}"/>
              </a:ext>
            </a:extLst>
          </p:cNvPr>
          <p:cNvSpPr txBox="1">
            <a:spLocks/>
          </p:cNvSpPr>
          <p:nvPr/>
        </p:nvSpPr>
        <p:spPr>
          <a:xfrm>
            <a:off x="1150204" y="3840387"/>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Le temps de chargement lent et le temps de réaction au serveur (TTFB) est long : 15,7s. Il doit être &lt; 200ms pour être bon.</a:t>
            </a:r>
            <a:br>
              <a:rPr lang="en-US" dirty="0"/>
            </a:br>
            <a:endParaRPr lang="en-US"/>
          </a:p>
        </p:txBody>
      </p:sp>
    </p:spTree>
    <p:extLst>
      <p:ext uri="{BB962C8B-B14F-4D97-AF65-F5344CB8AC3E}">
        <p14:creationId xmlns:p14="http://schemas.microsoft.com/office/powerpoint/2010/main" val="4009186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E0F4084-E4E1-B450-37D4-4AD30359CEC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400"/>
              <a:t>ANALYSE DE LA COMMUNICATION</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Espace réservé du contenu 2">
            <a:extLst>
              <a:ext uri="{FF2B5EF4-FFF2-40B4-BE49-F238E27FC236}">
                <a16:creationId xmlns:a16="http://schemas.microsoft.com/office/drawing/2014/main" id="{E5D5F52C-CCD9-C181-44A2-D394A7486E9D}"/>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Proposition sur les </a:t>
            </a:r>
            <a:r>
              <a:rPr lang="en-US" sz="2000" dirty="0" err="1">
                <a:solidFill>
                  <a:schemeClr val="bg1"/>
                </a:solidFill>
              </a:rPr>
              <a:t>contenus</a:t>
            </a:r>
          </a:p>
        </p:txBody>
      </p:sp>
      <p:sp>
        <p:nvSpPr>
          <p:cNvPr id="6" name="Espace réservé du contenu 2">
            <a:extLst>
              <a:ext uri="{FF2B5EF4-FFF2-40B4-BE49-F238E27FC236}">
                <a16:creationId xmlns:a16="http://schemas.microsoft.com/office/drawing/2014/main" id="{B446A57F-6C8D-2D0C-5BC4-11C9DFC2CAE8}"/>
              </a:ext>
            </a:extLst>
          </p:cNvPr>
          <p:cNvSpPr txBox="1">
            <a:spLocks/>
          </p:cNvSpPr>
          <p:nvPr/>
        </p:nvSpPr>
        <p:spPr>
          <a:xfrm>
            <a:off x="1150204" y="2304841"/>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La mise à jour du contenu n’est pas régulière comparé aux sites concurrents.</a:t>
            </a:r>
            <a:endParaRPr lang="fr-FR" sz="2000" dirty="0"/>
          </a:p>
        </p:txBody>
      </p:sp>
      <p:sp>
        <p:nvSpPr>
          <p:cNvPr id="7" name="Espace réservé du contenu 2">
            <a:extLst>
              <a:ext uri="{FF2B5EF4-FFF2-40B4-BE49-F238E27FC236}">
                <a16:creationId xmlns:a16="http://schemas.microsoft.com/office/drawing/2014/main" id="{D5C6897D-7586-2FA2-7022-A3931C7D3091}"/>
              </a:ext>
            </a:extLst>
          </p:cNvPr>
          <p:cNvSpPr txBox="1">
            <a:spLocks/>
          </p:cNvSpPr>
          <p:nvPr/>
        </p:nvSpPr>
        <p:spPr>
          <a:xfrm>
            <a:off x="1150204" y="3009114"/>
            <a:ext cx="10168128" cy="83090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ea typeface="+mn-lt"/>
                <a:cs typeface="+mn-lt"/>
              </a:rPr>
              <a:t>Les liens internes existent mais ne sont pas très pertinents.</a:t>
            </a:r>
            <a:endParaRPr lang="fr-FR" sz="2000" dirty="0"/>
          </a:p>
        </p:txBody>
      </p:sp>
      <p:sp>
        <p:nvSpPr>
          <p:cNvPr id="8" name="Espace réservé du contenu 2">
            <a:extLst>
              <a:ext uri="{FF2B5EF4-FFF2-40B4-BE49-F238E27FC236}">
                <a16:creationId xmlns:a16="http://schemas.microsoft.com/office/drawing/2014/main" id="{AE176080-08F5-6E33-557C-D81B40DEFF5A}"/>
              </a:ext>
            </a:extLst>
          </p:cNvPr>
          <p:cNvSpPr txBox="1">
            <a:spLocks/>
          </p:cNvSpPr>
          <p:nvPr/>
        </p:nvSpPr>
        <p:spPr>
          <a:xfrm>
            <a:off x="1150204" y="3678751"/>
            <a:ext cx="10168128" cy="588450"/>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a typeface="+mn-lt"/>
                <a:cs typeface="+mn-lt"/>
              </a:rPr>
              <a:t>La </a:t>
            </a:r>
            <a:r>
              <a:rPr lang="en-US" sz="2000" dirty="0" err="1">
                <a:ea typeface="+mn-lt"/>
                <a:cs typeface="+mn-lt"/>
              </a:rPr>
              <a:t>fréquence</a:t>
            </a:r>
            <a:r>
              <a:rPr lang="en-US" sz="2000" dirty="0">
                <a:ea typeface="+mn-lt"/>
                <a:cs typeface="+mn-lt"/>
              </a:rPr>
              <a:t> de publication de </a:t>
            </a:r>
            <a:r>
              <a:rPr lang="en-US" sz="2000" dirty="0" err="1">
                <a:ea typeface="+mn-lt"/>
                <a:cs typeface="+mn-lt"/>
              </a:rPr>
              <a:t>contenu</a:t>
            </a:r>
            <a:r>
              <a:rPr lang="en-US" sz="2000" dirty="0">
                <a:ea typeface="+mn-lt"/>
                <a:cs typeface="+mn-lt"/>
              </a:rPr>
              <a:t> sur le blog </a:t>
            </a:r>
            <a:r>
              <a:rPr lang="en-US" sz="2000" dirty="0" err="1">
                <a:ea typeface="+mn-lt"/>
                <a:cs typeface="+mn-lt"/>
              </a:rPr>
              <a:t>n'est</a:t>
            </a:r>
            <a:r>
              <a:rPr lang="en-US" sz="2000" dirty="0">
                <a:ea typeface="+mn-lt"/>
                <a:cs typeface="+mn-lt"/>
              </a:rPr>
              <a:t> pas </a:t>
            </a:r>
            <a:r>
              <a:rPr lang="en-US" sz="2000" dirty="0" err="1">
                <a:ea typeface="+mn-lt"/>
                <a:cs typeface="+mn-lt"/>
              </a:rPr>
              <a:t>régulière</a:t>
            </a:r>
            <a:r>
              <a:rPr lang="en-US" sz="2000" dirty="0">
                <a:ea typeface="+mn-lt"/>
                <a:cs typeface="+mn-lt"/>
              </a:rPr>
              <a:t>.</a:t>
            </a:r>
            <a:endParaRPr lang="en-US" sz="2000" dirty="0"/>
          </a:p>
        </p:txBody>
      </p:sp>
      <p:sp>
        <p:nvSpPr>
          <p:cNvPr id="4" name="Espace réservé du contenu 2">
            <a:extLst>
              <a:ext uri="{FF2B5EF4-FFF2-40B4-BE49-F238E27FC236}">
                <a16:creationId xmlns:a16="http://schemas.microsoft.com/office/drawing/2014/main" id="{843FD4D2-F62A-6367-508F-6AA713332A3C}"/>
              </a:ext>
            </a:extLst>
          </p:cNvPr>
          <p:cNvSpPr txBox="1">
            <a:spLocks/>
          </p:cNvSpPr>
          <p:nvPr/>
        </p:nvSpPr>
        <p:spPr>
          <a:xfrm>
            <a:off x="1150204" y="4383023"/>
            <a:ext cx="10168128" cy="588450"/>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a typeface="+mn-lt"/>
                <a:cs typeface="+mn-lt"/>
              </a:rPr>
              <a:t>Les images et </a:t>
            </a:r>
            <a:r>
              <a:rPr lang="en-US" sz="2000" dirty="0" err="1">
                <a:ea typeface="+mn-lt"/>
                <a:cs typeface="+mn-lt"/>
              </a:rPr>
              <a:t>vidéos</a:t>
            </a:r>
            <a:r>
              <a:rPr lang="en-US" sz="2000" dirty="0">
                <a:ea typeface="+mn-lt"/>
                <a:cs typeface="+mn-lt"/>
              </a:rPr>
              <a:t> ne </a:t>
            </a:r>
            <a:r>
              <a:rPr lang="en-US" sz="2000" dirty="0" err="1">
                <a:ea typeface="+mn-lt"/>
                <a:cs typeface="+mn-lt"/>
              </a:rPr>
              <a:t>sont</a:t>
            </a:r>
            <a:r>
              <a:rPr lang="en-US" sz="2000" dirty="0">
                <a:ea typeface="+mn-lt"/>
                <a:cs typeface="+mn-lt"/>
              </a:rPr>
              <a:t> pas bien </a:t>
            </a:r>
            <a:r>
              <a:rPr lang="en-US" sz="2000" dirty="0" err="1">
                <a:ea typeface="+mn-lt"/>
                <a:cs typeface="+mn-lt"/>
              </a:rPr>
              <a:t>indexées</a:t>
            </a:r>
            <a:r>
              <a:rPr lang="en-US" sz="2000" dirty="0">
                <a:ea typeface="+mn-lt"/>
                <a:cs typeface="+mn-lt"/>
              </a:rPr>
              <a:t> pour </a:t>
            </a:r>
            <a:r>
              <a:rPr lang="en-US" sz="2000" dirty="0" err="1">
                <a:ea typeface="+mn-lt"/>
                <a:cs typeface="+mn-lt"/>
              </a:rPr>
              <a:t>être</a:t>
            </a:r>
            <a:r>
              <a:rPr lang="en-US" sz="2000" dirty="0">
                <a:ea typeface="+mn-lt"/>
                <a:cs typeface="+mn-lt"/>
              </a:rPr>
              <a:t> </a:t>
            </a:r>
            <a:r>
              <a:rPr lang="en-US" sz="2000" dirty="0" err="1">
                <a:ea typeface="+mn-lt"/>
                <a:cs typeface="+mn-lt"/>
              </a:rPr>
              <a:t>vues</a:t>
            </a:r>
            <a:r>
              <a:rPr lang="en-US" sz="2000" dirty="0">
                <a:ea typeface="+mn-lt"/>
                <a:cs typeface="+mn-lt"/>
              </a:rPr>
              <a:t> </a:t>
            </a:r>
            <a:r>
              <a:rPr lang="en-US" sz="2000" dirty="0" err="1">
                <a:ea typeface="+mn-lt"/>
                <a:cs typeface="+mn-lt"/>
              </a:rPr>
              <a:t>rapidement</a:t>
            </a:r>
            <a:r>
              <a:rPr lang="en-US" sz="2000" dirty="0">
                <a:ea typeface="+mn-lt"/>
                <a:cs typeface="+mn-lt"/>
              </a:rPr>
              <a:t> par Google.</a:t>
            </a:r>
          </a:p>
          <a:p>
            <a:pPr marL="0" indent="0">
              <a:buNone/>
            </a:pPr>
            <a:endParaRPr lang="en-US" dirty="0"/>
          </a:p>
        </p:txBody>
      </p:sp>
    </p:spTree>
    <p:extLst>
      <p:ext uri="{BB962C8B-B14F-4D97-AF65-F5344CB8AC3E}">
        <p14:creationId xmlns:p14="http://schemas.microsoft.com/office/powerpoint/2010/main" val="3953804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635E0A-179A-582D-3FF6-7328642B1525}"/>
              </a:ext>
            </a:extLst>
          </p:cNvPr>
          <p:cNvSpPr>
            <a:spLocks noGrp="1"/>
          </p:cNvSpPr>
          <p:nvPr>
            <p:ph type="title"/>
          </p:nvPr>
        </p:nvSpPr>
        <p:spPr>
          <a:xfrm>
            <a:off x="1742529" y="1492139"/>
            <a:ext cx="8582025" cy="2177328"/>
          </a:xfrm>
        </p:spPr>
        <p:txBody>
          <a:bodyPr vert="horz" lIns="91440" tIns="45720" rIns="91440" bIns="45720" rtlCol="0" anchor="ctr">
            <a:normAutofit/>
          </a:bodyPr>
          <a:lstStyle/>
          <a:p>
            <a:pPr algn="ctr"/>
            <a:r>
              <a:rPr lang="en-US" sz="5000" dirty="0">
                <a:solidFill>
                  <a:srgbClr val="DE8B04"/>
                </a:solidFill>
              </a:rPr>
              <a:t>PARTIE III</a:t>
            </a:r>
            <a:br>
              <a:rPr lang="en-US" sz="5000" dirty="0">
                <a:solidFill>
                  <a:schemeClr val="bg1"/>
                </a:solidFill>
              </a:rPr>
            </a:br>
            <a:r>
              <a:rPr lang="en-US" sz="5000" dirty="0">
                <a:solidFill>
                  <a:schemeClr val="bg1"/>
                </a:solidFill>
              </a:rPr>
              <a:t>AUDIT ET ETUDE DE MARCHE </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517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Matrice de PESTEL</a:t>
            </a:r>
            <a:endParaRPr lang="fr-F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161737"/>
            <a:ext cx="1661409"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Politique</a:t>
            </a:r>
          </a:p>
        </p:txBody>
      </p:sp>
      <p:sp>
        <p:nvSpPr>
          <p:cNvPr id="5" name="ZoneTexte 4">
            <a:extLst>
              <a:ext uri="{FF2B5EF4-FFF2-40B4-BE49-F238E27FC236}">
                <a16:creationId xmlns:a16="http://schemas.microsoft.com/office/drawing/2014/main" id="{C74397B7-FE13-2C15-62FA-74DA4445C544}"/>
              </a:ext>
            </a:extLst>
          </p:cNvPr>
          <p:cNvSpPr txBox="1"/>
          <p:nvPr/>
        </p:nvSpPr>
        <p:spPr>
          <a:xfrm>
            <a:off x="5446426" y="1786327"/>
            <a:ext cx="59211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fr-FR" dirty="0">
                <a:ea typeface="+mn-lt"/>
                <a:cs typeface="+mn-lt"/>
              </a:rPr>
              <a:t> 1 099 entreprises opérant dans le secteur du Bâtiment et des travaux publics (BTP) ont été répertoriées au Cameroun en 2016</a:t>
            </a:r>
          </a:p>
          <a:p>
            <a:endParaRPr lang="fr-FR" dirty="0">
              <a:ea typeface="+mn-lt"/>
              <a:cs typeface="+mn-lt"/>
            </a:endParaRPr>
          </a:p>
          <a:p>
            <a:pPr>
              <a:buFont typeface="Arial"/>
              <a:buChar char="•"/>
            </a:pPr>
            <a:r>
              <a:rPr lang="fr-FR" dirty="0">
                <a:ea typeface="+mn-lt"/>
                <a:cs typeface="+mn-lt"/>
              </a:rPr>
              <a:t> Elles représentent ainsi 3,4% des entreprises du secteur secondaire pour un pourcentage de seulement 0,6% de l’ensemble des 203.420 entreprises de tous les secteurs selon le Groupement inter patronal du Cameroun (</a:t>
            </a:r>
            <a:r>
              <a:rPr lang="fr-FR" dirty="0" err="1">
                <a:ea typeface="+mn-lt"/>
                <a:cs typeface="+mn-lt"/>
              </a:rPr>
              <a:t>Gicam</a:t>
            </a:r>
            <a:r>
              <a:rPr lang="fr-FR" dirty="0">
                <a:ea typeface="+mn-lt"/>
                <a:cs typeface="+mn-lt"/>
              </a:rPr>
              <a:t>).</a:t>
            </a:r>
            <a:br>
              <a:rPr lang="en-US" dirty="0"/>
            </a:br>
            <a:endParaRPr lang="en-US"/>
          </a:p>
        </p:txBody>
      </p:sp>
      <p:sp>
        <p:nvSpPr>
          <p:cNvPr id="6" name="ZoneTexte 5">
            <a:extLst>
              <a:ext uri="{FF2B5EF4-FFF2-40B4-BE49-F238E27FC236}">
                <a16:creationId xmlns:a16="http://schemas.microsoft.com/office/drawing/2014/main" id="{BEDE1331-7BEA-D43D-3610-B15E0C06F3A9}"/>
              </a:ext>
            </a:extLst>
          </p:cNvPr>
          <p:cNvSpPr txBox="1"/>
          <p:nvPr/>
        </p:nvSpPr>
        <p:spPr>
          <a:xfrm>
            <a:off x="5333999" y="4809343"/>
            <a:ext cx="1661409"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Economique</a:t>
            </a:r>
          </a:p>
        </p:txBody>
      </p:sp>
      <p:sp>
        <p:nvSpPr>
          <p:cNvPr id="7" name="ZoneTexte 6">
            <a:extLst>
              <a:ext uri="{FF2B5EF4-FFF2-40B4-BE49-F238E27FC236}">
                <a16:creationId xmlns:a16="http://schemas.microsoft.com/office/drawing/2014/main" id="{663390C3-058E-A54D-C1EB-1F05B32A40BE}"/>
              </a:ext>
            </a:extLst>
          </p:cNvPr>
          <p:cNvSpPr txBox="1"/>
          <p:nvPr/>
        </p:nvSpPr>
        <p:spPr>
          <a:xfrm>
            <a:off x="5446426" y="5371476"/>
            <a:ext cx="60460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dirty="0">
                <a:ea typeface="+mn-lt"/>
                <a:cs typeface="+mn-lt"/>
              </a:rPr>
              <a:t>Le secteur de la construction et des travaux publics au Cameroun connaîtra une croissance moyenne annuelle de 7,4% jusqu’en 2028 (progression de 8,4% pour la seule année 2019)</a:t>
            </a:r>
            <a:endParaRPr lang="fr-FR"/>
          </a:p>
        </p:txBody>
      </p:sp>
    </p:spTree>
    <p:extLst>
      <p:ext uri="{BB962C8B-B14F-4D97-AF65-F5344CB8AC3E}">
        <p14:creationId xmlns:p14="http://schemas.microsoft.com/office/powerpoint/2010/main" val="2804331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Matrice de PESTEL</a:t>
            </a:r>
            <a:endParaRPr lang="fr-F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161737"/>
            <a:ext cx="1661409"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Sociologique</a:t>
            </a:r>
          </a:p>
        </p:txBody>
      </p:sp>
      <p:sp>
        <p:nvSpPr>
          <p:cNvPr id="5" name="ZoneTexte 4">
            <a:extLst>
              <a:ext uri="{FF2B5EF4-FFF2-40B4-BE49-F238E27FC236}">
                <a16:creationId xmlns:a16="http://schemas.microsoft.com/office/drawing/2014/main" id="{C74397B7-FE13-2C15-62FA-74DA4445C544}"/>
              </a:ext>
            </a:extLst>
          </p:cNvPr>
          <p:cNvSpPr txBox="1"/>
          <p:nvPr/>
        </p:nvSpPr>
        <p:spPr>
          <a:xfrm>
            <a:off x="5372684" y="1589682"/>
            <a:ext cx="592111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Les </a:t>
            </a:r>
            <a:r>
              <a:rPr lang="en-US" dirty="0" err="1">
                <a:ea typeface="+mn-lt"/>
                <a:cs typeface="+mn-lt"/>
              </a:rPr>
              <a:t>consommateurs</a:t>
            </a:r>
            <a:r>
              <a:rPr lang="en-US" dirty="0">
                <a:ea typeface="+mn-lt"/>
                <a:cs typeface="+mn-lt"/>
              </a:rPr>
              <a:t> </a:t>
            </a:r>
            <a:r>
              <a:rPr lang="en-US" dirty="0" err="1">
                <a:ea typeface="+mn-lt"/>
                <a:cs typeface="+mn-lt"/>
              </a:rPr>
              <a:t>sont</a:t>
            </a:r>
            <a:r>
              <a:rPr lang="en-US" dirty="0">
                <a:ea typeface="+mn-lt"/>
                <a:cs typeface="+mn-lt"/>
              </a:rPr>
              <a:t> de plus </a:t>
            </a:r>
            <a:r>
              <a:rPr lang="en-US" dirty="0" err="1">
                <a:ea typeface="+mn-lt"/>
                <a:cs typeface="+mn-lt"/>
              </a:rPr>
              <a:t>en</a:t>
            </a:r>
            <a:r>
              <a:rPr lang="en-US" dirty="0">
                <a:ea typeface="+mn-lt"/>
                <a:cs typeface="+mn-lt"/>
              </a:rPr>
              <a:t> plus </a:t>
            </a:r>
            <a:r>
              <a:rPr lang="en-US" dirty="0" err="1">
                <a:ea typeface="+mn-lt"/>
                <a:cs typeface="+mn-lt"/>
              </a:rPr>
              <a:t>exigeants</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ce</a:t>
            </a:r>
            <a:r>
              <a:rPr lang="en-US" dirty="0">
                <a:ea typeface="+mn-lt"/>
                <a:cs typeface="+mn-lt"/>
              </a:rPr>
              <a:t> qui </a:t>
            </a:r>
            <a:r>
              <a:rPr lang="en-US" dirty="0" err="1">
                <a:ea typeface="+mn-lt"/>
                <a:cs typeface="+mn-lt"/>
              </a:rPr>
              <a:t>concerne</a:t>
            </a:r>
            <a:r>
              <a:rPr lang="en-US" dirty="0">
                <a:ea typeface="+mn-lt"/>
                <a:cs typeface="+mn-lt"/>
              </a:rPr>
              <a:t> le </a:t>
            </a:r>
            <a:r>
              <a:rPr lang="en-US" dirty="0" err="1">
                <a:ea typeface="+mn-lt"/>
                <a:cs typeface="+mn-lt"/>
              </a:rPr>
              <a:t>secteur</a:t>
            </a:r>
            <a:r>
              <a:rPr lang="en-US" dirty="0">
                <a:ea typeface="+mn-lt"/>
                <a:cs typeface="+mn-lt"/>
              </a:rPr>
              <a:t> de la construction.</a:t>
            </a:r>
            <a:br>
              <a:rPr lang="en-US" dirty="0"/>
            </a:br>
            <a:r>
              <a:rPr lang="en-US" dirty="0">
                <a:ea typeface="+mn-lt"/>
                <a:cs typeface="+mn-lt"/>
              </a:rPr>
              <a:t>Les </a:t>
            </a:r>
            <a:r>
              <a:rPr lang="en-US" dirty="0" err="1">
                <a:ea typeface="+mn-lt"/>
                <a:cs typeface="+mn-lt"/>
              </a:rPr>
              <a:t>luttes</a:t>
            </a:r>
            <a:r>
              <a:rPr lang="en-US" dirty="0">
                <a:ea typeface="+mn-lt"/>
                <a:cs typeface="+mn-lt"/>
              </a:rPr>
              <a:t> </a:t>
            </a:r>
            <a:r>
              <a:rPr lang="en-US" dirty="0" err="1">
                <a:ea typeface="+mn-lt"/>
                <a:cs typeface="+mn-lt"/>
              </a:rPr>
              <a:t>contre</a:t>
            </a:r>
            <a:r>
              <a:rPr lang="en-US" dirty="0">
                <a:ea typeface="+mn-lt"/>
                <a:cs typeface="+mn-lt"/>
              </a:rPr>
              <a:t> les constructions qui ne respectent pas les normes sont de plus en plus nombreuses et la </a:t>
            </a:r>
            <a:r>
              <a:rPr lang="en-US" dirty="0" err="1">
                <a:ea typeface="+mn-lt"/>
                <a:cs typeface="+mn-lt"/>
              </a:rPr>
              <a:t>médiatisation</a:t>
            </a:r>
            <a:r>
              <a:rPr lang="en-US" dirty="0">
                <a:ea typeface="+mn-lt"/>
                <a:cs typeface="+mn-lt"/>
              </a:rPr>
              <a:t> </a:t>
            </a:r>
            <a:r>
              <a:rPr lang="en-US" dirty="0" err="1">
                <a:ea typeface="+mn-lt"/>
                <a:cs typeface="+mn-lt"/>
              </a:rPr>
              <a:t>également</a:t>
            </a:r>
            <a:r>
              <a:rPr lang="en-US" dirty="0">
                <a:ea typeface="+mn-lt"/>
                <a:cs typeface="+mn-lt"/>
              </a:rPr>
              <a:t> plus intense</a:t>
            </a:r>
            <a:endParaRPr lang="fr-FR" dirty="0">
              <a:ea typeface="+mn-lt"/>
              <a:cs typeface="+mn-lt"/>
            </a:endParaRPr>
          </a:p>
        </p:txBody>
      </p:sp>
      <p:sp>
        <p:nvSpPr>
          <p:cNvPr id="9" name="ZoneTexte 8">
            <a:extLst>
              <a:ext uri="{FF2B5EF4-FFF2-40B4-BE49-F238E27FC236}">
                <a16:creationId xmlns:a16="http://schemas.microsoft.com/office/drawing/2014/main" id="{64AC2090-47BB-5244-5751-46E5AD7D35DB}"/>
              </a:ext>
            </a:extLst>
          </p:cNvPr>
          <p:cNvSpPr txBox="1"/>
          <p:nvPr/>
        </p:nvSpPr>
        <p:spPr>
          <a:xfrm>
            <a:off x="5372683" y="3298036"/>
            <a:ext cx="63266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Le style de vie des </a:t>
            </a:r>
            <a:r>
              <a:rPr lang="en-US" dirty="0" err="1">
                <a:ea typeface="+mn-lt"/>
                <a:cs typeface="+mn-lt"/>
              </a:rPr>
              <a:t>consommateurs</a:t>
            </a:r>
            <a:r>
              <a:rPr lang="en-US" dirty="0">
                <a:ea typeface="+mn-lt"/>
                <a:cs typeface="+mn-lt"/>
              </a:rPr>
              <a:t> </a:t>
            </a:r>
            <a:r>
              <a:rPr lang="en-US" dirty="0" err="1">
                <a:ea typeface="+mn-lt"/>
                <a:cs typeface="+mn-lt"/>
              </a:rPr>
              <a:t>évolue</a:t>
            </a:r>
            <a:r>
              <a:rPr lang="en-US" dirty="0">
                <a:ea typeface="+mn-lt"/>
                <a:cs typeface="+mn-lt"/>
              </a:rPr>
              <a:t> sans </a:t>
            </a:r>
            <a:r>
              <a:rPr lang="en-US" dirty="0" err="1">
                <a:ea typeface="+mn-lt"/>
                <a:cs typeface="+mn-lt"/>
              </a:rPr>
              <a:t>cesse</a:t>
            </a:r>
            <a:r>
              <a:rPr lang="en-US" dirty="0">
                <a:ea typeface="+mn-lt"/>
                <a:cs typeface="+mn-lt"/>
              </a:rPr>
              <a:t>, et il </a:t>
            </a:r>
            <a:r>
              <a:rPr lang="en-US" dirty="0" err="1">
                <a:ea typeface="+mn-lt"/>
                <a:cs typeface="+mn-lt"/>
              </a:rPr>
              <a:t>devient</a:t>
            </a:r>
            <a:r>
              <a:rPr lang="en-US" dirty="0">
                <a:ea typeface="+mn-lt"/>
                <a:cs typeface="+mn-lt"/>
              </a:rPr>
              <a:t> important de </a:t>
            </a:r>
            <a:r>
              <a:rPr lang="en-US" dirty="0" err="1">
                <a:ea typeface="+mn-lt"/>
                <a:cs typeface="+mn-lt"/>
              </a:rPr>
              <a:t>trouver</a:t>
            </a:r>
            <a:r>
              <a:rPr lang="en-US" dirty="0">
                <a:ea typeface="+mn-lt"/>
                <a:cs typeface="+mn-lt"/>
              </a:rPr>
              <a:t> des solutions plus </a:t>
            </a:r>
            <a:r>
              <a:rPr lang="en-US" dirty="0" err="1">
                <a:ea typeface="+mn-lt"/>
                <a:cs typeface="+mn-lt"/>
              </a:rPr>
              <a:t>pertinentes</a:t>
            </a:r>
            <a:r>
              <a:rPr lang="en-US" dirty="0">
                <a:ea typeface="+mn-lt"/>
                <a:cs typeface="+mn-lt"/>
              </a:rPr>
              <a:t> pour faire </a:t>
            </a:r>
            <a:r>
              <a:rPr lang="en-US" dirty="0" err="1">
                <a:ea typeface="+mn-lt"/>
                <a:cs typeface="+mn-lt"/>
              </a:rPr>
              <a:t>évoluer</a:t>
            </a:r>
            <a:r>
              <a:rPr lang="en-US" dirty="0">
                <a:ea typeface="+mn-lt"/>
                <a:cs typeface="+mn-lt"/>
              </a:rPr>
              <a:t> </a:t>
            </a:r>
            <a:r>
              <a:rPr lang="en-US" dirty="0" err="1">
                <a:ea typeface="+mn-lt"/>
                <a:cs typeface="+mn-lt"/>
              </a:rPr>
              <a:t>également</a:t>
            </a:r>
            <a:r>
              <a:rPr lang="en-US" dirty="0">
                <a:ea typeface="+mn-lt"/>
                <a:cs typeface="+mn-lt"/>
              </a:rPr>
              <a:t> </a:t>
            </a:r>
            <a:r>
              <a:rPr lang="en-US" dirty="0" err="1">
                <a:ea typeface="+mn-lt"/>
                <a:cs typeface="+mn-lt"/>
              </a:rPr>
              <a:t>l’intégralité</a:t>
            </a:r>
            <a:r>
              <a:rPr lang="en-US" dirty="0">
                <a:ea typeface="+mn-lt"/>
                <a:cs typeface="+mn-lt"/>
              </a:rPr>
              <a:t> du concept de construction</a:t>
            </a:r>
          </a:p>
          <a:p>
            <a:endParaRPr lang="en-US" dirty="0"/>
          </a:p>
        </p:txBody>
      </p:sp>
      <p:sp>
        <p:nvSpPr>
          <p:cNvPr id="11" name="ZoneTexte 10">
            <a:extLst>
              <a:ext uri="{FF2B5EF4-FFF2-40B4-BE49-F238E27FC236}">
                <a16:creationId xmlns:a16="http://schemas.microsoft.com/office/drawing/2014/main" id="{51094201-14AC-F44D-58B4-A0C66A3F40D5}"/>
              </a:ext>
            </a:extLst>
          </p:cNvPr>
          <p:cNvSpPr txBox="1"/>
          <p:nvPr/>
        </p:nvSpPr>
        <p:spPr>
          <a:xfrm>
            <a:off x="5335811" y="4748293"/>
            <a:ext cx="590882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La </a:t>
            </a:r>
            <a:r>
              <a:rPr lang="en-US" dirty="0" err="1">
                <a:ea typeface="+mn-lt"/>
                <a:cs typeface="+mn-lt"/>
              </a:rPr>
              <a:t>demande</a:t>
            </a:r>
            <a:r>
              <a:rPr lang="en-US" dirty="0">
                <a:ea typeface="+mn-lt"/>
                <a:cs typeface="+mn-lt"/>
              </a:rPr>
              <a:t> pour la </a:t>
            </a:r>
            <a:r>
              <a:rPr lang="en-US" dirty="0" err="1">
                <a:ea typeface="+mn-lt"/>
                <a:cs typeface="+mn-lt"/>
              </a:rPr>
              <a:t>prise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compte</a:t>
            </a:r>
            <a:r>
              <a:rPr lang="en-US" dirty="0">
                <a:ea typeface="+mn-lt"/>
                <a:cs typeface="+mn-lt"/>
              </a:rPr>
              <a:t> des </a:t>
            </a:r>
            <a:r>
              <a:rPr lang="en-US" dirty="0" err="1">
                <a:ea typeface="+mn-lt"/>
                <a:cs typeface="+mn-lt"/>
              </a:rPr>
              <a:t>besoins</a:t>
            </a:r>
            <a:r>
              <a:rPr lang="en-US" dirty="0">
                <a:ea typeface="+mn-lt"/>
                <a:cs typeface="+mn-lt"/>
              </a:rPr>
              <a:t> de </a:t>
            </a:r>
            <a:r>
              <a:rPr lang="en-US" dirty="0" err="1">
                <a:ea typeface="+mn-lt"/>
                <a:cs typeface="+mn-lt"/>
              </a:rPr>
              <a:t>chacun</a:t>
            </a:r>
            <a:r>
              <a:rPr lang="en-US" dirty="0">
                <a:ea typeface="+mn-lt"/>
                <a:cs typeface="+mn-lt"/>
              </a:rPr>
              <a:t> </a:t>
            </a:r>
            <a:r>
              <a:rPr lang="en-US" dirty="0" err="1">
                <a:ea typeface="+mn-lt"/>
                <a:cs typeface="+mn-lt"/>
              </a:rPr>
              <a:t>évolue</a:t>
            </a:r>
            <a:r>
              <a:rPr lang="en-US" dirty="0">
                <a:ea typeface="+mn-lt"/>
                <a:cs typeface="+mn-lt"/>
              </a:rPr>
              <a:t> </a:t>
            </a:r>
            <a:r>
              <a:rPr lang="en-US" dirty="0" err="1">
                <a:ea typeface="+mn-lt"/>
                <a:cs typeface="+mn-lt"/>
              </a:rPr>
              <a:t>elle</a:t>
            </a:r>
            <a:r>
              <a:rPr lang="en-US" dirty="0">
                <a:ea typeface="+mn-lt"/>
                <a:cs typeface="+mn-lt"/>
              </a:rPr>
              <a:t> </a:t>
            </a:r>
            <a:r>
              <a:rPr lang="en-US" dirty="0" err="1">
                <a:ea typeface="+mn-lt"/>
                <a:cs typeface="+mn-lt"/>
              </a:rPr>
              <a:t>aussi</a:t>
            </a:r>
            <a:r>
              <a:rPr lang="en-US" dirty="0">
                <a:ea typeface="+mn-lt"/>
                <a:cs typeface="+mn-lt"/>
              </a:rPr>
              <a:t>, et les gens </a:t>
            </a:r>
            <a:r>
              <a:rPr lang="en-US" dirty="0" err="1">
                <a:ea typeface="+mn-lt"/>
                <a:cs typeface="+mn-lt"/>
              </a:rPr>
              <a:t>sont</a:t>
            </a:r>
            <a:r>
              <a:rPr lang="en-US" dirty="0">
                <a:ea typeface="+mn-lt"/>
                <a:cs typeface="+mn-lt"/>
              </a:rPr>
              <a:t> </a:t>
            </a:r>
            <a:r>
              <a:rPr lang="en-US" dirty="0" err="1">
                <a:ea typeface="+mn-lt"/>
                <a:cs typeface="+mn-lt"/>
              </a:rPr>
              <a:t>nombreux</a:t>
            </a:r>
            <a:r>
              <a:rPr lang="en-US" dirty="0">
                <a:ea typeface="+mn-lt"/>
                <a:cs typeface="+mn-lt"/>
              </a:rPr>
              <a:t> </a:t>
            </a:r>
            <a:r>
              <a:rPr lang="en-US" dirty="0" err="1">
                <a:ea typeface="+mn-lt"/>
                <a:cs typeface="+mn-lt"/>
              </a:rPr>
              <a:t>àaccepter</a:t>
            </a:r>
            <a:r>
              <a:rPr lang="en-US" dirty="0">
                <a:ea typeface="+mn-lt"/>
                <a:cs typeface="+mn-lt"/>
              </a:rPr>
              <a:t> de payer plus </a:t>
            </a:r>
            <a:r>
              <a:rPr lang="en-US" dirty="0" err="1">
                <a:ea typeface="+mn-lt"/>
                <a:cs typeface="+mn-lt"/>
              </a:rPr>
              <a:t>cher</a:t>
            </a:r>
            <a:r>
              <a:rPr lang="en-US" dirty="0">
                <a:ea typeface="+mn-lt"/>
                <a:cs typeface="+mn-lt"/>
              </a:rPr>
              <a:t> pour </a:t>
            </a:r>
            <a:r>
              <a:rPr lang="en-US" dirty="0" err="1">
                <a:ea typeface="+mn-lt"/>
                <a:cs typeface="+mn-lt"/>
              </a:rPr>
              <a:t>une</a:t>
            </a:r>
            <a:r>
              <a:rPr lang="en-US" dirty="0">
                <a:ea typeface="+mn-lt"/>
                <a:cs typeface="+mn-lt"/>
              </a:rPr>
              <a:t> construction qui </a:t>
            </a:r>
            <a:r>
              <a:rPr lang="en-US" dirty="0" err="1">
                <a:ea typeface="+mn-lt"/>
                <a:cs typeface="+mn-lt"/>
              </a:rPr>
              <a:t>soit</a:t>
            </a:r>
            <a:r>
              <a:rPr lang="en-US" dirty="0">
                <a:ea typeface="+mn-lt"/>
                <a:cs typeface="+mn-lt"/>
              </a:rPr>
              <a:t> </a:t>
            </a:r>
            <a:r>
              <a:rPr lang="en-US" dirty="0" err="1">
                <a:ea typeface="+mn-lt"/>
                <a:cs typeface="+mn-lt"/>
              </a:rPr>
              <a:t>davantage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adéquation</a:t>
            </a:r>
            <a:r>
              <a:rPr lang="en-US" dirty="0">
                <a:ea typeface="+mn-lt"/>
                <a:cs typeface="+mn-lt"/>
              </a:rPr>
              <a:t> avec </a:t>
            </a:r>
            <a:r>
              <a:rPr lang="en-US" dirty="0" err="1">
                <a:ea typeface="+mn-lt"/>
                <a:cs typeface="+mn-lt"/>
              </a:rPr>
              <a:t>leurs</a:t>
            </a:r>
            <a:r>
              <a:rPr lang="en-US" dirty="0">
                <a:ea typeface="+mn-lt"/>
                <a:cs typeface="+mn-lt"/>
              </a:rPr>
              <a:t> </a:t>
            </a:r>
            <a:r>
              <a:rPr lang="en-US" dirty="0" err="1">
                <a:ea typeface="+mn-lt"/>
                <a:cs typeface="+mn-lt"/>
              </a:rPr>
              <a:t>besoins</a:t>
            </a:r>
            <a:r>
              <a:rPr lang="en-US" dirty="0">
                <a:ea typeface="+mn-lt"/>
                <a:cs typeface="+mn-lt"/>
              </a:rPr>
              <a:t>, </a:t>
            </a:r>
            <a:r>
              <a:rPr lang="en-US" dirty="0" err="1">
                <a:ea typeface="+mn-lt"/>
                <a:cs typeface="+mn-lt"/>
              </a:rPr>
              <a:t>mais</a:t>
            </a:r>
            <a:r>
              <a:rPr lang="en-US" dirty="0">
                <a:ea typeface="+mn-lt"/>
                <a:cs typeface="+mn-lt"/>
              </a:rPr>
              <a:t> </a:t>
            </a:r>
            <a:r>
              <a:rPr lang="en-US" dirty="0" err="1">
                <a:ea typeface="+mn-lt"/>
                <a:cs typeface="+mn-lt"/>
              </a:rPr>
              <a:t>également</a:t>
            </a:r>
            <a:r>
              <a:rPr lang="en-US" dirty="0">
                <a:ea typeface="+mn-lt"/>
                <a:cs typeface="+mn-lt"/>
              </a:rPr>
              <a:t> avec </a:t>
            </a:r>
            <a:r>
              <a:rPr lang="en-US" dirty="0" err="1">
                <a:ea typeface="+mn-lt"/>
                <a:cs typeface="+mn-lt"/>
              </a:rPr>
              <a:t>ceux</a:t>
            </a:r>
            <a:r>
              <a:rPr lang="en-US" dirty="0">
                <a:ea typeface="+mn-lt"/>
                <a:cs typeface="+mn-lt"/>
              </a:rPr>
              <a:t> de la </a:t>
            </a:r>
            <a:r>
              <a:rPr lang="en-US" dirty="0" err="1">
                <a:ea typeface="+mn-lt"/>
                <a:cs typeface="+mn-lt"/>
              </a:rPr>
              <a:t>planète</a:t>
            </a:r>
            <a:r>
              <a:rPr lang="en-US" dirty="0">
                <a:ea typeface="+mn-lt"/>
                <a:cs typeface="+mn-lt"/>
              </a:rPr>
              <a:t>.</a:t>
            </a:r>
            <a:endParaRPr lang="fr-FR" dirty="0"/>
          </a:p>
        </p:txBody>
      </p:sp>
    </p:spTree>
    <p:extLst>
      <p:ext uri="{BB962C8B-B14F-4D97-AF65-F5344CB8AC3E}">
        <p14:creationId xmlns:p14="http://schemas.microsoft.com/office/powerpoint/2010/main" val="3997634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B520D6-B03B-A3C7-D68C-B947B63834E1}"/>
              </a:ext>
            </a:extLst>
          </p:cNvPr>
          <p:cNvSpPr>
            <a:spLocks noGrp="1"/>
          </p:cNvSpPr>
          <p:nvPr>
            <p:ph type="title"/>
          </p:nvPr>
        </p:nvSpPr>
        <p:spPr>
          <a:xfrm>
            <a:off x="396940" y="1161288"/>
            <a:ext cx="4189850" cy="4526280"/>
          </a:xfrm>
        </p:spPr>
        <p:txBody>
          <a:bodyPr>
            <a:normAutofit/>
          </a:bodyPr>
          <a:lstStyle/>
          <a:p>
            <a:pPr algn="ctr"/>
            <a:r>
              <a:rPr lang="fr-FR" sz="6600" dirty="0"/>
              <a:t>PARTIE I</a:t>
            </a:r>
            <a:br>
              <a:rPr lang="fr-FR" sz="6600" dirty="0"/>
            </a:br>
            <a:r>
              <a:rPr lang="fr-FR" sz="4800" dirty="0">
                <a:solidFill>
                  <a:srgbClr val="DE8B04"/>
                </a:solidFill>
              </a:rPr>
              <a:t>L'AGENCE </a:t>
            </a:r>
            <a:br>
              <a:rPr lang="fr-FR" sz="4800" dirty="0">
                <a:solidFill>
                  <a:srgbClr val="DE8B04"/>
                </a:solidFill>
              </a:rPr>
            </a:br>
            <a:r>
              <a:rPr lang="fr-FR" sz="4800" dirty="0">
                <a:solidFill>
                  <a:srgbClr val="DE8B04"/>
                </a:solidFill>
              </a:rPr>
              <a:t>MARKETING</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5A25DBE-D9EE-979C-1DF7-54D593927EB2}"/>
              </a:ext>
            </a:extLst>
          </p:cNvPr>
          <p:cNvSpPr>
            <a:spLocks noGrp="1"/>
          </p:cNvSpPr>
          <p:nvPr>
            <p:ph idx="1"/>
          </p:nvPr>
        </p:nvSpPr>
        <p:spPr>
          <a:xfrm>
            <a:off x="5117879" y="2176758"/>
            <a:ext cx="2614603" cy="732351"/>
          </a:xfrm>
        </p:spPr>
        <p:txBody>
          <a:bodyPr anchor="ctr">
            <a:normAutofit/>
          </a:bodyPr>
          <a:lstStyle/>
          <a:p>
            <a:r>
              <a:rPr lang="fr-FR" sz="2000" b="1" dirty="0"/>
              <a:t>Nom de l'agence</a:t>
            </a:r>
            <a:r>
              <a:rPr lang="fr-FR" sz="2000" dirty="0"/>
              <a:t> </a:t>
            </a:r>
            <a:endParaRPr lang="fr-FR" sz="2000" dirty="0" err="1"/>
          </a:p>
          <a:p>
            <a:pPr marL="0" indent="0">
              <a:buNone/>
            </a:pPr>
            <a:endParaRPr lang="fr-FR" sz="2000" dirty="0"/>
          </a:p>
          <a:p>
            <a:endParaRPr lang="fr-FR" sz="2000" dirty="0"/>
          </a:p>
          <a:p>
            <a:endParaRPr lang="fr-FR" sz="2000" dirty="0"/>
          </a:p>
        </p:txBody>
      </p:sp>
      <p:pic>
        <p:nvPicPr>
          <p:cNvPr id="5" name="Image 6" descr="Une image contenant texte, périphérique&#10;&#10;Description générée automatiquement">
            <a:extLst>
              <a:ext uri="{FF2B5EF4-FFF2-40B4-BE49-F238E27FC236}">
                <a16:creationId xmlns:a16="http://schemas.microsoft.com/office/drawing/2014/main" id="{7638A1CE-58AB-A32C-C9FE-A944A33B9FF2}"/>
              </a:ext>
            </a:extLst>
          </p:cNvPr>
          <p:cNvPicPr>
            <a:picLocks noChangeAspect="1"/>
          </p:cNvPicPr>
          <p:nvPr/>
        </p:nvPicPr>
        <p:blipFill>
          <a:blip r:embed="rId2"/>
          <a:stretch>
            <a:fillRect/>
          </a:stretch>
        </p:blipFill>
        <p:spPr>
          <a:xfrm>
            <a:off x="5176666" y="3748849"/>
            <a:ext cx="1729647" cy="1720122"/>
          </a:xfrm>
          <a:prstGeom prst="rect">
            <a:avLst/>
          </a:prstGeom>
        </p:spPr>
      </p:pic>
      <p:pic>
        <p:nvPicPr>
          <p:cNvPr id="6" name="Image 6" descr="Une image contenant table&#10;&#10;Description générée automatiquement">
            <a:extLst>
              <a:ext uri="{FF2B5EF4-FFF2-40B4-BE49-F238E27FC236}">
                <a16:creationId xmlns:a16="http://schemas.microsoft.com/office/drawing/2014/main" id="{467081A0-955C-5C5B-66E0-A4302A78DC37}"/>
              </a:ext>
            </a:extLst>
          </p:cNvPr>
          <p:cNvPicPr>
            <a:picLocks noChangeAspect="1"/>
          </p:cNvPicPr>
          <p:nvPr/>
        </p:nvPicPr>
        <p:blipFill>
          <a:blip r:embed="rId3"/>
          <a:stretch>
            <a:fillRect/>
          </a:stretch>
        </p:blipFill>
        <p:spPr>
          <a:xfrm>
            <a:off x="8606614" y="2171585"/>
            <a:ext cx="2796560" cy="3686033"/>
          </a:xfrm>
          <a:prstGeom prst="rect">
            <a:avLst/>
          </a:prstGeom>
        </p:spPr>
      </p:pic>
      <p:sp>
        <p:nvSpPr>
          <p:cNvPr id="7" name="ZoneTexte 6">
            <a:extLst>
              <a:ext uri="{FF2B5EF4-FFF2-40B4-BE49-F238E27FC236}">
                <a16:creationId xmlns:a16="http://schemas.microsoft.com/office/drawing/2014/main" id="{3133AA16-3A63-5583-E78A-DA1C54075F33}"/>
              </a:ext>
            </a:extLst>
          </p:cNvPr>
          <p:cNvSpPr txBox="1"/>
          <p:nvPr/>
        </p:nvSpPr>
        <p:spPr>
          <a:xfrm>
            <a:off x="8485909" y="1674090"/>
            <a:ext cx="2701635" cy="376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fr-FR" b="1" dirty="0">
                <a:ea typeface="+mn-lt"/>
                <a:cs typeface="+mn-lt"/>
              </a:rPr>
              <a:t>Palette de couleurs</a:t>
            </a:r>
            <a:endParaRPr lang="en-US" b="1" dirty="0">
              <a:ea typeface="+mn-lt"/>
              <a:cs typeface="+mn-lt"/>
            </a:endParaRPr>
          </a:p>
        </p:txBody>
      </p:sp>
      <p:sp>
        <p:nvSpPr>
          <p:cNvPr id="9" name="ZoneTexte 8">
            <a:extLst>
              <a:ext uri="{FF2B5EF4-FFF2-40B4-BE49-F238E27FC236}">
                <a16:creationId xmlns:a16="http://schemas.microsoft.com/office/drawing/2014/main" id="{FF371602-B671-1049-37FD-E8C0A0A5D609}"/>
              </a:ext>
            </a:extLst>
          </p:cNvPr>
          <p:cNvSpPr txBox="1"/>
          <p:nvPr/>
        </p:nvSpPr>
        <p:spPr>
          <a:xfrm>
            <a:off x="5414817" y="4087090"/>
            <a:ext cx="1708727" cy="4387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11" name="ZoneTexte 10">
            <a:extLst>
              <a:ext uri="{FF2B5EF4-FFF2-40B4-BE49-F238E27FC236}">
                <a16:creationId xmlns:a16="http://schemas.microsoft.com/office/drawing/2014/main" id="{264A5F59-B486-B4D9-9887-CA0C869A6F38}"/>
              </a:ext>
            </a:extLst>
          </p:cNvPr>
          <p:cNvSpPr txBox="1"/>
          <p:nvPr/>
        </p:nvSpPr>
        <p:spPr>
          <a:xfrm>
            <a:off x="5310908" y="3244273"/>
            <a:ext cx="2066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b="1" dirty="0">
                <a:ea typeface="+mn-lt"/>
                <a:cs typeface="+mn-lt"/>
              </a:rPr>
              <a:t>Logo</a:t>
            </a:r>
            <a:endParaRPr lang="fr-FR" b="1" dirty="0"/>
          </a:p>
        </p:txBody>
      </p:sp>
      <p:sp>
        <p:nvSpPr>
          <p:cNvPr id="15" name="Espace réservé du contenu 2">
            <a:extLst>
              <a:ext uri="{FF2B5EF4-FFF2-40B4-BE49-F238E27FC236}">
                <a16:creationId xmlns:a16="http://schemas.microsoft.com/office/drawing/2014/main" id="{F16C99ED-5586-E888-5FD9-CF8075E36519}"/>
              </a:ext>
            </a:extLst>
          </p:cNvPr>
          <p:cNvSpPr txBox="1">
            <a:spLocks/>
          </p:cNvSpPr>
          <p:nvPr/>
        </p:nvSpPr>
        <p:spPr>
          <a:xfrm>
            <a:off x="5535825" y="2167522"/>
            <a:ext cx="2614603" cy="732351"/>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800" dirty="0" err="1">
                <a:solidFill>
                  <a:srgbClr val="DE8B04"/>
                </a:solidFill>
              </a:rPr>
              <a:t>DigitArts</a:t>
            </a:r>
            <a:endParaRPr lang="fr-FR" sz="2800">
              <a:solidFill>
                <a:srgbClr val="0070C0"/>
              </a:solidFill>
            </a:endParaRPr>
          </a:p>
        </p:txBody>
      </p:sp>
    </p:spTree>
    <p:extLst>
      <p:ext uri="{BB962C8B-B14F-4D97-AF65-F5344CB8AC3E}">
        <p14:creationId xmlns:p14="http://schemas.microsoft.com/office/powerpoint/2010/main" val="283672630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Matrice de PESTEL</a:t>
            </a:r>
            <a:endParaRPr lang="fr-F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346093"/>
            <a:ext cx="2066989"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Technologique</a:t>
            </a:r>
          </a:p>
        </p:txBody>
      </p:sp>
      <p:sp>
        <p:nvSpPr>
          <p:cNvPr id="5" name="ZoneTexte 4">
            <a:extLst>
              <a:ext uri="{FF2B5EF4-FFF2-40B4-BE49-F238E27FC236}">
                <a16:creationId xmlns:a16="http://schemas.microsoft.com/office/drawing/2014/main" id="{C74397B7-FE13-2C15-62FA-74DA4445C544}"/>
              </a:ext>
            </a:extLst>
          </p:cNvPr>
          <p:cNvSpPr txBox="1"/>
          <p:nvPr/>
        </p:nvSpPr>
        <p:spPr>
          <a:xfrm>
            <a:off x="5384974" y="2191908"/>
            <a:ext cx="59948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err="1">
                <a:ea typeface="+mn-lt"/>
                <a:cs typeface="+mn-lt"/>
              </a:rPr>
              <a:t>Avènements</a:t>
            </a:r>
            <a:r>
              <a:rPr lang="en-US" sz="2000" dirty="0">
                <a:ea typeface="+mn-lt"/>
                <a:cs typeface="+mn-lt"/>
              </a:rPr>
              <a:t> des </a:t>
            </a:r>
            <a:r>
              <a:rPr lang="en-US" sz="2000" dirty="0" err="1">
                <a:ea typeface="+mn-lt"/>
                <a:cs typeface="+mn-lt"/>
              </a:rPr>
              <a:t>bâtiments</a:t>
            </a:r>
            <a:r>
              <a:rPr lang="en-US" sz="2000" dirty="0">
                <a:ea typeface="+mn-lt"/>
                <a:cs typeface="+mn-lt"/>
              </a:rPr>
              <a:t> </a:t>
            </a:r>
            <a:r>
              <a:rPr lang="en-US" sz="2000" dirty="0" err="1">
                <a:ea typeface="+mn-lt"/>
                <a:cs typeface="+mn-lt"/>
              </a:rPr>
              <a:t>connectés</a:t>
            </a:r>
            <a:r>
              <a:rPr lang="en-US" sz="2000" dirty="0">
                <a:ea typeface="+mn-lt"/>
                <a:cs typeface="+mn-lt"/>
              </a:rPr>
              <a:t> pour </a:t>
            </a:r>
            <a:r>
              <a:rPr lang="en-US" sz="2000" dirty="0" err="1">
                <a:ea typeface="+mn-lt"/>
                <a:cs typeface="+mn-lt"/>
              </a:rPr>
              <a:t>l'ère</a:t>
            </a:r>
            <a:r>
              <a:rPr lang="en-US" sz="2000" dirty="0">
                <a:ea typeface="+mn-lt"/>
                <a:cs typeface="+mn-lt"/>
              </a:rPr>
              <a:t> de la </a:t>
            </a:r>
            <a:r>
              <a:rPr lang="en-US" sz="2000" dirty="0" err="1">
                <a:ea typeface="+mn-lt"/>
                <a:cs typeface="+mn-lt"/>
              </a:rPr>
              <a:t>digitalisation</a:t>
            </a:r>
            <a:endParaRPr lang="en-US" sz="2000" dirty="0">
              <a:ea typeface="+mn-lt"/>
              <a:cs typeface="+mn-lt"/>
            </a:endParaRPr>
          </a:p>
        </p:txBody>
      </p:sp>
      <p:sp>
        <p:nvSpPr>
          <p:cNvPr id="6" name="ZoneTexte 5">
            <a:extLst>
              <a:ext uri="{FF2B5EF4-FFF2-40B4-BE49-F238E27FC236}">
                <a16:creationId xmlns:a16="http://schemas.microsoft.com/office/drawing/2014/main" id="{92E1195F-8710-E3D5-BA10-BF70971D8775}"/>
              </a:ext>
            </a:extLst>
          </p:cNvPr>
          <p:cNvSpPr txBox="1"/>
          <p:nvPr/>
        </p:nvSpPr>
        <p:spPr>
          <a:xfrm>
            <a:off x="5334000" y="3238803"/>
            <a:ext cx="2202182"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Environnemental</a:t>
            </a:r>
          </a:p>
        </p:txBody>
      </p:sp>
      <p:sp>
        <p:nvSpPr>
          <p:cNvPr id="7" name="ZoneTexte 6">
            <a:extLst>
              <a:ext uri="{FF2B5EF4-FFF2-40B4-BE49-F238E27FC236}">
                <a16:creationId xmlns:a16="http://schemas.microsoft.com/office/drawing/2014/main" id="{3B0C31C2-4D6B-C553-EE77-29AB6DC84A2B}"/>
              </a:ext>
            </a:extLst>
          </p:cNvPr>
          <p:cNvSpPr txBox="1"/>
          <p:nvPr/>
        </p:nvSpPr>
        <p:spPr>
          <a:xfrm>
            <a:off x="5507876" y="3863391"/>
            <a:ext cx="599485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Les innovations </a:t>
            </a:r>
            <a:r>
              <a:rPr lang="en-US" sz="2000" dirty="0" err="1">
                <a:ea typeface="+mn-lt"/>
                <a:cs typeface="+mn-lt"/>
              </a:rPr>
              <a:t>aujourd’hui</a:t>
            </a:r>
            <a:r>
              <a:rPr lang="en-US" sz="2000" dirty="0">
                <a:ea typeface="+mn-lt"/>
                <a:cs typeface="+mn-lt"/>
              </a:rPr>
              <a:t> </a:t>
            </a:r>
            <a:r>
              <a:rPr lang="en-US" sz="2000" dirty="0" err="1">
                <a:ea typeface="+mn-lt"/>
                <a:cs typeface="+mn-lt"/>
              </a:rPr>
              <a:t>doivent</a:t>
            </a:r>
            <a:r>
              <a:rPr lang="en-US" sz="2000" dirty="0">
                <a:ea typeface="+mn-lt"/>
                <a:cs typeface="+mn-lt"/>
              </a:rPr>
              <a:t> respecter </a:t>
            </a:r>
            <a:r>
              <a:rPr lang="en-US" sz="2000" dirty="0" err="1">
                <a:ea typeface="+mn-lt"/>
                <a:cs typeface="+mn-lt"/>
              </a:rPr>
              <a:t>une</a:t>
            </a:r>
            <a:r>
              <a:rPr lang="en-US" sz="2000" dirty="0">
                <a:ea typeface="+mn-lt"/>
                <a:cs typeface="+mn-lt"/>
              </a:rPr>
              <a:t> </a:t>
            </a:r>
            <a:r>
              <a:rPr lang="en-US" sz="2000" dirty="0" err="1">
                <a:ea typeface="+mn-lt"/>
                <a:cs typeface="+mn-lt"/>
              </a:rPr>
              <a:t>série</a:t>
            </a:r>
            <a:r>
              <a:rPr lang="en-US" sz="2000" dirty="0">
                <a:ea typeface="+mn-lt"/>
                <a:cs typeface="+mn-lt"/>
              </a:rPr>
              <a:t> de </a:t>
            </a:r>
            <a:r>
              <a:rPr lang="en-US" sz="2000" dirty="0" err="1">
                <a:ea typeface="+mn-lt"/>
                <a:cs typeface="+mn-lt"/>
              </a:rPr>
              <a:t>réglementations</a:t>
            </a:r>
            <a:r>
              <a:rPr lang="en-US" sz="2000" dirty="0">
                <a:ea typeface="+mn-lt"/>
                <a:cs typeface="+mn-lt"/>
              </a:rPr>
              <a:t> au </a:t>
            </a:r>
            <a:r>
              <a:rPr lang="en-US" sz="2000" dirty="0" err="1">
                <a:ea typeface="+mn-lt"/>
                <a:cs typeface="+mn-lt"/>
              </a:rPr>
              <a:t>niveau</a:t>
            </a:r>
            <a:r>
              <a:rPr lang="en-US" sz="2000" dirty="0">
                <a:ea typeface="+mn-lt"/>
                <a:cs typeface="+mn-lt"/>
              </a:rPr>
              <a:t> </a:t>
            </a:r>
            <a:r>
              <a:rPr lang="en-US" sz="2000" dirty="0" err="1">
                <a:ea typeface="+mn-lt"/>
                <a:cs typeface="+mn-lt"/>
              </a:rPr>
              <a:t>écologique</a:t>
            </a:r>
            <a:r>
              <a:rPr lang="en-US" sz="2000" dirty="0">
                <a:ea typeface="+mn-lt"/>
                <a:cs typeface="+mn-lt"/>
              </a:rPr>
              <a:t>.</a:t>
            </a:r>
          </a:p>
        </p:txBody>
      </p:sp>
      <p:sp>
        <p:nvSpPr>
          <p:cNvPr id="13" name="ZoneTexte 12">
            <a:extLst>
              <a:ext uri="{FF2B5EF4-FFF2-40B4-BE49-F238E27FC236}">
                <a16:creationId xmlns:a16="http://schemas.microsoft.com/office/drawing/2014/main" id="{1C24C474-BB76-46C4-178B-010A0F865D8F}"/>
              </a:ext>
            </a:extLst>
          </p:cNvPr>
          <p:cNvSpPr txBox="1"/>
          <p:nvPr/>
        </p:nvSpPr>
        <p:spPr>
          <a:xfrm>
            <a:off x="5507876" y="5006391"/>
            <a:ext cx="635127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Les </a:t>
            </a:r>
            <a:r>
              <a:rPr lang="en-US" sz="2000" dirty="0" err="1">
                <a:ea typeface="+mn-lt"/>
                <a:cs typeface="+mn-lt"/>
              </a:rPr>
              <a:t>attentes</a:t>
            </a:r>
            <a:r>
              <a:rPr lang="en-US" sz="2000" dirty="0">
                <a:ea typeface="+mn-lt"/>
                <a:cs typeface="+mn-lt"/>
              </a:rPr>
              <a:t> des clients et des </a:t>
            </a:r>
            <a:r>
              <a:rPr lang="en-US" sz="2000" dirty="0" err="1">
                <a:ea typeface="+mn-lt"/>
                <a:cs typeface="+mn-lt"/>
              </a:rPr>
              <a:t>consommateurs</a:t>
            </a:r>
            <a:r>
              <a:rPr lang="en-US" sz="2000" dirty="0">
                <a:ea typeface="+mn-lt"/>
                <a:cs typeface="+mn-lt"/>
              </a:rPr>
              <a:t> </a:t>
            </a:r>
            <a:r>
              <a:rPr lang="en-US" sz="2000" dirty="0" err="1">
                <a:ea typeface="+mn-lt"/>
                <a:cs typeface="+mn-lt"/>
              </a:rPr>
              <a:t>d’une</a:t>
            </a:r>
            <a:r>
              <a:rPr lang="en-US" sz="2000" dirty="0">
                <a:ea typeface="+mn-lt"/>
                <a:cs typeface="+mn-lt"/>
              </a:rPr>
              <a:t> manière </a:t>
            </a:r>
            <a:r>
              <a:rPr lang="en-US" sz="2000" dirty="0" err="1">
                <a:ea typeface="+mn-lt"/>
                <a:cs typeface="+mn-lt"/>
              </a:rPr>
              <a:t>générale</a:t>
            </a:r>
            <a:r>
              <a:rPr lang="en-US" sz="2000" dirty="0">
                <a:ea typeface="+mn-lt"/>
                <a:cs typeface="+mn-lt"/>
              </a:rPr>
              <a:t> </a:t>
            </a:r>
            <a:r>
              <a:rPr lang="en-US" sz="2000" dirty="0" err="1">
                <a:ea typeface="+mn-lt"/>
                <a:cs typeface="+mn-lt"/>
              </a:rPr>
              <a:t>vont</a:t>
            </a:r>
            <a:r>
              <a:rPr lang="en-US" sz="2000" dirty="0">
                <a:ea typeface="+mn-lt"/>
                <a:cs typeface="+mn-lt"/>
              </a:rPr>
              <a:t> dans le </a:t>
            </a:r>
            <a:r>
              <a:rPr lang="en-US" sz="2000" dirty="0" err="1">
                <a:ea typeface="+mn-lt"/>
                <a:cs typeface="+mn-lt"/>
              </a:rPr>
              <a:t>sens</a:t>
            </a:r>
            <a:r>
              <a:rPr lang="en-US" sz="2000" dirty="0">
                <a:ea typeface="+mn-lt"/>
                <a:cs typeface="+mn-lt"/>
              </a:rPr>
              <a:t> de </a:t>
            </a:r>
            <a:r>
              <a:rPr lang="en-US" sz="2000" dirty="0" err="1">
                <a:ea typeface="+mn-lt"/>
                <a:cs typeface="+mn-lt"/>
              </a:rPr>
              <a:t>matériaux</a:t>
            </a:r>
            <a:r>
              <a:rPr lang="en-US" sz="2000" dirty="0">
                <a:ea typeface="+mn-lt"/>
                <a:cs typeface="+mn-lt"/>
              </a:rPr>
              <a:t> plus verts, </a:t>
            </a:r>
            <a:r>
              <a:rPr lang="en-US" sz="2000" dirty="0" err="1">
                <a:ea typeface="+mn-lt"/>
                <a:cs typeface="+mn-lt"/>
              </a:rPr>
              <a:t>davantage</a:t>
            </a:r>
            <a:r>
              <a:rPr lang="en-US" sz="2000" dirty="0">
                <a:ea typeface="+mn-lt"/>
                <a:cs typeface="+mn-lt"/>
              </a:rPr>
              <a:t> </a:t>
            </a:r>
            <a:r>
              <a:rPr lang="en-US" sz="2000" dirty="0" err="1">
                <a:ea typeface="+mn-lt"/>
                <a:cs typeface="+mn-lt"/>
              </a:rPr>
              <a:t>en</a:t>
            </a:r>
            <a:r>
              <a:rPr lang="en-US" sz="2000" dirty="0">
                <a:ea typeface="+mn-lt"/>
                <a:cs typeface="+mn-lt"/>
              </a:rPr>
              <a:t> </a:t>
            </a:r>
            <a:r>
              <a:rPr lang="en-US" sz="2000" dirty="0" err="1">
                <a:ea typeface="+mn-lt"/>
                <a:cs typeface="+mn-lt"/>
              </a:rPr>
              <a:t>adéquation</a:t>
            </a:r>
            <a:r>
              <a:rPr lang="en-US" sz="2000" dirty="0">
                <a:ea typeface="+mn-lt"/>
                <a:cs typeface="+mn-lt"/>
              </a:rPr>
              <a:t> avec la protection de la </a:t>
            </a:r>
            <a:r>
              <a:rPr lang="en-US" sz="2000">
                <a:ea typeface="+mn-lt"/>
                <a:cs typeface="+mn-lt"/>
              </a:rPr>
              <a:t>planète.</a:t>
            </a:r>
            <a:endParaRPr lang="fr-FR" dirty="0" err="1">
              <a:ea typeface="+mn-lt"/>
              <a:cs typeface="+mn-lt"/>
            </a:endParaRPr>
          </a:p>
        </p:txBody>
      </p:sp>
    </p:spTree>
    <p:extLst>
      <p:ext uri="{BB962C8B-B14F-4D97-AF65-F5344CB8AC3E}">
        <p14:creationId xmlns:p14="http://schemas.microsoft.com/office/powerpoint/2010/main" val="26111649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Matrice de PESTEL</a:t>
            </a:r>
            <a:endParaRPr lang="fr-F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346093"/>
            <a:ext cx="2066989"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Légal</a:t>
            </a:r>
          </a:p>
        </p:txBody>
      </p:sp>
      <p:sp>
        <p:nvSpPr>
          <p:cNvPr id="5" name="ZoneTexte 4">
            <a:extLst>
              <a:ext uri="{FF2B5EF4-FFF2-40B4-BE49-F238E27FC236}">
                <a16:creationId xmlns:a16="http://schemas.microsoft.com/office/drawing/2014/main" id="{C74397B7-FE13-2C15-62FA-74DA4445C544}"/>
              </a:ext>
            </a:extLst>
          </p:cNvPr>
          <p:cNvSpPr txBox="1"/>
          <p:nvPr/>
        </p:nvSpPr>
        <p:spPr>
          <a:xfrm>
            <a:off x="5384974" y="2191908"/>
            <a:ext cx="64250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Le </a:t>
            </a:r>
            <a:r>
              <a:rPr lang="en-US" sz="2400" dirty="0" err="1">
                <a:ea typeface="+mn-lt"/>
                <a:cs typeface="+mn-lt"/>
              </a:rPr>
              <a:t>secteur</a:t>
            </a:r>
            <a:r>
              <a:rPr lang="en-US" sz="2400" dirty="0">
                <a:ea typeface="+mn-lt"/>
                <a:cs typeface="+mn-lt"/>
              </a:rPr>
              <a:t> de la construction </a:t>
            </a:r>
            <a:r>
              <a:rPr lang="en-US" sz="2400" dirty="0" err="1">
                <a:ea typeface="+mn-lt"/>
                <a:cs typeface="+mn-lt"/>
              </a:rPr>
              <a:t>est</a:t>
            </a:r>
            <a:r>
              <a:rPr lang="en-US" sz="2400" dirty="0">
                <a:ea typeface="+mn-lt"/>
                <a:cs typeface="+mn-lt"/>
              </a:rPr>
              <a:t> </a:t>
            </a:r>
            <a:r>
              <a:rPr lang="en-US" sz="2400" dirty="0" err="1">
                <a:ea typeface="+mn-lt"/>
                <a:cs typeface="+mn-lt"/>
              </a:rPr>
              <a:t>soumis</a:t>
            </a:r>
            <a:r>
              <a:rPr lang="en-US" sz="2400" dirty="0">
                <a:ea typeface="+mn-lt"/>
                <a:cs typeface="+mn-lt"/>
              </a:rPr>
              <a:t> à un grand </a:t>
            </a:r>
            <a:r>
              <a:rPr lang="en-US" sz="2400" dirty="0" err="1">
                <a:ea typeface="+mn-lt"/>
                <a:cs typeface="+mn-lt"/>
              </a:rPr>
              <a:t>nombre</a:t>
            </a:r>
            <a:r>
              <a:rPr lang="en-US" sz="2400" dirty="0">
                <a:ea typeface="+mn-lt"/>
                <a:cs typeface="+mn-lt"/>
              </a:rPr>
              <a:t> de </a:t>
            </a:r>
            <a:r>
              <a:rPr lang="en-US" sz="2400" dirty="0" err="1">
                <a:ea typeface="+mn-lt"/>
                <a:cs typeface="+mn-lt"/>
              </a:rPr>
              <a:t>réglementations</a:t>
            </a:r>
            <a:r>
              <a:rPr lang="en-US" sz="2400" dirty="0">
                <a:ea typeface="+mn-lt"/>
                <a:cs typeface="+mn-lt"/>
              </a:rPr>
              <a:t> et de </a:t>
            </a:r>
            <a:r>
              <a:rPr lang="en-US" sz="2400" dirty="0" err="1">
                <a:ea typeface="+mn-lt"/>
                <a:cs typeface="+mn-lt"/>
              </a:rPr>
              <a:t>lois</a:t>
            </a:r>
            <a:r>
              <a:rPr lang="en-US" sz="2400" dirty="0">
                <a:ea typeface="+mn-lt"/>
                <a:cs typeface="+mn-lt"/>
              </a:rPr>
              <a:t>, qui </a:t>
            </a:r>
            <a:r>
              <a:rPr lang="en-US" sz="2400" dirty="0" err="1">
                <a:ea typeface="+mn-lt"/>
                <a:cs typeface="+mn-lt"/>
              </a:rPr>
              <a:t>régissent</a:t>
            </a:r>
            <a:r>
              <a:rPr lang="en-US" sz="2400" dirty="0">
                <a:ea typeface="+mn-lt"/>
                <a:cs typeface="+mn-lt"/>
              </a:rPr>
              <a:t> </a:t>
            </a:r>
            <a:r>
              <a:rPr lang="en-US" sz="2400" dirty="0" err="1">
                <a:ea typeface="+mn-lt"/>
                <a:cs typeface="+mn-lt"/>
              </a:rPr>
              <a:t>l’ensemble</a:t>
            </a:r>
            <a:r>
              <a:rPr lang="en-US" sz="2400" dirty="0">
                <a:ea typeface="+mn-lt"/>
                <a:cs typeface="+mn-lt"/>
              </a:rPr>
              <a:t> du </a:t>
            </a:r>
            <a:r>
              <a:rPr lang="en-US" sz="2400" dirty="0" err="1">
                <a:ea typeface="+mn-lt"/>
                <a:cs typeface="+mn-lt"/>
              </a:rPr>
              <a:t>marché</a:t>
            </a:r>
            <a:r>
              <a:rPr lang="en-US" sz="2400" dirty="0">
                <a:ea typeface="+mn-lt"/>
                <a:cs typeface="+mn-lt"/>
              </a:rPr>
              <a:t>.</a:t>
            </a:r>
          </a:p>
        </p:txBody>
      </p:sp>
    </p:spTree>
    <p:extLst>
      <p:ext uri="{BB962C8B-B14F-4D97-AF65-F5344CB8AC3E}">
        <p14:creationId xmlns:p14="http://schemas.microsoft.com/office/powerpoint/2010/main" val="21146569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Forces de Porter</a:t>
            </a: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346093"/>
            <a:ext cx="5176440"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ea typeface="+mn-lt"/>
                <a:cs typeface="+mn-lt"/>
              </a:rPr>
              <a:t>La</a:t>
            </a:r>
            <a:r>
              <a:rPr lang="fr-FR" dirty="0">
                <a:ea typeface="+mn-lt"/>
                <a:cs typeface="+mn-lt"/>
              </a:rPr>
              <a:t> </a:t>
            </a:r>
            <a:r>
              <a:rPr lang="fr-FR" b="1" dirty="0">
                <a:ea typeface="+mn-lt"/>
                <a:cs typeface="+mn-lt"/>
              </a:rPr>
              <a:t>Menace des nouveaux entrants</a:t>
            </a:r>
            <a:endParaRPr lang="fr-FR" dirty="0"/>
          </a:p>
        </p:txBody>
      </p:sp>
      <p:sp>
        <p:nvSpPr>
          <p:cNvPr id="5" name="ZoneTexte 4">
            <a:extLst>
              <a:ext uri="{FF2B5EF4-FFF2-40B4-BE49-F238E27FC236}">
                <a16:creationId xmlns:a16="http://schemas.microsoft.com/office/drawing/2014/main" id="{C74397B7-FE13-2C15-62FA-74DA4445C544}"/>
              </a:ext>
            </a:extLst>
          </p:cNvPr>
          <p:cNvSpPr txBox="1"/>
          <p:nvPr/>
        </p:nvSpPr>
        <p:spPr>
          <a:xfrm>
            <a:off x="5384974" y="2191908"/>
            <a:ext cx="64250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Entrée de beaucoup de </a:t>
            </a:r>
            <a:r>
              <a:rPr lang="en-US" sz="2400" dirty="0" err="1">
                <a:ea typeface="+mn-lt"/>
                <a:cs typeface="+mn-lt"/>
              </a:rPr>
              <a:t>nouvelles</a:t>
            </a:r>
            <a:r>
              <a:rPr lang="en-US" sz="2400" dirty="0">
                <a:ea typeface="+mn-lt"/>
                <a:cs typeface="+mn-lt"/>
              </a:rPr>
              <a:t> </a:t>
            </a:r>
            <a:r>
              <a:rPr lang="en-US" sz="2400" dirty="0" err="1">
                <a:ea typeface="+mn-lt"/>
                <a:cs typeface="+mn-lt"/>
              </a:rPr>
              <a:t>sociétés</a:t>
            </a:r>
            <a:r>
              <a:rPr lang="en-US" sz="2400" dirty="0">
                <a:ea typeface="+mn-lt"/>
                <a:cs typeface="+mn-lt"/>
              </a:rPr>
              <a:t> </a:t>
            </a:r>
            <a:r>
              <a:rPr lang="en-US" sz="2400" dirty="0" err="1">
                <a:ea typeface="+mn-lt"/>
                <a:cs typeface="+mn-lt"/>
              </a:rPr>
              <a:t>ou</a:t>
            </a:r>
            <a:r>
              <a:rPr lang="en-US" sz="2400" dirty="0">
                <a:ea typeface="+mn-lt"/>
                <a:cs typeface="+mn-lt"/>
              </a:rPr>
              <a:t> </a:t>
            </a:r>
            <a:r>
              <a:rPr lang="en-US" sz="2400" dirty="0" err="1">
                <a:ea typeface="+mn-lt"/>
                <a:cs typeface="+mn-lt"/>
              </a:rPr>
              <a:t>entreprises</a:t>
            </a:r>
            <a:r>
              <a:rPr lang="en-US" sz="2400" dirty="0">
                <a:ea typeface="+mn-lt"/>
                <a:cs typeface="+mn-lt"/>
              </a:rPr>
              <a:t> avec des </a:t>
            </a:r>
            <a:r>
              <a:rPr lang="en-US" sz="2400" dirty="0" err="1">
                <a:ea typeface="+mn-lt"/>
                <a:cs typeface="+mn-lt"/>
              </a:rPr>
              <a:t>gros</a:t>
            </a:r>
            <a:r>
              <a:rPr lang="en-US" sz="2400" dirty="0">
                <a:ea typeface="+mn-lt"/>
                <a:cs typeface="+mn-lt"/>
              </a:rPr>
              <a:t> chiffres </a:t>
            </a:r>
            <a:r>
              <a:rPr lang="en-US" sz="2400" dirty="0" err="1">
                <a:ea typeface="+mn-lt"/>
                <a:cs typeface="+mn-lt"/>
              </a:rPr>
              <a:t>d'affaires</a:t>
            </a:r>
            <a:r>
              <a:rPr lang="en-US" sz="2400" dirty="0">
                <a:ea typeface="+mn-lt"/>
                <a:cs typeface="+mn-lt"/>
              </a:rPr>
              <a:t> </a:t>
            </a:r>
            <a:r>
              <a:rPr lang="en-US" sz="2400" dirty="0" err="1">
                <a:ea typeface="+mn-lt"/>
                <a:cs typeface="+mn-lt"/>
              </a:rPr>
              <a:t>d’où</a:t>
            </a:r>
            <a:r>
              <a:rPr lang="en-US" sz="2400" dirty="0">
                <a:ea typeface="+mn-lt"/>
                <a:cs typeface="+mn-lt"/>
              </a:rPr>
              <a:t> la </a:t>
            </a:r>
            <a:r>
              <a:rPr lang="en-US" sz="2400" dirty="0" err="1">
                <a:ea typeface="+mn-lt"/>
                <a:cs typeface="+mn-lt"/>
              </a:rPr>
              <a:t>bataille</a:t>
            </a:r>
            <a:r>
              <a:rPr lang="en-US" sz="2400" dirty="0">
                <a:ea typeface="+mn-lt"/>
                <a:cs typeface="+mn-lt"/>
              </a:rPr>
              <a:t> des prix</a:t>
            </a:r>
          </a:p>
        </p:txBody>
      </p:sp>
      <p:sp>
        <p:nvSpPr>
          <p:cNvPr id="7" name="ZoneTexte 6">
            <a:extLst>
              <a:ext uri="{FF2B5EF4-FFF2-40B4-BE49-F238E27FC236}">
                <a16:creationId xmlns:a16="http://schemas.microsoft.com/office/drawing/2014/main" id="{B0CE14E5-5EF5-2636-FC8B-E5BF6D979E22}"/>
              </a:ext>
            </a:extLst>
          </p:cNvPr>
          <p:cNvSpPr txBox="1"/>
          <p:nvPr/>
        </p:nvSpPr>
        <p:spPr>
          <a:xfrm>
            <a:off x="5334000" y="3804158"/>
            <a:ext cx="5176440"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ea typeface="+mn-lt"/>
                <a:cs typeface="+mn-lt"/>
              </a:rPr>
              <a:t>Le Degré de rivalité avec les concurrents</a:t>
            </a:r>
            <a:endParaRPr lang="fr-FR" dirty="0"/>
          </a:p>
        </p:txBody>
      </p:sp>
    </p:spTree>
    <p:extLst>
      <p:ext uri="{BB962C8B-B14F-4D97-AF65-F5344CB8AC3E}">
        <p14:creationId xmlns:p14="http://schemas.microsoft.com/office/powerpoint/2010/main" val="708327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Analyse SWOT</a:t>
            </a: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346093"/>
            <a:ext cx="1673699"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FORCES</a:t>
            </a:r>
          </a:p>
        </p:txBody>
      </p:sp>
      <p:sp>
        <p:nvSpPr>
          <p:cNvPr id="5" name="ZoneTexte 4">
            <a:extLst>
              <a:ext uri="{FF2B5EF4-FFF2-40B4-BE49-F238E27FC236}">
                <a16:creationId xmlns:a16="http://schemas.microsoft.com/office/drawing/2014/main" id="{C74397B7-FE13-2C15-62FA-74DA4445C544}"/>
              </a:ext>
            </a:extLst>
          </p:cNvPr>
          <p:cNvSpPr txBox="1"/>
          <p:nvPr/>
        </p:nvSpPr>
        <p:spPr>
          <a:xfrm>
            <a:off x="5384974" y="1982973"/>
            <a:ext cx="64250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err="1">
                <a:ea typeface="+mn-lt"/>
                <a:cs typeface="+mn-lt"/>
              </a:rPr>
              <a:t>Equipe</a:t>
            </a:r>
            <a:r>
              <a:rPr lang="en-US" sz="2400" dirty="0">
                <a:ea typeface="+mn-lt"/>
                <a:cs typeface="+mn-lt"/>
              </a:rPr>
              <a:t> </a:t>
            </a:r>
            <a:r>
              <a:rPr lang="en-US" sz="2400" dirty="0" err="1">
                <a:ea typeface="+mn-lt"/>
                <a:cs typeface="+mn-lt"/>
              </a:rPr>
              <a:t>diversifiée</a:t>
            </a:r>
            <a:endParaRPr lang="fr-FR" dirty="0" err="1"/>
          </a:p>
        </p:txBody>
      </p:sp>
      <p:sp>
        <p:nvSpPr>
          <p:cNvPr id="7" name="ZoneTexte 6">
            <a:extLst>
              <a:ext uri="{FF2B5EF4-FFF2-40B4-BE49-F238E27FC236}">
                <a16:creationId xmlns:a16="http://schemas.microsoft.com/office/drawing/2014/main" id="{B0CE14E5-5EF5-2636-FC8B-E5BF6D979E22}"/>
              </a:ext>
            </a:extLst>
          </p:cNvPr>
          <p:cNvSpPr txBox="1"/>
          <p:nvPr/>
        </p:nvSpPr>
        <p:spPr>
          <a:xfrm>
            <a:off x="5383161" y="4480126"/>
            <a:ext cx="1759731"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ea typeface="+mn-lt"/>
                <a:cs typeface="+mn-lt"/>
              </a:rPr>
              <a:t>FAIBLESSES</a:t>
            </a:r>
            <a:endParaRPr lang="fr-FR" b="1" dirty="0"/>
          </a:p>
        </p:txBody>
      </p:sp>
      <p:sp>
        <p:nvSpPr>
          <p:cNvPr id="6" name="ZoneTexte 5">
            <a:extLst>
              <a:ext uri="{FF2B5EF4-FFF2-40B4-BE49-F238E27FC236}">
                <a16:creationId xmlns:a16="http://schemas.microsoft.com/office/drawing/2014/main" id="{2648F144-3853-E16D-C498-A18FC3FCA6F1}"/>
              </a:ext>
            </a:extLst>
          </p:cNvPr>
          <p:cNvSpPr txBox="1"/>
          <p:nvPr/>
        </p:nvSpPr>
        <p:spPr>
          <a:xfrm>
            <a:off x="5384973" y="2523746"/>
            <a:ext cx="64250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Personnel </a:t>
            </a:r>
            <a:r>
              <a:rPr lang="en-US" sz="2400" dirty="0" err="1">
                <a:ea typeface="+mn-lt"/>
                <a:cs typeface="+mn-lt"/>
              </a:rPr>
              <a:t>créatif</a:t>
            </a:r>
            <a:r>
              <a:rPr lang="en-US" sz="2400" dirty="0">
                <a:ea typeface="+mn-lt"/>
                <a:cs typeface="+mn-lt"/>
              </a:rPr>
              <a:t>, </a:t>
            </a:r>
            <a:r>
              <a:rPr lang="en-US" sz="2400" dirty="0" err="1">
                <a:ea typeface="+mn-lt"/>
                <a:cs typeface="+mn-lt"/>
              </a:rPr>
              <a:t>qualifié</a:t>
            </a:r>
            <a:r>
              <a:rPr lang="en-US" sz="2400" dirty="0">
                <a:ea typeface="+mn-lt"/>
                <a:cs typeface="+mn-lt"/>
              </a:rPr>
              <a:t> et </a:t>
            </a:r>
            <a:r>
              <a:rPr lang="en-US" sz="2400" dirty="0" err="1">
                <a:ea typeface="+mn-lt"/>
                <a:cs typeface="+mn-lt"/>
              </a:rPr>
              <a:t>intègre</a:t>
            </a:r>
            <a:endParaRPr lang="en-US" sz="2400" dirty="0" err="1"/>
          </a:p>
        </p:txBody>
      </p:sp>
      <p:sp>
        <p:nvSpPr>
          <p:cNvPr id="9" name="ZoneTexte 8">
            <a:extLst>
              <a:ext uri="{FF2B5EF4-FFF2-40B4-BE49-F238E27FC236}">
                <a16:creationId xmlns:a16="http://schemas.microsoft.com/office/drawing/2014/main" id="{F9CD23FA-45A5-5953-56C7-388892C4C2C9}"/>
              </a:ext>
            </a:extLst>
          </p:cNvPr>
          <p:cNvSpPr txBox="1"/>
          <p:nvPr/>
        </p:nvSpPr>
        <p:spPr>
          <a:xfrm>
            <a:off x="5384972" y="3101390"/>
            <a:ext cx="6560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Confiance, </a:t>
            </a:r>
            <a:r>
              <a:rPr lang="en-US" sz="2000" dirty="0" err="1">
                <a:ea typeface="+mn-lt"/>
                <a:cs typeface="+mn-lt"/>
              </a:rPr>
              <a:t>responsabilité</a:t>
            </a:r>
            <a:r>
              <a:rPr lang="en-US" sz="2000" dirty="0">
                <a:ea typeface="+mn-lt"/>
                <a:cs typeface="+mn-lt"/>
              </a:rPr>
              <a:t> et excellence </a:t>
            </a:r>
            <a:r>
              <a:rPr lang="en-US" sz="2000" dirty="0" err="1">
                <a:ea typeface="+mn-lt"/>
                <a:cs typeface="+mn-lt"/>
              </a:rPr>
              <a:t>prônées</a:t>
            </a:r>
            <a:endParaRPr lang="en-US" sz="2000" dirty="0" err="1"/>
          </a:p>
        </p:txBody>
      </p:sp>
      <p:sp>
        <p:nvSpPr>
          <p:cNvPr id="13" name="ZoneTexte 12">
            <a:extLst>
              <a:ext uri="{FF2B5EF4-FFF2-40B4-BE49-F238E27FC236}">
                <a16:creationId xmlns:a16="http://schemas.microsoft.com/office/drawing/2014/main" id="{803E8F67-BE50-ED9F-4CB9-4830B23DA42D}"/>
              </a:ext>
            </a:extLst>
          </p:cNvPr>
          <p:cNvSpPr txBox="1"/>
          <p:nvPr/>
        </p:nvSpPr>
        <p:spPr>
          <a:xfrm>
            <a:off x="5434133" y="3679035"/>
            <a:ext cx="6560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Environnement de travail </a:t>
            </a:r>
            <a:r>
              <a:rPr lang="en-US" sz="2000" dirty="0" err="1">
                <a:ea typeface="+mn-lt"/>
                <a:cs typeface="+mn-lt"/>
              </a:rPr>
              <a:t>sain</a:t>
            </a:r>
            <a:r>
              <a:rPr lang="en-US" sz="2000" dirty="0">
                <a:ea typeface="+mn-lt"/>
                <a:cs typeface="+mn-lt"/>
              </a:rPr>
              <a:t> et </a:t>
            </a:r>
            <a:r>
              <a:rPr lang="en-US" sz="2000" dirty="0" err="1">
                <a:ea typeface="+mn-lt"/>
                <a:cs typeface="+mn-lt"/>
              </a:rPr>
              <a:t>collaboratif</a:t>
            </a:r>
            <a:endParaRPr lang="en-US" sz="2000" dirty="0" err="1"/>
          </a:p>
        </p:txBody>
      </p:sp>
      <p:sp>
        <p:nvSpPr>
          <p:cNvPr id="15" name="ZoneTexte 14">
            <a:extLst>
              <a:ext uri="{FF2B5EF4-FFF2-40B4-BE49-F238E27FC236}">
                <a16:creationId xmlns:a16="http://schemas.microsoft.com/office/drawing/2014/main" id="{A91D0E31-E56E-9144-35FE-5DAF9E13CB80}"/>
              </a:ext>
            </a:extLst>
          </p:cNvPr>
          <p:cNvSpPr txBox="1"/>
          <p:nvPr/>
        </p:nvSpPr>
        <p:spPr>
          <a:xfrm>
            <a:off x="5434132" y="5166163"/>
            <a:ext cx="6560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err="1">
                <a:ea typeface="+mn-lt"/>
                <a:cs typeface="+mn-lt"/>
              </a:rPr>
              <a:t>Faible</a:t>
            </a:r>
            <a:r>
              <a:rPr lang="en-US" sz="2000" dirty="0">
                <a:ea typeface="+mn-lt"/>
                <a:cs typeface="+mn-lt"/>
              </a:rPr>
              <a:t> </a:t>
            </a:r>
            <a:r>
              <a:rPr lang="en-US" sz="2000" dirty="0" err="1">
                <a:ea typeface="+mn-lt"/>
                <a:cs typeface="+mn-lt"/>
              </a:rPr>
              <a:t>notoriété</a:t>
            </a:r>
            <a:r>
              <a:rPr lang="en-US" sz="2000" dirty="0">
                <a:ea typeface="+mn-lt"/>
                <a:cs typeface="+mn-lt"/>
              </a:rPr>
              <a:t>, image </a:t>
            </a:r>
            <a:r>
              <a:rPr lang="en-US" sz="2000" dirty="0" err="1">
                <a:ea typeface="+mn-lt"/>
                <a:cs typeface="+mn-lt"/>
              </a:rPr>
              <a:t>peu</a:t>
            </a:r>
            <a:r>
              <a:rPr lang="en-US" sz="2000" dirty="0">
                <a:ea typeface="+mn-lt"/>
                <a:cs typeface="+mn-lt"/>
              </a:rPr>
              <a:t> </a:t>
            </a:r>
            <a:r>
              <a:rPr lang="en-US" sz="2000" dirty="0" err="1">
                <a:ea typeface="+mn-lt"/>
                <a:cs typeface="+mn-lt"/>
              </a:rPr>
              <a:t>répandue</a:t>
            </a:r>
            <a:endParaRPr lang="en-US" sz="2000" dirty="0" err="1"/>
          </a:p>
        </p:txBody>
      </p:sp>
      <p:sp>
        <p:nvSpPr>
          <p:cNvPr id="16" name="ZoneTexte 15">
            <a:extLst>
              <a:ext uri="{FF2B5EF4-FFF2-40B4-BE49-F238E27FC236}">
                <a16:creationId xmlns:a16="http://schemas.microsoft.com/office/drawing/2014/main" id="{7FC995C7-7EF0-1216-5ECD-F5A5A97948B1}"/>
              </a:ext>
            </a:extLst>
          </p:cNvPr>
          <p:cNvSpPr txBox="1"/>
          <p:nvPr/>
        </p:nvSpPr>
        <p:spPr>
          <a:xfrm>
            <a:off x="5434131" y="5645485"/>
            <a:ext cx="6560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Base de clients très </a:t>
            </a:r>
            <a:r>
              <a:rPr lang="en-US" sz="2000" dirty="0" err="1">
                <a:ea typeface="+mn-lt"/>
                <a:cs typeface="+mn-lt"/>
              </a:rPr>
              <a:t>réduite</a:t>
            </a:r>
            <a:endParaRPr lang="en-US" sz="2000" dirty="0" err="1"/>
          </a:p>
        </p:txBody>
      </p:sp>
      <p:sp>
        <p:nvSpPr>
          <p:cNvPr id="18" name="ZoneTexte 17">
            <a:extLst>
              <a:ext uri="{FF2B5EF4-FFF2-40B4-BE49-F238E27FC236}">
                <a16:creationId xmlns:a16="http://schemas.microsoft.com/office/drawing/2014/main" id="{D2D23F42-E539-657E-2A36-4B3A40686237}"/>
              </a:ext>
            </a:extLst>
          </p:cNvPr>
          <p:cNvSpPr txBox="1"/>
          <p:nvPr/>
        </p:nvSpPr>
        <p:spPr>
          <a:xfrm>
            <a:off x="5434130" y="6149387"/>
            <a:ext cx="6560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Site Web non </a:t>
            </a:r>
            <a:r>
              <a:rPr lang="en-US" sz="2000" dirty="0" err="1">
                <a:ea typeface="+mn-lt"/>
                <a:cs typeface="+mn-lt"/>
              </a:rPr>
              <a:t>optimisé</a:t>
            </a:r>
            <a:endParaRPr lang="en-US" sz="2000" dirty="0" err="1"/>
          </a:p>
        </p:txBody>
      </p:sp>
    </p:spTree>
    <p:extLst>
      <p:ext uri="{BB962C8B-B14F-4D97-AF65-F5344CB8AC3E}">
        <p14:creationId xmlns:p14="http://schemas.microsoft.com/office/powerpoint/2010/main" val="1111286039"/>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923B19-21C2-E269-46ED-0E639413CB8F}"/>
              </a:ext>
            </a:extLst>
          </p:cNvPr>
          <p:cNvSpPr>
            <a:spLocks noGrp="1"/>
          </p:cNvSpPr>
          <p:nvPr>
            <p:ph type="title"/>
          </p:nvPr>
        </p:nvSpPr>
        <p:spPr>
          <a:xfrm>
            <a:off x="621792" y="1161288"/>
            <a:ext cx="3602736" cy="4526280"/>
          </a:xfrm>
        </p:spPr>
        <p:txBody>
          <a:bodyPr>
            <a:normAutofit/>
          </a:bodyPr>
          <a:lstStyle/>
          <a:p>
            <a:pPr algn="ctr"/>
            <a:r>
              <a:rPr lang="fr-FR" sz="5400" dirty="0"/>
              <a:t>ETUDE DE MARCHE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1B50D83-4FC6-287C-362B-5BE49E18C7F1}"/>
              </a:ext>
            </a:extLst>
          </p:cNvPr>
          <p:cNvSpPr>
            <a:spLocks noGrp="1"/>
          </p:cNvSpPr>
          <p:nvPr>
            <p:ph idx="1"/>
          </p:nvPr>
        </p:nvSpPr>
        <p:spPr>
          <a:xfrm>
            <a:off x="5334215" y="420524"/>
            <a:ext cx="5916603" cy="707936"/>
          </a:xfrm>
        </p:spPr>
        <p:txBody>
          <a:bodyPr anchor="ctr">
            <a:normAutofit/>
          </a:bodyPr>
          <a:lstStyle/>
          <a:p>
            <a:pPr algn="ctr"/>
            <a:r>
              <a:rPr lang="fr-FR" dirty="0"/>
              <a:t>Analyse SWOT</a:t>
            </a:r>
          </a:p>
        </p:txBody>
      </p:sp>
      <p:sp>
        <p:nvSpPr>
          <p:cNvPr id="4" name="ZoneTexte 3">
            <a:extLst>
              <a:ext uri="{FF2B5EF4-FFF2-40B4-BE49-F238E27FC236}">
                <a16:creationId xmlns:a16="http://schemas.microsoft.com/office/drawing/2014/main" id="{CCCA0469-2E5B-4195-3E52-7ECD681FD17F}"/>
              </a:ext>
            </a:extLst>
          </p:cNvPr>
          <p:cNvSpPr txBox="1"/>
          <p:nvPr/>
        </p:nvSpPr>
        <p:spPr>
          <a:xfrm>
            <a:off x="5334000" y="1346093"/>
            <a:ext cx="2189892"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OPPORTUNITES</a:t>
            </a:r>
          </a:p>
        </p:txBody>
      </p:sp>
      <p:sp>
        <p:nvSpPr>
          <p:cNvPr id="5" name="ZoneTexte 4">
            <a:extLst>
              <a:ext uri="{FF2B5EF4-FFF2-40B4-BE49-F238E27FC236}">
                <a16:creationId xmlns:a16="http://schemas.microsoft.com/office/drawing/2014/main" id="{C74397B7-FE13-2C15-62FA-74DA4445C544}"/>
              </a:ext>
            </a:extLst>
          </p:cNvPr>
          <p:cNvSpPr txBox="1"/>
          <p:nvPr/>
        </p:nvSpPr>
        <p:spPr>
          <a:xfrm>
            <a:off x="5384974" y="1982973"/>
            <a:ext cx="64250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mn-lt"/>
                <a:cs typeface="+mn-lt"/>
              </a:rPr>
              <a:t>Secteur à fort potentiel</a:t>
            </a:r>
            <a:endParaRPr lang="en-US" sz="2400"/>
          </a:p>
        </p:txBody>
      </p:sp>
      <p:sp>
        <p:nvSpPr>
          <p:cNvPr id="7" name="ZoneTexte 6">
            <a:extLst>
              <a:ext uri="{FF2B5EF4-FFF2-40B4-BE49-F238E27FC236}">
                <a16:creationId xmlns:a16="http://schemas.microsoft.com/office/drawing/2014/main" id="{B0CE14E5-5EF5-2636-FC8B-E5BF6D979E22}"/>
              </a:ext>
            </a:extLst>
          </p:cNvPr>
          <p:cNvSpPr txBox="1"/>
          <p:nvPr/>
        </p:nvSpPr>
        <p:spPr>
          <a:xfrm>
            <a:off x="5383161" y="3988513"/>
            <a:ext cx="1759731" cy="369332"/>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ea typeface="+mn-lt"/>
                <a:cs typeface="+mn-lt"/>
              </a:rPr>
              <a:t>MENACES</a:t>
            </a:r>
            <a:endParaRPr lang="fr-FR" b="1" dirty="0"/>
          </a:p>
        </p:txBody>
      </p:sp>
      <p:sp>
        <p:nvSpPr>
          <p:cNvPr id="6" name="ZoneTexte 5">
            <a:extLst>
              <a:ext uri="{FF2B5EF4-FFF2-40B4-BE49-F238E27FC236}">
                <a16:creationId xmlns:a16="http://schemas.microsoft.com/office/drawing/2014/main" id="{2648F144-3853-E16D-C498-A18FC3FCA6F1}"/>
              </a:ext>
            </a:extLst>
          </p:cNvPr>
          <p:cNvSpPr txBox="1"/>
          <p:nvPr/>
        </p:nvSpPr>
        <p:spPr>
          <a:xfrm>
            <a:off x="5384973" y="2523746"/>
            <a:ext cx="64250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err="1">
                <a:ea typeface="+mn-lt"/>
                <a:cs typeface="+mn-lt"/>
              </a:rPr>
              <a:t>Intégration</a:t>
            </a:r>
            <a:r>
              <a:rPr lang="en-US" sz="2400" dirty="0">
                <a:ea typeface="+mn-lt"/>
                <a:cs typeface="+mn-lt"/>
              </a:rPr>
              <a:t> des </a:t>
            </a:r>
            <a:r>
              <a:rPr lang="en-US" sz="2400" dirty="0" err="1">
                <a:ea typeface="+mn-lt"/>
                <a:cs typeface="+mn-lt"/>
              </a:rPr>
              <a:t>nouvelles</a:t>
            </a:r>
            <a:r>
              <a:rPr lang="en-US" sz="2400" dirty="0">
                <a:ea typeface="+mn-lt"/>
                <a:cs typeface="+mn-lt"/>
              </a:rPr>
              <a:t> technologies</a:t>
            </a:r>
            <a:endParaRPr lang="en-US" sz="2400" dirty="0"/>
          </a:p>
        </p:txBody>
      </p:sp>
      <p:sp>
        <p:nvSpPr>
          <p:cNvPr id="9" name="ZoneTexte 8">
            <a:extLst>
              <a:ext uri="{FF2B5EF4-FFF2-40B4-BE49-F238E27FC236}">
                <a16:creationId xmlns:a16="http://schemas.microsoft.com/office/drawing/2014/main" id="{F9CD23FA-45A5-5953-56C7-388892C4C2C9}"/>
              </a:ext>
            </a:extLst>
          </p:cNvPr>
          <p:cNvSpPr txBox="1"/>
          <p:nvPr/>
        </p:nvSpPr>
        <p:spPr>
          <a:xfrm>
            <a:off x="5384972" y="3101390"/>
            <a:ext cx="6560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Communication sur les </a:t>
            </a:r>
            <a:r>
              <a:rPr lang="en-US" sz="2000" dirty="0" err="1">
                <a:ea typeface="+mn-lt"/>
                <a:cs typeface="+mn-lt"/>
              </a:rPr>
              <a:t>réseaux</a:t>
            </a:r>
            <a:r>
              <a:rPr lang="en-US" sz="2000" dirty="0">
                <a:ea typeface="+mn-lt"/>
                <a:cs typeface="+mn-lt"/>
              </a:rPr>
              <a:t> </a:t>
            </a:r>
            <a:r>
              <a:rPr lang="en-US" sz="2000" dirty="0" err="1">
                <a:ea typeface="+mn-lt"/>
                <a:cs typeface="+mn-lt"/>
              </a:rPr>
              <a:t>sociaux</a:t>
            </a:r>
            <a:endParaRPr lang="en-US" sz="2000" dirty="0" err="1"/>
          </a:p>
        </p:txBody>
      </p:sp>
      <p:sp>
        <p:nvSpPr>
          <p:cNvPr id="15" name="ZoneTexte 14">
            <a:extLst>
              <a:ext uri="{FF2B5EF4-FFF2-40B4-BE49-F238E27FC236}">
                <a16:creationId xmlns:a16="http://schemas.microsoft.com/office/drawing/2014/main" id="{A91D0E31-E56E-9144-35FE-5DAF9E13CB80}"/>
              </a:ext>
            </a:extLst>
          </p:cNvPr>
          <p:cNvSpPr txBox="1"/>
          <p:nvPr/>
        </p:nvSpPr>
        <p:spPr>
          <a:xfrm>
            <a:off x="5434132" y="4736002"/>
            <a:ext cx="65602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Forte concurrence des </a:t>
            </a:r>
            <a:r>
              <a:rPr lang="en-US" sz="2000" dirty="0" err="1">
                <a:ea typeface="+mn-lt"/>
                <a:cs typeface="+mn-lt"/>
              </a:rPr>
              <a:t>entreprises</a:t>
            </a:r>
            <a:r>
              <a:rPr lang="en-US" sz="2000" dirty="0">
                <a:ea typeface="+mn-lt"/>
                <a:cs typeface="+mn-lt"/>
              </a:rPr>
              <a:t> 3K Construction, KONSI, Eco Construction Cameroon</a:t>
            </a:r>
            <a:endParaRPr lang="en-US" sz="2000" dirty="0"/>
          </a:p>
        </p:txBody>
      </p:sp>
      <p:sp>
        <p:nvSpPr>
          <p:cNvPr id="16" name="ZoneTexte 15">
            <a:extLst>
              <a:ext uri="{FF2B5EF4-FFF2-40B4-BE49-F238E27FC236}">
                <a16:creationId xmlns:a16="http://schemas.microsoft.com/office/drawing/2014/main" id="{7FC995C7-7EF0-1216-5ECD-F5A5A97948B1}"/>
              </a:ext>
            </a:extLst>
          </p:cNvPr>
          <p:cNvSpPr txBox="1"/>
          <p:nvPr/>
        </p:nvSpPr>
        <p:spPr>
          <a:xfrm>
            <a:off x="5434131" y="5510291"/>
            <a:ext cx="65602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err="1"/>
              <a:t>Niveau</a:t>
            </a:r>
            <a:r>
              <a:rPr lang="en-US" sz="2000" dirty="0"/>
              <a:t> </a:t>
            </a:r>
            <a:r>
              <a:rPr lang="en-US" sz="2000" dirty="0" err="1"/>
              <a:t>d'exigence</a:t>
            </a:r>
            <a:r>
              <a:rPr lang="en-US" sz="2000" dirty="0"/>
              <a:t> </a:t>
            </a:r>
            <a:r>
              <a:rPr lang="en-US" sz="2000" dirty="0" err="1"/>
              <a:t>élevé</a:t>
            </a:r>
            <a:r>
              <a:rPr lang="en-US" sz="2000" dirty="0"/>
              <a:t> pour </a:t>
            </a:r>
            <a:r>
              <a:rPr lang="en-US" sz="2000" dirty="0" err="1"/>
              <a:t>convaincre</a:t>
            </a:r>
            <a:r>
              <a:rPr lang="en-US" sz="2000" dirty="0"/>
              <a:t> les clients.</a:t>
            </a:r>
          </a:p>
        </p:txBody>
      </p:sp>
    </p:spTree>
    <p:extLst>
      <p:ext uri="{BB962C8B-B14F-4D97-AF65-F5344CB8AC3E}">
        <p14:creationId xmlns:p14="http://schemas.microsoft.com/office/powerpoint/2010/main" val="5661808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CD22DC-9D11-5FB7-FA2D-BF5CAFB87242}"/>
              </a:ext>
            </a:extLst>
          </p:cNvPr>
          <p:cNvSpPr>
            <a:spLocks noGrp="1"/>
          </p:cNvSpPr>
          <p:nvPr>
            <p:ph type="title"/>
          </p:nvPr>
        </p:nvSpPr>
        <p:spPr>
          <a:xfrm>
            <a:off x="841248" y="426720"/>
            <a:ext cx="10506456" cy="1919141"/>
          </a:xfrm>
        </p:spPr>
        <p:txBody>
          <a:bodyPr anchor="b">
            <a:normAutofit/>
          </a:bodyPr>
          <a:lstStyle/>
          <a:p>
            <a:r>
              <a:rPr lang="fr-FR" sz="6000"/>
              <a:t>ANALYSE CONCURENTIELLE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612C392-DDD0-644F-07CD-1E4A3449FC15}"/>
              </a:ext>
            </a:extLst>
          </p:cNvPr>
          <p:cNvSpPr>
            <a:spLocks noGrp="1"/>
          </p:cNvSpPr>
          <p:nvPr>
            <p:ph idx="1"/>
          </p:nvPr>
        </p:nvSpPr>
        <p:spPr>
          <a:xfrm>
            <a:off x="865828" y="2980850"/>
            <a:ext cx="10472634" cy="509074"/>
          </a:xfrm>
        </p:spPr>
        <p:txBody>
          <a:bodyPr vert="horz" lIns="91440" tIns="45720" rIns="91440" bIns="45720" rtlCol="0" anchor="t">
            <a:normAutofit/>
          </a:bodyPr>
          <a:lstStyle/>
          <a:p>
            <a:r>
              <a:rPr lang="fr-FR" dirty="0"/>
              <a:t>Concurrents directs</a:t>
            </a:r>
          </a:p>
        </p:txBody>
      </p:sp>
      <p:sp>
        <p:nvSpPr>
          <p:cNvPr id="4" name="ZoneTexte 3">
            <a:extLst>
              <a:ext uri="{FF2B5EF4-FFF2-40B4-BE49-F238E27FC236}">
                <a16:creationId xmlns:a16="http://schemas.microsoft.com/office/drawing/2014/main" id="{A5A9B984-C8EF-9534-5B22-DC92A3C7F1F2}"/>
              </a:ext>
            </a:extLst>
          </p:cNvPr>
          <p:cNvSpPr txBox="1"/>
          <p:nvPr/>
        </p:nvSpPr>
        <p:spPr>
          <a:xfrm>
            <a:off x="1646903" y="3392128"/>
            <a:ext cx="10078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DE8B04"/>
                </a:solidFill>
              </a:rPr>
              <a:t>LES BATISSEURS REUNIS</a:t>
            </a:r>
          </a:p>
        </p:txBody>
      </p:sp>
      <p:pic>
        <p:nvPicPr>
          <p:cNvPr id="6" name="Graphique 4" descr="Index pointant vers la droite vu du côté du dos de la main avec un remplissage uni">
            <a:extLst>
              <a:ext uri="{FF2B5EF4-FFF2-40B4-BE49-F238E27FC236}">
                <a16:creationId xmlns:a16="http://schemas.microsoft.com/office/drawing/2014/main" id="{ACA2A34C-AB04-BCB2-49D8-201F33CBAF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3322632"/>
            <a:ext cx="505842" cy="505842"/>
          </a:xfrm>
          <a:prstGeom prst="rect">
            <a:avLst/>
          </a:prstGeom>
        </p:spPr>
      </p:pic>
      <p:sp>
        <p:nvSpPr>
          <p:cNvPr id="7" name="ZoneTexte 6">
            <a:extLst>
              <a:ext uri="{FF2B5EF4-FFF2-40B4-BE49-F238E27FC236}">
                <a16:creationId xmlns:a16="http://schemas.microsoft.com/office/drawing/2014/main" id="{DFFE3208-3430-4790-88C0-4F863D67AE9F}"/>
              </a:ext>
            </a:extLst>
          </p:cNvPr>
          <p:cNvSpPr txBox="1"/>
          <p:nvPr/>
        </p:nvSpPr>
        <p:spPr>
          <a:xfrm>
            <a:off x="1610032" y="3834580"/>
            <a:ext cx="10151805" cy="2808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fr-FR" sz="2000" dirty="0"/>
              <a:t>Créée en 2002</a:t>
            </a:r>
            <a:endParaRPr lang="fr-FR"/>
          </a:p>
          <a:p>
            <a:pPr marL="285750" indent="-285750">
              <a:lnSpc>
                <a:spcPct val="150000"/>
              </a:lnSpc>
              <a:buFont typeface="Arial"/>
              <a:buChar char="•"/>
            </a:pPr>
            <a:r>
              <a:rPr lang="fr-FR" sz="2000" dirty="0"/>
              <a:t>Siège social :  Bonapriso Douala -  Cameroun</a:t>
            </a:r>
            <a:endParaRPr lang="fr-FR"/>
          </a:p>
          <a:p>
            <a:pPr marL="285750" indent="-285750">
              <a:lnSpc>
                <a:spcPct val="150000"/>
              </a:lnSpc>
              <a:buFont typeface="Arial"/>
              <a:buChar char="•"/>
            </a:pPr>
            <a:r>
              <a:rPr lang="fr-FR" sz="2000" dirty="0"/>
              <a:t>Activités principales: </a:t>
            </a:r>
            <a:r>
              <a:rPr lang="fr-FR" sz="2000" dirty="0">
                <a:ea typeface="+mn-lt"/>
                <a:cs typeface="+mn-lt"/>
              </a:rPr>
              <a:t>Génie civil, Rénovation &amp; Construction de haut standing</a:t>
            </a:r>
          </a:p>
          <a:p>
            <a:pPr marL="285750" indent="-285750">
              <a:lnSpc>
                <a:spcPct val="150000"/>
              </a:lnSpc>
              <a:buFont typeface="Arial"/>
              <a:buChar char="•"/>
            </a:pPr>
            <a:r>
              <a:rPr lang="fr-FR" sz="2000" dirty="0"/>
              <a:t>Plusieurs réalisations remarquables à son palmarès : </a:t>
            </a:r>
          </a:p>
          <a:p>
            <a:pPr marL="285750" indent="-285750">
              <a:lnSpc>
                <a:spcPct val="150000"/>
              </a:lnSpc>
              <a:buFont typeface="Arial"/>
              <a:buChar char="•"/>
            </a:pPr>
            <a:r>
              <a:rPr lang="fr-FR" sz="2000" dirty="0"/>
              <a:t>Présence accentuée sur Facebook  et LinkedIn</a:t>
            </a:r>
          </a:p>
          <a:p>
            <a:pPr marL="285750" indent="-285750">
              <a:lnSpc>
                <a:spcPct val="150000"/>
              </a:lnSpc>
              <a:buFont typeface="Arial"/>
              <a:buChar char="•"/>
            </a:pPr>
            <a:endParaRPr lang="fr-FR" sz="2000" dirty="0"/>
          </a:p>
        </p:txBody>
      </p:sp>
    </p:spTree>
    <p:extLst>
      <p:ext uri="{BB962C8B-B14F-4D97-AF65-F5344CB8AC3E}">
        <p14:creationId xmlns:p14="http://schemas.microsoft.com/office/powerpoint/2010/main" val="215852485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CD22DC-9D11-5FB7-FA2D-BF5CAFB87242}"/>
              </a:ext>
            </a:extLst>
          </p:cNvPr>
          <p:cNvSpPr>
            <a:spLocks noGrp="1"/>
          </p:cNvSpPr>
          <p:nvPr>
            <p:ph type="title"/>
          </p:nvPr>
        </p:nvSpPr>
        <p:spPr>
          <a:xfrm>
            <a:off x="841248" y="426720"/>
            <a:ext cx="10506456" cy="1919141"/>
          </a:xfrm>
        </p:spPr>
        <p:txBody>
          <a:bodyPr anchor="b">
            <a:normAutofit/>
          </a:bodyPr>
          <a:lstStyle/>
          <a:p>
            <a:r>
              <a:rPr lang="fr-FR" sz="6000"/>
              <a:t>ANALYSE CONCURENTIELLE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A5A9B984-C8EF-9534-5B22-DC92A3C7F1F2}"/>
              </a:ext>
            </a:extLst>
          </p:cNvPr>
          <p:cNvSpPr txBox="1"/>
          <p:nvPr/>
        </p:nvSpPr>
        <p:spPr>
          <a:xfrm>
            <a:off x="1646903" y="3023418"/>
            <a:ext cx="10078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DE8B04"/>
                </a:solidFill>
              </a:rPr>
              <a:t>LES BATISSEURS REUNIS, </a:t>
            </a:r>
            <a:r>
              <a:rPr lang="fr-FR" b="1" dirty="0">
                <a:solidFill>
                  <a:srgbClr val="DE8B04"/>
                </a:solidFill>
                <a:ea typeface="+mn-lt"/>
                <a:cs typeface="+mn-lt"/>
              </a:rPr>
              <a:t>Audit SEO</a:t>
            </a:r>
            <a:endParaRPr lang="fr-FR" b="1" dirty="0">
              <a:solidFill>
                <a:srgbClr val="DE8B04"/>
              </a:solidFill>
            </a:endParaRPr>
          </a:p>
        </p:txBody>
      </p:sp>
      <p:pic>
        <p:nvPicPr>
          <p:cNvPr id="6" name="Graphique 4" descr="Index pointant vers la droite vu du côté du dos de la main avec un remplissage uni">
            <a:extLst>
              <a:ext uri="{FF2B5EF4-FFF2-40B4-BE49-F238E27FC236}">
                <a16:creationId xmlns:a16="http://schemas.microsoft.com/office/drawing/2014/main" id="{ACA2A34C-AB04-BCB2-49D8-201F33CBAF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2953922"/>
            <a:ext cx="505842" cy="505842"/>
          </a:xfrm>
          <a:prstGeom prst="rect">
            <a:avLst/>
          </a:prstGeom>
        </p:spPr>
      </p:pic>
      <p:graphicFrame>
        <p:nvGraphicFramePr>
          <p:cNvPr id="14" name="ZoneTexte 6">
            <a:extLst>
              <a:ext uri="{FF2B5EF4-FFF2-40B4-BE49-F238E27FC236}">
                <a16:creationId xmlns:a16="http://schemas.microsoft.com/office/drawing/2014/main" id="{944CF04B-C023-3F48-D52F-3EBA4D9CD20B}"/>
              </a:ext>
            </a:extLst>
          </p:cNvPr>
          <p:cNvGraphicFramePr/>
          <p:nvPr>
            <p:extLst>
              <p:ext uri="{D42A27DB-BD31-4B8C-83A1-F6EECF244321}">
                <p14:modId xmlns:p14="http://schemas.microsoft.com/office/powerpoint/2010/main" val="3503831057"/>
              </p:ext>
            </p:extLst>
          </p:nvPr>
        </p:nvGraphicFramePr>
        <p:xfrm>
          <a:off x="835742" y="3084871"/>
          <a:ext cx="10840063" cy="40083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53596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CD22DC-9D11-5FB7-FA2D-BF5CAFB87242}"/>
              </a:ext>
            </a:extLst>
          </p:cNvPr>
          <p:cNvSpPr>
            <a:spLocks noGrp="1"/>
          </p:cNvSpPr>
          <p:nvPr>
            <p:ph type="title"/>
          </p:nvPr>
        </p:nvSpPr>
        <p:spPr>
          <a:xfrm>
            <a:off x="841248" y="426720"/>
            <a:ext cx="10506456" cy="1919141"/>
          </a:xfrm>
        </p:spPr>
        <p:txBody>
          <a:bodyPr anchor="b">
            <a:normAutofit/>
          </a:bodyPr>
          <a:lstStyle/>
          <a:p>
            <a:r>
              <a:rPr lang="fr-FR" sz="6000"/>
              <a:t>ANALYSE CONCURENTIELLE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612C392-DDD0-644F-07CD-1E4A3449FC15}"/>
              </a:ext>
            </a:extLst>
          </p:cNvPr>
          <p:cNvSpPr>
            <a:spLocks noGrp="1"/>
          </p:cNvSpPr>
          <p:nvPr>
            <p:ph idx="1"/>
          </p:nvPr>
        </p:nvSpPr>
        <p:spPr>
          <a:xfrm>
            <a:off x="865828" y="2980850"/>
            <a:ext cx="10472634" cy="509074"/>
          </a:xfrm>
        </p:spPr>
        <p:txBody>
          <a:bodyPr vert="horz" lIns="91440" tIns="45720" rIns="91440" bIns="45720" rtlCol="0" anchor="t">
            <a:normAutofit/>
          </a:bodyPr>
          <a:lstStyle/>
          <a:p>
            <a:r>
              <a:rPr lang="fr-FR" dirty="0"/>
              <a:t>Concurrents directs</a:t>
            </a:r>
          </a:p>
        </p:txBody>
      </p:sp>
      <p:sp>
        <p:nvSpPr>
          <p:cNvPr id="4" name="ZoneTexte 3">
            <a:extLst>
              <a:ext uri="{FF2B5EF4-FFF2-40B4-BE49-F238E27FC236}">
                <a16:creationId xmlns:a16="http://schemas.microsoft.com/office/drawing/2014/main" id="{A5A9B984-C8EF-9534-5B22-DC92A3C7F1F2}"/>
              </a:ext>
            </a:extLst>
          </p:cNvPr>
          <p:cNvSpPr txBox="1"/>
          <p:nvPr/>
        </p:nvSpPr>
        <p:spPr>
          <a:xfrm>
            <a:off x="1646903" y="3392128"/>
            <a:ext cx="10078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DE8B04"/>
                </a:solidFill>
              </a:rPr>
              <a:t>3K Construction</a:t>
            </a:r>
          </a:p>
        </p:txBody>
      </p:sp>
      <p:pic>
        <p:nvPicPr>
          <p:cNvPr id="6" name="Graphique 4" descr="Index pointant vers la droite vu du côté du dos de la main avec un remplissage uni">
            <a:extLst>
              <a:ext uri="{FF2B5EF4-FFF2-40B4-BE49-F238E27FC236}">
                <a16:creationId xmlns:a16="http://schemas.microsoft.com/office/drawing/2014/main" id="{ACA2A34C-AB04-BCB2-49D8-201F33CBAF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3322632"/>
            <a:ext cx="505842" cy="505842"/>
          </a:xfrm>
          <a:prstGeom prst="rect">
            <a:avLst/>
          </a:prstGeom>
        </p:spPr>
      </p:pic>
      <p:sp>
        <p:nvSpPr>
          <p:cNvPr id="7" name="ZoneTexte 6">
            <a:extLst>
              <a:ext uri="{FF2B5EF4-FFF2-40B4-BE49-F238E27FC236}">
                <a16:creationId xmlns:a16="http://schemas.microsoft.com/office/drawing/2014/main" id="{DFFE3208-3430-4790-88C0-4F863D67AE9F}"/>
              </a:ext>
            </a:extLst>
          </p:cNvPr>
          <p:cNvSpPr txBox="1"/>
          <p:nvPr/>
        </p:nvSpPr>
        <p:spPr>
          <a:xfrm>
            <a:off x="1573161" y="3576483"/>
            <a:ext cx="10151805" cy="37319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fr-FR" sz="2000" dirty="0">
                <a:ea typeface="+mn-lt"/>
                <a:cs typeface="+mn-lt"/>
              </a:rPr>
              <a:t>Activités principales: Bureau d’études &amp; architecture, ingénierie construction, travaux de rénovation, architecture intérieure, informatique &amp; télécom, energie solaire pour particulier &amp; société</a:t>
            </a:r>
            <a:endParaRPr lang="fr-FR" dirty="0"/>
          </a:p>
          <a:p>
            <a:pPr marL="285750" indent="-285750">
              <a:lnSpc>
                <a:spcPct val="150000"/>
              </a:lnSpc>
              <a:buFont typeface="Arial"/>
              <a:buChar char="•"/>
            </a:pPr>
            <a:r>
              <a:rPr lang="fr-FR" sz="2000" dirty="0">
                <a:ea typeface="+mn-lt"/>
                <a:cs typeface="+mn-lt"/>
              </a:rPr>
              <a:t>Leitmotiv : offrir un service de qualité à leurs clients, mettre la sécurité au premier plan, créer des opportunités pour leurs employés et communautés, assurer un travail exceptionnel</a:t>
            </a:r>
            <a:endParaRPr lang="fr-FR" sz="2000" dirty="0"/>
          </a:p>
          <a:p>
            <a:pPr marL="285750" indent="-285750">
              <a:lnSpc>
                <a:spcPct val="150000"/>
              </a:lnSpc>
              <a:buFont typeface="Arial"/>
              <a:buChar char="•"/>
            </a:pPr>
            <a:r>
              <a:rPr lang="fr-FR" sz="2000" dirty="0"/>
              <a:t>Présence accentuée sur Facebook et clignotante sur Twitter et LinkedIn</a:t>
            </a:r>
          </a:p>
          <a:p>
            <a:pPr marL="285750" indent="-285750">
              <a:lnSpc>
                <a:spcPct val="150000"/>
              </a:lnSpc>
              <a:buFont typeface="Arial"/>
              <a:buChar char="•"/>
            </a:pPr>
            <a:endParaRPr lang="fr-FR" sz="2000" dirty="0"/>
          </a:p>
        </p:txBody>
      </p:sp>
    </p:spTree>
    <p:extLst>
      <p:ext uri="{BB962C8B-B14F-4D97-AF65-F5344CB8AC3E}">
        <p14:creationId xmlns:p14="http://schemas.microsoft.com/office/powerpoint/2010/main" val="6732407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CD22DC-9D11-5FB7-FA2D-BF5CAFB87242}"/>
              </a:ext>
            </a:extLst>
          </p:cNvPr>
          <p:cNvSpPr>
            <a:spLocks noGrp="1"/>
          </p:cNvSpPr>
          <p:nvPr>
            <p:ph type="title"/>
          </p:nvPr>
        </p:nvSpPr>
        <p:spPr>
          <a:xfrm>
            <a:off x="841248" y="426720"/>
            <a:ext cx="10506456" cy="1919141"/>
          </a:xfrm>
        </p:spPr>
        <p:txBody>
          <a:bodyPr anchor="b">
            <a:normAutofit/>
          </a:bodyPr>
          <a:lstStyle/>
          <a:p>
            <a:r>
              <a:rPr lang="fr-FR" sz="6000"/>
              <a:t>ANALYSE CONCURENTIELLE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A5A9B984-C8EF-9534-5B22-DC92A3C7F1F2}"/>
              </a:ext>
            </a:extLst>
          </p:cNvPr>
          <p:cNvSpPr txBox="1"/>
          <p:nvPr/>
        </p:nvSpPr>
        <p:spPr>
          <a:xfrm>
            <a:off x="1646903" y="3023418"/>
            <a:ext cx="10078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DE8B04"/>
                </a:solidFill>
              </a:rPr>
              <a:t>3K Construction, </a:t>
            </a:r>
            <a:r>
              <a:rPr lang="fr-FR" b="1" dirty="0">
                <a:solidFill>
                  <a:srgbClr val="DE8B04"/>
                </a:solidFill>
                <a:ea typeface="+mn-lt"/>
                <a:cs typeface="+mn-lt"/>
              </a:rPr>
              <a:t>Audit SEO</a:t>
            </a:r>
            <a:endParaRPr lang="fr-FR" b="1" dirty="0">
              <a:solidFill>
                <a:srgbClr val="DE8B04"/>
              </a:solidFill>
            </a:endParaRPr>
          </a:p>
        </p:txBody>
      </p:sp>
      <p:pic>
        <p:nvPicPr>
          <p:cNvPr id="6" name="Graphique 4" descr="Index pointant vers la droite vu du côté du dos de la main avec un remplissage uni">
            <a:extLst>
              <a:ext uri="{FF2B5EF4-FFF2-40B4-BE49-F238E27FC236}">
                <a16:creationId xmlns:a16="http://schemas.microsoft.com/office/drawing/2014/main" id="{ACA2A34C-AB04-BCB2-49D8-201F33CBAF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2953922"/>
            <a:ext cx="505842" cy="505842"/>
          </a:xfrm>
          <a:prstGeom prst="rect">
            <a:avLst/>
          </a:prstGeom>
        </p:spPr>
      </p:pic>
      <p:graphicFrame>
        <p:nvGraphicFramePr>
          <p:cNvPr id="14" name="ZoneTexte 6">
            <a:extLst>
              <a:ext uri="{FF2B5EF4-FFF2-40B4-BE49-F238E27FC236}">
                <a16:creationId xmlns:a16="http://schemas.microsoft.com/office/drawing/2014/main" id="{944CF04B-C023-3F48-D52F-3EBA4D9CD20B}"/>
              </a:ext>
            </a:extLst>
          </p:cNvPr>
          <p:cNvGraphicFramePr/>
          <p:nvPr>
            <p:extLst>
              <p:ext uri="{D42A27DB-BD31-4B8C-83A1-F6EECF244321}">
                <p14:modId xmlns:p14="http://schemas.microsoft.com/office/powerpoint/2010/main" val="2811866486"/>
              </p:ext>
            </p:extLst>
          </p:nvPr>
        </p:nvGraphicFramePr>
        <p:xfrm>
          <a:off x="1646903" y="3392128"/>
          <a:ext cx="8480322" cy="3356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1624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CD22DC-9D11-5FB7-FA2D-BF5CAFB87242}"/>
              </a:ext>
            </a:extLst>
          </p:cNvPr>
          <p:cNvSpPr>
            <a:spLocks noGrp="1"/>
          </p:cNvSpPr>
          <p:nvPr>
            <p:ph type="title"/>
          </p:nvPr>
        </p:nvSpPr>
        <p:spPr>
          <a:xfrm>
            <a:off x="841248" y="426720"/>
            <a:ext cx="10506456" cy="1919141"/>
          </a:xfrm>
        </p:spPr>
        <p:txBody>
          <a:bodyPr anchor="b">
            <a:normAutofit/>
          </a:bodyPr>
          <a:lstStyle/>
          <a:p>
            <a:r>
              <a:rPr lang="fr-FR" sz="6000"/>
              <a:t>ANALYSE CONCURENTIELLE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612C392-DDD0-644F-07CD-1E4A3449FC15}"/>
              </a:ext>
            </a:extLst>
          </p:cNvPr>
          <p:cNvSpPr>
            <a:spLocks noGrp="1"/>
          </p:cNvSpPr>
          <p:nvPr>
            <p:ph idx="1"/>
          </p:nvPr>
        </p:nvSpPr>
        <p:spPr>
          <a:xfrm>
            <a:off x="865828" y="2980850"/>
            <a:ext cx="10472634" cy="509074"/>
          </a:xfrm>
        </p:spPr>
        <p:txBody>
          <a:bodyPr vert="horz" lIns="91440" tIns="45720" rIns="91440" bIns="45720" rtlCol="0" anchor="t">
            <a:normAutofit/>
          </a:bodyPr>
          <a:lstStyle/>
          <a:p>
            <a:r>
              <a:rPr lang="fr-FR" dirty="0"/>
              <a:t>Concurrents indirects</a:t>
            </a:r>
          </a:p>
        </p:txBody>
      </p:sp>
      <p:sp>
        <p:nvSpPr>
          <p:cNvPr id="4" name="ZoneTexte 3">
            <a:extLst>
              <a:ext uri="{FF2B5EF4-FFF2-40B4-BE49-F238E27FC236}">
                <a16:creationId xmlns:a16="http://schemas.microsoft.com/office/drawing/2014/main" id="{A5A9B984-C8EF-9534-5B22-DC92A3C7F1F2}"/>
              </a:ext>
            </a:extLst>
          </p:cNvPr>
          <p:cNvSpPr txBox="1"/>
          <p:nvPr/>
        </p:nvSpPr>
        <p:spPr>
          <a:xfrm>
            <a:off x="1646903" y="3392128"/>
            <a:ext cx="10078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DE8B04"/>
                </a:solidFill>
              </a:rPr>
              <a:t>AMAZON</a:t>
            </a:r>
            <a:endParaRPr lang="fr-FR" dirty="0"/>
          </a:p>
        </p:txBody>
      </p:sp>
      <p:pic>
        <p:nvPicPr>
          <p:cNvPr id="6" name="Graphique 4" descr="Index pointant vers la droite vu du côté du dos de la main avec un remplissage uni">
            <a:extLst>
              <a:ext uri="{FF2B5EF4-FFF2-40B4-BE49-F238E27FC236}">
                <a16:creationId xmlns:a16="http://schemas.microsoft.com/office/drawing/2014/main" id="{ACA2A34C-AB04-BCB2-49D8-201F33CBAF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3322632"/>
            <a:ext cx="505842" cy="505842"/>
          </a:xfrm>
          <a:prstGeom prst="rect">
            <a:avLst/>
          </a:prstGeom>
        </p:spPr>
      </p:pic>
      <p:sp>
        <p:nvSpPr>
          <p:cNvPr id="7" name="ZoneTexte 6">
            <a:extLst>
              <a:ext uri="{FF2B5EF4-FFF2-40B4-BE49-F238E27FC236}">
                <a16:creationId xmlns:a16="http://schemas.microsoft.com/office/drawing/2014/main" id="{DFFE3208-3430-4790-88C0-4F863D67AE9F}"/>
              </a:ext>
            </a:extLst>
          </p:cNvPr>
          <p:cNvSpPr txBox="1"/>
          <p:nvPr/>
        </p:nvSpPr>
        <p:spPr>
          <a:xfrm>
            <a:off x="1229032" y="4104967"/>
            <a:ext cx="10151805" cy="1885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fr-FR" sz="2000" dirty="0">
                <a:ea typeface="+mn-lt"/>
                <a:cs typeface="+mn-lt"/>
              </a:rPr>
              <a:t>Activités principales: permet de profiter d’une livraison gratuite et avec des délais plus courts, le tout sur des milliers de produits</a:t>
            </a:r>
            <a:endParaRPr lang="fr-FR" dirty="0"/>
          </a:p>
          <a:p>
            <a:pPr marL="285750" indent="-285750">
              <a:lnSpc>
                <a:spcPct val="150000"/>
              </a:lnSpc>
              <a:buFont typeface="Arial"/>
              <a:buChar char="•"/>
            </a:pPr>
            <a:r>
              <a:rPr lang="fr-FR" sz="2000" dirty="0"/>
              <a:t>Présence explosive sur tous les réseaux sociaux</a:t>
            </a:r>
          </a:p>
          <a:p>
            <a:pPr marL="285750" indent="-285750">
              <a:lnSpc>
                <a:spcPct val="150000"/>
              </a:lnSpc>
              <a:buFont typeface="Arial"/>
              <a:buChar char="•"/>
            </a:pPr>
            <a:endParaRPr lang="fr-FR" sz="2000" dirty="0"/>
          </a:p>
        </p:txBody>
      </p:sp>
    </p:spTree>
    <p:extLst>
      <p:ext uri="{BB962C8B-B14F-4D97-AF65-F5344CB8AC3E}">
        <p14:creationId xmlns:p14="http://schemas.microsoft.com/office/powerpoint/2010/main" val="2771258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DE525-26BB-33A1-84F9-BBF93D5C8816}"/>
              </a:ext>
            </a:extLst>
          </p:cNvPr>
          <p:cNvSpPr>
            <a:spLocks noGrp="1"/>
          </p:cNvSpPr>
          <p:nvPr>
            <p:ph type="title"/>
          </p:nvPr>
        </p:nvSpPr>
        <p:spPr/>
        <p:txBody>
          <a:bodyPr>
            <a:normAutofit/>
          </a:bodyPr>
          <a:lstStyle/>
          <a:p>
            <a:pPr algn="ctr"/>
            <a:r>
              <a:rPr lang="fr-FR" sz="5400" dirty="0">
                <a:solidFill>
                  <a:srgbClr val="DE8B04"/>
                </a:solidFill>
              </a:rPr>
              <a:t>Organisation du travail</a:t>
            </a:r>
          </a:p>
        </p:txBody>
      </p:sp>
      <p:graphicFrame>
        <p:nvGraphicFramePr>
          <p:cNvPr id="5" name="Espace réservé du contenu 4">
            <a:extLst>
              <a:ext uri="{FF2B5EF4-FFF2-40B4-BE49-F238E27FC236}">
                <a16:creationId xmlns:a16="http://schemas.microsoft.com/office/drawing/2014/main" id="{8B55121E-26F1-5B47-2528-2E73B2669B7C}"/>
              </a:ext>
            </a:extLst>
          </p:cNvPr>
          <p:cNvGraphicFramePr>
            <a:graphicFrameLocks noGrp="1"/>
          </p:cNvGraphicFramePr>
          <p:nvPr>
            <p:ph idx="1"/>
            <p:extLst>
              <p:ext uri="{D42A27DB-BD31-4B8C-83A1-F6EECF244321}">
                <p14:modId xmlns:p14="http://schemas.microsoft.com/office/powerpoint/2010/main" val="696592821"/>
              </p:ext>
            </p:extLst>
          </p:nvPr>
        </p:nvGraphicFramePr>
        <p:xfrm>
          <a:off x="577272" y="2297545"/>
          <a:ext cx="11137772" cy="3831277"/>
        </p:xfrm>
        <a:graphic>
          <a:graphicData uri="http://schemas.openxmlformats.org/drawingml/2006/table">
            <a:tbl>
              <a:tblPr firstRow="1" bandRow="1">
                <a:tableStyleId>{5C22544A-7EE6-4342-B048-85BDC9FD1C3A}</a:tableStyleId>
              </a:tblPr>
              <a:tblGrid>
                <a:gridCol w="5568886">
                  <a:extLst>
                    <a:ext uri="{9D8B030D-6E8A-4147-A177-3AD203B41FA5}">
                      <a16:colId xmlns:a16="http://schemas.microsoft.com/office/drawing/2014/main" val="4282681560"/>
                    </a:ext>
                  </a:extLst>
                </a:gridCol>
                <a:gridCol w="5568886">
                  <a:extLst>
                    <a:ext uri="{9D8B030D-6E8A-4147-A177-3AD203B41FA5}">
                      <a16:colId xmlns:a16="http://schemas.microsoft.com/office/drawing/2014/main" val="1632879787"/>
                    </a:ext>
                  </a:extLst>
                </a:gridCol>
              </a:tblGrid>
              <a:tr h="494237">
                <a:tc>
                  <a:txBody>
                    <a:bodyPr/>
                    <a:lstStyle/>
                    <a:p>
                      <a:pPr algn="ctr" rtl="0" fontAlgn="t">
                        <a:spcBef>
                          <a:spcPts val="0"/>
                        </a:spcBef>
                        <a:spcAft>
                          <a:spcPts val="0"/>
                        </a:spcAft>
                      </a:pPr>
                      <a:r>
                        <a:rPr lang="fr-FR" sz="1600" u="none" strike="noStrike" dirty="0">
                          <a:effectLst/>
                        </a:rPr>
                        <a:t>Noms &amp; Prénoms</a:t>
                      </a:r>
                    </a:p>
                  </a:txBody>
                  <a:tcPr marL="95250" marR="95250" marT="95250" marB="95250"/>
                </a:tc>
                <a:tc>
                  <a:txBody>
                    <a:bodyPr/>
                    <a:lstStyle/>
                    <a:p>
                      <a:pPr algn="ctr" rtl="0" fontAlgn="t">
                        <a:spcBef>
                          <a:spcPts val="0"/>
                        </a:spcBef>
                        <a:spcAft>
                          <a:spcPts val="0"/>
                        </a:spcAft>
                      </a:pPr>
                      <a:r>
                        <a:rPr lang="fr-FR" sz="1600" u="none" strike="noStrike" dirty="0">
                          <a:effectLst/>
                        </a:rPr>
                        <a:t>Tâches à effectuer</a:t>
                      </a:r>
                    </a:p>
                  </a:txBody>
                  <a:tcPr marL="95250" marR="95250" marT="95250" marB="95250"/>
                </a:tc>
                <a:extLst>
                  <a:ext uri="{0D108BD9-81ED-4DB2-BD59-A6C34878D82A}">
                    <a16:rowId xmlns:a16="http://schemas.microsoft.com/office/drawing/2014/main" val="1986569314"/>
                  </a:ext>
                </a:extLst>
              </a:tr>
              <a:tr h="819984">
                <a:tc>
                  <a:txBody>
                    <a:bodyPr/>
                    <a:lstStyle/>
                    <a:p>
                      <a:pPr rtl="0" fontAlgn="t">
                        <a:spcBef>
                          <a:spcPts val="0"/>
                        </a:spcBef>
                        <a:spcAft>
                          <a:spcPts val="0"/>
                        </a:spcAft>
                      </a:pPr>
                      <a:r>
                        <a:rPr lang="fr-FR" sz="1400" u="none" strike="noStrike" dirty="0">
                          <a:effectLst/>
                        </a:rPr>
                        <a:t>Ida NKOUADJO</a:t>
                      </a:r>
                      <a:endParaRPr lang="fr-FR" dirty="0">
                        <a:effectLst/>
                      </a:endParaRPr>
                    </a:p>
                  </a:txBody>
                  <a:tcPr marL="95250" marR="95250" marT="95250" marB="95250"/>
                </a:tc>
                <a:tc>
                  <a:txBody>
                    <a:bodyPr/>
                    <a:lstStyle/>
                    <a:p>
                      <a:pPr rtl="0" fontAlgn="t">
                        <a:spcBef>
                          <a:spcPts val="0"/>
                        </a:spcBef>
                        <a:spcAft>
                          <a:spcPts val="0"/>
                        </a:spcAft>
                      </a:pPr>
                      <a:r>
                        <a:rPr lang="fr-FR" sz="1600" u="none" strike="noStrike" dirty="0">
                          <a:effectLst/>
                        </a:rPr>
                        <a:t>Etude marketing ( PESTEL , SWOT , forces de porter) analyse concurrentielle (directe et indirecte)</a:t>
                      </a:r>
                      <a:endParaRPr lang="fr-FR" sz="1600">
                        <a:effectLst/>
                      </a:endParaRPr>
                    </a:p>
                  </a:txBody>
                  <a:tcPr marL="95250" marR="95250" marT="95250" marB="95250"/>
                </a:tc>
                <a:extLst>
                  <a:ext uri="{0D108BD9-81ED-4DB2-BD59-A6C34878D82A}">
                    <a16:rowId xmlns:a16="http://schemas.microsoft.com/office/drawing/2014/main" val="2860905465"/>
                  </a:ext>
                </a:extLst>
              </a:tr>
              <a:tr h="681181">
                <a:tc>
                  <a:txBody>
                    <a:bodyPr/>
                    <a:lstStyle/>
                    <a:p>
                      <a:pPr rtl="0" fontAlgn="t">
                        <a:spcBef>
                          <a:spcPts val="0"/>
                        </a:spcBef>
                        <a:spcAft>
                          <a:spcPts val="0"/>
                        </a:spcAft>
                      </a:pPr>
                      <a:r>
                        <a:rPr lang="fr-FR" sz="1400" u="none" strike="noStrike" dirty="0">
                          <a:effectLst/>
                        </a:rPr>
                        <a:t>Aimée - Paulette NKOMANE</a:t>
                      </a:r>
                      <a:endParaRPr lang="fr-FR" dirty="0">
                        <a:effectLst/>
                      </a:endParaRPr>
                    </a:p>
                  </a:txBody>
                  <a:tcPr marL="95250" marR="95250" marT="95250" marB="95250"/>
                </a:tc>
                <a:tc>
                  <a:txBody>
                    <a:bodyPr/>
                    <a:lstStyle/>
                    <a:p>
                      <a:pPr rtl="0" fontAlgn="t">
                        <a:spcBef>
                          <a:spcPts val="0"/>
                        </a:spcBef>
                        <a:spcAft>
                          <a:spcPts val="0"/>
                        </a:spcAft>
                      </a:pPr>
                      <a:r>
                        <a:rPr lang="fr-FR" sz="1600" u="none" strike="noStrike" dirty="0">
                          <a:effectLst/>
                        </a:rPr>
                        <a:t>Stratégie d’animation(objectifs smart) stratégies de diffusion (communication de masse, communication one to one)</a:t>
                      </a:r>
                      <a:endParaRPr lang="fr-FR" sz="1600">
                        <a:effectLst/>
                      </a:endParaRPr>
                    </a:p>
                  </a:txBody>
                  <a:tcPr marL="95250" marR="95250" marT="95250" marB="95250"/>
                </a:tc>
                <a:extLst>
                  <a:ext uri="{0D108BD9-81ED-4DB2-BD59-A6C34878D82A}">
                    <a16:rowId xmlns:a16="http://schemas.microsoft.com/office/drawing/2014/main" val="3127853818"/>
                  </a:ext>
                </a:extLst>
              </a:tr>
              <a:tr h="460538">
                <a:tc>
                  <a:txBody>
                    <a:bodyPr/>
                    <a:lstStyle/>
                    <a:p>
                      <a:pPr rtl="0" fontAlgn="t">
                        <a:spcBef>
                          <a:spcPts val="0"/>
                        </a:spcBef>
                        <a:spcAft>
                          <a:spcPts val="0"/>
                        </a:spcAft>
                      </a:pPr>
                      <a:r>
                        <a:rPr lang="fr-FR" sz="1400" u="none" strike="noStrike" dirty="0">
                          <a:effectLst/>
                        </a:rPr>
                        <a:t> Karla – Joyce  </a:t>
                      </a:r>
                      <a:r>
                        <a:rPr lang="fr-FR" sz="1400" b="0" i="0" u="none" strike="noStrike" noProof="0" dirty="0">
                          <a:effectLst/>
                          <a:latin typeface="Neue Haas Grotesk Text Pro"/>
                        </a:rPr>
                        <a:t>BIDJANG Epse AYISSI NGONO</a:t>
                      </a:r>
                      <a:endParaRPr lang="fr-FR" dirty="0">
                        <a:effectLst/>
                      </a:endParaRPr>
                    </a:p>
                  </a:txBody>
                  <a:tcPr marL="95250" marR="95250" marT="95250" marB="95250"/>
                </a:tc>
                <a:tc>
                  <a:txBody>
                    <a:bodyPr/>
                    <a:lstStyle/>
                    <a:p>
                      <a:pPr rtl="0" fontAlgn="t">
                        <a:spcBef>
                          <a:spcPts val="0"/>
                        </a:spcBef>
                        <a:spcAft>
                          <a:spcPts val="0"/>
                        </a:spcAft>
                      </a:pPr>
                      <a:r>
                        <a:rPr lang="fr-FR" sz="1600" u="none" strike="noStrike" dirty="0">
                          <a:effectLst/>
                        </a:rPr>
                        <a:t>Audit SEO, Audit SEA</a:t>
                      </a:r>
                      <a:endParaRPr lang="fr-FR" sz="1600" dirty="0">
                        <a:effectLst/>
                      </a:endParaRPr>
                    </a:p>
                  </a:txBody>
                  <a:tcPr marL="95250" marR="95250" marT="95250" marB="95250"/>
                </a:tc>
                <a:extLst>
                  <a:ext uri="{0D108BD9-81ED-4DB2-BD59-A6C34878D82A}">
                    <a16:rowId xmlns:a16="http://schemas.microsoft.com/office/drawing/2014/main" val="3558593689"/>
                  </a:ext>
                </a:extLst>
              </a:tr>
              <a:tr h="460538">
                <a:tc>
                  <a:txBody>
                    <a:bodyPr/>
                    <a:lstStyle/>
                    <a:p>
                      <a:pPr lvl="0">
                        <a:spcBef>
                          <a:spcPts val="0"/>
                        </a:spcBef>
                        <a:spcAft>
                          <a:spcPts val="0"/>
                        </a:spcAft>
                        <a:buNone/>
                      </a:pPr>
                      <a:r>
                        <a:rPr lang="fr-FR" sz="1400" b="0" i="0" u="none" strike="noStrike" noProof="0" dirty="0">
                          <a:effectLst/>
                          <a:latin typeface="Neue Haas Grotesk Text Pro"/>
                        </a:rPr>
                        <a:t>July </a:t>
                      </a:r>
                      <a:r>
                        <a:rPr lang="fr-FR" sz="1400" b="0" i="0" u="none" strike="noStrike" noProof="0" dirty="0" err="1">
                          <a:effectLst/>
                          <a:latin typeface="Neue Haas Grotesk Text Pro"/>
                        </a:rPr>
                        <a:t>Ladouce</a:t>
                      </a:r>
                      <a:r>
                        <a:rPr lang="fr-FR" sz="1400" b="0" i="0" u="none" strike="noStrike" noProof="0" dirty="0">
                          <a:effectLst/>
                          <a:latin typeface="Neue Haas Grotesk Text Pro"/>
                        </a:rPr>
                        <a:t> </a:t>
                      </a:r>
                      <a:r>
                        <a:rPr lang="fr-FR" sz="1400" u="none" strike="noStrike" dirty="0">
                          <a:effectLst/>
                        </a:rPr>
                        <a:t>NKADJI </a:t>
                      </a:r>
                      <a:endParaRPr lang="fr-FR" dirty="0">
                        <a:effectLst/>
                      </a:endParaRPr>
                    </a:p>
                  </a:txBody>
                  <a:tcPr marL="95250" marR="95250" marT="95250" marB="95250"/>
                </a:tc>
                <a:tc>
                  <a:txBody>
                    <a:bodyPr/>
                    <a:lstStyle/>
                    <a:p>
                      <a:pPr rtl="0" fontAlgn="t">
                        <a:spcBef>
                          <a:spcPts val="0"/>
                        </a:spcBef>
                        <a:spcAft>
                          <a:spcPts val="0"/>
                        </a:spcAft>
                      </a:pPr>
                      <a:r>
                        <a:rPr lang="fr-FR" sz="1600" u="none" strike="noStrike" dirty="0">
                          <a:effectLst/>
                        </a:rPr>
                        <a:t>Rédaction Web (proposition de contenus)</a:t>
                      </a:r>
                      <a:endParaRPr lang="fr-FR" sz="1600" dirty="0">
                        <a:effectLst/>
                      </a:endParaRPr>
                    </a:p>
                  </a:txBody>
                  <a:tcPr marL="95250" marR="95250" marT="95250" marB="95250"/>
                </a:tc>
                <a:extLst>
                  <a:ext uri="{0D108BD9-81ED-4DB2-BD59-A6C34878D82A}">
                    <a16:rowId xmlns:a16="http://schemas.microsoft.com/office/drawing/2014/main" val="102954855"/>
                  </a:ext>
                </a:extLst>
              </a:tr>
              <a:tr h="673960">
                <a:tc>
                  <a:txBody>
                    <a:bodyPr/>
                    <a:lstStyle/>
                    <a:p>
                      <a:pPr lvl="0">
                        <a:spcBef>
                          <a:spcPts val="0"/>
                        </a:spcBef>
                        <a:spcAft>
                          <a:spcPts val="0"/>
                        </a:spcAft>
                        <a:buNone/>
                      </a:pPr>
                      <a:r>
                        <a:rPr lang="fr-FR" sz="1400" b="0" i="0" u="none" strike="noStrike" noProof="0" dirty="0">
                          <a:effectLst/>
                          <a:latin typeface="Neue Haas Grotesk Text Pro"/>
                        </a:rPr>
                        <a:t>Florence Zita </a:t>
                      </a:r>
                      <a:r>
                        <a:rPr lang="fr-FR" sz="1400" b="0" i="0" u="none" strike="noStrike" noProof="0" dirty="0" err="1">
                          <a:effectLst/>
                          <a:latin typeface="Neue Haas Grotesk Text Pro"/>
                        </a:rPr>
                        <a:t>Kwedu</a:t>
                      </a:r>
                      <a:r>
                        <a:rPr lang="fr-FR" sz="1400" b="0" i="0" u="none" strike="noStrike" noProof="0" dirty="0">
                          <a:effectLst/>
                          <a:latin typeface="Neue Haas Grotesk Text Pro"/>
                        </a:rPr>
                        <a:t> </a:t>
                      </a:r>
                      <a:r>
                        <a:rPr lang="fr-FR" sz="1400" u="none" strike="noStrike" dirty="0">
                          <a:effectLst/>
                        </a:rPr>
                        <a:t>ETHERE </a:t>
                      </a:r>
                      <a:endParaRPr lang="fr-FR" dirty="0">
                        <a:effectLst/>
                      </a:endParaRPr>
                    </a:p>
                  </a:txBody>
                  <a:tcPr marL="95250" marR="95250" marT="95250" marB="95250"/>
                </a:tc>
                <a:tc>
                  <a:txBody>
                    <a:bodyPr/>
                    <a:lstStyle/>
                    <a:p>
                      <a:pPr rtl="0" fontAlgn="t">
                        <a:spcBef>
                          <a:spcPts val="0"/>
                        </a:spcBef>
                        <a:spcAft>
                          <a:spcPts val="0"/>
                        </a:spcAft>
                      </a:pPr>
                      <a:r>
                        <a:rPr lang="fr-FR" sz="1600" u="none" strike="noStrike" dirty="0">
                          <a:effectLst/>
                        </a:rPr>
                        <a:t>Personae, Marketing mix</a:t>
                      </a:r>
                      <a:endParaRPr lang="fr-FR" sz="1600" dirty="0">
                        <a:effectLst/>
                      </a:endParaRPr>
                    </a:p>
                  </a:txBody>
                  <a:tcPr marL="95250" marR="95250" marT="95250" marB="95250"/>
                </a:tc>
                <a:extLst>
                  <a:ext uri="{0D108BD9-81ED-4DB2-BD59-A6C34878D82A}">
                    <a16:rowId xmlns:a16="http://schemas.microsoft.com/office/drawing/2014/main" val="4033355411"/>
                  </a:ext>
                </a:extLst>
              </a:tr>
            </a:tbl>
          </a:graphicData>
        </a:graphic>
      </p:graphicFrame>
    </p:spTree>
    <p:extLst>
      <p:ext uri="{BB962C8B-B14F-4D97-AF65-F5344CB8AC3E}">
        <p14:creationId xmlns:p14="http://schemas.microsoft.com/office/powerpoint/2010/main" val="83131389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CD22DC-9D11-5FB7-FA2D-BF5CAFB87242}"/>
              </a:ext>
            </a:extLst>
          </p:cNvPr>
          <p:cNvSpPr>
            <a:spLocks noGrp="1"/>
          </p:cNvSpPr>
          <p:nvPr>
            <p:ph type="title"/>
          </p:nvPr>
        </p:nvSpPr>
        <p:spPr>
          <a:xfrm>
            <a:off x="841248" y="426720"/>
            <a:ext cx="10506456" cy="1919141"/>
          </a:xfrm>
        </p:spPr>
        <p:txBody>
          <a:bodyPr anchor="b">
            <a:normAutofit/>
          </a:bodyPr>
          <a:lstStyle/>
          <a:p>
            <a:r>
              <a:rPr lang="fr-FR" sz="6000"/>
              <a:t>ANALYSE CONCURENTIELLE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A5A9B984-C8EF-9534-5B22-DC92A3C7F1F2}"/>
              </a:ext>
            </a:extLst>
          </p:cNvPr>
          <p:cNvSpPr txBox="1"/>
          <p:nvPr/>
        </p:nvSpPr>
        <p:spPr>
          <a:xfrm>
            <a:off x="1646903" y="3023418"/>
            <a:ext cx="10078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DE8B04"/>
                </a:solidFill>
              </a:rPr>
              <a:t>AMAZON Fr, </a:t>
            </a:r>
            <a:r>
              <a:rPr lang="fr-FR" b="1" dirty="0">
                <a:solidFill>
                  <a:srgbClr val="DE8B04"/>
                </a:solidFill>
                <a:ea typeface="+mn-lt"/>
                <a:cs typeface="+mn-lt"/>
              </a:rPr>
              <a:t>Audit SEO</a:t>
            </a:r>
            <a:endParaRPr lang="fr-FR" b="1" dirty="0">
              <a:solidFill>
                <a:srgbClr val="DE8B04"/>
              </a:solidFill>
            </a:endParaRPr>
          </a:p>
        </p:txBody>
      </p:sp>
      <p:pic>
        <p:nvPicPr>
          <p:cNvPr id="6" name="Graphique 4" descr="Index pointant vers la droite vu du côté du dos de la main avec un remplissage uni">
            <a:extLst>
              <a:ext uri="{FF2B5EF4-FFF2-40B4-BE49-F238E27FC236}">
                <a16:creationId xmlns:a16="http://schemas.microsoft.com/office/drawing/2014/main" id="{ACA2A34C-AB04-BCB2-49D8-201F33CBAF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6072" y="2953922"/>
            <a:ext cx="505842" cy="505842"/>
          </a:xfrm>
          <a:prstGeom prst="rect">
            <a:avLst/>
          </a:prstGeom>
        </p:spPr>
      </p:pic>
      <p:graphicFrame>
        <p:nvGraphicFramePr>
          <p:cNvPr id="14" name="ZoneTexte 6">
            <a:extLst>
              <a:ext uri="{FF2B5EF4-FFF2-40B4-BE49-F238E27FC236}">
                <a16:creationId xmlns:a16="http://schemas.microsoft.com/office/drawing/2014/main" id="{944CF04B-C023-3F48-D52F-3EBA4D9CD20B}"/>
              </a:ext>
            </a:extLst>
          </p:cNvPr>
          <p:cNvGraphicFramePr/>
          <p:nvPr>
            <p:extLst>
              <p:ext uri="{D42A27DB-BD31-4B8C-83A1-F6EECF244321}">
                <p14:modId xmlns:p14="http://schemas.microsoft.com/office/powerpoint/2010/main" val="702356260"/>
              </p:ext>
            </p:extLst>
          </p:nvPr>
        </p:nvGraphicFramePr>
        <p:xfrm>
          <a:off x="1179871" y="3392128"/>
          <a:ext cx="8947354" cy="35167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33230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635E0A-179A-582D-3FF6-7328642B1525}"/>
              </a:ext>
            </a:extLst>
          </p:cNvPr>
          <p:cNvSpPr>
            <a:spLocks noGrp="1"/>
          </p:cNvSpPr>
          <p:nvPr>
            <p:ph type="title"/>
          </p:nvPr>
        </p:nvSpPr>
        <p:spPr>
          <a:xfrm>
            <a:off x="1742529" y="1492139"/>
            <a:ext cx="8582025" cy="2177328"/>
          </a:xfrm>
        </p:spPr>
        <p:txBody>
          <a:bodyPr vert="horz" lIns="91440" tIns="45720" rIns="91440" bIns="45720" rtlCol="0" anchor="ctr">
            <a:normAutofit fontScale="90000"/>
          </a:bodyPr>
          <a:lstStyle/>
          <a:p>
            <a:pPr algn="ctr"/>
            <a:r>
              <a:rPr lang="en-US" sz="5000" dirty="0">
                <a:solidFill>
                  <a:srgbClr val="DE8B04"/>
                </a:solidFill>
              </a:rPr>
              <a:t>PARTIE IV</a:t>
            </a:r>
            <a:br>
              <a:rPr lang="en-US" sz="5000" dirty="0">
                <a:solidFill>
                  <a:schemeClr val="bg1"/>
                </a:solidFill>
              </a:rPr>
            </a:br>
            <a:r>
              <a:rPr lang="en-US" sz="5000" dirty="0">
                <a:solidFill>
                  <a:schemeClr val="bg1"/>
                </a:solidFill>
              </a:rPr>
              <a:t>MARKETING &amp; COMMUNICATION DIGITALE </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2964"/>
      </p:ext>
    </p:extLst>
  </p:cSld>
  <p:clrMapOvr>
    <a:masterClrMapping/>
  </p:clrMapOvr>
  <p:transition spd="slow">
    <p:comb/>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7BA755D-C5E3-6FD7-7CCA-3D051DE85A5F}"/>
              </a:ext>
            </a:extLst>
          </p:cNvPr>
          <p:cNvSpPr>
            <a:spLocks noGrp="1"/>
          </p:cNvSpPr>
          <p:nvPr>
            <p:ph type="title"/>
          </p:nvPr>
        </p:nvSpPr>
        <p:spPr>
          <a:xfrm>
            <a:off x="5359510" y="978619"/>
            <a:ext cx="5991244" cy="1106424"/>
          </a:xfrm>
        </p:spPr>
        <p:txBody>
          <a:bodyPr vert="horz" lIns="91440" tIns="45720" rIns="91440" bIns="45720" rtlCol="0" anchor="ctr">
            <a:normAutofit/>
          </a:bodyPr>
          <a:lstStyle/>
          <a:p>
            <a:pPr algn="ctr"/>
            <a:r>
              <a:rPr lang="en-US" dirty="0"/>
              <a:t>OBJECTIFS VISES</a:t>
            </a:r>
            <a:endParaRPr lang="fr-FR"/>
          </a:p>
        </p:txBody>
      </p:sp>
      <p:pic>
        <p:nvPicPr>
          <p:cNvPr id="4" name="Graphique 4" descr="Mille avec un remplissage uni">
            <a:extLst>
              <a:ext uri="{FF2B5EF4-FFF2-40B4-BE49-F238E27FC236}">
                <a16:creationId xmlns:a16="http://schemas.microsoft.com/office/drawing/2014/main" id="{14E7D82F-F7EC-C164-00D0-5DFC5A4CA8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528" y="1361884"/>
            <a:ext cx="4033647" cy="4033647"/>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39E5193E-09F7-BC7D-CDCE-034F0453646B}"/>
              </a:ext>
            </a:extLst>
          </p:cNvPr>
          <p:cNvSpPr txBox="1"/>
          <p:nvPr/>
        </p:nvSpPr>
        <p:spPr>
          <a:xfrm>
            <a:off x="5356861" y="2252870"/>
            <a:ext cx="6043053" cy="8932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2000" dirty="0"/>
              <a:t>Objectif de </a:t>
            </a:r>
            <a:r>
              <a:rPr lang="en-US" sz="2000" dirty="0" err="1"/>
              <a:t>notoriété</a:t>
            </a:r>
            <a:r>
              <a:rPr lang="en-US" sz="2000" dirty="0"/>
              <a:t> : </a:t>
            </a:r>
            <a:r>
              <a:rPr lang="en-US" sz="2000" dirty="0" err="1"/>
              <a:t>Communiquer</a:t>
            </a:r>
            <a:r>
              <a:rPr lang="en-US" sz="2000" dirty="0"/>
              <a:t> pour faire </a:t>
            </a:r>
            <a:r>
              <a:rPr lang="en-US" sz="2000" dirty="0" err="1"/>
              <a:t>connaître</a:t>
            </a:r>
            <a:r>
              <a:rPr lang="en-US" sz="2000" dirty="0"/>
              <a:t> son </a:t>
            </a:r>
            <a:r>
              <a:rPr lang="en-US" sz="2000" dirty="0" err="1"/>
              <a:t>entreprise</a:t>
            </a:r>
            <a:endParaRPr lang="en-US" sz="2000" dirty="0"/>
          </a:p>
        </p:txBody>
      </p:sp>
      <p:sp>
        <p:nvSpPr>
          <p:cNvPr id="6" name="ZoneTexte 5">
            <a:extLst>
              <a:ext uri="{FF2B5EF4-FFF2-40B4-BE49-F238E27FC236}">
                <a16:creationId xmlns:a16="http://schemas.microsoft.com/office/drawing/2014/main" id="{AFFFF6F5-FC19-4952-D532-A967778BF97B}"/>
              </a:ext>
            </a:extLst>
          </p:cNvPr>
          <p:cNvSpPr txBox="1"/>
          <p:nvPr/>
        </p:nvSpPr>
        <p:spPr>
          <a:xfrm>
            <a:off x="5356860" y="3432740"/>
            <a:ext cx="5993892" cy="7949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2000" dirty="0"/>
              <a:t>Objectif </a:t>
            </a:r>
            <a:r>
              <a:rPr lang="en-US" sz="2000" dirty="0" err="1"/>
              <a:t>d'image</a:t>
            </a:r>
            <a:r>
              <a:rPr lang="en-US" sz="2000" dirty="0"/>
              <a:t> : Faire aimer </a:t>
            </a:r>
            <a:r>
              <a:rPr lang="en-US" sz="2000" dirty="0" err="1"/>
              <a:t>ses</a:t>
            </a:r>
            <a:r>
              <a:rPr lang="en-US" sz="2000" dirty="0"/>
              <a:t> </a:t>
            </a:r>
            <a:r>
              <a:rPr lang="en-US" sz="2000" dirty="0" err="1"/>
              <a:t>produits</a:t>
            </a:r>
            <a:r>
              <a:rPr lang="en-US" sz="2000" dirty="0"/>
              <a:t> et services</a:t>
            </a:r>
          </a:p>
        </p:txBody>
      </p:sp>
      <p:sp>
        <p:nvSpPr>
          <p:cNvPr id="7" name="ZoneTexte 6">
            <a:extLst>
              <a:ext uri="{FF2B5EF4-FFF2-40B4-BE49-F238E27FC236}">
                <a16:creationId xmlns:a16="http://schemas.microsoft.com/office/drawing/2014/main" id="{5A34501B-F76A-70F1-13A0-1DBC9D684490}"/>
              </a:ext>
            </a:extLst>
          </p:cNvPr>
          <p:cNvSpPr txBox="1"/>
          <p:nvPr/>
        </p:nvSpPr>
        <p:spPr>
          <a:xfrm>
            <a:off x="5406020" y="4514288"/>
            <a:ext cx="5993892" cy="7949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2000" dirty="0"/>
              <a:t>Objectif d'achat : Faire </a:t>
            </a:r>
            <a:r>
              <a:rPr lang="en-US" sz="2000" dirty="0" err="1"/>
              <a:t>agir</a:t>
            </a:r>
            <a:r>
              <a:rPr lang="en-US" sz="2000" dirty="0"/>
              <a:t> les clients</a:t>
            </a:r>
          </a:p>
        </p:txBody>
      </p:sp>
    </p:spTree>
    <p:extLst>
      <p:ext uri="{BB962C8B-B14F-4D97-AF65-F5344CB8AC3E}">
        <p14:creationId xmlns:p14="http://schemas.microsoft.com/office/powerpoint/2010/main" val="17193224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4D7B8-A2DE-1A25-0B92-A4D95E78955A}"/>
              </a:ext>
            </a:extLst>
          </p:cNvPr>
          <p:cNvSpPr>
            <a:spLocks noGrp="1"/>
          </p:cNvSpPr>
          <p:nvPr>
            <p:ph type="title"/>
          </p:nvPr>
        </p:nvSpPr>
        <p:spPr/>
        <p:txBody>
          <a:bodyPr>
            <a:normAutofit fontScale="90000"/>
          </a:bodyPr>
          <a:lstStyle/>
          <a:p>
            <a:r>
              <a:rPr lang="fr-FR" dirty="0"/>
              <a:t>DIFFERENTS MEDIAS DE L'ENTREPRISE</a:t>
            </a:r>
          </a:p>
        </p:txBody>
      </p:sp>
      <p:graphicFrame>
        <p:nvGraphicFramePr>
          <p:cNvPr id="5" name="Tableau 4">
            <a:extLst>
              <a:ext uri="{FF2B5EF4-FFF2-40B4-BE49-F238E27FC236}">
                <a16:creationId xmlns:a16="http://schemas.microsoft.com/office/drawing/2014/main" id="{622E4598-CA96-C6A0-ADEC-4609B168BB2A}"/>
              </a:ext>
            </a:extLst>
          </p:cNvPr>
          <p:cNvGraphicFramePr>
            <a:graphicFrameLocks noGrp="1"/>
          </p:cNvGraphicFramePr>
          <p:nvPr>
            <p:extLst>
              <p:ext uri="{D42A27DB-BD31-4B8C-83A1-F6EECF244321}">
                <p14:modId xmlns:p14="http://schemas.microsoft.com/office/powerpoint/2010/main" val="1574861264"/>
              </p:ext>
            </p:extLst>
          </p:nvPr>
        </p:nvGraphicFramePr>
        <p:xfrm>
          <a:off x="958644" y="1831258"/>
          <a:ext cx="10520460" cy="4985200"/>
        </p:xfrm>
        <a:graphic>
          <a:graphicData uri="http://schemas.openxmlformats.org/drawingml/2006/table">
            <a:tbl>
              <a:tblPr firstRow="1" bandRow="1">
                <a:tableStyleId>{5C22544A-7EE6-4342-B048-85BDC9FD1C3A}</a:tableStyleId>
              </a:tblPr>
              <a:tblGrid>
                <a:gridCol w="3506820">
                  <a:extLst>
                    <a:ext uri="{9D8B030D-6E8A-4147-A177-3AD203B41FA5}">
                      <a16:colId xmlns:a16="http://schemas.microsoft.com/office/drawing/2014/main" val="838872682"/>
                    </a:ext>
                  </a:extLst>
                </a:gridCol>
                <a:gridCol w="3506820">
                  <a:extLst>
                    <a:ext uri="{9D8B030D-6E8A-4147-A177-3AD203B41FA5}">
                      <a16:colId xmlns:a16="http://schemas.microsoft.com/office/drawing/2014/main" val="610693918"/>
                    </a:ext>
                  </a:extLst>
                </a:gridCol>
                <a:gridCol w="3506820">
                  <a:extLst>
                    <a:ext uri="{9D8B030D-6E8A-4147-A177-3AD203B41FA5}">
                      <a16:colId xmlns:a16="http://schemas.microsoft.com/office/drawing/2014/main" val="1922192012"/>
                    </a:ext>
                  </a:extLst>
                </a:gridCol>
              </a:tblGrid>
              <a:tr h="405580">
                <a:tc gridSpan="3">
                  <a:txBody>
                    <a:bodyPr/>
                    <a:lstStyle/>
                    <a:p>
                      <a:pPr algn="ctr" rtl="0" fontAlgn="t">
                        <a:spcBef>
                          <a:spcPts val="0"/>
                        </a:spcBef>
                        <a:spcAft>
                          <a:spcPts val="0"/>
                        </a:spcAft>
                      </a:pPr>
                      <a:r>
                        <a:rPr lang="fr-FR" sz="1400" dirty="0">
                          <a:effectLst/>
                        </a:rPr>
                        <a:t>PAID MEDIA</a:t>
                      </a:r>
                      <a:endParaRPr lang="fr-FR" sz="1400" dirty="0"/>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hMerge="1">
                  <a:txBody>
                    <a:bodyPr/>
                    <a:lstStyle/>
                    <a:p>
                      <a:endParaRPr lang="fr-FR"/>
                    </a:p>
                  </a:txBody>
                  <a:tcPr marL="95250" marR="95250" marT="95250" marB="95250"/>
                </a:tc>
                <a:tc hMerge="1">
                  <a:txBody>
                    <a:bodyPr/>
                    <a:lstStyle/>
                    <a:p>
                      <a:endParaRPr lang="fr-FR"/>
                    </a:p>
                  </a:txBody>
                  <a:tcPr marL="95250" marR="95250" marT="95250" marB="95250"/>
                </a:tc>
                <a:extLst>
                  <a:ext uri="{0D108BD9-81ED-4DB2-BD59-A6C34878D82A}">
                    <a16:rowId xmlns:a16="http://schemas.microsoft.com/office/drawing/2014/main" val="3704049005"/>
                  </a:ext>
                </a:extLst>
              </a:tr>
              <a:tr h="516875">
                <a:tc>
                  <a:txBody>
                    <a:bodyPr/>
                    <a:lstStyle/>
                    <a:p>
                      <a:pPr fontAlgn="t"/>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b="1" dirty="0">
                          <a:effectLst/>
                        </a:rPr>
                        <a:t>OUI: O</a:t>
                      </a:r>
                      <a:endParaRPr lang="fr-FR" b="1">
                        <a:effectLst/>
                      </a:endParaRPr>
                    </a:p>
                    <a:p>
                      <a:pPr rtl="0" fontAlgn="t">
                        <a:spcBef>
                          <a:spcPts val="0"/>
                        </a:spcBef>
                        <a:spcAft>
                          <a:spcPts val="0"/>
                        </a:spcAft>
                      </a:pPr>
                      <a:r>
                        <a:rPr lang="fr-FR" sz="1400" b="1" dirty="0">
                          <a:effectLst/>
                        </a:rPr>
                        <a:t>NON: X</a:t>
                      </a:r>
                      <a:endParaRPr lang="fr-FR" b="1">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b="1" dirty="0">
                          <a:effectLst/>
                        </a:rPr>
                        <a:t>LIENS, TYPES, CONTENUS, REMARQUES…</a:t>
                      </a:r>
                      <a:endParaRPr lang="fr-FR" b="1">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495342299"/>
                  </a:ext>
                </a:extLst>
              </a:tr>
              <a:tr h="2236838">
                <a:tc>
                  <a:txBody>
                    <a:bodyPr/>
                    <a:lstStyle/>
                    <a:p>
                      <a:pPr rtl="0" fontAlgn="ctr">
                        <a:spcBef>
                          <a:spcPts val="1200"/>
                        </a:spcBef>
                        <a:spcAft>
                          <a:spcPts val="0"/>
                        </a:spcAft>
                      </a:pPr>
                      <a:r>
                        <a:rPr lang="fr-FR" sz="1300" dirty="0">
                          <a:effectLst/>
                        </a:rPr>
                        <a:t>SEA</a:t>
                      </a:r>
                      <a:endParaRPr lang="fr-FR" dirty="0">
                        <a:effectLst/>
                      </a:endParaRPr>
                    </a:p>
                  </a:txBody>
                  <a:tcPr marL="66675" marR="66675" marT="95250" marB="95250" anchor="ctr">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lnSpc>
                          <a:spcPct val="100000"/>
                        </a:lnSpc>
                        <a:spcBef>
                          <a:spcPts val="1200"/>
                        </a:spcBef>
                        <a:spcAft>
                          <a:spcPts val="1200"/>
                        </a:spcAft>
                      </a:pPr>
                      <a:r>
                        <a:rPr lang="fr-FR" sz="1300" dirty="0">
                          <a:effectLst/>
                        </a:rPr>
                        <a:t>Facebook (2,7K Followers),</a:t>
                      </a:r>
                      <a:endParaRPr lang="fr-FR" dirty="0">
                        <a:effectLst/>
                      </a:endParaRPr>
                    </a:p>
                    <a:p>
                      <a:pPr rtl="0" fontAlgn="t">
                        <a:lnSpc>
                          <a:spcPct val="100000"/>
                        </a:lnSpc>
                        <a:spcBef>
                          <a:spcPts val="1200"/>
                        </a:spcBef>
                        <a:spcAft>
                          <a:spcPts val="1200"/>
                        </a:spcAft>
                      </a:pPr>
                      <a:r>
                        <a:rPr lang="fr-FR" sz="1300" dirty="0">
                          <a:effectLst/>
                        </a:rPr>
                        <a:t>Instagram (19 Followers),</a:t>
                      </a:r>
                      <a:endParaRPr lang="fr-FR" dirty="0">
                        <a:effectLst/>
                      </a:endParaRPr>
                    </a:p>
                    <a:p>
                      <a:pPr rtl="0" fontAlgn="t">
                        <a:lnSpc>
                          <a:spcPct val="100000"/>
                        </a:lnSpc>
                        <a:spcBef>
                          <a:spcPts val="1200"/>
                        </a:spcBef>
                        <a:spcAft>
                          <a:spcPts val="1200"/>
                        </a:spcAft>
                      </a:pPr>
                      <a:r>
                        <a:rPr lang="fr-FR" sz="1300" dirty="0">
                          <a:effectLst/>
                        </a:rPr>
                        <a:t>Twitter (2 Followers),</a:t>
                      </a:r>
                      <a:endParaRPr lang="fr-FR" dirty="0">
                        <a:effectLst/>
                      </a:endParaRPr>
                    </a:p>
                    <a:p>
                      <a:pPr rtl="0" fontAlgn="t">
                        <a:lnSpc>
                          <a:spcPct val="100000"/>
                        </a:lnSpc>
                        <a:spcBef>
                          <a:spcPts val="1200"/>
                        </a:spcBef>
                        <a:spcAft>
                          <a:spcPts val="1200"/>
                        </a:spcAft>
                      </a:pPr>
                      <a:r>
                        <a:rPr lang="fr-FR" sz="1300" dirty="0" err="1">
                          <a:effectLst/>
                        </a:rPr>
                        <a:t>Linkedin</a:t>
                      </a:r>
                      <a:r>
                        <a:rPr lang="fr-FR" sz="1300" dirty="0">
                          <a:effectLst/>
                        </a:rPr>
                        <a:t> (63 Followers),</a:t>
                      </a:r>
                      <a:endParaRPr lang="fr-FR" dirty="0">
                        <a:effectLst/>
                      </a:endParaRPr>
                    </a:p>
                    <a:p>
                      <a:pPr rtl="0" fontAlgn="t">
                        <a:lnSpc>
                          <a:spcPct val="100000"/>
                        </a:lnSpc>
                        <a:spcBef>
                          <a:spcPts val="0"/>
                        </a:spcBef>
                        <a:spcAft>
                          <a:spcPts val="0"/>
                        </a:spcAft>
                      </a:pPr>
                      <a:r>
                        <a:rPr lang="fr-FR" sz="1300" dirty="0" err="1">
                          <a:effectLst/>
                        </a:rPr>
                        <a:t>Youtube</a:t>
                      </a:r>
                      <a:r>
                        <a:rPr lang="fr-FR" sz="1300" dirty="0">
                          <a:effectLst/>
                        </a:rPr>
                        <a:t> (3 Followers).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505295910"/>
                  </a:ext>
                </a:extLst>
              </a:tr>
              <a:tr h="392825">
                <a:tc>
                  <a:txBody>
                    <a:bodyPr/>
                    <a:lstStyle/>
                    <a:p>
                      <a:pPr rtl="0" fontAlgn="t">
                        <a:spcBef>
                          <a:spcPts val="0"/>
                        </a:spcBef>
                        <a:spcAft>
                          <a:spcPts val="0"/>
                        </a:spcAft>
                      </a:pPr>
                      <a:r>
                        <a:rPr lang="fr-FR" sz="1300" dirty="0">
                          <a:effectLst/>
                        </a:rPr>
                        <a:t>Display (Affiche, pub dans les magazines…)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X</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fontAlgn="t"/>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4166775111"/>
                  </a:ext>
                </a:extLst>
              </a:tr>
              <a:tr h="661601">
                <a:tc>
                  <a:txBody>
                    <a:bodyPr/>
                    <a:lstStyle/>
                    <a:p>
                      <a:pPr rtl="0" fontAlgn="t">
                        <a:spcBef>
                          <a:spcPts val="0"/>
                        </a:spcBef>
                        <a:spcAft>
                          <a:spcPts val="0"/>
                        </a:spcAft>
                      </a:pPr>
                      <a:r>
                        <a:rPr lang="fr-FR" sz="1300" dirty="0">
                          <a:effectLst/>
                        </a:rPr>
                        <a:t>Annonce sur moteur de recherche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300" dirty="0">
                          <a:effectLst/>
                          <a:hlinkClick r:id="rId2"/>
                        </a:rPr>
                        <a:t>http://www.doualazoom.com/web/fr/activite/rubrique/index/Construisons%20Ensemble%20SARL/7073</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623985800"/>
                  </a:ext>
                </a:extLst>
              </a:tr>
              <a:tr h="392825">
                <a:tc>
                  <a:txBody>
                    <a:bodyPr/>
                    <a:lstStyle/>
                    <a:p>
                      <a:pPr rtl="0" fontAlgn="t">
                        <a:spcBef>
                          <a:spcPts val="0"/>
                        </a:spcBef>
                        <a:spcAft>
                          <a:spcPts val="0"/>
                        </a:spcAft>
                      </a:pPr>
                      <a:r>
                        <a:rPr lang="fr-FR" sz="1300" dirty="0">
                          <a:effectLst/>
                        </a:rPr>
                        <a:t>Article sponsorisé (blog)</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X</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fontAlgn="t"/>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369916952"/>
                  </a:ext>
                </a:extLst>
              </a:tr>
            </a:tbl>
          </a:graphicData>
        </a:graphic>
      </p:graphicFrame>
    </p:spTree>
    <p:extLst>
      <p:ext uri="{BB962C8B-B14F-4D97-AF65-F5344CB8AC3E}">
        <p14:creationId xmlns:p14="http://schemas.microsoft.com/office/powerpoint/2010/main" val="8567381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4D7B8-A2DE-1A25-0B92-A4D95E78955A}"/>
              </a:ext>
            </a:extLst>
          </p:cNvPr>
          <p:cNvSpPr>
            <a:spLocks noGrp="1"/>
          </p:cNvSpPr>
          <p:nvPr>
            <p:ph type="title"/>
          </p:nvPr>
        </p:nvSpPr>
        <p:spPr>
          <a:xfrm>
            <a:off x="1115568" y="548640"/>
            <a:ext cx="10401644" cy="1167286"/>
          </a:xfrm>
        </p:spPr>
        <p:txBody>
          <a:bodyPr>
            <a:normAutofit/>
          </a:bodyPr>
          <a:lstStyle/>
          <a:p>
            <a:r>
              <a:rPr lang="fr-FR" dirty="0"/>
              <a:t>DIFFERENTS MEDIAS DE L'ENTREPRISE</a:t>
            </a:r>
          </a:p>
        </p:txBody>
      </p:sp>
      <p:graphicFrame>
        <p:nvGraphicFramePr>
          <p:cNvPr id="11" name="Tableau 10">
            <a:extLst>
              <a:ext uri="{FF2B5EF4-FFF2-40B4-BE49-F238E27FC236}">
                <a16:creationId xmlns:a16="http://schemas.microsoft.com/office/drawing/2014/main" id="{D6E06841-4087-3293-E29B-26808F0E1CD0}"/>
              </a:ext>
            </a:extLst>
          </p:cNvPr>
          <p:cNvGraphicFramePr>
            <a:graphicFrameLocks noGrp="1"/>
          </p:cNvGraphicFramePr>
          <p:nvPr>
            <p:extLst>
              <p:ext uri="{D42A27DB-BD31-4B8C-83A1-F6EECF244321}">
                <p14:modId xmlns:p14="http://schemas.microsoft.com/office/powerpoint/2010/main" val="22306990"/>
              </p:ext>
            </p:extLst>
          </p:nvPr>
        </p:nvGraphicFramePr>
        <p:xfrm>
          <a:off x="909484" y="2285999"/>
          <a:ext cx="10139448" cy="4080971"/>
        </p:xfrm>
        <a:graphic>
          <a:graphicData uri="http://schemas.openxmlformats.org/drawingml/2006/table">
            <a:tbl>
              <a:tblPr firstRow="1" bandRow="1">
                <a:tableStyleId>{5C22544A-7EE6-4342-B048-85BDC9FD1C3A}</a:tableStyleId>
              </a:tblPr>
              <a:tblGrid>
                <a:gridCol w="3379816">
                  <a:extLst>
                    <a:ext uri="{9D8B030D-6E8A-4147-A177-3AD203B41FA5}">
                      <a16:colId xmlns:a16="http://schemas.microsoft.com/office/drawing/2014/main" val="2467003807"/>
                    </a:ext>
                  </a:extLst>
                </a:gridCol>
                <a:gridCol w="3379816">
                  <a:extLst>
                    <a:ext uri="{9D8B030D-6E8A-4147-A177-3AD203B41FA5}">
                      <a16:colId xmlns:a16="http://schemas.microsoft.com/office/drawing/2014/main" val="3223674445"/>
                    </a:ext>
                  </a:extLst>
                </a:gridCol>
                <a:gridCol w="3379816">
                  <a:extLst>
                    <a:ext uri="{9D8B030D-6E8A-4147-A177-3AD203B41FA5}">
                      <a16:colId xmlns:a16="http://schemas.microsoft.com/office/drawing/2014/main" val="4091404457"/>
                    </a:ext>
                  </a:extLst>
                </a:gridCol>
              </a:tblGrid>
              <a:tr h="414375">
                <a:tc>
                  <a:txBody>
                    <a:bodyPr/>
                    <a:lstStyle/>
                    <a:p>
                      <a:pPr rtl="0" fontAlgn="t">
                        <a:spcBef>
                          <a:spcPts val="0"/>
                        </a:spcBef>
                        <a:spcAft>
                          <a:spcPts val="0"/>
                        </a:spcAft>
                      </a:pPr>
                      <a:r>
                        <a:rPr lang="fr-FR" sz="1400">
                          <a:effectLst/>
                        </a:rPr>
                        <a:t>OWNED MEDIA</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OWNED MEDIA</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OWNED MEDIA</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28264915"/>
                  </a:ext>
                </a:extLst>
              </a:tr>
              <a:tr h="414375">
                <a:tc>
                  <a:txBody>
                    <a:bodyPr/>
                    <a:lstStyle/>
                    <a:p>
                      <a:pPr rtl="0" fontAlgn="t">
                        <a:spcBef>
                          <a:spcPts val="0"/>
                        </a:spcBef>
                        <a:spcAft>
                          <a:spcPts val="0"/>
                        </a:spcAft>
                      </a:pPr>
                      <a:r>
                        <a:rPr lang="fr-FR" sz="1300">
                          <a:effectLst/>
                        </a:rPr>
                        <a:t>Site Internet de la marque</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300">
                          <a:effectLst/>
                          <a:hlinkClick r:id="rId2"/>
                        </a:rPr>
                        <a:t>http://construisonsensemblesarl.net/</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429190530"/>
                  </a:ext>
                </a:extLst>
              </a:tr>
              <a:tr h="803638">
                <a:tc>
                  <a:txBody>
                    <a:bodyPr/>
                    <a:lstStyle/>
                    <a:p>
                      <a:pPr rtl="0" fontAlgn="t">
                        <a:spcBef>
                          <a:spcPts val="0"/>
                        </a:spcBef>
                        <a:spcAft>
                          <a:spcPts val="0"/>
                        </a:spcAft>
                      </a:pPr>
                      <a:r>
                        <a:rPr lang="fr-FR" sz="1300">
                          <a:effectLst/>
                        </a:rPr>
                        <a:t>Blog de la marque</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300">
                          <a:effectLst/>
                        </a:rPr>
                        <a:t>Lien :</a:t>
                      </a:r>
                      <a:r>
                        <a:rPr lang="fr-FR" sz="1300">
                          <a:effectLst/>
                          <a:hlinkClick r:id="rId3"/>
                        </a:rPr>
                        <a:t> http://construisonsensemblesarl.net/actualite/</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530758454"/>
                  </a:ext>
                </a:extLst>
              </a:tr>
              <a:tr h="1205456">
                <a:tc>
                  <a:txBody>
                    <a:bodyPr/>
                    <a:lstStyle/>
                    <a:p>
                      <a:pPr rtl="0" fontAlgn="t">
                        <a:spcBef>
                          <a:spcPts val="0"/>
                        </a:spcBef>
                        <a:spcAft>
                          <a:spcPts val="0"/>
                        </a:spcAft>
                      </a:pPr>
                      <a:r>
                        <a:rPr lang="fr-FR" sz="1300">
                          <a:effectLst/>
                        </a:rPr>
                        <a:t>Réseaux sociaux</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300">
                          <a:effectLst/>
                        </a:rPr>
                        <a:t>Facebook : texte, photo, vidéo</a:t>
                      </a:r>
                      <a:endParaRPr lang="fr-FR">
                        <a:effectLst/>
                      </a:endParaRPr>
                    </a:p>
                    <a:p>
                      <a:pPr rtl="0" fontAlgn="t">
                        <a:spcBef>
                          <a:spcPts val="0"/>
                        </a:spcBef>
                        <a:spcAft>
                          <a:spcPts val="0"/>
                        </a:spcAft>
                      </a:pPr>
                      <a:r>
                        <a:rPr lang="fr-FR" sz="1300">
                          <a:effectLst/>
                        </a:rPr>
                        <a:t>Twitter : texte, photo, vidéo</a:t>
                      </a:r>
                      <a:endParaRPr lang="fr-FR">
                        <a:effectLst/>
                      </a:endParaRPr>
                    </a:p>
                    <a:p>
                      <a:pPr rtl="0" fontAlgn="t">
                        <a:spcBef>
                          <a:spcPts val="0"/>
                        </a:spcBef>
                        <a:spcAft>
                          <a:spcPts val="0"/>
                        </a:spcAft>
                      </a:pPr>
                      <a:r>
                        <a:rPr lang="fr-FR" sz="1300">
                          <a:effectLst/>
                        </a:rPr>
                        <a:t>Instagram : aucune publication</a:t>
                      </a:r>
                      <a:endParaRPr lang="fr-FR">
                        <a:effectLst/>
                      </a:endParaRPr>
                    </a:p>
                    <a:p>
                      <a:pPr rtl="0" fontAlgn="t">
                        <a:spcBef>
                          <a:spcPts val="0"/>
                        </a:spcBef>
                        <a:spcAft>
                          <a:spcPts val="0"/>
                        </a:spcAft>
                      </a:pPr>
                      <a:r>
                        <a:rPr lang="fr-FR" sz="1300">
                          <a:effectLst/>
                        </a:rPr>
                        <a:t>Whatsapp,</a:t>
                      </a:r>
                      <a:endParaRPr lang="fr-FR">
                        <a:effectLst/>
                      </a:endParaRPr>
                    </a:p>
                    <a:p>
                      <a:pPr rtl="0" fontAlgn="t">
                        <a:spcBef>
                          <a:spcPts val="0"/>
                        </a:spcBef>
                        <a:spcAft>
                          <a:spcPts val="0"/>
                        </a:spcAft>
                      </a:pPr>
                      <a:r>
                        <a:rPr lang="fr-FR" sz="1300">
                          <a:effectLst/>
                        </a:rPr>
                        <a:t>Youtube : vidéo</a:t>
                      </a:r>
                      <a:endParaRPr lang="fr-FR">
                        <a:effectLst/>
                      </a:endParaRPr>
                    </a:p>
                  </a:txBody>
                  <a:tcPr marL="66675" marR="66675"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4087200617"/>
                  </a:ext>
                </a:extLst>
              </a:tr>
              <a:tr h="602728">
                <a:tc>
                  <a:txBody>
                    <a:bodyPr/>
                    <a:lstStyle/>
                    <a:p>
                      <a:pPr rtl="0" fontAlgn="t">
                        <a:spcBef>
                          <a:spcPts val="0"/>
                        </a:spcBef>
                        <a:spcAft>
                          <a:spcPts val="0"/>
                        </a:spcAft>
                      </a:pPr>
                      <a:r>
                        <a:rPr lang="fr-FR" sz="1300">
                          <a:effectLst/>
                        </a:rPr>
                        <a:t>Newsletter/emailing</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300">
                          <a:effectLst/>
                          <a:hlinkClick r:id="rId4"/>
                        </a:rPr>
                        <a:t>http://construisonsensemblesarl.net/contact/</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873357648"/>
                  </a:ext>
                </a:extLst>
              </a:tr>
              <a:tr h="640399">
                <a:tc>
                  <a:txBody>
                    <a:bodyPr/>
                    <a:lstStyle/>
                    <a:p>
                      <a:pPr rtl="0" fontAlgn="t">
                        <a:spcBef>
                          <a:spcPts val="0"/>
                        </a:spcBef>
                        <a:spcAft>
                          <a:spcPts val="0"/>
                        </a:spcAft>
                      </a:pPr>
                      <a:r>
                        <a:rPr lang="fr-FR" sz="1300">
                          <a:effectLst/>
                        </a:rPr>
                        <a:t>Vidéo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300">
                          <a:effectLst/>
                          <a:hlinkClick r:id="rId5"/>
                        </a:rPr>
                        <a:t>http://construisonsensemblesarl.net/video-de-presentation/</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264955953"/>
                  </a:ext>
                </a:extLst>
              </a:tr>
            </a:tbl>
          </a:graphicData>
        </a:graphic>
      </p:graphicFrame>
    </p:spTree>
    <p:extLst>
      <p:ext uri="{BB962C8B-B14F-4D97-AF65-F5344CB8AC3E}">
        <p14:creationId xmlns:p14="http://schemas.microsoft.com/office/powerpoint/2010/main" val="603482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4D7B8-A2DE-1A25-0B92-A4D95E78955A}"/>
              </a:ext>
            </a:extLst>
          </p:cNvPr>
          <p:cNvSpPr>
            <a:spLocks noGrp="1"/>
          </p:cNvSpPr>
          <p:nvPr>
            <p:ph type="title"/>
          </p:nvPr>
        </p:nvSpPr>
        <p:spPr>
          <a:xfrm>
            <a:off x="1115568" y="548640"/>
            <a:ext cx="10450805" cy="1167286"/>
          </a:xfrm>
        </p:spPr>
        <p:txBody>
          <a:bodyPr>
            <a:normAutofit/>
          </a:bodyPr>
          <a:lstStyle/>
          <a:p>
            <a:r>
              <a:rPr lang="fr-FR" dirty="0"/>
              <a:t>DIFFERENTS MEDIAS DE L'ENTREPRISE</a:t>
            </a:r>
          </a:p>
        </p:txBody>
      </p:sp>
      <p:graphicFrame>
        <p:nvGraphicFramePr>
          <p:cNvPr id="4" name="Tableau 3">
            <a:extLst>
              <a:ext uri="{FF2B5EF4-FFF2-40B4-BE49-F238E27FC236}">
                <a16:creationId xmlns:a16="http://schemas.microsoft.com/office/drawing/2014/main" id="{050E9270-AAEF-A054-107A-CEADA433DA3B}"/>
              </a:ext>
            </a:extLst>
          </p:cNvPr>
          <p:cNvGraphicFramePr>
            <a:graphicFrameLocks noGrp="1"/>
          </p:cNvGraphicFramePr>
          <p:nvPr>
            <p:extLst>
              <p:ext uri="{D42A27DB-BD31-4B8C-83A1-F6EECF244321}">
                <p14:modId xmlns:p14="http://schemas.microsoft.com/office/powerpoint/2010/main" val="626756272"/>
              </p:ext>
            </p:extLst>
          </p:nvPr>
        </p:nvGraphicFramePr>
        <p:xfrm>
          <a:off x="761999" y="2396612"/>
          <a:ext cx="10741686" cy="3553534"/>
        </p:xfrm>
        <a:graphic>
          <a:graphicData uri="http://schemas.openxmlformats.org/drawingml/2006/table">
            <a:tbl>
              <a:tblPr firstRow="1" bandRow="1">
                <a:tableStyleId>{5C22544A-7EE6-4342-B048-85BDC9FD1C3A}</a:tableStyleId>
              </a:tblPr>
              <a:tblGrid>
                <a:gridCol w="3580562">
                  <a:extLst>
                    <a:ext uri="{9D8B030D-6E8A-4147-A177-3AD203B41FA5}">
                      <a16:colId xmlns:a16="http://schemas.microsoft.com/office/drawing/2014/main" val="4175796044"/>
                    </a:ext>
                  </a:extLst>
                </a:gridCol>
                <a:gridCol w="3580562">
                  <a:extLst>
                    <a:ext uri="{9D8B030D-6E8A-4147-A177-3AD203B41FA5}">
                      <a16:colId xmlns:a16="http://schemas.microsoft.com/office/drawing/2014/main" val="2193820284"/>
                    </a:ext>
                  </a:extLst>
                </a:gridCol>
                <a:gridCol w="3580562">
                  <a:extLst>
                    <a:ext uri="{9D8B030D-6E8A-4147-A177-3AD203B41FA5}">
                      <a16:colId xmlns:a16="http://schemas.microsoft.com/office/drawing/2014/main" val="3490748484"/>
                    </a:ext>
                  </a:extLst>
                </a:gridCol>
              </a:tblGrid>
              <a:tr h="429548">
                <a:tc>
                  <a:txBody>
                    <a:bodyPr/>
                    <a:lstStyle/>
                    <a:p>
                      <a:pPr rtl="0" fontAlgn="t">
                        <a:spcBef>
                          <a:spcPts val="0"/>
                        </a:spcBef>
                        <a:spcAft>
                          <a:spcPts val="0"/>
                        </a:spcAft>
                      </a:pPr>
                      <a:r>
                        <a:rPr lang="fr-FR" sz="1400">
                          <a:effectLst/>
                        </a:rPr>
                        <a:t>EARNED MEDIA</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EARNED MEDIA</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algn="ctr" rtl="0" fontAlgn="t">
                        <a:spcBef>
                          <a:spcPts val="0"/>
                        </a:spcBef>
                        <a:spcAft>
                          <a:spcPts val="0"/>
                        </a:spcAft>
                      </a:pPr>
                      <a:r>
                        <a:rPr lang="fr-FR" sz="1400">
                          <a:effectLst/>
                        </a:rPr>
                        <a:t>EARNED MEDIA</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069250985"/>
                  </a:ext>
                </a:extLst>
              </a:tr>
              <a:tr h="494631">
                <a:tc>
                  <a:txBody>
                    <a:bodyPr/>
                    <a:lstStyle/>
                    <a:p>
                      <a:pPr rtl="0" fontAlgn="t">
                        <a:spcBef>
                          <a:spcPts val="0"/>
                        </a:spcBef>
                        <a:spcAft>
                          <a:spcPts val="0"/>
                        </a:spcAft>
                      </a:pPr>
                      <a:r>
                        <a:rPr lang="fr-FR" sz="1400">
                          <a:effectLst/>
                        </a:rPr>
                        <a:t>Influenceurs</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X</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fontAlgn="t"/>
                      <a:r>
                        <a:rPr lang="fr-FR">
                          <a:effectLst/>
                        </a:rPr>
                        <a:t> </a:t>
                      </a: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077751442"/>
                  </a:ext>
                </a:extLst>
              </a:tr>
              <a:tr h="1145462">
                <a:tc>
                  <a:txBody>
                    <a:bodyPr/>
                    <a:lstStyle/>
                    <a:p>
                      <a:pPr rtl="0" fontAlgn="t">
                        <a:spcBef>
                          <a:spcPts val="0"/>
                        </a:spcBef>
                        <a:spcAft>
                          <a:spcPts val="0"/>
                        </a:spcAft>
                      </a:pPr>
                      <a:r>
                        <a:rPr lang="fr-FR" sz="1400">
                          <a:effectLst/>
                        </a:rPr>
                        <a:t>Mention sur les  réseaux sociaux</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O</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300">
                          <a:effectLst/>
                        </a:rPr>
                        <a:t>Facebook : 2,4 k J’aime</a:t>
                      </a:r>
                      <a:endParaRPr lang="fr-FR">
                        <a:effectLst/>
                      </a:endParaRPr>
                    </a:p>
                    <a:p>
                      <a:pPr fontAlgn="t"/>
                      <a:br>
                        <a:rPr lang="fr-FR">
                          <a:effectLst/>
                        </a:rPr>
                      </a:b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30873783"/>
                  </a:ext>
                </a:extLst>
              </a:tr>
              <a:tr h="494631">
                <a:tc>
                  <a:txBody>
                    <a:bodyPr/>
                    <a:lstStyle/>
                    <a:p>
                      <a:pPr rtl="0" fontAlgn="t">
                        <a:spcBef>
                          <a:spcPts val="0"/>
                        </a:spcBef>
                        <a:spcAft>
                          <a:spcPts val="0"/>
                        </a:spcAft>
                      </a:pPr>
                      <a:r>
                        <a:rPr lang="fr-FR" sz="1400">
                          <a:effectLst/>
                        </a:rPr>
                        <a:t>Lien ou mention sur un blog</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X</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fontAlgn="t"/>
                      <a:r>
                        <a:rPr lang="fr-FR">
                          <a:effectLst/>
                        </a:rPr>
                        <a:t> </a:t>
                      </a: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183022999"/>
                  </a:ext>
                </a:extLst>
              </a:tr>
              <a:tr h="494631">
                <a:tc>
                  <a:txBody>
                    <a:bodyPr/>
                    <a:lstStyle/>
                    <a:p>
                      <a:pPr rtl="0" fontAlgn="t">
                        <a:spcBef>
                          <a:spcPts val="0"/>
                        </a:spcBef>
                        <a:spcAft>
                          <a:spcPts val="0"/>
                        </a:spcAft>
                      </a:pPr>
                      <a:r>
                        <a:rPr lang="fr-FR" sz="1400">
                          <a:effectLst/>
                        </a:rPr>
                        <a:t>Avis de consommateurs</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X</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fontAlgn="t"/>
                      <a:r>
                        <a:rPr lang="fr-FR">
                          <a:effectLst/>
                        </a:rPr>
                        <a:t> </a:t>
                      </a: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866959500"/>
                  </a:ext>
                </a:extLst>
              </a:tr>
              <a:tr h="494631">
                <a:tc>
                  <a:txBody>
                    <a:bodyPr/>
                    <a:lstStyle/>
                    <a:p>
                      <a:pPr rtl="0" fontAlgn="t">
                        <a:spcBef>
                          <a:spcPts val="0"/>
                        </a:spcBef>
                        <a:spcAft>
                          <a:spcPts val="0"/>
                        </a:spcAft>
                      </a:pPr>
                      <a:r>
                        <a:rPr lang="fr-FR" sz="1400">
                          <a:effectLst/>
                        </a:rPr>
                        <a:t>Article de presse</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a:effectLst/>
                        </a:rPr>
                        <a:t>X</a:t>
                      </a:r>
                      <a:endParaRPr lang="fr-FR">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fontAlgn="t"/>
                      <a:r>
                        <a:rPr lang="fr-FR">
                          <a:effectLst/>
                        </a:rPr>
                        <a:t> </a:t>
                      </a: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720662380"/>
                  </a:ext>
                </a:extLst>
              </a:tr>
            </a:tbl>
          </a:graphicData>
        </a:graphic>
      </p:graphicFrame>
    </p:spTree>
    <p:extLst>
      <p:ext uri="{BB962C8B-B14F-4D97-AF65-F5344CB8AC3E}">
        <p14:creationId xmlns:p14="http://schemas.microsoft.com/office/powerpoint/2010/main" val="9845037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4D7B8-A2DE-1A25-0B92-A4D95E78955A}"/>
              </a:ext>
            </a:extLst>
          </p:cNvPr>
          <p:cNvSpPr>
            <a:spLocks noGrp="1"/>
          </p:cNvSpPr>
          <p:nvPr>
            <p:ph type="title"/>
          </p:nvPr>
        </p:nvSpPr>
        <p:spPr/>
        <p:txBody>
          <a:bodyPr/>
          <a:lstStyle/>
          <a:p>
            <a:pPr algn="ctr"/>
            <a:r>
              <a:rPr lang="fr-FR" dirty="0"/>
              <a:t>MODIFICATIONS SUR LES MEDIAS</a:t>
            </a:r>
          </a:p>
        </p:txBody>
      </p:sp>
      <p:graphicFrame>
        <p:nvGraphicFramePr>
          <p:cNvPr id="5" name="Tableau 4">
            <a:extLst>
              <a:ext uri="{FF2B5EF4-FFF2-40B4-BE49-F238E27FC236}">
                <a16:creationId xmlns:a16="http://schemas.microsoft.com/office/drawing/2014/main" id="{D42EA144-4B5F-EC06-3BEC-A56FF3176F04}"/>
              </a:ext>
            </a:extLst>
          </p:cNvPr>
          <p:cNvGraphicFramePr>
            <a:graphicFrameLocks noGrp="1"/>
          </p:cNvGraphicFramePr>
          <p:nvPr>
            <p:extLst>
              <p:ext uri="{D42A27DB-BD31-4B8C-83A1-F6EECF244321}">
                <p14:modId xmlns:p14="http://schemas.microsoft.com/office/powerpoint/2010/main" val="85612294"/>
              </p:ext>
            </p:extLst>
          </p:nvPr>
        </p:nvGraphicFramePr>
        <p:xfrm>
          <a:off x="651386" y="2064774"/>
          <a:ext cx="11012091" cy="4556760"/>
        </p:xfrm>
        <a:graphic>
          <a:graphicData uri="http://schemas.openxmlformats.org/drawingml/2006/table">
            <a:tbl>
              <a:tblPr firstRow="1" bandRow="1">
                <a:tableStyleId>{5C22544A-7EE6-4342-B048-85BDC9FD1C3A}</a:tableStyleId>
              </a:tblPr>
              <a:tblGrid>
                <a:gridCol w="3670697">
                  <a:extLst>
                    <a:ext uri="{9D8B030D-6E8A-4147-A177-3AD203B41FA5}">
                      <a16:colId xmlns:a16="http://schemas.microsoft.com/office/drawing/2014/main" val="3532370961"/>
                    </a:ext>
                  </a:extLst>
                </a:gridCol>
                <a:gridCol w="3670697">
                  <a:extLst>
                    <a:ext uri="{9D8B030D-6E8A-4147-A177-3AD203B41FA5}">
                      <a16:colId xmlns:a16="http://schemas.microsoft.com/office/drawing/2014/main" val="2875608216"/>
                    </a:ext>
                  </a:extLst>
                </a:gridCol>
                <a:gridCol w="3670697">
                  <a:extLst>
                    <a:ext uri="{9D8B030D-6E8A-4147-A177-3AD203B41FA5}">
                      <a16:colId xmlns:a16="http://schemas.microsoft.com/office/drawing/2014/main" val="3318356283"/>
                    </a:ext>
                  </a:extLst>
                </a:gridCol>
              </a:tblGrid>
              <a:tr h="335300">
                <a:tc>
                  <a:txBody>
                    <a:bodyPr/>
                    <a:lstStyle/>
                    <a:p>
                      <a:pPr rtl="0" fontAlgn="t">
                        <a:spcBef>
                          <a:spcPts val="0"/>
                        </a:spcBef>
                        <a:spcAft>
                          <a:spcPts val="0"/>
                        </a:spcAft>
                      </a:pPr>
                      <a:r>
                        <a:rPr lang="fr-FR" sz="1400" dirty="0">
                          <a:effectLst/>
                        </a:rPr>
                        <a:t>PAID MEDIA</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PAID MEDIA</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PAID MEDIA</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166396965"/>
                  </a:ext>
                </a:extLst>
              </a:tr>
              <a:tr h="364040">
                <a:tc>
                  <a:txBody>
                    <a:bodyPr/>
                    <a:lstStyle/>
                    <a:p>
                      <a:pPr fontAlgn="t"/>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Oui: O; Non: X</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Liens, types, contenus, remarques…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505373196"/>
                  </a:ext>
                </a:extLst>
              </a:tr>
              <a:tr h="737661">
                <a:tc>
                  <a:txBody>
                    <a:bodyPr/>
                    <a:lstStyle/>
                    <a:p>
                      <a:pPr algn="ctr" rtl="0" fontAlgn="ctr">
                        <a:spcBef>
                          <a:spcPts val="1200"/>
                        </a:spcBef>
                        <a:spcAft>
                          <a:spcPts val="0"/>
                        </a:spcAft>
                      </a:pPr>
                      <a:r>
                        <a:rPr lang="fr-FR" sz="1300" dirty="0">
                          <a:effectLst/>
                        </a:rPr>
                        <a:t>SEA</a:t>
                      </a:r>
                      <a:endParaRPr lang="fr-FR" dirty="0">
                        <a:effectLst/>
                      </a:endParaRPr>
                    </a:p>
                  </a:txBody>
                  <a:tcPr marL="66675" marR="66675" marT="95250" marB="95250" anchor="ctr">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200" dirty="0">
                          <a:effectLst/>
                        </a:rPr>
                        <a:t>Facebook (2,7K Followers),</a:t>
                      </a:r>
                      <a:endParaRPr lang="fr-FR" dirty="0">
                        <a:effectLst/>
                      </a:endParaRPr>
                    </a:p>
                    <a:p>
                      <a:pPr rtl="0" fontAlgn="t">
                        <a:spcBef>
                          <a:spcPts val="0"/>
                        </a:spcBef>
                        <a:spcAft>
                          <a:spcPts val="0"/>
                        </a:spcAft>
                      </a:pPr>
                      <a:r>
                        <a:rPr lang="fr-FR" sz="1200" dirty="0">
                          <a:effectLst/>
                        </a:rPr>
                        <a:t>Instagram (19 Followers), Twitter (2 Followers), </a:t>
                      </a:r>
                      <a:r>
                        <a:rPr lang="fr-FR" sz="1200" dirty="0" err="1">
                          <a:effectLst/>
                        </a:rPr>
                        <a:t>Linkedin</a:t>
                      </a:r>
                      <a:r>
                        <a:rPr lang="fr-FR" sz="1200" dirty="0">
                          <a:effectLst/>
                        </a:rPr>
                        <a:t> (63 Followers),</a:t>
                      </a:r>
                      <a:endParaRPr lang="fr-FR" dirty="0">
                        <a:effectLst/>
                      </a:endParaRPr>
                    </a:p>
                    <a:p>
                      <a:pPr rtl="0" fontAlgn="t">
                        <a:spcBef>
                          <a:spcPts val="0"/>
                        </a:spcBef>
                        <a:spcAft>
                          <a:spcPts val="0"/>
                        </a:spcAft>
                      </a:pPr>
                      <a:r>
                        <a:rPr lang="fr-FR" sz="1200" dirty="0">
                          <a:effectLst/>
                        </a:rPr>
                        <a:t> </a:t>
                      </a:r>
                      <a:r>
                        <a:rPr lang="fr-FR" sz="1200" dirty="0" err="1">
                          <a:effectLst/>
                        </a:rPr>
                        <a:t>Youtube</a:t>
                      </a:r>
                      <a:r>
                        <a:rPr lang="fr-FR" sz="1200" dirty="0">
                          <a:effectLst/>
                        </a:rPr>
                        <a:t> (3 Followers)</a:t>
                      </a:r>
                      <a:r>
                        <a:rPr lang="fr-FR" sz="1300" dirty="0">
                          <a:effectLst/>
                        </a:rPr>
                        <a:t>.</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210610671"/>
                  </a:ext>
                </a:extLst>
              </a:tr>
              <a:tr h="804721">
                <a:tc>
                  <a:txBody>
                    <a:bodyPr/>
                    <a:lstStyle/>
                    <a:p>
                      <a:pPr rtl="0" fontAlgn="t">
                        <a:spcBef>
                          <a:spcPts val="0"/>
                        </a:spcBef>
                        <a:spcAft>
                          <a:spcPts val="0"/>
                        </a:spcAft>
                      </a:pPr>
                      <a:r>
                        <a:rPr lang="fr-FR" sz="1300" dirty="0">
                          <a:effectLst/>
                        </a:rPr>
                        <a:t>Display (Affiche, pub dans les magazines…</a:t>
                      </a:r>
                      <a:r>
                        <a:rPr lang="fr-FR" sz="1400" dirty="0">
                          <a:effectLst/>
                        </a:rPr>
                        <a:t>)</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200" dirty="0">
                          <a:effectLst/>
                        </a:rPr>
                        <a:t>Publicité à la Télévision et radio, Affichage muraille, publicité dans les magazines, affiche publicitaire autocollante dans les transports, les flyers (pour toucher plus de prospects)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475719418"/>
                  </a:ext>
                </a:extLst>
              </a:tr>
              <a:tr h="862201">
                <a:tc>
                  <a:txBody>
                    <a:bodyPr/>
                    <a:lstStyle/>
                    <a:p>
                      <a:pPr rtl="0" fontAlgn="t">
                        <a:spcBef>
                          <a:spcPts val="0"/>
                        </a:spcBef>
                        <a:spcAft>
                          <a:spcPts val="0"/>
                        </a:spcAft>
                      </a:pPr>
                      <a:r>
                        <a:rPr lang="fr-FR" sz="1300" dirty="0">
                          <a:effectLst/>
                        </a:rPr>
                        <a:t>Annonce sur moteur de recherche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100" dirty="0">
                          <a:effectLst/>
                          <a:hlinkClick r:id="rId2"/>
                        </a:rPr>
                        <a:t>http://www.doualazoom.com/web/fr/activite/rubrique/index/Construisons%20Ensemble%20SARL/7073</a:t>
                      </a:r>
                      <a:r>
                        <a:rPr lang="fr-FR" sz="1200" dirty="0">
                          <a:effectLst/>
                        </a:rPr>
                        <a:t> Plus d’annonce sur moteur de recherche car elle assure la visibilité parmi de nombreux concurrents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508776300"/>
                  </a:ext>
                </a:extLst>
              </a:tr>
              <a:tr h="680180">
                <a:tc>
                  <a:txBody>
                    <a:bodyPr/>
                    <a:lstStyle/>
                    <a:p>
                      <a:pPr rtl="0" fontAlgn="t">
                        <a:spcBef>
                          <a:spcPts val="0"/>
                        </a:spcBef>
                        <a:spcAft>
                          <a:spcPts val="0"/>
                        </a:spcAft>
                      </a:pPr>
                      <a:r>
                        <a:rPr lang="fr-FR" sz="1400" dirty="0">
                          <a:effectLst/>
                        </a:rPr>
                        <a:t>Article sponsorisé (blog)</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200" dirty="0">
                          <a:effectLst/>
                        </a:rPr>
                        <a:t>Proposer des articles à publiés aux bloggeurs dans le but de promouvoir ou faire de la publicité sur un produit ou un service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966792132"/>
                  </a:ext>
                </a:extLst>
              </a:tr>
            </a:tbl>
          </a:graphicData>
        </a:graphic>
      </p:graphicFrame>
    </p:spTree>
    <p:extLst>
      <p:ext uri="{BB962C8B-B14F-4D97-AF65-F5344CB8AC3E}">
        <p14:creationId xmlns:p14="http://schemas.microsoft.com/office/powerpoint/2010/main" val="287345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4D7B8-A2DE-1A25-0B92-A4D95E78955A}"/>
              </a:ext>
            </a:extLst>
          </p:cNvPr>
          <p:cNvSpPr>
            <a:spLocks noGrp="1"/>
          </p:cNvSpPr>
          <p:nvPr>
            <p:ph type="title"/>
          </p:nvPr>
        </p:nvSpPr>
        <p:spPr/>
        <p:txBody>
          <a:bodyPr/>
          <a:lstStyle/>
          <a:p>
            <a:pPr algn="ctr"/>
            <a:r>
              <a:rPr lang="fr-FR" dirty="0"/>
              <a:t>MODIFICATIONS SUR LES MEDIAS</a:t>
            </a:r>
          </a:p>
        </p:txBody>
      </p:sp>
      <p:graphicFrame>
        <p:nvGraphicFramePr>
          <p:cNvPr id="4" name="Tableau 3">
            <a:extLst>
              <a:ext uri="{FF2B5EF4-FFF2-40B4-BE49-F238E27FC236}">
                <a16:creationId xmlns:a16="http://schemas.microsoft.com/office/drawing/2014/main" id="{95E45B0D-BA13-2455-AA8B-15D5D48A104E}"/>
              </a:ext>
            </a:extLst>
          </p:cNvPr>
          <p:cNvGraphicFramePr>
            <a:graphicFrameLocks noGrp="1"/>
          </p:cNvGraphicFramePr>
          <p:nvPr>
            <p:extLst>
              <p:ext uri="{D42A27DB-BD31-4B8C-83A1-F6EECF244321}">
                <p14:modId xmlns:p14="http://schemas.microsoft.com/office/powerpoint/2010/main" val="2052780898"/>
              </p:ext>
            </p:extLst>
          </p:nvPr>
        </p:nvGraphicFramePr>
        <p:xfrm>
          <a:off x="688258" y="2101644"/>
          <a:ext cx="10495878" cy="4587240"/>
        </p:xfrm>
        <a:graphic>
          <a:graphicData uri="http://schemas.openxmlformats.org/drawingml/2006/table">
            <a:tbl>
              <a:tblPr firstRow="1" bandRow="1">
                <a:tableStyleId>{5C22544A-7EE6-4342-B048-85BDC9FD1C3A}</a:tableStyleId>
              </a:tblPr>
              <a:tblGrid>
                <a:gridCol w="3498627">
                  <a:extLst>
                    <a:ext uri="{9D8B030D-6E8A-4147-A177-3AD203B41FA5}">
                      <a16:colId xmlns:a16="http://schemas.microsoft.com/office/drawing/2014/main" val="3900526083"/>
                    </a:ext>
                  </a:extLst>
                </a:gridCol>
                <a:gridCol w="2392789">
                  <a:extLst>
                    <a:ext uri="{9D8B030D-6E8A-4147-A177-3AD203B41FA5}">
                      <a16:colId xmlns:a16="http://schemas.microsoft.com/office/drawing/2014/main" val="1753797305"/>
                    </a:ext>
                  </a:extLst>
                </a:gridCol>
                <a:gridCol w="4604462">
                  <a:extLst>
                    <a:ext uri="{9D8B030D-6E8A-4147-A177-3AD203B41FA5}">
                      <a16:colId xmlns:a16="http://schemas.microsoft.com/office/drawing/2014/main" val="3468973295"/>
                    </a:ext>
                  </a:extLst>
                </a:gridCol>
              </a:tblGrid>
              <a:tr h="367888">
                <a:tc>
                  <a:txBody>
                    <a:bodyPr/>
                    <a:lstStyle/>
                    <a:p>
                      <a:pPr rtl="0" fontAlgn="t">
                        <a:spcBef>
                          <a:spcPts val="0"/>
                        </a:spcBef>
                        <a:spcAft>
                          <a:spcPts val="0"/>
                        </a:spcAft>
                      </a:pPr>
                      <a:r>
                        <a:rPr lang="fr-FR" sz="1400" dirty="0">
                          <a:effectLst/>
                        </a:rPr>
                        <a:t>OWNED MEDIA</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OWNED MEDIA</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algn="ctr" rtl="0" fontAlgn="t">
                        <a:spcBef>
                          <a:spcPts val="0"/>
                        </a:spcBef>
                        <a:spcAft>
                          <a:spcPts val="0"/>
                        </a:spcAft>
                      </a:pPr>
                      <a:r>
                        <a:rPr lang="fr-FR" sz="1400" dirty="0">
                          <a:effectLst/>
                        </a:rPr>
                        <a:t>OWNED MEDIA</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350225730"/>
                  </a:ext>
                </a:extLst>
              </a:tr>
              <a:tr h="947591">
                <a:tc>
                  <a:txBody>
                    <a:bodyPr/>
                    <a:lstStyle/>
                    <a:p>
                      <a:pPr rtl="0" fontAlgn="t">
                        <a:spcBef>
                          <a:spcPts val="0"/>
                        </a:spcBef>
                        <a:spcAft>
                          <a:spcPts val="0"/>
                        </a:spcAft>
                      </a:pPr>
                      <a:r>
                        <a:rPr lang="fr-FR" sz="1200" dirty="0">
                          <a:effectLst/>
                        </a:rPr>
                        <a:t>Site Internet de la marque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100" dirty="0">
                          <a:effectLst/>
                          <a:hlinkClick r:id="rId2"/>
                        </a:rPr>
                        <a:t>http://construisonsensemblesarl.net/</a:t>
                      </a:r>
                      <a:endParaRPr lang="fr-FR" dirty="0">
                        <a:effectLst/>
                      </a:endParaRPr>
                    </a:p>
                    <a:p>
                      <a:pPr rtl="0" fontAlgn="t">
                        <a:spcBef>
                          <a:spcPts val="1200"/>
                        </a:spcBef>
                        <a:spcAft>
                          <a:spcPts val="1200"/>
                        </a:spcAft>
                      </a:pPr>
                      <a:r>
                        <a:rPr lang="fr-FR" sz="1200" dirty="0">
                          <a:effectLst/>
                        </a:rPr>
                        <a:t>Proposition d’un site sécurisé https pour la fiabilité, et améliorer la responsivité du site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393926974"/>
                  </a:ext>
                </a:extLst>
              </a:tr>
              <a:tr h="847257">
                <a:tc>
                  <a:txBody>
                    <a:bodyPr/>
                    <a:lstStyle/>
                    <a:p>
                      <a:pPr rtl="0" fontAlgn="t">
                        <a:spcBef>
                          <a:spcPts val="0"/>
                        </a:spcBef>
                        <a:spcAft>
                          <a:spcPts val="0"/>
                        </a:spcAft>
                      </a:pPr>
                      <a:r>
                        <a:rPr lang="fr-FR" sz="1200" dirty="0">
                          <a:effectLst/>
                        </a:rPr>
                        <a:t>Blog de la marque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100" dirty="0">
                          <a:effectLst/>
                        </a:rPr>
                        <a:t>Lien :</a:t>
                      </a:r>
                      <a:r>
                        <a:rPr lang="fr-FR" sz="1100" dirty="0">
                          <a:effectLst/>
                          <a:hlinkClick r:id="rId3"/>
                        </a:rPr>
                        <a:t> http://construisonsensemblesarl.net/actualite/</a:t>
                      </a:r>
                      <a:endParaRPr lang="fr-FR" dirty="0">
                        <a:effectLst/>
                      </a:endParaRPr>
                    </a:p>
                    <a:p>
                      <a:pPr rtl="0" fontAlgn="t">
                        <a:spcBef>
                          <a:spcPts val="0"/>
                        </a:spcBef>
                        <a:spcAft>
                          <a:spcPts val="0"/>
                        </a:spcAft>
                      </a:pPr>
                      <a:r>
                        <a:rPr lang="fr-FR" sz="1200" dirty="0">
                          <a:effectLst/>
                        </a:rPr>
                        <a:t>Proposition d’une page dédié au blog de l’entreprise, en effet aussi bien les internautes que les moteurs de recherche sont très friands de contenus nouveaux et utiles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337845904"/>
                  </a:ext>
                </a:extLst>
              </a:tr>
              <a:tr h="1181700">
                <a:tc>
                  <a:txBody>
                    <a:bodyPr/>
                    <a:lstStyle/>
                    <a:p>
                      <a:pPr rtl="0" fontAlgn="t">
                        <a:spcBef>
                          <a:spcPts val="0"/>
                        </a:spcBef>
                        <a:spcAft>
                          <a:spcPts val="0"/>
                        </a:spcAft>
                      </a:pPr>
                      <a:r>
                        <a:rPr lang="fr-FR" sz="1200" dirty="0">
                          <a:effectLst/>
                        </a:rPr>
                        <a:t>Réseaux sociaux</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200" dirty="0">
                          <a:effectLst/>
                        </a:rPr>
                        <a:t>Facebook : texte, photo, vidéo, </a:t>
                      </a:r>
                      <a:endParaRPr lang="fr-FR" dirty="0">
                        <a:effectLst/>
                      </a:endParaRPr>
                    </a:p>
                    <a:p>
                      <a:pPr rtl="0" fontAlgn="t">
                        <a:spcBef>
                          <a:spcPts val="0"/>
                        </a:spcBef>
                        <a:spcAft>
                          <a:spcPts val="0"/>
                        </a:spcAft>
                      </a:pPr>
                      <a:r>
                        <a:rPr lang="fr-FR" sz="1200" dirty="0">
                          <a:effectLst/>
                        </a:rPr>
                        <a:t>Twitter : texte, photo, vidéo</a:t>
                      </a:r>
                      <a:endParaRPr lang="fr-FR" dirty="0">
                        <a:effectLst/>
                      </a:endParaRPr>
                    </a:p>
                    <a:p>
                      <a:pPr rtl="0" fontAlgn="t">
                        <a:spcBef>
                          <a:spcPts val="0"/>
                        </a:spcBef>
                        <a:spcAft>
                          <a:spcPts val="0"/>
                        </a:spcAft>
                      </a:pPr>
                      <a:r>
                        <a:rPr lang="fr-FR" sz="1200" dirty="0">
                          <a:effectLst/>
                        </a:rPr>
                        <a:t>Instagram : aucune publication/Proposition de contenus et gestion de la page</a:t>
                      </a:r>
                      <a:endParaRPr lang="fr-FR" dirty="0">
                        <a:effectLst/>
                      </a:endParaRPr>
                    </a:p>
                    <a:p>
                      <a:pPr rtl="0" fontAlgn="t">
                        <a:spcBef>
                          <a:spcPts val="0"/>
                        </a:spcBef>
                        <a:spcAft>
                          <a:spcPts val="0"/>
                        </a:spcAft>
                      </a:pPr>
                      <a:r>
                        <a:rPr lang="fr-FR" sz="1200" dirty="0" err="1">
                          <a:effectLst/>
                        </a:rPr>
                        <a:t>Whatsapp</a:t>
                      </a:r>
                      <a:r>
                        <a:rPr lang="fr-FR" sz="1200" dirty="0">
                          <a:effectLst/>
                        </a:rPr>
                        <a:t>,</a:t>
                      </a:r>
                      <a:endParaRPr lang="fr-FR" dirty="0">
                        <a:effectLst/>
                      </a:endParaRPr>
                    </a:p>
                    <a:p>
                      <a:pPr rtl="0" fontAlgn="t">
                        <a:spcBef>
                          <a:spcPts val="0"/>
                        </a:spcBef>
                        <a:spcAft>
                          <a:spcPts val="0"/>
                        </a:spcAft>
                      </a:pPr>
                      <a:r>
                        <a:rPr lang="fr-FR" sz="1200" dirty="0" err="1">
                          <a:effectLst/>
                        </a:rPr>
                        <a:t>Youtube</a:t>
                      </a:r>
                      <a:r>
                        <a:rPr lang="fr-FR" sz="1200" dirty="0">
                          <a:effectLst/>
                        </a:rPr>
                        <a:t> : vidéo/Plus de vidéos</a:t>
                      </a:r>
                      <a:endParaRPr lang="fr-FR" dirty="0">
                        <a:effectLst/>
                      </a:endParaRPr>
                    </a:p>
                  </a:txBody>
                  <a:tcPr marL="66675" marR="66675"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835628129"/>
                  </a:ext>
                </a:extLst>
              </a:tr>
              <a:tr h="367888">
                <a:tc>
                  <a:txBody>
                    <a:bodyPr/>
                    <a:lstStyle/>
                    <a:p>
                      <a:pPr rtl="0" fontAlgn="t">
                        <a:spcBef>
                          <a:spcPts val="0"/>
                        </a:spcBef>
                        <a:spcAft>
                          <a:spcPts val="0"/>
                        </a:spcAft>
                      </a:pPr>
                      <a:r>
                        <a:rPr lang="fr-FR" sz="1200" dirty="0" err="1">
                          <a:effectLst/>
                        </a:rPr>
                        <a:t>Newletter</a:t>
                      </a:r>
                      <a:r>
                        <a:rPr lang="fr-FR" sz="1200" dirty="0">
                          <a:effectLst/>
                        </a:rPr>
                        <a:t>/</a:t>
                      </a:r>
                      <a:r>
                        <a:rPr lang="fr-FR" sz="1200" dirty="0" err="1">
                          <a:effectLst/>
                        </a:rPr>
                        <a:t>emaling</a:t>
                      </a:r>
                      <a:endParaRPr lang="fr-FR" dirty="0" err="1">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000" dirty="0">
                          <a:effectLst/>
                          <a:hlinkClick r:id="rId4"/>
                        </a:rPr>
                        <a:t>http://construisonsensemblesarl.net/contact/</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529286207"/>
                  </a:ext>
                </a:extLst>
              </a:tr>
              <a:tr h="512813">
                <a:tc>
                  <a:txBody>
                    <a:bodyPr/>
                    <a:lstStyle/>
                    <a:p>
                      <a:pPr rtl="0" fontAlgn="t">
                        <a:spcBef>
                          <a:spcPts val="0"/>
                        </a:spcBef>
                        <a:spcAft>
                          <a:spcPts val="0"/>
                        </a:spcAft>
                      </a:pPr>
                      <a:r>
                        <a:rPr lang="fr-FR" sz="1200" dirty="0">
                          <a:effectLst/>
                        </a:rPr>
                        <a:t>Vidéo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O</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1200"/>
                        </a:spcBef>
                        <a:spcAft>
                          <a:spcPts val="1200"/>
                        </a:spcAft>
                      </a:pPr>
                      <a:r>
                        <a:rPr lang="fr-FR" sz="1000" dirty="0">
                          <a:effectLst/>
                          <a:hlinkClick r:id="rId5"/>
                        </a:rPr>
                        <a:t>http://construisonsensemblesarl.net/video-de-presentation/</a:t>
                      </a:r>
                      <a:r>
                        <a:rPr lang="fr-FR" sz="1200" dirty="0">
                          <a:effectLst/>
                        </a:rPr>
                        <a:t> Plus de vidéos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287883443"/>
                  </a:ext>
                </a:extLst>
              </a:tr>
            </a:tbl>
          </a:graphicData>
        </a:graphic>
      </p:graphicFrame>
    </p:spTree>
    <p:extLst>
      <p:ext uri="{BB962C8B-B14F-4D97-AF65-F5344CB8AC3E}">
        <p14:creationId xmlns:p14="http://schemas.microsoft.com/office/powerpoint/2010/main" val="314053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4D7B8-A2DE-1A25-0B92-A4D95E78955A}"/>
              </a:ext>
            </a:extLst>
          </p:cNvPr>
          <p:cNvSpPr>
            <a:spLocks noGrp="1"/>
          </p:cNvSpPr>
          <p:nvPr>
            <p:ph type="title"/>
          </p:nvPr>
        </p:nvSpPr>
        <p:spPr/>
        <p:txBody>
          <a:bodyPr>
            <a:normAutofit/>
          </a:bodyPr>
          <a:lstStyle/>
          <a:p>
            <a:pPr algn="ctr"/>
            <a:r>
              <a:rPr lang="fr-FR" sz="5400" dirty="0"/>
              <a:t>INBOUND MARKETING</a:t>
            </a:r>
          </a:p>
        </p:txBody>
      </p:sp>
      <p:graphicFrame>
        <p:nvGraphicFramePr>
          <p:cNvPr id="13" name="Diagramme 13">
            <a:extLst>
              <a:ext uri="{FF2B5EF4-FFF2-40B4-BE49-F238E27FC236}">
                <a16:creationId xmlns:a16="http://schemas.microsoft.com/office/drawing/2014/main" id="{3E17AA9F-C986-43FC-2BD4-5AF7FDDD63EC}"/>
              </a:ext>
            </a:extLst>
          </p:cNvPr>
          <p:cNvGraphicFramePr/>
          <p:nvPr>
            <p:extLst>
              <p:ext uri="{D42A27DB-BD31-4B8C-83A1-F6EECF244321}">
                <p14:modId xmlns:p14="http://schemas.microsoft.com/office/powerpoint/2010/main" val="586626728"/>
              </p:ext>
            </p:extLst>
          </p:nvPr>
        </p:nvGraphicFramePr>
        <p:xfrm>
          <a:off x="2875936" y="2239297"/>
          <a:ext cx="6808836" cy="4616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6" name="ZoneTexte 325">
            <a:extLst>
              <a:ext uri="{FF2B5EF4-FFF2-40B4-BE49-F238E27FC236}">
                <a16:creationId xmlns:a16="http://schemas.microsoft.com/office/drawing/2014/main" id="{13E6AD6D-64B8-20DE-B3D5-5B3B9C828DB7}"/>
              </a:ext>
            </a:extLst>
          </p:cNvPr>
          <p:cNvSpPr txBox="1"/>
          <p:nvPr/>
        </p:nvSpPr>
        <p:spPr>
          <a:xfrm>
            <a:off x="430161" y="2642419"/>
            <a:ext cx="2728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Réseaux sociaux - CTA</a:t>
            </a:r>
          </a:p>
        </p:txBody>
      </p:sp>
      <p:sp>
        <p:nvSpPr>
          <p:cNvPr id="327" name="ZoneTexte 326">
            <a:extLst>
              <a:ext uri="{FF2B5EF4-FFF2-40B4-BE49-F238E27FC236}">
                <a16:creationId xmlns:a16="http://schemas.microsoft.com/office/drawing/2014/main" id="{56DA8930-A73F-2472-0425-2F220ED84B8F}"/>
              </a:ext>
            </a:extLst>
          </p:cNvPr>
          <p:cNvSpPr txBox="1"/>
          <p:nvPr/>
        </p:nvSpPr>
        <p:spPr>
          <a:xfrm>
            <a:off x="540773" y="4006644"/>
            <a:ext cx="3515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Landing page - Formulaire</a:t>
            </a:r>
          </a:p>
        </p:txBody>
      </p:sp>
      <p:sp>
        <p:nvSpPr>
          <p:cNvPr id="328" name="ZoneTexte 327">
            <a:extLst>
              <a:ext uri="{FF2B5EF4-FFF2-40B4-BE49-F238E27FC236}">
                <a16:creationId xmlns:a16="http://schemas.microsoft.com/office/drawing/2014/main" id="{3555E269-902F-4EC9-C6E8-86A8AE5A8D04}"/>
              </a:ext>
            </a:extLst>
          </p:cNvPr>
          <p:cNvSpPr txBox="1"/>
          <p:nvPr/>
        </p:nvSpPr>
        <p:spPr>
          <a:xfrm>
            <a:off x="1204449" y="5284836"/>
            <a:ext cx="3515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Emailing - Newsletter</a:t>
            </a:r>
          </a:p>
        </p:txBody>
      </p:sp>
      <p:cxnSp>
        <p:nvCxnSpPr>
          <p:cNvPr id="332" name="Connecteur droit avec flèche 331">
            <a:extLst>
              <a:ext uri="{FF2B5EF4-FFF2-40B4-BE49-F238E27FC236}">
                <a16:creationId xmlns:a16="http://schemas.microsoft.com/office/drawing/2014/main" id="{C0D1B36B-0D33-1694-C465-C005F87D37BC}"/>
              </a:ext>
            </a:extLst>
          </p:cNvPr>
          <p:cNvCxnSpPr/>
          <p:nvPr/>
        </p:nvCxnSpPr>
        <p:spPr>
          <a:xfrm flipH="1">
            <a:off x="10930091" y="2875013"/>
            <a:ext cx="19664" cy="27087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2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FA33B-DADA-81AF-8D73-F59D6E2EB7B0}"/>
              </a:ext>
            </a:extLst>
          </p:cNvPr>
          <p:cNvSpPr>
            <a:spLocks noGrp="1"/>
          </p:cNvSpPr>
          <p:nvPr>
            <p:ph type="title"/>
          </p:nvPr>
        </p:nvSpPr>
        <p:spPr>
          <a:xfrm>
            <a:off x="1054116" y="929640"/>
            <a:ext cx="10168128" cy="1179576"/>
          </a:xfrm>
        </p:spPr>
        <p:txBody>
          <a:bodyPr>
            <a:normAutofit/>
          </a:bodyPr>
          <a:lstStyle/>
          <a:p>
            <a:pPr algn="ctr"/>
            <a:r>
              <a:rPr lang="fr-FR" sz="6000" dirty="0">
                <a:ea typeface="+mj-lt"/>
                <a:cs typeface="+mj-lt"/>
              </a:rPr>
              <a:t>INBOUND MARKETING</a:t>
            </a:r>
            <a:endParaRPr lang="fr-FR" sz="6000" b="0" dirty="0">
              <a:ea typeface="+mj-lt"/>
              <a:cs typeface="+mj-lt"/>
            </a:endParaRPr>
          </a:p>
          <a:p>
            <a:endParaRPr lang="fr-FR" sz="6000" dirty="0"/>
          </a:p>
        </p:txBody>
      </p:sp>
      <p:sp>
        <p:nvSpPr>
          <p:cNvPr id="3" name="Espace réservé du contenu 2">
            <a:extLst>
              <a:ext uri="{FF2B5EF4-FFF2-40B4-BE49-F238E27FC236}">
                <a16:creationId xmlns:a16="http://schemas.microsoft.com/office/drawing/2014/main" id="{5FAD84BE-CC8F-CF5F-192A-FBA9BCCB5265}"/>
              </a:ext>
            </a:extLst>
          </p:cNvPr>
          <p:cNvSpPr>
            <a:spLocks noGrp="1"/>
          </p:cNvSpPr>
          <p:nvPr>
            <p:ph idx="1"/>
          </p:nvPr>
        </p:nvSpPr>
        <p:spPr>
          <a:xfrm>
            <a:off x="1115568" y="2219927"/>
            <a:ext cx="10168128" cy="1420467"/>
          </a:xfrm>
        </p:spPr>
        <p:txBody>
          <a:bodyPr vert="horz" lIns="91440" tIns="45720" rIns="91440" bIns="45720" rtlCol="0" anchor="t">
            <a:normAutofit/>
          </a:bodyPr>
          <a:lstStyle/>
          <a:p>
            <a:r>
              <a:rPr lang="fr-FR" b="1" dirty="0">
                <a:ea typeface="+mn-lt"/>
                <a:cs typeface="+mn-lt"/>
              </a:rPr>
              <a:t>Attirer</a:t>
            </a:r>
            <a:r>
              <a:rPr lang="fr-FR" dirty="0">
                <a:ea typeface="+mn-lt"/>
                <a:cs typeface="+mn-lt"/>
              </a:rPr>
              <a:t>: le visiteur rencontre un problème ou éprouve un besoin. Il consulte : articles sur les réseaux sociaux,  infographies, checklists, CTA, article de blog.</a:t>
            </a:r>
          </a:p>
          <a:p>
            <a:pPr marL="0" indent="0">
              <a:buNone/>
            </a:pPr>
            <a:endParaRPr lang="fr-FR" dirty="0">
              <a:ea typeface="+mn-lt"/>
              <a:cs typeface="+mn-lt"/>
            </a:endParaRPr>
          </a:p>
        </p:txBody>
      </p:sp>
      <p:sp>
        <p:nvSpPr>
          <p:cNvPr id="5" name="Espace réservé du contenu 2">
            <a:extLst>
              <a:ext uri="{FF2B5EF4-FFF2-40B4-BE49-F238E27FC236}">
                <a16:creationId xmlns:a16="http://schemas.microsoft.com/office/drawing/2014/main" id="{31553B82-B6B2-CCBA-19B8-6A19E46E2EA4}"/>
              </a:ext>
            </a:extLst>
          </p:cNvPr>
          <p:cNvSpPr txBox="1">
            <a:spLocks/>
          </p:cNvSpPr>
          <p:nvPr/>
        </p:nvSpPr>
        <p:spPr>
          <a:xfrm>
            <a:off x="1059033" y="3478456"/>
            <a:ext cx="10168128" cy="14204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ea typeface="+mn-lt"/>
                <a:cs typeface="+mn-lt"/>
              </a:rPr>
              <a:t>Convertir</a:t>
            </a:r>
            <a:r>
              <a:rPr lang="fr-FR" dirty="0">
                <a:ea typeface="+mn-lt"/>
                <a:cs typeface="+mn-lt"/>
              </a:rPr>
              <a:t>:  le lead a clairement défini son besoin, il dresse une liste des solutions possibles. Contenus pertinents: landing page, formulaire, ebook, livres blancs.</a:t>
            </a:r>
            <a:endParaRPr lang="en-US" dirty="0">
              <a:ea typeface="+mn-lt"/>
              <a:cs typeface="+mn-lt"/>
            </a:endParaRPr>
          </a:p>
          <a:p>
            <a:pPr marL="0" indent="0">
              <a:buNone/>
            </a:pPr>
            <a:endParaRPr lang="fr-FR" dirty="0">
              <a:ea typeface="+mn-lt"/>
              <a:cs typeface="+mn-lt"/>
            </a:endParaRPr>
          </a:p>
        </p:txBody>
      </p:sp>
      <p:sp>
        <p:nvSpPr>
          <p:cNvPr id="6" name="Espace réservé du contenu 2">
            <a:extLst>
              <a:ext uri="{FF2B5EF4-FFF2-40B4-BE49-F238E27FC236}">
                <a16:creationId xmlns:a16="http://schemas.microsoft.com/office/drawing/2014/main" id="{47367FA7-B984-E169-FC1B-31A949719576}"/>
              </a:ext>
            </a:extLst>
          </p:cNvPr>
          <p:cNvSpPr txBox="1">
            <a:spLocks/>
          </p:cNvSpPr>
          <p:nvPr/>
        </p:nvSpPr>
        <p:spPr>
          <a:xfrm>
            <a:off x="1120484" y="4904132"/>
            <a:ext cx="10327902" cy="150649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ea typeface="+mn-lt"/>
                <a:cs typeface="+mn-lt"/>
              </a:rPr>
              <a:t>Transformer</a:t>
            </a:r>
            <a:r>
              <a:rPr lang="fr-FR" dirty="0">
                <a:ea typeface="+mn-lt"/>
                <a:cs typeface="+mn-lt"/>
              </a:rPr>
              <a:t>: le lead est sur le point de prendre une décision, il faut le convaincre que notre solution soit celle qui répond le mieux à ses besoins grâce notamment à des avis de consommateurs, une analyse produit détaillée, ou une offre d’essai.</a:t>
            </a:r>
            <a:endParaRPr lang="en-US" dirty="0">
              <a:ea typeface="+mn-lt"/>
              <a:cs typeface="+mn-lt"/>
            </a:endParaRPr>
          </a:p>
          <a:p>
            <a:pPr marL="0" indent="0">
              <a:buNone/>
            </a:pPr>
            <a:endParaRPr lang="fr-FR" dirty="0">
              <a:ea typeface="+mn-lt"/>
              <a:cs typeface="+mn-lt"/>
            </a:endParaRPr>
          </a:p>
        </p:txBody>
      </p:sp>
    </p:spTree>
    <p:extLst>
      <p:ext uri="{BB962C8B-B14F-4D97-AF65-F5344CB8AC3E}">
        <p14:creationId xmlns:p14="http://schemas.microsoft.com/office/powerpoint/2010/main" val="32541660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635E0A-179A-582D-3FF6-7328642B1525}"/>
              </a:ext>
            </a:extLst>
          </p:cNvPr>
          <p:cNvSpPr>
            <a:spLocks noGrp="1"/>
          </p:cNvSpPr>
          <p:nvPr>
            <p:ph type="title"/>
          </p:nvPr>
        </p:nvSpPr>
        <p:spPr>
          <a:xfrm>
            <a:off x="1742529" y="1492139"/>
            <a:ext cx="8582025" cy="2177328"/>
          </a:xfrm>
        </p:spPr>
        <p:txBody>
          <a:bodyPr vert="horz" lIns="91440" tIns="45720" rIns="91440" bIns="45720" rtlCol="0" anchor="ctr">
            <a:normAutofit/>
          </a:bodyPr>
          <a:lstStyle/>
          <a:p>
            <a:pPr algn="ctr"/>
            <a:r>
              <a:rPr lang="en-US" sz="5000" dirty="0">
                <a:solidFill>
                  <a:srgbClr val="DE8B04"/>
                </a:solidFill>
              </a:rPr>
              <a:t>PARTIE II</a:t>
            </a:r>
            <a:br>
              <a:rPr lang="en-US" sz="5000" dirty="0">
                <a:solidFill>
                  <a:schemeClr val="bg1"/>
                </a:solidFill>
              </a:rPr>
            </a:br>
            <a:r>
              <a:rPr lang="en-US" sz="5000" dirty="0">
                <a:solidFill>
                  <a:schemeClr val="bg1"/>
                </a:solidFill>
              </a:rPr>
              <a:t>LE CLIENT ET SON ENTREPRISE </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973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ADE43B-C5C5-38F6-E298-9625A8C88686}"/>
              </a:ext>
            </a:extLst>
          </p:cNvPr>
          <p:cNvSpPr>
            <a:spLocks noGrp="1"/>
          </p:cNvSpPr>
          <p:nvPr>
            <p:ph type="title"/>
          </p:nvPr>
        </p:nvSpPr>
        <p:spPr/>
        <p:txBody>
          <a:bodyPr>
            <a:normAutofit/>
          </a:bodyPr>
          <a:lstStyle/>
          <a:p>
            <a:pPr algn="ctr"/>
            <a:r>
              <a:rPr lang="fr-FR" sz="4400" dirty="0"/>
              <a:t>STRATEGIE DE COMMUNICATION</a:t>
            </a:r>
          </a:p>
        </p:txBody>
      </p:sp>
      <p:graphicFrame>
        <p:nvGraphicFramePr>
          <p:cNvPr id="5" name="Tableau 4">
            <a:extLst>
              <a:ext uri="{FF2B5EF4-FFF2-40B4-BE49-F238E27FC236}">
                <a16:creationId xmlns:a16="http://schemas.microsoft.com/office/drawing/2014/main" id="{456A05F5-3762-7458-6436-E1CC9DD4962C}"/>
              </a:ext>
            </a:extLst>
          </p:cNvPr>
          <p:cNvGraphicFramePr>
            <a:graphicFrameLocks noGrp="1"/>
          </p:cNvGraphicFramePr>
          <p:nvPr>
            <p:extLst>
              <p:ext uri="{D42A27DB-BD31-4B8C-83A1-F6EECF244321}">
                <p14:modId xmlns:p14="http://schemas.microsoft.com/office/powerpoint/2010/main" val="3970959717"/>
              </p:ext>
            </p:extLst>
          </p:nvPr>
        </p:nvGraphicFramePr>
        <p:xfrm>
          <a:off x="602225" y="2133200"/>
          <a:ext cx="11171900" cy="2052320"/>
        </p:xfrm>
        <a:graphic>
          <a:graphicData uri="http://schemas.openxmlformats.org/drawingml/2006/table">
            <a:tbl>
              <a:tblPr firstRow="1" bandRow="1">
                <a:tableStyleId>{5C22544A-7EE6-4342-B048-85BDC9FD1C3A}</a:tableStyleId>
              </a:tblPr>
              <a:tblGrid>
                <a:gridCol w="2792975">
                  <a:extLst>
                    <a:ext uri="{9D8B030D-6E8A-4147-A177-3AD203B41FA5}">
                      <a16:colId xmlns:a16="http://schemas.microsoft.com/office/drawing/2014/main" val="2796604299"/>
                    </a:ext>
                  </a:extLst>
                </a:gridCol>
                <a:gridCol w="2792975">
                  <a:extLst>
                    <a:ext uri="{9D8B030D-6E8A-4147-A177-3AD203B41FA5}">
                      <a16:colId xmlns:a16="http://schemas.microsoft.com/office/drawing/2014/main" val="3752326969"/>
                    </a:ext>
                  </a:extLst>
                </a:gridCol>
                <a:gridCol w="2792975">
                  <a:extLst>
                    <a:ext uri="{9D8B030D-6E8A-4147-A177-3AD203B41FA5}">
                      <a16:colId xmlns:a16="http://schemas.microsoft.com/office/drawing/2014/main" val="1318807385"/>
                    </a:ext>
                  </a:extLst>
                </a:gridCol>
                <a:gridCol w="2792975">
                  <a:extLst>
                    <a:ext uri="{9D8B030D-6E8A-4147-A177-3AD203B41FA5}">
                      <a16:colId xmlns:a16="http://schemas.microsoft.com/office/drawing/2014/main" val="982936721"/>
                    </a:ext>
                  </a:extLst>
                </a:gridCol>
              </a:tblGrid>
              <a:tr h="337658">
                <a:tc>
                  <a:txBody>
                    <a:bodyPr/>
                    <a:lstStyle/>
                    <a:p>
                      <a:pPr rtl="0" fontAlgn="t">
                        <a:spcBef>
                          <a:spcPts val="0"/>
                        </a:spcBef>
                        <a:spcAft>
                          <a:spcPts val="0"/>
                        </a:spcAft>
                      </a:pPr>
                      <a:r>
                        <a:rPr lang="fr-FR" sz="1400" dirty="0">
                          <a:effectLst/>
                        </a:rPr>
                        <a:t>MOYEN DE COMMUNICATION</a:t>
                      </a:r>
                      <a:endParaRPr lang="fr-FR" dirty="0">
                        <a:effectLst/>
                      </a:endParaRPr>
                    </a:p>
                  </a:txBody>
                  <a:tcPr marL="95250" marR="95250" marT="95250" marB="95250"/>
                </a:tc>
                <a:tc>
                  <a:txBody>
                    <a:bodyPr/>
                    <a:lstStyle/>
                    <a:p>
                      <a:pPr rtl="0" fontAlgn="t">
                        <a:spcBef>
                          <a:spcPts val="0"/>
                        </a:spcBef>
                        <a:spcAft>
                          <a:spcPts val="0"/>
                        </a:spcAft>
                      </a:pPr>
                      <a:r>
                        <a:rPr lang="fr-FR" sz="1400" dirty="0">
                          <a:effectLst/>
                        </a:rPr>
                        <a:t>ACTION RÉALISÉE</a:t>
                      </a:r>
                      <a:endParaRPr lang="fr-FR" dirty="0">
                        <a:effectLst/>
                      </a:endParaRPr>
                    </a:p>
                  </a:txBody>
                  <a:tcPr marL="95250" marR="95250" marT="95250" marB="95250"/>
                </a:tc>
                <a:tc>
                  <a:txBody>
                    <a:bodyPr/>
                    <a:lstStyle/>
                    <a:p>
                      <a:pPr rtl="0" fontAlgn="t">
                        <a:spcBef>
                          <a:spcPts val="0"/>
                        </a:spcBef>
                        <a:spcAft>
                          <a:spcPts val="0"/>
                        </a:spcAft>
                      </a:pPr>
                      <a:r>
                        <a:rPr lang="fr-FR" sz="1400" dirty="0">
                          <a:effectLst/>
                        </a:rPr>
                        <a:t>OBJECTIF SMART</a:t>
                      </a:r>
                      <a:endParaRPr lang="fr-FR" dirty="0">
                        <a:effectLst/>
                      </a:endParaRPr>
                    </a:p>
                  </a:txBody>
                  <a:tcPr marL="95250" marR="95250" marT="95250" marB="95250"/>
                </a:tc>
                <a:tc>
                  <a:txBody>
                    <a:bodyPr/>
                    <a:lstStyle/>
                    <a:p>
                      <a:pPr algn="ctr" rtl="0" fontAlgn="t">
                        <a:spcBef>
                          <a:spcPts val="0"/>
                        </a:spcBef>
                        <a:spcAft>
                          <a:spcPts val="0"/>
                        </a:spcAft>
                      </a:pPr>
                      <a:r>
                        <a:rPr lang="fr-FR" sz="1400" dirty="0">
                          <a:effectLst/>
                        </a:rPr>
                        <a:t>KPI</a:t>
                      </a:r>
                      <a:endParaRPr lang="fr-FR" dirty="0">
                        <a:effectLst/>
                      </a:endParaRPr>
                    </a:p>
                  </a:txBody>
                  <a:tcPr marL="95250" marR="95250" marT="95250" marB="95250"/>
                </a:tc>
                <a:extLst>
                  <a:ext uri="{0D108BD9-81ED-4DB2-BD59-A6C34878D82A}">
                    <a16:rowId xmlns:a16="http://schemas.microsoft.com/office/drawing/2014/main" val="3105165503"/>
                  </a:ext>
                </a:extLst>
              </a:tr>
              <a:tr h="1186920">
                <a:tc>
                  <a:txBody>
                    <a:bodyPr/>
                    <a:lstStyle/>
                    <a:p>
                      <a:pPr rtl="0" fontAlgn="t">
                        <a:spcBef>
                          <a:spcPts val="0"/>
                        </a:spcBef>
                        <a:spcAft>
                          <a:spcPts val="0"/>
                        </a:spcAft>
                      </a:pPr>
                      <a:r>
                        <a:rPr lang="fr-FR" sz="1300" dirty="0">
                          <a:effectLst/>
                        </a:rPr>
                        <a:t>Réseaux sociaux</a:t>
                      </a:r>
                      <a:br>
                        <a:rPr lang="fr-FR" dirty="0">
                          <a:effectLst/>
                        </a:rPr>
                      </a:br>
                      <a:r>
                        <a:rPr lang="fr-FR" sz="1300" dirty="0">
                          <a:effectLst/>
                        </a:rPr>
                        <a:t>Site web</a:t>
                      </a:r>
                      <a:br>
                        <a:rPr lang="fr-FR" dirty="0">
                          <a:effectLst/>
                        </a:rPr>
                      </a:br>
                      <a:r>
                        <a:rPr lang="fr-FR" sz="1300" dirty="0">
                          <a:effectLst/>
                        </a:rPr>
                        <a:t>Blog</a:t>
                      </a:r>
                      <a:br>
                        <a:rPr lang="fr-FR" dirty="0">
                          <a:effectLst/>
                        </a:rPr>
                      </a:br>
                      <a:r>
                        <a:rPr lang="fr-FR" sz="1300" dirty="0">
                          <a:effectLst/>
                        </a:rPr>
                        <a:t>Call to action</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Création de contenu de qualité</a:t>
                      </a:r>
                      <a:br>
                        <a:rPr lang="fr-FR" dirty="0">
                          <a:effectLst/>
                        </a:rPr>
                      </a:br>
                      <a:r>
                        <a:rPr lang="fr-FR" sz="1300" dirty="0">
                          <a:effectLst/>
                        </a:rPr>
                        <a:t>Optimiser le SEO</a:t>
                      </a:r>
                      <a:endParaRPr lang="fr-FR" dirty="0">
                        <a:effectLst/>
                      </a:endParaRPr>
                    </a:p>
                  </a:txBody>
                  <a:tcPr marL="95250" marR="95250" marT="95250" marB="95250"/>
                </a:tc>
                <a:tc>
                  <a:txBody>
                    <a:bodyPr/>
                    <a:lstStyle/>
                    <a:p>
                      <a:pPr rtl="0" fontAlgn="t">
                        <a:spcBef>
                          <a:spcPts val="0"/>
                        </a:spcBef>
                        <a:spcAft>
                          <a:spcPts val="800"/>
                        </a:spcAft>
                      </a:pPr>
                      <a:r>
                        <a:rPr lang="fr-FR" sz="1300" dirty="0">
                          <a:effectLst/>
                        </a:rPr>
                        <a:t>Atteindre un trafic de 1000 visiteurs mensuels avant la fin de l’année 2022</a:t>
                      </a:r>
                      <a:endParaRPr lang="fr-FR" dirty="0">
                        <a:effectLst/>
                      </a:endParaRPr>
                    </a:p>
                    <a:p>
                      <a:pPr fontAlgn="t"/>
                      <a:br>
                        <a:rPr lang="fr-FR" dirty="0">
                          <a:effectLst/>
                        </a:rPr>
                      </a:br>
                      <a:endParaRPr lang="fr-FR" dirty="0">
                        <a:effectLst/>
                      </a:endParaRPr>
                    </a:p>
                  </a:txBody>
                  <a:tcPr marL="95250" marR="95250" marT="95250" marB="95250"/>
                </a:tc>
                <a:tc>
                  <a:txBody>
                    <a:bodyPr/>
                    <a:lstStyle/>
                    <a:p>
                      <a:pPr rtl="0" fontAlgn="t">
                        <a:spcBef>
                          <a:spcPts val="0"/>
                        </a:spcBef>
                        <a:spcAft>
                          <a:spcPts val="0"/>
                        </a:spcAft>
                      </a:pPr>
                      <a:r>
                        <a:rPr lang="fr-FR" sz="1300" dirty="0">
                          <a:effectLst/>
                        </a:rPr>
                        <a:t>Nombre de leads</a:t>
                      </a:r>
                      <a:br>
                        <a:rPr lang="fr-FR" dirty="0">
                          <a:effectLst/>
                        </a:rPr>
                      </a:br>
                      <a:r>
                        <a:rPr lang="fr-FR" sz="1300" dirty="0">
                          <a:effectLst/>
                        </a:rPr>
                        <a:t>Taux de transformation</a:t>
                      </a:r>
                      <a:endParaRPr lang="fr-FR" dirty="0">
                        <a:effectLst/>
                      </a:endParaRPr>
                    </a:p>
                  </a:txBody>
                  <a:tcPr marL="95250" marR="95250" marT="95250" marB="95250"/>
                </a:tc>
                <a:extLst>
                  <a:ext uri="{0D108BD9-81ED-4DB2-BD59-A6C34878D82A}">
                    <a16:rowId xmlns:a16="http://schemas.microsoft.com/office/drawing/2014/main" val="832119656"/>
                  </a:ext>
                </a:extLst>
              </a:tr>
            </a:tbl>
          </a:graphicData>
        </a:graphic>
      </p:graphicFrame>
      <p:graphicFrame>
        <p:nvGraphicFramePr>
          <p:cNvPr id="8" name="Tableau 7">
            <a:extLst>
              <a:ext uri="{FF2B5EF4-FFF2-40B4-BE49-F238E27FC236}">
                <a16:creationId xmlns:a16="http://schemas.microsoft.com/office/drawing/2014/main" id="{640D77F0-3C69-795F-1C30-C78C766DAFDD}"/>
              </a:ext>
            </a:extLst>
          </p:cNvPr>
          <p:cNvGraphicFramePr>
            <a:graphicFrameLocks noGrp="1"/>
          </p:cNvGraphicFramePr>
          <p:nvPr>
            <p:extLst>
              <p:ext uri="{D42A27DB-BD31-4B8C-83A1-F6EECF244321}">
                <p14:modId xmlns:p14="http://schemas.microsoft.com/office/powerpoint/2010/main" val="2771606525"/>
              </p:ext>
            </p:extLst>
          </p:nvPr>
        </p:nvGraphicFramePr>
        <p:xfrm>
          <a:off x="614515" y="4104967"/>
          <a:ext cx="11147300" cy="2458302"/>
        </p:xfrm>
        <a:graphic>
          <a:graphicData uri="http://schemas.openxmlformats.org/drawingml/2006/table">
            <a:tbl>
              <a:tblPr firstRow="1" bandRow="1">
                <a:tableStyleId>{5C22544A-7EE6-4342-B048-85BDC9FD1C3A}</a:tableStyleId>
              </a:tblPr>
              <a:tblGrid>
                <a:gridCol w="2786825">
                  <a:extLst>
                    <a:ext uri="{9D8B030D-6E8A-4147-A177-3AD203B41FA5}">
                      <a16:colId xmlns:a16="http://schemas.microsoft.com/office/drawing/2014/main" val="3698208829"/>
                    </a:ext>
                  </a:extLst>
                </a:gridCol>
                <a:gridCol w="2786825">
                  <a:extLst>
                    <a:ext uri="{9D8B030D-6E8A-4147-A177-3AD203B41FA5}">
                      <a16:colId xmlns:a16="http://schemas.microsoft.com/office/drawing/2014/main" val="1969966510"/>
                    </a:ext>
                  </a:extLst>
                </a:gridCol>
                <a:gridCol w="2786825">
                  <a:extLst>
                    <a:ext uri="{9D8B030D-6E8A-4147-A177-3AD203B41FA5}">
                      <a16:colId xmlns:a16="http://schemas.microsoft.com/office/drawing/2014/main" val="3016543202"/>
                    </a:ext>
                  </a:extLst>
                </a:gridCol>
                <a:gridCol w="2786825">
                  <a:extLst>
                    <a:ext uri="{9D8B030D-6E8A-4147-A177-3AD203B41FA5}">
                      <a16:colId xmlns:a16="http://schemas.microsoft.com/office/drawing/2014/main" val="2389201961"/>
                    </a:ext>
                  </a:extLst>
                </a:gridCol>
              </a:tblGrid>
              <a:tr h="1454916">
                <a:tc>
                  <a:txBody>
                    <a:bodyPr/>
                    <a:lstStyle/>
                    <a:p>
                      <a:pPr rtl="0" fontAlgn="t">
                        <a:spcBef>
                          <a:spcPts val="0"/>
                        </a:spcBef>
                        <a:spcAft>
                          <a:spcPts val="0"/>
                        </a:spcAft>
                      </a:pPr>
                      <a:r>
                        <a:rPr lang="fr-FR" sz="1300" dirty="0">
                          <a:effectLst/>
                        </a:rPr>
                        <a:t>Landing page/formulaire</a:t>
                      </a:r>
                      <a:endParaRPr lang="fr-FR" dirty="0">
                        <a:effectLst/>
                      </a:endParaRPr>
                    </a:p>
                  </a:txBody>
                  <a:tcPr marL="95250" marR="95250" marT="95250" marB="95250"/>
                </a:tc>
                <a:tc>
                  <a:txBody>
                    <a:bodyPr/>
                    <a:lstStyle/>
                    <a:p>
                      <a:pPr rtl="0" fontAlgn="t">
                        <a:spcBef>
                          <a:spcPts val="0"/>
                        </a:spcBef>
                        <a:spcAft>
                          <a:spcPts val="2700"/>
                        </a:spcAft>
                      </a:pPr>
                      <a:r>
                        <a:rPr lang="fr-FR" sz="1300" dirty="0">
                          <a:effectLst/>
                        </a:rPr>
                        <a:t>Proposer des contenus premium </a:t>
                      </a:r>
                      <a:endParaRPr lang="fr-FR" dirty="0">
                        <a:effectLst/>
                      </a:endParaRPr>
                    </a:p>
                    <a:p>
                      <a:pPr rtl="0" fontAlgn="t">
                        <a:spcBef>
                          <a:spcPts val="0"/>
                        </a:spcBef>
                        <a:spcAft>
                          <a:spcPts val="2700"/>
                        </a:spcAft>
                      </a:pPr>
                      <a:r>
                        <a:rPr lang="fr-FR" sz="1300" dirty="0">
                          <a:effectLst/>
                        </a:rPr>
                        <a:t>Mettre en place des outils de conversion </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Vendre plus de 500 produits de nos magasins par semaine</a:t>
                      </a:r>
                      <a:endParaRPr lang="fr-FR" dirty="0">
                        <a:effectLst/>
                      </a:endParaRPr>
                    </a:p>
                    <a:p>
                      <a:pPr rtl="0" fontAlgn="t">
                        <a:spcBef>
                          <a:spcPts val="0"/>
                        </a:spcBef>
                        <a:spcAft>
                          <a:spcPts val="0"/>
                        </a:spcAft>
                      </a:pPr>
                      <a:br>
                        <a:rPr lang="fr-FR" dirty="0">
                          <a:effectLst/>
                        </a:rPr>
                      </a:br>
                      <a:r>
                        <a:rPr lang="fr-FR" sz="1300" dirty="0">
                          <a:effectLst/>
                        </a:rPr>
                        <a:t>Réaliser 50 ouvrages de construction avant la fin 2023</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Délai de transformation ou cycle de vente</a:t>
                      </a:r>
                      <a:endParaRPr lang="fr-FR" dirty="0">
                        <a:effectLst/>
                      </a:endParaRPr>
                    </a:p>
                  </a:txBody>
                  <a:tcPr marL="95250" marR="95250" marT="95250" marB="95250"/>
                </a:tc>
                <a:extLst>
                  <a:ext uri="{0D108BD9-81ED-4DB2-BD59-A6C34878D82A}">
                    <a16:rowId xmlns:a16="http://schemas.microsoft.com/office/drawing/2014/main" val="2896974536"/>
                  </a:ext>
                </a:extLst>
              </a:tr>
              <a:tr h="1003386">
                <a:tc>
                  <a:txBody>
                    <a:bodyPr/>
                    <a:lstStyle/>
                    <a:p>
                      <a:pPr rtl="0" fontAlgn="t">
                        <a:spcBef>
                          <a:spcPts val="0"/>
                        </a:spcBef>
                        <a:spcAft>
                          <a:spcPts val="0"/>
                        </a:spcAft>
                      </a:pPr>
                      <a:r>
                        <a:rPr lang="fr-FR" sz="1300" dirty="0">
                          <a:effectLst/>
                        </a:rPr>
                        <a:t>Emailing/newsletter</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En diffusant des contenus vers nos listes d’abonnés nous pouvons les inciter à visiter notre site et lire nos contenus</a:t>
                      </a:r>
                      <a:endParaRPr lang="fr-FR" dirty="0">
                        <a:effectLst/>
                      </a:endParaRPr>
                    </a:p>
                  </a:txBody>
                  <a:tcPr marL="95250" marR="95250" marT="95250" marB="95250"/>
                </a:tc>
                <a:tc>
                  <a:txBody>
                    <a:bodyPr/>
                    <a:lstStyle/>
                    <a:p>
                      <a:pPr fontAlgn="t"/>
                      <a:endParaRPr lang="fr-FR" dirty="0">
                        <a:effectLst/>
                      </a:endParaRPr>
                    </a:p>
                  </a:txBody>
                  <a:tcPr marL="95250" marR="95250" marT="95250" marB="95250"/>
                </a:tc>
                <a:tc>
                  <a:txBody>
                    <a:bodyPr/>
                    <a:lstStyle/>
                    <a:p>
                      <a:pPr rtl="0" fontAlgn="t">
                        <a:spcBef>
                          <a:spcPts val="0"/>
                        </a:spcBef>
                        <a:spcAft>
                          <a:spcPts val="0"/>
                        </a:spcAft>
                      </a:pPr>
                      <a:r>
                        <a:rPr lang="fr-FR" sz="1300" dirty="0">
                          <a:effectLst/>
                        </a:rPr>
                        <a:t>Taux de fidélité</a:t>
                      </a:r>
                      <a:endParaRPr lang="fr-FR" dirty="0">
                        <a:effectLst/>
                      </a:endParaRPr>
                    </a:p>
                  </a:txBody>
                  <a:tcPr marL="95250" marR="95250" marT="95250" marB="95250"/>
                </a:tc>
                <a:extLst>
                  <a:ext uri="{0D108BD9-81ED-4DB2-BD59-A6C34878D82A}">
                    <a16:rowId xmlns:a16="http://schemas.microsoft.com/office/drawing/2014/main" val="3646758312"/>
                  </a:ext>
                </a:extLst>
              </a:tr>
            </a:tbl>
          </a:graphicData>
        </a:graphic>
      </p:graphicFrame>
      <p:sp>
        <p:nvSpPr>
          <p:cNvPr id="9" name="ZoneTexte 8">
            <a:extLst>
              <a:ext uri="{FF2B5EF4-FFF2-40B4-BE49-F238E27FC236}">
                <a16:creationId xmlns:a16="http://schemas.microsoft.com/office/drawing/2014/main" id="{89FEDC4A-ABC7-A277-85D0-DD3BA3C731D6}"/>
              </a:ext>
            </a:extLst>
          </p:cNvPr>
          <p:cNvSpPr txBox="1"/>
          <p:nvPr/>
        </p:nvSpPr>
        <p:spPr>
          <a:xfrm>
            <a:off x="4945626" y="51791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41806545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ADE43B-C5C5-38F6-E298-9625A8C88686}"/>
              </a:ext>
            </a:extLst>
          </p:cNvPr>
          <p:cNvSpPr>
            <a:spLocks noGrp="1"/>
          </p:cNvSpPr>
          <p:nvPr>
            <p:ph type="title"/>
          </p:nvPr>
        </p:nvSpPr>
        <p:spPr/>
        <p:txBody>
          <a:bodyPr>
            <a:normAutofit/>
          </a:bodyPr>
          <a:lstStyle/>
          <a:p>
            <a:pPr algn="ctr"/>
            <a:r>
              <a:rPr lang="fr-FR" sz="4400" dirty="0"/>
              <a:t>STRATEGIE DE COMMUNICATION</a:t>
            </a:r>
          </a:p>
        </p:txBody>
      </p:sp>
      <p:graphicFrame>
        <p:nvGraphicFramePr>
          <p:cNvPr id="10" name="Tableau 9">
            <a:extLst>
              <a:ext uri="{FF2B5EF4-FFF2-40B4-BE49-F238E27FC236}">
                <a16:creationId xmlns:a16="http://schemas.microsoft.com/office/drawing/2014/main" id="{CE179E62-0AF0-6328-F5E8-94183DCAE75B}"/>
              </a:ext>
            </a:extLst>
          </p:cNvPr>
          <p:cNvGraphicFramePr>
            <a:graphicFrameLocks noGrp="1"/>
          </p:cNvGraphicFramePr>
          <p:nvPr>
            <p:extLst>
              <p:ext uri="{D42A27DB-BD31-4B8C-83A1-F6EECF244321}">
                <p14:modId xmlns:p14="http://schemas.microsoft.com/office/powerpoint/2010/main" val="3803294156"/>
              </p:ext>
            </p:extLst>
          </p:nvPr>
        </p:nvGraphicFramePr>
        <p:xfrm>
          <a:off x="516194" y="2062070"/>
          <a:ext cx="11245616" cy="2758440"/>
        </p:xfrm>
        <a:graphic>
          <a:graphicData uri="http://schemas.openxmlformats.org/drawingml/2006/table">
            <a:tbl>
              <a:tblPr firstRow="1" bandRow="1">
                <a:tableStyleId>{5C22544A-7EE6-4342-B048-85BDC9FD1C3A}</a:tableStyleId>
              </a:tblPr>
              <a:tblGrid>
                <a:gridCol w="2811404">
                  <a:extLst>
                    <a:ext uri="{9D8B030D-6E8A-4147-A177-3AD203B41FA5}">
                      <a16:colId xmlns:a16="http://schemas.microsoft.com/office/drawing/2014/main" val="4100309492"/>
                    </a:ext>
                  </a:extLst>
                </a:gridCol>
                <a:gridCol w="2811404">
                  <a:extLst>
                    <a:ext uri="{9D8B030D-6E8A-4147-A177-3AD203B41FA5}">
                      <a16:colId xmlns:a16="http://schemas.microsoft.com/office/drawing/2014/main" val="3293023453"/>
                    </a:ext>
                  </a:extLst>
                </a:gridCol>
                <a:gridCol w="2811404">
                  <a:extLst>
                    <a:ext uri="{9D8B030D-6E8A-4147-A177-3AD203B41FA5}">
                      <a16:colId xmlns:a16="http://schemas.microsoft.com/office/drawing/2014/main" val="2080643619"/>
                    </a:ext>
                  </a:extLst>
                </a:gridCol>
                <a:gridCol w="2811404">
                  <a:extLst>
                    <a:ext uri="{9D8B030D-6E8A-4147-A177-3AD203B41FA5}">
                      <a16:colId xmlns:a16="http://schemas.microsoft.com/office/drawing/2014/main" val="3047547506"/>
                    </a:ext>
                  </a:extLst>
                </a:gridCol>
              </a:tblGrid>
              <a:tr h="398306">
                <a:tc>
                  <a:txBody>
                    <a:bodyPr/>
                    <a:lstStyle/>
                    <a:p>
                      <a:pPr algn="ctr" rtl="0" fontAlgn="t">
                        <a:spcBef>
                          <a:spcPts val="0"/>
                        </a:spcBef>
                        <a:spcAft>
                          <a:spcPts val="0"/>
                        </a:spcAft>
                      </a:pPr>
                      <a:r>
                        <a:rPr lang="fr-FR" sz="1400" dirty="0">
                          <a:effectLst/>
                        </a:rPr>
                        <a:t>OBJECTIF</a:t>
                      </a:r>
                      <a:endParaRPr lang="fr-FR" dirty="0">
                        <a:effectLst/>
                      </a:endParaRPr>
                    </a:p>
                  </a:txBody>
                  <a:tcPr marL="95250" marR="95250" marT="95250" marB="95250"/>
                </a:tc>
                <a:tc>
                  <a:txBody>
                    <a:bodyPr/>
                    <a:lstStyle/>
                    <a:p>
                      <a:pPr algn="ctr" rtl="0" fontAlgn="t">
                        <a:spcBef>
                          <a:spcPts val="0"/>
                        </a:spcBef>
                        <a:spcAft>
                          <a:spcPts val="0"/>
                        </a:spcAft>
                      </a:pPr>
                      <a:r>
                        <a:rPr lang="fr-FR" sz="1400" dirty="0">
                          <a:effectLst/>
                        </a:rPr>
                        <a:t>DATE</a:t>
                      </a:r>
                      <a:endParaRPr lang="fr-FR" dirty="0">
                        <a:effectLst/>
                      </a:endParaRPr>
                    </a:p>
                  </a:txBody>
                  <a:tcPr marL="95250" marR="95250" marT="95250" marB="95250"/>
                </a:tc>
                <a:tc>
                  <a:txBody>
                    <a:bodyPr/>
                    <a:lstStyle/>
                    <a:p>
                      <a:pPr algn="ctr" rtl="0" fontAlgn="t">
                        <a:spcBef>
                          <a:spcPts val="0"/>
                        </a:spcBef>
                        <a:spcAft>
                          <a:spcPts val="0"/>
                        </a:spcAft>
                      </a:pPr>
                      <a:r>
                        <a:rPr lang="fr-FR" sz="1400" dirty="0">
                          <a:effectLst/>
                        </a:rPr>
                        <a:t>SUPPORT</a:t>
                      </a:r>
                      <a:endParaRPr lang="fr-FR" dirty="0">
                        <a:effectLst/>
                      </a:endParaRPr>
                    </a:p>
                  </a:txBody>
                  <a:tcPr marL="95250" marR="95250" marT="95250" marB="95250"/>
                </a:tc>
                <a:tc>
                  <a:txBody>
                    <a:bodyPr/>
                    <a:lstStyle/>
                    <a:p>
                      <a:pPr algn="ctr" rtl="0" fontAlgn="t">
                        <a:spcBef>
                          <a:spcPts val="0"/>
                        </a:spcBef>
                        <a:spcAft>
                          <a:spcPts val="0"/>
                        </a:spcAft>
                      </a:pPr>
                      <a:r>
                        <a:rPr lang="fr-FR" sz="1400" dirty="0">
                          <a:effectLst/>
                        </a:rPr>
                        <a:t>LIEU</a:t>
                      </a:r>
                      <a:endParaRPr lang="fr-FR" dirty="0">
                        <a:effectLst/>
                      </a:endParaRPr>
                    </a:p>
                  </a:txBody>
                  <a:tcPr marL="95250" marR="95250" marT="95250" marB="95250"/>
                </a:tc>
                <a:extLst>
                  <a:ext uri="{0D108BD9-81ED-4DB2-BD59-A6C34878D82A}">
                    <a16:rowId xmlns:a16="http://schemas.microsoft.com/office/drawing/2014/main" val="2507342752"/>
                  </a:ext>
                </a:extLst>
              </a:tr>
              <a:tr h="579353">
                <a:tc rowSpan="3">
                  <a:txBody>
                    <a:bodyPr/>
                    <a:lstStyle/>
                    <a:p>
                      <a:pPr rtl="0" fontAlgn="ctr">
                        <a:spcBef>
                          <a:spcPts val="0"/>
                        </a:spcBef>
                        <a:spcAft>
                          <a:spcPts val="0"/>
                        </a:spcAft>
                      </a:pPr>
                      <a:r>
                        <a:rPr lang="fr-FR" sz="1300" dirty="0">
                          <a:effectLst/>
                        </a:rPr>
                        <a:t>Plus de visibilité pour  l’entreprise, ses différents services et produits</a:t>
                      </a:r>
                      <a:endParaRPr lang="fr-FR" dirty="0">
                        <a:effectLst/>
                      </a:endParaRPr>
                    </a:p>
                  </a:txBody>
                  <a:tcPr marL="95250" marR="95250" marT="95250" marB="95250" anchor="ctr"/>
                </a:tc>
                <a:tc>
                  <a:txBody>
                    <a:bodyPr/>
                    <a:lstStyle/>
                    <a:p>
                      <a:pPr rtl="0" fontAlgn="t">
                        <a:spcBef>
                          <a:spcPts val="0"/>
                        </a:spcBef>
                        <a:spcAft>
                          <a:spcPts val="0"/>
                        </a:spcAft>
                      </a:pPr>
                      <a:r>
                        <a:rPr lang="fr-FR" sz="1300" dirty="0">
                          <a:effectLst/>
                        </a:rPr>
                        <a:t>Les 2 premières semaines du  mois de Novembre</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Flyers</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Grand commence, transport en commun</a:t>
                      </a:r>
                      <a:endParaRPr lang="fr-FR" dirty="0">
                        <a:effectLst/>
                      </a:endParaRPr>
                    </a:p>
                  </a:txBody>
                  <a:tcPr marL="95250" marR="95250" marT="95250" marB="95250"/>
                </a:tc>
                <a:extLst>
                  <a:ext uri="{0D108BD9-81ED-4DB2-BD59-A6C34878D82A}">
                    <a16:rowId xmlns:a16="http://schemas.microsoft.com/office/drawing/2014/main" val="1192937039"/>
                  </a:ext>
                </a:extLst>
              </a:tr>
              <a:tr h="579353">
                <a:tc vMerge="1">
                  <a:txBody>
                    <a:bodyPr/>
                    <a:lstStyle/>
                    <a:p>
                      <a:endParaRPr lang="fr-FR"/>
                    </a:p>
                  </a:txBody>
                  <a:tcPr/>
                </a:tc>
                <a:tc>
                  <a:txBody>
                    <a:bodyPr/>
                    <a:lstStyle/>
                    <a:p>
                      <a:pPr rtl="0" fontAlgn="t">
                        <a:spcBef>
                          <a:spcPts val="0"/>
                        </a:spcBef>
                        <a:spcAft>
                          <a:spcPts val="0"/>
                        </a:spcAft>
                      </a:pPr>
                      <a:r>
                        <a:rPr lang="fr-FR" sz="1300" dirty="0">
                          <a:effectLst/>
                        </a:rPr>
                        <a:t>Tous les jours sur les 2 mois</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Post  réseaux sociaux sur  les nouveautés</a:t>
                      </a:r>
                      <a:endParaRPr lang="fr-FR" dirty="0">
                        <a:effectLst/>
                      </a:endParaRPr>
                    </a:p>
                  </a:txBody>
                  <a:tcPr marL="95250" marR="95250" marT="95250" marB="95250"/>
                </a:tc>
                <a:tc>
                  <a:txBody>
                    <a:bodyPr/>
                    <a:lstStyle/>
                    <a:p>
                      <a:pPr fontAlgn="t"/>
                      <a:endParaRPr lang="fr-FR" dirty="0">
                        <a:effectLst/>
                      </a:endParaRPr>
                    </a:p>
                  </a:txBody>
                  <a:tcPr marL="95250" marR="95250" marT="95250" marB="95250"/>
                </a:tc>
                <a:extLst>
                  <a:ext uri="{0D108BD9-81ED-4DB2-BD59-A6C34878D82A}">
                    <a16:rowId xmlns:a16="http://schemas.microsoft.com/office/drawing/2014/main" val="2685368788"/>
                  </a:ext>
                </a:extLst>
              </a:tr>
              <a:tr h="1158707">
                <a:tc vMerge="1">
                  <a:txBody>
                    <a:bodyPr/>
                    <a:lstStyle/>
                    <a:p>
                      <a:endParaRPr lang="fr-FR"/>
                    </a:p>
                  </a:txBody>
                  <a:tcPr/>
                </a:tc>
                <a:tc>
                  <a:txBody>
                    <a:bodyPr/>
                    <a:lstStyle/>
                    <a:p>
                      <a:pPr rtl="0" fontAlgn="t">
                        <a:spcBef>
                          <a:spcPts val="0"/>
                        </a:spcBef>
                        <a:spcAft>
                          <a:spcPts val="0"/>
                        </a:spcAft>
                      </a:pPr>
                      <a:r>
                        <a:rPr lang="fr-FR" sz="1300" dirty="0">
                          <a:effectLst/>
                        </a:rPr>
                        <a:t>La première semaine du mois de Décembre  </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Réseaux sociaux:</a:t>
                      </a:r>
                      <a:endParaRPr lang="fr-FR" dirty="0">
                        <a:effectLst/>
                      </a:endParaRPr>
                    </a:p>
                    <a:p>
                      <a:pPr rtl="0" fontAlgn="t">
                        <a:spcBef>
                          <a:spcPts val="0"/>
                        </a:spcBef>
                        <a:spcAft>
                          <a:spcPts val="0"/>
                        </a:spcAft>
                      </a:pPr>
                      <a:r>
                        <a:rPr lang="fr-FR" sz="1300" dirty="0">
                          <a:effectLst/>
                        </a:rPr>
                        <a:t>Lancement d’un jeu concours : les 10 personnes qui recommandent le plus ma page Facebook ont  un bon d’achat dans nos magasins </a:t>
                      </a:r>
                      <a:endParaRPr lang="fr-FR" dirty="0">
                        <a:effectLst/>
                      </a:endParaRPr>
                    </a:p>
                  </a:txBody>
                  <a:tcPr marL="95250" marR="95250" marT="95250" marB="95250"/>
                </a:tc>
                <a:tc>
                  <a:txBody>
                    <a:bodyPr/>
                    <a:lstStyle/>
                    <a:p>
                      <a:pPr fontAlgn="t"/>
                      <a:endParaRPr lang="fr-FR" dirty="0">
                        <a:effectLst/>
                      </a:endParaRPr>
                    </a:p>
                  </a:txBody>
                  <a:tcPr marL="95250" marR="95250" marT="95250" marB="95250"/>
                </a:tc>
                <a:extLst>
                  <a:ext uri="{0D108BD9-81ED-4DB2-BD59-A6C34878D82A}">
                    <a16:rowId xmlns:a16="http://schemas.microsoft.com/office/drawing/2014/main" val="3120662552"/>
                  </a:ext>
                </a:extLst>
              </a:tr>
            </a:tbl>
          </a:graphicData>
        </a:graphic>
      </p:graphicFrame>
      <p:graphicFrame>
        <p:nvGraphicFramePr>
          <p:cNvPr id="13" name="Tableau 12">
            <a:extLst>
              <a:ext uri="{FF2B5EF4-FFF2-40B4-BE49-F238E27FC236}">
                <a16:creationId xmlns:a16="http://schemas.microsoft.com/office/drawing/2014/main" id="{6AA58AE8-90F9-3D01-A909-B3EBFAD13840}"/>
              </a:ext>
            </a:extLst>
          </p:cNvPr>
          <p:cNvGraphicFramePr>
            <a:graphicFrameLocks noGrp="1"/>
          </p:cNvGraphicFramePr>
          <p:nvPr>
            <p:extLst>
              <p:ext uri="{D42A27DB-BD31-4B8C-83A1-F6EECF244321}">
                <p14:modId xmlns:p14="http://schemas.microsoft.com/office/powerpoint/2010/main" val="1444428215"/>
              </p:ext>
            </p:extLst>
          </p:nvPr>
        </p:nvGraphicFramePr>
        <p:xfrm>
          <a:off x="503904" y="4797496"/>
          <a:ext cx="11270224" cy="1732689"/>
        </p:xfrm>
        <a:graphic>
          <a:graphicData uri="http://schemas.openxmlformats.org/drawingml/2006/table">
            <a:tbl>
              <a:tblPr firstRow="1" bandRow="1">
                <a:tableStyleId>{5C22544A-7EE6-4342-B048-85BDC9FD1C3A}</a:tableStyleId>
              </a:tblPr>
              <a:tblGrid>
                <a:gridCol w="2817556">
                  <a:extLst>
                    <a:ext uri="{9D8B030D-6E8A-4147-A177-3AD203B41FA5}">
                      <a16:colId xmlns:a16="http://schemas.microsoft.com/office/drawing/2014/main" val="4167167434"/>
                    </a:ext>
                  </a:extLst>
                </a:gridCol>
                <a:gridCol w="2817556">
                  <a:extLst>
                    <a:ext uri="{9D8B030D-6E8A-4147-A177-3AD203B41FA5}">
                      <a16:colId xmlns:a16="http://schemas.microsoft.com/office/drawing/2014/main" val="2061744712"/>
                    </a:ext>
                  </a:extLst>
                </a:gridCol>
                <a:gridCol w="2817556">
                  <a:extLst>
                    <a:ext uri="{9D8B030D-6E8A-4147-A177-3AD203B41FA5}">
                      <a16:colId xmlns:a16="http://schemas.microsoft.com/office/drawing/2014/main" val="1203410056"/>
                    </a:ext>
                  </a:extLst>
                </a:gridCol>
                <a:gridCol w="2817556">
                  <a:extLst>
                    <a:ext uri="{9D8B030D-6E8A-4147-A177-3AD203B41FA5}">
                      <a16:colId xmlns:a16="http://schemas.microsoft.com/office/drawing/2014/main" val="3126665236"/>
                    </a:ext>
                  </a:extLst>
                </a:gridCol>
              </a:tblGrid>
              <a:tr h="749709">
                <a:tc rowSpan="2">
                  <a:txBody>
                    <a:bodyPr/>
                    <a:lstStyle/>
                    <a:p>
                      <a:pPr rtl="0" fontAlgn="ctr">
                        <a:spcBef>
                          <a:spcPts val="0"/>
                        </a:spcBef>
                        <a:spcAft>
                          <a:spcPts val="0"/>
                        </a:spcAft>
                      </a:pPr>
                      <a:r>
                        <a:rPr lang="fr-FR" sz="1300" dirty="0">
                          <a:effectLst/>
                        </a:rPr>
                        <a:t>Faire acheter de façon régulière</a:t>
                      </a:r>
                      <a:endParaRPr lang="fr-FR" dirty="0">
                        <a:effectLst/>
                      </a:endParaRPr>
                    </a:p>
                  </a:txBody>
                  <a:tcPr marL="95250" marR="95250" marT="95250" marB="95250" anchor="ctr"/>
                </a:tc>
                <a:tc>
                  <a:txBody>
                    <a:bodyPr/>
                    <a:lstStyle/>
                    <a:p>
                      <a:pPr rtl="0" fontAlgn="t">
                        <a:spcBef>
                          <a:spcPts val="0"/>
                        </a:spcBef>
                        <a:spcAft>
                          <a:spcPts val="0"/>
                        </a:spcAft>
                      </a:pPr>
                      <a:r>
                        <a:rPr lang="fr-FR" sz="1300" dirty="0">
                          <a:effectLst/>
                        </a:rPr>
                        <a:t>Une fois par semaine pendant les 2 mois</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Webinar</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Foire de </a:t>
                      </a:r>
                      <a:endParaRPr lang="fr-FR" dirty="0">
                        <a:effectLst/>
                      </a:endParaRPr>
                    </a:p>
                    <a:p>
                      <a:pPr rtl="0" fontAlgn="t">
                        <a:spcBef>
                          <a:spcPts val="0"/>
                        </a:spcBef>
                        <a:spcAft>
                          <a:spcPts val="0"/>
                        </a:spcAft>
                      </a:pPr>
                      <a:r>
                        <a:rPr lang="fr-FR" sz="1300" dirty="0">
                          <a:effectLst/>
                        </a:rPr>
                        <a:t>l'entreprenariat</a:t>
                      </a:r>
                      <a:endParaRPr lang="fr-FR" dirty="0">
                        <a:effectLst/>
                      </a:endParaRPr>
                    </a:p>
                  </a:txBody>
                  <a:tcPr marL="95250" marR="95250" marT="95250" marB="95250"/>
                </a:tc>
                <a:extLst>
                  <a:ext uri="{0D108BD9-81ED-4DB2-BD59-A6C34878D82A}">
                    <a16:rowId xmlns:a16="http://schemas.microsoft.com/office/drawing/2014/main" val="2178397490"/>
                  </a:ext>
                </a:extLst>
              </a:tr>
              <a:tr h="876361">
                <a:tc vMerge="1">
                  <a:txBody>
                    <a:bodyPr/>
                    <a:lstStyle/>
                    <a:p>
                      <a:endParaRPr lang="fr-FR"/>
                    </a:p>
                  </a:txBody>
                  <a:tcPr/>
                </a:tc>
                <a:tc>
                  <a:txBody>
                    <a:bodyPr/>
                    <a:lstStyle/>
                    <a:p>
                      <a:pPr rtl="0" fontAlgn="t">
                        <a:spcBef>
                          <a:spcPts val="0"/>
                        </a:spcBef>
                        <a:spcAft>
                          <a:spcPts val="0"/>
                        </a:spcAft>
                      </a:pPr>
                      <a:r>
                        <a:rPr lang="fr-FR" sz="1300" dirty="0">
                          <a:effectLst/>
                        </a:rPr>
                        <a:t>La semaine de noël - décembre</a:t>
                      </a:r>
                      <a:endParaRPr lang="fr-FR" dirty="0">
                        <a:effectLst/>
                      </a:endParaRPr>
                    </a:p>
                  </a:txBody>
                  <a:tcPr marL="95250" marR="95250" marT="95250" marB="95250"/>
                </a:tc>
                <a:tc>
                  <a:txBody>
                    <a:bodyPr/>
                    <a:lstStyle/>
                    <a:p>
                      <a:pPr rtl="0" fontAlgn="t">
                        <a:spcBef>
                          <a:spcPts val="0"/>
                        </a:spcBef>
                        <a:spcAft>
                          <a:spcPts val="0"/>
                        </a:spcAft>
                      </a:pPr>
                      <a:r>
                        <a:rPr lang="fr-FR" sz="1300" dirty="0">
                          <a:effectLst/>
                        </a:rPr>
                        <a:t>Emailing/ inviter nos leads à la présentation de nouveaux produits avec de nombreuse surprise et ticket cadeau</a:t>
                      </a:r>
                      <a:endParaRPr lang="fr-FR">
                        <a:effectLst/>
                      </a:endParaRPr>
                    </a:p>
                  </a:txBody>
                  <a:tcPr marL="95250" marR="95250" marT="95250" marB="95250"/>
                </a:tc>
                <a:tc>
                  <a:txBody>
                    <a:bodyPr/>
                    <a:lstStyle/>
                    <a:p>
                      <a:pPr rtl="0" fontAlgn="t">
                        <a:spcBef>
                          <a:spcPts val="0"/>
                        </a:spcBef>
                        <a:spcAft>
                          <a:spcPts val="0"/>
                        </a:spcAft>
                      </a:pPr>
                      <a:r>
                        <a:rPr lang="fr-FR" sz="1300" dirty="0">
                          <a:effectLst/>
                        </a:rPr>
                        <a:t>Showroom</a:t>
                      </a:r>
                      <a:endParaRPr lang="fr-FR" dirty="0">
                        <a:effectLst/>
                      </a:endParaRPr>
                    </a:p>
                  </a:txBody>
                  <a:tcPr marL="95250" marR="95250" marT="95250" marB="95250"/>
                </a:tc>
                <a:extLst>
                  <a:ext uri="{0D108BD9-81ED-4DB2-BD59-A6C34878D82A}">
                    <a16:rowId xmlns:a16="http://schemas.microsoft.com/office/drawing/2014/main" val="2765363524"/>
                  </a:ext>
                </a:extLst>
              </a:tr>
            </a:tbl>
          </a:graphicData>
        </a:graphic>
      </p:graphicFrame>
    </p:spTree>
    <p:extLst>
      <p:ext uri="{BB962C8B-B14F-4D97-AF65-F5344CB8AC3E}">
        <p14:creationId xmlns:p14="http://schemas.microsoft.com/office/powerpoint/2010/main" val="12921741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A4095-8506-172D-AA1C-10C80061465F}"/>
              </a:ext>
            </a:extLst>
          </p:cNvPr>
          <p:cNvSpPr>
            <a:spLocks noGrp="1"/>
          </p:cNvSpPr>
          <p:nvPr>
            <p:ph type="title"/>
          </p:nvPr>
        </p:nvSpPr>
        <p:spPr/>
        <p:txBody>
          <a:bodyPr/>
          <a:lstStyle/>
          <a:p>
            <a:r>
              <a:rPr lang="fr-FR" dirty="0"/>
              <a:t>CONTENUS A PROPOSER AU CLIENT</a:t>
            </a:r>
          </a:p>
        </p:txBody>
      </p:sp>
      <p:sp>
        <p:nvSpPr>
          <p:cNvPr id="3" name="Espace réservé du contenu 2">
            <a:extLst>
              <a:ext uri="{FF2B5EF4-FFF2-40B4-BE49-F238E27FC236}">
                <a16:creationId xmlns:a16="http://schemas.microsoft.com/office/drawing/2014/main" id="{40DF4EB7-BB1C-C95F-D8C1-64A21DBA93D8}"/>
              </a:ext>
            </a:extLst>
          </p:cNvPr>
          <p:cNvSpPr>
            <a:spLocks noGrp="1"/>
          </p:cNvSpPr>
          <p:nvPr>
            <p:ph idx="1"/>
          </p:nvPr>
        </p:nvSpPr>
        <p:spPr>
          <a:xfrm>
            <a:off x="1115568" y="2630424"/>
            <a:ext cx="10168128" cy="1593234"/>
          </a:xfrm>
        </p:spPr>
        <p:txBody>
          <a:bodyPr vert="horz" lIns="91440" tIns="45720" rIns="91440" bIns="45720" rtlCol="0" anchor="t">
            <a:normAutofit/>
          </a:bodyPr>
          <a:lstStyle/>
          <a:p>
            <a:r>
              <a:rPr lang="fr-FR" dirty="0"/>
              <a:t>Article de blog: </a:t>
            </a:r>
            <a:r>
              <a:rPr lang="fr-FR" dirty="0">
                <a:solidFill>
                  <a:srgbClr val="DE8B04"/>
                </a:solidFill>
                <a:ea typeface="+mn-lt"/>
                <a:cs typeface="+mn-lt"/>
              </a:rPr>
              <a:t>Conf Partie 7 Rédaction web(article)</a:t>
            </a:r>
            <a:r>
              <a:rPr lang="fr-FR" dirty="0">
                <a:ea typeface="+mn-lt"/>
                <a:cs typeface="+mn-lt"/>
              </a:rPr>
              <a:t> : UJI ! LE POMMEAU DE DOUCHE QUI VA VOUS FAIRE GAGNER EN TEMPS ET EN ÉNERGIE…</a:t>
            </a:r>
            <a:endParaRPr lang="fr-FR" dirty="0"/>
          </a:p>
        </p:txBody>
      </p:sp>
      <p:sp>
        <p:nvSpPr>
          <p:cNvPr id="8" name="Espace réservé du contenu 2">
            <a:extLst>
              <a:ext uri="{FF2B5EF4-FFF2-40B4-BE49-F238E27FC236}">
                <a16:creationId xmlns:a16="http://schemas.microsoft.com/office/drawing/2014/main" id="{78D6E293-7279-EC9E-7570-C60CB25F657C}"/>
              </a:ext>
            </a:extLst>
          </p:cNvPr>
          <p:cNvSpPr txBox="1">
            <a:spLocks/>
          </p:cNvSpPr>
          <p:nvPr/>
        </p:nvSpPr>
        <p:spPr>
          <a:xfrm>
            <a:off x="1115568" y="4187081"/>
            <a:ext cx="10168128" cy="102717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Fiche </a:t>
            </a:r>
            <a:r>
              <a:rPr lang="fr-FR" dirty="0">
                <a:solidFill>
                  <a:srgbClr val="000000"/>
                </a:solidFill>
                <a:ea typeface="+mn-lt"/>
                <a:cs typeface="+mn-lt"/>
              </a:rPr>
              <a:t>Produit:  </a:t>
            </a:r>
            <a:r>
              <a:rPr lang="fr-FR" dirty="0">
                <a:solidFill>
                  <a:srgbClr val="DE8B04"/>
                </a:solidFill>
                <a:ea typeface="+mn-lt"/>
                <a:cs typeface="+mn-lt"/>
              </a:rPr>
              <a:t>Conf Partie 7 Rédaction web(article)</a:t>
            </a:r>
            <a:r>
              <a:rPr lang="fr-FR" dirty="0">
                <a:ea typeface="+mn-lt"/>
                <a:cs typeface="+mn-lt"/>
              </a:rPr>
              <a:t> : Présentation du Lustre suspendu</a:t>
            </a:r>
            <a:endParaRPr lang="fr-FR" dirty="0"/>
          </a:p>
        </p:txBody>
      </p:sp>
      <p:sp>
        <p:nvSpPr>
          <p:cNvPr id="9" name="Espace réservé du contenu 2">
            <a:extLst>
              <a:ext uri="{FF2B5EF4-FFF2-40B4-BE49-F238E27FC236}">
                <a16:creationId xmlns:a16="http://schemas.microsoft.com/office/drawing/2014/main" id="{94CCD602-C606-F5BC-D33B-D48252AADC6E}"/>
              </a:ext>
            </a:extLst>
          </p:cNvPr>
          <p:cNvSpPr txBox="1">
            <a:spLocks/>
          </p:cNvSpPr>
          <p:nvPr/>
        </p:nvSpPr>
        <p:spPr>
          <a:xfrm>
            <a:off x="1115568" y="5428052"/>
            <a:ext cx="10168128" cy="102717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Fiche </a:t>
            </a:r>
            <a:r>
              <a:rPr lang="fr-FR" dirty="0">
                <a:solidFill>
                  <a:srgbClr val="000000"/>
                </a:solidFill>
                <a:ea typeface="+mn-lt"/>
                <a:cs typeface="+mn-lt"/>
              </a:rPr>
              <a:t>Produit:  </a:t>
            </a:r>
            <a:r>
              <a:rPr lang="fr-FR" dirty="0">
                <a:solidFill>
                  <a:srgbClr val="DE8B04"/>
                </a:solidFill>
                <a:ea typeface="+mn-lt"/>
                <a:cs typeface="+mn-lt"/>
              </a:rPr>
              <a:t>Conf Partie 7 Rédaction web(article)</a:t>
            </a:r>
            <a:r>
              <a:rPr lang="fr-FR" dirty="0">
                <a:ea typeface="+mn-lt"/>
                <a:cs typeface="+mn-lt"/>
              </a:rPr>
              <a:t> : Présentation du Lustre suspendu</a:t>
            </a:r>
            <a:endParaRPr lang="fr-FR" dirty="0"/>
          </a:p>
        </p:txBody>
      </p:sp>
    </p:spTree>
    <p:extLst>
      <p:ext uri="{BB962C8B-B14F-4D97-AF65-F5344CB8AC3E}">
        <p14:creationId xmlns:p14="http://schemas.microsoft.com/office/powerpoint/2010/main" val="1601803087"/>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635E0A-179A-582D-3FF6-7328642B1525}"/>
              </a:ext>
            </a:extLst>
          </p:cNvPr>
          <p:cNvSpPr>
            <a:spLocks noGrp="1"/>
          </p:cNvSpPr>
          <p:nvPr>
            <p:ph type="title"/>
          </p:nvPr>
        </p:nvSpPr>
        <p:spPr>
          <a:xfrm>
            <a:off x="1742529" y="1492139"/>
            <a:ext cx="8582025" cy="2177328"/>
          </a:xfrm>
        </p:spPr>
        <p:txBody>
          <a:bodyPr vert="horz" lIns="91440" tIns="45720" rIns="91440" bIns="45720" rtlCol="0" anchor="ctr">
            <a:normAutofit/>
          </a:bodyPr>
          <a:lstStyle/>
          <a:p>
            <a:pPr algn="ctr"/>
            <a:r>
              <a:rPr lang="en-US" sz="5000" dirty="0">
                <a:solidFill>
                  <a:srgbClr val="DE8B04"/>
                </a:solidFill>
              </a:rPr>
              <a:t>PARTIE IV</a:t>
            </a:r>
            <a:br>
              <a:rPr lang="en-US" sz="5000" dirty="0">
                <a:solidFill>
                  <a:schemeClr val="bg1"/>
                </a:solidFill>
              </a:rPr>
            </a:br>
            <a:r>
              <a:rPr lang="en-US" sz="7200" dirty="0">
                <a:solidFill>
                  <a:schemeClr val="bg1"/>
                </a:solidFill>
              </a:rPr>
              <a:t>AUDIT SEO</a:t>
            </a:r>
            <a:r>
              <a:rPr lang="en-US" sz="5000" dirty="0">
                <a:solidFill>
                  <a:schemeClr val="bg1"/>
                </a:solidFill>
              </a:rPr>
              <a:t> </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996335"/>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E0297-7EC2-13DB-C5D8-6B0717AE7A1B}"/>
              </a:ext>
            </a:extLst>
          </p:cNvPr>
          <p:cNvSpPr>
            <a:spLocks noGrp="1"/>
          </p:cNvSpPr>
          <p:nvPr>
            <p:ph type="title"/>
          </p:nvPr>
        </p:nvSpPr>
        <p:spPr/>
        <p:txBody>
          <a:bodyPr>
            <a:normAutofit/>
          </a:bodyPr>
          <a:lstStyle/>
          <a:p>
            <a:pPr algn="ctr"/>
            <a:r>
              <a:rPr lang="fr-FR" sz="4800" dirty="0"/>
              <a:t>ASPECT TECHNIQUE</a:t>
            </a:r>
          </a:p>
        </p:txBody>
      </p:sp>
      <p:sp>
        <p:nvSpPr>
          <p:cNvPr id="3" name="Espace réservé du contenu 2">
            <a:extLst>
              <a:ext uri="{FF2B5EF4-FFF2-40B4-BE49-F238E27FC236}">
                <a16:creationId xmlns:a16="http://schemas.microsoft.com/office/drawing/2014/main" id="{97CCADE6-F968-72DD-0154-88DB2D0C60F8}"/>
              </a:ext>
            </a:extLst>
          </p:cNvPr>
          <p:cNvSpPr>
            <a:spLocks noGrp="1"/>
          </p:cNvSpPr>
          <p:nvPr>
            <p:ph idx="1"/>
          </p:nvPr>
        </p:nvSpPr>
        <p:spPr>
          <a:xfrm>
            <a:off x="1115568" y="2314738"/>
            <a:ext cx="10320528" cy="689719"/>
          </a:xfrm>
        </p:spPr>
        <p:txBody>
          <a:bodyPr vert="horz" lIns="91440" tIns="45720" rIns="91440" bIns="45720" rtlCol="0" anchor="t">
            <a:normAutofit fontScale="85000" lnSpcReduction="20000"/>
          </a:bodyPr>
          <a:lstStyle/>
          <a:p>
            <a:r>
              <a:rPr lang="fr-FR" dirty="0">
                <a:ea typeface="+mn-lt"/>
                <a:cs typeface="+mn-lt"/>
              </a:rPr>
              <a:t>Nous vous proposons de changer le titre &lt;h1&gt; ou que le code </a:t>
            </a:r>
            <a:r>
              <a:rPr lang="fr-FR" dirty="0" err="1">
                <a:ea typeface="+mn-lt"/>
                <a:cs typeface="+mn-lt"/>
              </a:rPr>
              <a:t>php</a:t>
            </a:r>
            <a:r>
              <a:rPr lang="fr-FR" dirty="0">
                <a:ea typeface="+mn-lt"/>
                <a:cs typeface="+mn-lt"/>
              </a:rPr>
              <a:t> du thème </a:t>
            </a:r>
            <a:r>
              <a:rPr lang="fr-FR" dirty="0" err="1">
                <a:ea typeface="+mn-lt"/>
                <a:cs typeface="+mn-lt"/>
              </a:rPr>
              <a:t>wordpress</a:t>
            </a:r>
            <a:r>
              <a:rPr lang="fr-FR" dirty="0">
                <a:ea typeface="+mn-lt"/>
                <a:cs typeface="+mn-lt"/>
              </a:rPr>
              <a:t> soit modifié car vous avez 59 titres &lt;h1&gt; dans le code source de la page.</a:t>
            </a:r>
            <a:endParaRPr lang="fr-FR" dirty="0"/>
          </a:p>
        </p:txBody>
      </p:sp>
      <p:sp>
        <p:nvSpPr>
          <p:cNvPr id="5" name="Espace réservé du contenu 2">
            <a:extLst>
              <a:ext uri="{FF2B5EF4-FFF2-40B4-BE49-F238E27FC236}">
                <a16:creationId xmlns:a16="http://schemas.microsoft.com/office/drawing/2014/main" id="{26F327DA-B29B-E59B-EA1F-574CBCA18D5D}"/>
              </a:ext>
            </a:extLst>
          </p:cNvPr>
          <p:cNvSpPr txBox="1">
            <a:spLocks/>
          </p:cNvSpPr>
          <p:nvPr/>
        </p:nvSpPr>
        <p:spPr>
          <a:xfrm>
            <a:off x="1115569" y="3033195"/>
            <a:ext cx="10799498" cy="3737717"/>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a typeface="+mn-lt"/>
                <a:cs typeface="+mn-lt"/>
              </a:rPr>
              <a:t>Les libellés de navigation ne permettent pas de naviguer correctement</a:t>
            </a:r>
          </a:p>
          <a:p>
            <a:r>
              <a:rPr lang="fr-FR" dirty="0">
                <a:ea typeface="+mn-lt"/>
                <a:cs typeface="+mn-lt"/>
              </a:rPr>
              <a:t>Il n'y a pas de moteur de recherche interne</a:t>
            </a:r>
            <a:endParaRPr lang="fr-FR" dirty="0"/>
          </a:p>
          <a:p>
            <a:r>
              <a:rPr lang="fr-FR" dirty="0">
                <a:ea typeface="+mn-lt"/>
                <a:cs typeface="+mn-lt"/>
              </a:rPr>
              <a:t>Nous constatons que 4 liens sont brisés qui doivent être corrigés pour un affichage par google</a:t>
            </a:r>
            <a:endParaRPr lang="fr-FR" dirty="0"/>
          </a:p>
          <a:p>
            <a:r>
              <a:rPr lang="fr-FR" dirty="0">
                <a:ea typeface="+mn-lt"/>
                <a:cs typeface="+mn-lt"/>
              </a:rPr>
              <a:t>Il n’utilise pas la technologie AMP pour la lecture sur mobile qui devrait accroître la vitesse de chargement et d’affichage des pages web sur les appareils mobiles.</a:t>
            </a:r>
            <a:endParaRPr lang="fr-FR" dirty="0"/>
          </a:p>
          <a:p>
            <a:r>
              <a:rPr lang="fr-FR" dirty="0">
                <a:ea typeface="+mn-lt"/>
                <a:cs typeface="+mn-lt"/>
              </a:rPr>
              <a:t>Des balises schéma pour un meilleur affichage dans Google doivent être installées et une balise </a:t>
            </a:r>
            <a:r>
              <a:rPr lang="fr-FR" dirty="0" err="1">
                <a:ea typeface="+mn-lt"/>
                <a:cs typeface="+mn-lt"/>
              </a:rPr>
              <a:t>meta</a:t>
            </a:r>
            <a:r>
              <a:rPr lang="fr-FR" dirty="0">
                <a:ea typeface="+mn-lt"/>
                <a:cs typeface="+mn-lt"/>
              </a:rPr>
              <a:t> description de longueur adéquate sur chaque page/article doivent être intégrées.</a:t>
            </a:r>
          </a:p>
          <a:p>
            <a:r>
              <a:rPr lang="fr-FR" dirty="0">
                <a:ea typeface="+mn-lt"/>
                <a:cs typeface="+mn-lt"/>
              </a:rPr>
              <a:t>Les liens vers les médias sociaux sont présents et le partage d'articles dans les réseaux sociaux est impossible</a:t>
            </a:r>
            <a:endParaRPr lang="en-US" dirty="0"/>
          </a:p>
        </p:txBody>
      </p:sp>
    </p:spTree>
    <p:extLst>
      <p:ext uri="{BB962C8B-B14F-4D97-AF65-F5344CB8AC3E}">
        <p14:creationId xmlns:p14="http://schemas.microsoft.com/office/powerpoint/2010/main" val="2253195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E0297-7EC2-13DB-C5D8-6B0717AE7A1B}"/>
              </a:ext>
            </a:extLst>
          </p:cNvPr>
          <p:cNvSpPr>
            <a:spLocks noGrp="1"/>
          </p:cNvSpPr>
          <p:nvPr>
            <p:ph type="title"/>
          </p:nvPr>
        </p:nvSpPr>
        <p:spPr/>
        <p:txBody>
          <a:bodyPr>
            <a:normAutofit/>
          </a:bodyPr>
          <a:lstStyle/>
          <a:p>
            <a:pPr algn="ctr"/>
            <a:r>
              <a:rPr lang="fr-FR" sz="4800" dirty="0"/>
              <a:t>ASPECT TECHNIQUE</a:t>
            </a:r>
          </a:p>
        </p:txBody>
      </p:sp>
      <p:graphicFrame>
        <p:nvGraphicFramePr>
          <p:cNvPr id="8" name="Tableau 7">
            <a:extLst>
              <a:ext uri="{FF2B5EF4-FFF2-40B4-BE49-F238E27FC236}">
                <a16:creationId xmlns:a16="http://schemas.microsoft.com/office/drawing/2014/main" id="{E80A1FC1-BCF0-2354-05AE-7EEB2271AFB3}"/>
              </a:ext>
            </a:extLst>
          </p:cNvPr>
          <p:cNvGraphicFramePr>
            <a:graphicFrameLocks noGrp="1"/>
          </p:cNvGraphicFramePr>
          <p:nvPr>
            <p:extLst>
              <p:ext uri="{D42A27DB-BD31-4B8C-83A1-F6EECF244321}">
                <p14:modId xmlns:p14="http://schemas.microsoft.com/office/powerpoint/2010/main" val="2065690653"/>
              </p:ext>
            </p:extLst>
          </p:nvPr>
        </p:nvGraphicFramePr>
        <p:xfrm>
          <a:off x="1208314" y="3006226"/>
          <a:ext cx="9848272" cy="3390929"/>
        </p:xfrm>
        <a:graphic>
          <a:graphicData uri="http://schemas.openxmlformats.org/drawingml/2006/table">
            <a:tbl>
              <a:tblPr firstRow="1" bandRow="1">
                <a:tableStyleId>{5C22544A-7EE6-4342-B048-85BDC9FD1C3A}</a:tableStyleId>
              </a:tblPr>
              <a:tblGrid>
                <a:gridCol w="4924136">
                  <a:extLst>
                    <a:ext uri="{9D8B030D-6E8A-4147-A177-3AD203B41FA5}">
                      <a16:colId xmlns:a16="http://schemas.microsoft.com/office/drawing/2014/main" val="504131859"/>
                    </a:ext>
                  </a:extLst>
                </a:gridCol>
                <a:gridCol w="4924136">
                  <a:extLst>
                    <a:ext uri="{9D8B030D-6E8A-4147-A177-3AD203B41FA5}">
                      <a16:colId xmlns:a16="http://schemas.microsoft.com/office/drawing/2014/main" val="1461507145"/>
                    </a:ext>
                  </a:extLst>
                </a:gridCol>
              </a:tblGrid>
              <a:tr h="417640">
                <a:tc>
                  <a:txBody>
                    <a:bodyPr/>
                    <a:lstStyle/>
                    <a:p>
                      <a:pPr rtl="0" fontAlgn="t">
                        <a:spcBef>
                          <a:spcPts val="0"/>
                        </a:spcBef>
                        <a:spcAft>
                          <a:spcPts val="0"/>
                        </a:spcAft>
                      </a:pPr>
                      <a:r>
                        <a:rPr lang="fr-FR" sz="1400" dirty="0">
                          <a:effectLst/>
                        </a:rPr>
                        <a:t>LIENS</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400" dirty="0">
                          <a:effectLst/>
                        </a:rPr>
                        <a:t>ETAT</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760769632"/>
                  </a:ext>
                </a:extLst>
              </a:tr>
              <a:tr h="560832">
                <a:tc>
                  <a:txBody>
                    <a:bodyPr/>
                    <a:lstStyle/>
                    <a:p>
                      <a:pPr rtl="0" fontAlgn="t">
                        <a:spcBef>
                          <a:spcPts val="0"/>
                        </a:spcBef>
                        <a:spcAft>
                          <a:spcPts val="0"/>
                        </a:spcAft>
                      </a:pPr>
                      <a:r>
                        <a:rPr lang="fr-FR" sz="1100" dirty="0">
                          <a:effectLst/>
                        </a:rPr>
                        <a:t>http://shop.construisonsensemblesarl.net/wp-content/uploads/2019/01/Rouleau-de-fil-TH-Bleu.jpg</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100" dirty="0">
                          <a:effectLst/>
                        </a:rPr>
                        <a:t>15</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155967377"/>
                  </a:ext>
                </a:extLst>
              </a:tr>
              <a:tr h="381842">
                <a:tc>
                  <a:txBody>
                    <a:bodyPr/>
                    <a:lstStyle/>
                    <a:p>
                      <a:pPr rtl="0" fontAlgn="t">
                        <a:spcBef>
                          <a:spcPts val="0"/>
                        </a:spcBef>
                        <a:spcAft>
                          <a:spcPts val="0"/>
                        </a:spcAft>
                      </a:pPr>
                      <a:r>
                        <a:rPr lang="fr-FR" sz="1100" dirty="0">
                          <a:effectLst/>
                        </a:rPr>
                        <a:t>http://domainwat.ch/site/construisonsensemblesarl.net</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100" dirty="0">
                          <a:effectLst/>
                        </a:rPr>
                        <a:t>29</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928736507"/>
                  </a:ext>
                </a:extLst>
              </a:tr>
              <a:tr h="596629">
                <a:tc>
                  <a:txBody>
                    <a:bodyPr/>
                    <a:lstStyle/>
                    <a:p>
                      <a:pPr rtl="0" fontAlgn="t">
                        <a:spcBef>
                          <a:spcPts val="0"/>
                        </a:spcBef>
                        <a:spcAft>
                          <a:spcPts val="0"/>
                        </a:spcAft>
                      </a:pPr>
                      <a:r>
                        <a:rPr lang="fr-FR" sz="1100" dirty="0">
                          <a:effectLst/>
                        </a:rPr>
                        <a:t>http://shop.construisonsensemblesarl.net/wp-content/uploads/2019/03/Legrand-Nilo%C3%A9-Bouton-Poussoir-avec-voyant-lumineux.jpg?w=640</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100" dirty="0">
                          <a:effectLst/>
                        </a:rPr>
                        <a:t>15</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713075333"/>
                  </a:ext>
                </a:extLst>
              </a:tr>
              <a:tr h="453438">
                <a:tc>
                  <a:txBody>
                    <a:bodyPr/>
                    <a:lstStyle/>
                    <a:p>
                      <a:pPr rtl="0" fontAlgn="t">
                        <a:spcBef>
                          <a:spcPts val="0"/>
                        </a:spcBef>
                        <a:spcAft>
                          <a:spcPts val="0"/>
                        </a:spcAft>
                      </a:pPr>
                      <a:r>
                        <a:rPr lang="fr-FR" sz="1100" dirty="0">
                          <a:effectLst/>
                        </a:rPr>
                        <a:t>http://consulting.haurizon.com/portfolio/creation-du-site-construisons-ensemble/</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100" dirty="0">
                          <a:effectLst/>
                        </a:rPr>
                        <a:t>22</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2763632381"/>
                  </a:ext>
                </a:extLst>
              </a:tr>
              <a:tr h="811415">
                <a:tc>
                  <a:txBody>
                    <a:bodyPr/>
                    <a:lstStyle/>
                    <a:p>
                      <a:pPr rtl="0" fontAlgn="t">
                        <a:spcBef>
                          <a:spcPts val="0"/>
                        </a:spcBef>
                        <a:spcAft>
                          <a:spcPts val="0"/>
                        </a:spcAft>
                      </a:pPr>
                      <a:r>
                        <a:rPr lang="fr-FR" sz="1100" dirty="0">
                          <a:effectLst/>
                        </a:rPr>
                        <a:t>http://realthinbrick.com/brico-depot-raccord-pvc-k.html</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tc>
                  <a:txBody>
                    <a:bodyPr/>
                    <a:lstStyle/>
                    <a:p>
                      <a:pPr rtl="0" fontAlgn="t">
                        <a:spcBef>
                          <a:spcPts val="0"/>
                        </a:spcBef>
                        <a:spcAft>
                          <a:spcPts val="0"/>
                        </a:spcAft>
                      </a:pPr>
                      <a:r>
                        <a:rPr lang="fr-FR" sz="1100" dirty="0">
                          <a:effectLst/>
                        </a:rPr>
                        <a:t>21</a:t>
                      </a:r>
                      <a:endParaRPr lang="fr-FR" dirty="0">
                        <a:effectLst/>
                      </a:endParaRPr>
                    </a:p>
                  </a:txBody>
                  <a:tcPr marL="95250" marR="95250" marT="95250" marB="95250">
                    <a:lnL w="28575">
                      <a:solidFill>
                        <a:schemeClr val="tx1"/>
                      </a:solidFill>
                    </a:lnL>
                    <a:lnR w="28575">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482144389"/>
                  </a:ext>
                </a:extLst>
              </a:tr>
            </a:tbl>
          </a:graphicData>
        </a:graphic>
      </p:graphicFrame>
      <p:sp>
        <p:nvSpPr>
          <p:cNvPr id="10" name="ZoneTexte 9">
            <a:extLst>
              <a:ext uri="{FF2B5EF4-FFF2-40B4-BE49-F238E27FC236}">
                <a16:creationId xmlns:a16="http://schemas.microsoft.com/office/drawing/2014/main" id="{56731144-373F-BD7C-0F53-F50D67CD1BAF}"/>
              </a:ext>
            </a:extLst>
          </p:cNvPr>
          <p:cNvSpPr txBox="1"/>
          <p:nvPr/>
        </p:nvSpPr>
        <p:spPr>
          <a:xfrm>
            <a:off x="1408545" y="2262909"/>
            <a:ext cx="70450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rgbClr val="DE8B04"/>
                </a:solidFill>
              </a:rPr>
              <a:t>Sites Internet d'autorité pour les </a:t>
            </a:r>
            <a:r>
              <a:rPr lang="fr-FR" sz="2400" dirty="0" err="1">
                <a:solidFill>
                  <a:srgbClr val="DE8B04"/>
                </a:solidFill>
              </a:rPr>
              <a:t>backlinks</a:t>
            </a:r>
            <a:endParaRPr lang="fr-FR">
              <a:solidFill>
                <a:srgbClr val="DE8B04"/>
              </a:solidFill>
            </a:endParaRPr>
          </a:p>
        </p:txBody>
      </p:sp>
    </p:spTree>
    <p:extLst>
      <p:ext uri="{BB962C8B-B14F-4D97-AF65-F5344CB8AC3E}">
        <p14:creationId xmlns:p14="http://schemas.microsoft.com/office/powerpoint/2010/main" val="24934103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635E0A-179A-582D-3FF6-7328642B1525}"/>
              </a:ext>
            </a:extLst>
          </p:cNvPr>
          <p:cNvSpPr>
            <a:spLocks noGrp="1"/>
          </p:cNvSpPr>
          <p:nvPr>
            <p:ph type="title"/>
          </p:nvPr>
        </p:nvSpPr>
        <p:spPr>
          <a:xfrm>
            <a:off x="1742529" y="1492139"/>
            <a:ext cx="8582025" cy="2177328"/>
          </a:xfrm>
        </p:spPr>
        <p:txBody>
          <a:bodyPr vert="horz" lIns="91440" tIns="45720" rIns="91440" bIns="45720" rtlCol="0" anchor="ctr">
            <a:normAutofit/>
          </a:bodyPr>
          <a:lstStyle/>
          <a:p>
            <a:pPr algn="ctr"/>
            <a:r>
              <a:rPr lang="en-US" sz="5000" dirty="0">
                <a:solidFill>
                  <a:srgbClr val="DE8B04"/>
                </a:solidFill>
              </a:rPr>
              <a:t>PARTIE VI</a:t>
            </a:r>
            <a:br>
              <a:rPr lang="en-US" sz="5000" dirty="0">
                <a:solidFill>
                  <a:schemeClr val="bg1"/>
                </a:solidFill>
              </a:rPr>
            </a:br>
            <a:r>
              <a:rPr lang="en-US" sz="5000" dirty="0">
                <a:solidFill>
                  <a:schemeClr val="bg1"/>
                </a:solidFill>
              </a:rPr>
              <a:t>REDACTION  WEB</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3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924A9-8184-1DB6-9D31-DAEE5D69F2DE}"/>
              </a:ext>
            </a:extLst>
          </p:cNvPr>
          <p:cNvSpPr>
            <a:spLocks noGrp="1"/>
          </p:cNvSpPr>
          <p:nvPr>
            <p:ph type="title"/>
          </p:nvPr>
        </p:nvSpPr>
        <p:spPr>
          <a:xfrm>
            <a:off x="1061139" y="526869"/>
            <a:ext cx="10168128" cy="1179576"/>
          </a:xfrm>
        </p:spPr>
        <p:txBody>
          <a:bodyPr>
            <a:normAutofit/>
          </a:bodyPr>
          <a:lstStyle/>
          <a:p>
            <a:pPr algn="ctr"/>
            <a:r>
              <a:rPr lang="fr-FR" sz="6000" dirty="0"/>
              <a:t>ARTICLE DE BLOG</a:t>
            </a:r>
          </a:p>
        </p:txBody>
      </p:sp>
      <p:sp>
        <p:nvSpPr>
          <p:cNvPr id="4" name="ZoneTexte 3">
            <a:extLst>
              <a:ext uri="{FF2B5EF4-FFF2-40B4-BE49-F238E27FC236}">
                <a16:creationId xmlns:a16="http://schemas.microsoft.com/office/drawing/2014/main" id="{E4237A66-2579-5FBD-9C91-1368624A58CE}"/>
              </a:ext>
            </a:extLst>
          </p:cNvPr>
          <p:cNvSpPr txBox="1"/>
          <p:nvPr/>
        </p:nvSpPr>
        <p:spPr>
          <a:xfrm>
            <a:off x="566387" y="2216397"/>
            <a:ext cx="1116445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ea typeface="+mn-lt"/>
                <a:cs typeface="+mn-lt"/>
              </a:rPr>
              <a:t>UJI ! LE POMMEAU DE DOUCHE QUI VA VOUS FAIRE GAGNER EN TEMPS ET EN ENERGIE…</a:t>
            </a:r>
            <a:endParaRPr lang="fr-FR" dirty="0"/>
          </a:p>
          <a:p>
            <a:endParaRPr lang="fr-FR" b="1" dirty="0">
              <a:ea typeface="+mn-lt"/>
              <a:cs typeface="+mn-lt"/>
            </a:endParaRPr>
          </a:p>
          <a:p>
            <a:r>
              <a:rPr lang="fr-FR" dirty="0">
                <a:ea typeface="+mn-lt"/>
                <a:cs typeface="+mn-lt"/>
              </a:rPr>
              <a:t>S’il est vrai que les progrès technologiques se font ressentir sur plusieurs domaines, le secteur de la plomberie n’est pas en reste. Comment gagner du temps et économiser de l’eau le matin ou le soir pendant sa douche à l’aide d’un simple pommeau ? La suite de cet article nous le dira.</a:t>
            </a:r>
            <a:endParaRPr lang="fr-FR" dirty="0"/>
          </a:p>
          <a:p>
            <a:endParaRPr lang="fr-FR" dirty="0">
              <a:ea typeface="+mn-lt"/>
              <a:cs typeface="+mn-lt"/>
            </a:endParaRPr>
          </a:p>
          <a:p>
            <a:r>
              <a:rPr lang="fr-FR" b="1" dirty="0">
                <a:ea typeface="+mn-lt"/>
                <a:cs typeface="+mn-lt"/>
              </a:rPr>
              <a:t>Avant toute chose, un peu d’histoire…</a:t>
            </a:r>
            <a:endParaRPr lang="fr-FR" dirty="0"/>
          </a:p>
          <a:p>
            <a:endParaRPr lang="fr-FR" b="1" dirty="0">
              <a:ea typeface="+mn-lt"/>
              <a:cs typeface="+mn-lt"/>
            </a:endParaRPr>
          </a:p>
          <a:p>
            <a:r>
              <a:rPr lang="fr-FR" dirty="0">
                <a:ea typeface="+mn-lt"/>
                <a:cs typeface="+mn-lt"/>
              </a:rPr>
              <a:t>Dans les années 1870, une vague d'arrestations a conduit à une surpopulation des prisons françaises. Cela a naturellement engendré plus d’accumulation de déchets et de mauvaise hygiène corporelle dans l’environnement prisonnier. Deux ans plus tard, le Dr François Merry </a:t>
            </a:r>
            <a:r>
              <a:rPr lang="fr-FR" dirty="0" err="1">
                <a:ea typeface="+mn-lt"/>
                <a:cs typeface="+mn-lt"/>
              </a:rPr>
              <a:t>Delabost</a:t>
            </a:r>
            <a:r>
              <a:rPr lang="fr-FR" dirty="0">
                <a:ea typeface="+mn-lt"/>
                <a:cs typeface="+mn-lt"/>
              </a:rPr>
              <a:t>, qui était alors Médecin-Chef de la prison Bonne-Nouvelle à Rouen s’inquiète de cette situation. Pour pallier cela, il imagine un système dans lequel un tuyau serpentin serait inséré par un bout dans un réservoir d’eau en hauteur, et grâce à une pompe, l’eau serait dispatchée sous forme de pluie sur les détenus.</a:t>
            </a:r>
            <a:endParaRPr lang="fr-FR" dirty="0"/>
          </a:p>
          <a:p>
            <a:br>
              <a:rPr lang="en-US" dirty="0"/>
            </a:br>
            <a:endParaRPr lang="en-US" dirty="0"/>
          </a:p>
        </p:txBody>
      </p:sp>
    </p:spTree>
    <p:extLst>
      <p:ext uri="{BB962C8B-B14F-4D97-AF65-F5344CB8AC3E}">
        <p14:creationId xmlns:p14="http://schemas.microsoft.com/office/powerpoint/2010/main" val="33865302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89924A9-8184-1DB6-9D31-DAEE5D69F2DE}"/>
              </a:ext>
            </a:extLst>
          </p:cNvPr>
          <p:cNvSpPr>
            <a:spLocks noGrp="1"/>
          </p:cNvSpPr>
          <p:nvPr>
            <p:ph type="title"/>
          </p:nvPr>
        </p:nvSpPr>
        <p:spPr>
          <a:xfrm>
            <a:off x="838199" y="564211"/>
            <a:ext cx="4571999" cy="1165002"/>
          </a:xfrm>
        </p:spPr>
        <p:txBody>
          <a:bodyPr vert="horz" lIns="91440" tIns="45720" rIns="91440" bIns="45720" rtlCol="0" anchor="b">
            <a:normAutofit/>
          </a:bodyPr>
          <a:lstStyle/>
          <a:p>
            <a:r>
              <a:rPr lang="en-US" sz="3600"/>
              <a:t>ARTICLE DE BLOG</a:t>
            </a:r>
          </a:p>
        </p:txBody>
      </p:sp>
      <p:sp>
        <p:nvSpPr>
          <p:cNvPr id="4" name="ZoneTexte 3">
            <a:extLst>
              <a:ext uri="{FF2B5EF4-FFF2-40B4-BE49-F238E27FC236}">
                <a16:creationId xmlns:a16="http://schemas.microsoft.com/office/drawing/2014/main" id="{E4237A66-2579-5FBD-9C91-1368624A58CE}"/>
              </a:ext>
            </a:extLst>
          </p:cNvPr>
          <p:cNvSpPr txBox="1"/>
          <p:nvPr/>
        </p:nvSpPr>
        <p:spPr>
          <a:xfrm>
            <a:off x="838199" y="2055327"/>
            <a:ext cx="4571999" cy="37769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buFont typeface="Arial" panose="020B0604020202020204" pitchFamily="34" charset="0"/>
              <a:buChar char="•"/>
            </a:pPr>
            <a:r>
              <a:rPr lang="en-US" dirty="0">
                <a:ea typeface="+mn-lt"/>
                <a:cs typeface="+mn-lt"/>
              </a:rPr>
              <a:t> Le </a:t>
            </a:r>
            <a:r>
              <a:rPr lang="en-US" dirty="0" err="1">
                <a:ea typeface="+mn-lt"/>
                <a:cs typeface="+mn-lt"/>
              </a:rPr>
              <a:t>résultat</a:t>
            </a:r>
            <a:r>
              <a:rPr lang="en-US" dirty="0">
                <a:ea typeface="+mn-lt"/>
                <a:cs typeface="+mn-lt"/>
              </a:rPr>
              <a:t> </a:t>
            </a:r>
            <a:r>
              <a:rPr lang="en-US" dirty="0" err="1">
                <a:ea typeface="+mn-lt"/>
                <a:cs typeface="+mn-lt"/>
              </a:rPr>
              <a:t>était</a:t>
            </a:r>
            <a:r>
              <a:rPr lang="en-US" dirty="0">
                <a:ea typeface="+mn-lt"/>
                <a:cs typeface="+mn-lt"/>
              </a:rPr>
              <a:t> sans </a:t>
            </a:r>
            <a:r>
              <a:rPr lang="en-US" dirty="0" err="1">
                <a:ea typeface="+mn-lt"/>
                <a:cs typeface="+mn-lt"/>
              </a:rPr>
              <a:t>appel</a:t>
            </a:r>
            <a:r>
              <a:rPr lang="en-US" dirty="0">
                <a:ea typeface="+mn-lt"/>
                <a:cs typeface="+mn-lt"/>
              </a:rPr>
              <a:t> ! le </a:t>
            </a:r>
            <a:r>
              <a:rPr lang="en-US" dirty="0" err="1">
                <a:ea typeface="+mn-lt"/>
                <a:cs typeface="+mn-lt"/>
              </a:rPr>
              <a:t>taux</a:t>
            </a:r>
            <a:r>
              <a:rPr lang="en-US" dirty="0">
                <a:ea typeface="+mn-lt"/>
                <a:cs typeface="+mn-lt"/>
              </a:rPr>
              <a:t> de </a:t>
            </a:r>
            <a:r>
              <a:rPr lang="en-US" dirty="0" err="1">
                <a:ea typeface="+mn-lt"/>
                <a:cs typeface="+mn-lt"/>
              </a:rPr>
              <a:t>mortalité</a:t>
            </a:r>
            <a:r>
              <a:rPr lang="en-US" dirty="0">
                <a:ea typeface="+mn-lt"/>
                <a:cs typeface="+mn-lt"/>
              </a:rPr>
              <a:t> des </a:t>
            </a:r>
            <a:r>
              <a:rPr lang="en-US" dirty="0" err="1">
                <a:ea typeface="+mn-lt"/>
                <a:cs typeface="+mn-lt"/>
              </a:rPr>
              <a:t>prisonniers</a:t>
            </a:r>
            <a:r>
              <a:rPr lang="en-US" dirty="0">
                <a:ea typeface="+mn-lt"/>
                <a:cs typeface="+mn-lt"/>
              </a:rPr>
              <a:t> a </a:t>
            </a:r>
            <a:r>
              <a:rPr lang="en-US" dirty="0" err="1">
                <a:ea typeface="+mn-lt"/>
                <a:cs typeface="+mn-lt"/>
              </a:rPr>
              <a:t>considérablement</a:t>
            </a:r>
            <a:r>
              <a:rPr lang="en-US" dirty="0">
                <a:ea typeface="+mn-lt"/>
                <a:cs typeface="+mn-lt"/>
              </a:rPr>
              <a:t> </a:t>
            </a:r>
            <a:r>
              <a:rPr lang="en-US" dirty="0" err="1">
                <a:ea typeface="+mn-lt"/>
                <a:cs typeface="+mn-lt"/>
              </a:rPr>
              <a:t>baissé</a:t>
            </a:r>
            <a:r>
              <a:rPr lang="en-US" dirty="0">
                <a:ea typeface="+mn-lt"/>
                <a:cs typeface="+mn-lt"/>
              </a:rPr>
              <a:t>, </a:t>
            </a:r>
            <a:r>
              <a:rPr lang="en-US" dirty="0" err="1">
                <a:ea typeface="+mn-lt"/>
                <a:cs typeface="+mn-lt"/>
              </a:rPr>
              <a:t>ce</a:t>
            </a:r>
            <a:r>
              <a:rPr lang="en-US" dirty="0">
                <a:ea typeface="+mn-lt"/>
                <a:cs typeface="+mn-lt"/>
              </a:rPr>
              <a:t> qui a conduit </a:t>
            </a:r>
            <a:r>
              <a:rPr lang="en-US" dirty="0" err="1">
                <a:ea typeface="+mn-lt"/>
                <a:cs typeface="+mn-lt"/>
              </a:rPr>
              <a:t>l’administration</a:t>
            </a:r>
            <a:r>
              <a:rPr lang="en-US" dirty="0">
                <a:ea typeface="+mn-lt"/>
                <a:cs typeface="+mn-lt"/>
              </a:rPr>
              <a:t> </a:t>
            </a:r>
            <a:r>
              <a:rPr lang="en-US" dirty="0" err="1">
                <a:ea typeface="+mn-lt"/>
                <a:cs typeface="+mn-lt"/>
              </a:rPr>
              <a:t>pénitentiaire</a:t>
            </a:r>
            <a:r>
              <a:rPr lang="en-US" dirty="0">
                <a:ea typeface="+mn-lt"/>
                <a:cs typeface="+mn-lt"/>
              </a:rPr>
              <a:t> à implanter </a:t>
            </a:r>
            <a:r>
              <a:rPr lang="en-US" dirty="0" err="1">
                <a:ea typeface="+mn-lt"/>
                <a:cs typeface="+mn-lt"/>
              </a:rPr>
              <a:t>cette</a:t>
            </a:r>
            <a:r>
              <a:rPr lang="en-US" dirty="0">
                <a:ea typeface="+mn-lt"/>
                <a:cs typeface="+mn-lt"/>
              </a:rPr>
              <a:t> </a:t>
            </a:r>
            <a:r>
              <a:rPr lang="en-US" dirty="0" err="1">
                <a:ea typeface="+mn-lt"/>
                <a:cs typeface="+mn-lt"/>
              </a:rPr>
              <a:t>découverte</a:t>
            </a:r>
            <a:r>
              <a:rPr lang="en-US" dirty="0">
                <a:ea typeface="+mn-lt"/>
                <a:cs typeface="+mn-lt"/>
              </a:rPr>
              <a:t> dans les </a:t>
            </a:r>
            <a:r>
              <a:rPr lang="en-US" dirty="0" err="1">
                <a:ea typeface="+mn-lt"/>
                <a:cs typeface="+mn-lt"/>
              </a:rPr>
              <a:t>autres</a:t>
            </a:r>
            <a:r>
              <a:rPr lang="en-US" dirty="0">
                <a:ea typeface="+mn-lt"/>
                <a:cs typeface="+mn-lt"/>
              </a:rPr>
              <a:t> prisons.</a:t>
            </a:r>
            <a:endParaRPr lang="en-US" b="1" dirty="0">
              <a:ea typeface="+mn-lt"/>
              <a:cs typeface="+mn-lt"/>
            </a:endParaRPr>
          </a:p>
          <a:p>
            <a:pPr>
              <a:buFont typeface="Arial" panose="020B0604020202020204" pitchFamily="34" charset="0"/>
              <a:buChar char="•"/>
            </a:pPr>
            <a:r>
              <a:rPr lang="en-US" dirty="0">
                <a:ea typeface="+mn-lt"/>
                <a:cs typeface="+mn-lt"/>
              </a:rPr>
              <a:t> </a:t>
            </a:r>
            <a:r>
              <a:rPr lang="en-US" dirty="0" err="1">
                <a:ea typeface="+mn-lt"/>
                <a:cs typeface="+mn-lt"/>
              </a:rPr>
              <a:t>Vingt</a:t>
            </a:r>
            <a:r>
              <a:rPr lang="en-US" dirty="0">
                <a:ea typeface="+mn-lt"/>
                <a:cs typeface="+mn-lt"/>
              </a:rPr>
              <a:t> </a:t>
            </a:r>
            <a:r>
              <a:rPr lang="en-US" dirty="0" err="1">
                <a:ea typeface="+mn-lt"/>
                <a:cs typeface="+mn-lt"/>
              </a:rPr>
              <a:t>années</a:t>
            </a:r>
            <a:r>
              <a:rPr lang="en-US" dirty="0">
                <a:ea typeface="+mn-lt"/>
                <a:cs typeface="+mn-lt"/>
              </a:rPr>
              <a:t> </a:t>
            </a:r>
            <a:r>
              <a:rPr lang="en-US" dirty="0" err="1">
                <a:ea typeface="+mn-lt"/>
                <a:cs typeface="+mn-lt"/>
              </a:rPr>
              <a:t>plutard</a:t>
            </a:r>
            <a:r>
              <a:rPr lang="en-US" dirty="0">
                <a:ea typeface="+mn-lt"/>
                <a:cs typeface="+mn-lt"/>
              </a:rPr>
              <a:t>, </a:t>
            </a:r>
            <a:r>
              <a:rPr lang="en-US" dirty="0" err="1">
                <a:ea typeface="+mn-lt"/>
                <a:cs typeface="+mn-lt"/>
              </a:rPr>
              <a:t>cette</a:t>
            </a:r>
            <a:r>
              <a:rPr lang="en-US" dirty="0">
                <a:ea typeface="+mn-lt"/>
                <a:cs typeface="+mn-lt"/>
              </a:rPr>
              <a:t> idée a </a:t>
            </a:r>
            <a:r>
              <a:rPr lang="en-US" dirty="0" err="1">
                <a:ea typeface="+mn-lt"/>
                <a:cs typeface="+mn-lt"/>
              </a:rPr>
              <a:t>été</a:t>
            </a:r>
            <a:r>
              <a:rPr lang="en-US" dirty="0">
                <a:ea typeface="+mn-lt"/>
                <a:cs typeface="+mn-lt"/>
              </a:rPr>
              <a:t> </a:t>
            </a:r>
            <a:r>
              <a:rPr lang="en-US" dirty="0" err="1">
                <a:ea typeface="+mn-lt"/>
                <a:cs typeface="+mn-lt"/>
              </a:rPr>
              <a:t>adaptée</a:t>
            </a:r>
            <a:r>
              <a:rPr lang="en-US" dirty="0">
                <a:ea typeface="+mn-lt"/>
                <a:cs typeface="+mn-lt"/>
              </a:rPr>
              <a:t> aux douches </a:t>
            </a:r>
            <a:r>
              <a:rPr lang="en-US" dirty="0" err="1">
                <a:ea typeface="+mn-lt"/>
                <a:cs typeface="+mn-lt"/>
              </a:rPr>
              <a:t>individuelles</a:t>
            </a:r>
            <a:r>
              <a:rPr lang="en-US" dirty="0">
                <a:ea typeface="+mn-lt"/>
                <a:cs typeface="+mn-lt"/>
              </a:rPr>
              <a:t> et </a:t>
            </a:r>
            <a:r>
              <a:rPr lang="en-US" dirty="0" err="1">
                <a:ea typeface="+mn-lt"/>
                <a:cs typeface="+mn-lt"/>
              </a:rPr>
              <a:t>modernes</a:t>
            </a:r>
            <a:r>
              <a:rPr lang="en-US" dirty="0">
                <a:ea typeface="+mn-lt"/>
                <a:cs typeface="+mn-lt"/>
              </a:rPr>
              <a:t> à travers </a:t>
            </a:r>
            <a:r>
              <a:rPr lang="en-US" dirty="0" err="1">
                <a:ea typeface="+mn-lt"/>
                <a:cs typeface="+mn-lt"/>
              </a:rPr>
              <a:t>l’ouverture</a:t>
            </a:r>
            <a:r>
              <a:rPr lang="en-US" dirty="0">
                <a:ea typeface="+mn-lt"/>
                <a:cs typeface="+mn-lt"/>
              </a:rPr>
              <a:t> de la boutique </a:t>
            </a:r>
            <a:r>
              <a:rPr lang="en-US" b="1" dirty="0">
                <a:ea typeface="+mn-lt"/>
                <a:cs typeface="+mn-lt"/>
              </a:rPr>
              <a:t>« </a:t>
            </a:r>
            <a:r>
              <a:rPr lang="en-US" b="1" dirty="0" err="1">
                <a:ea typeface="+mn-lt"/>
                <a:cs typeface="+mn-lt"/>
              </a:rPr>
              <a:t>Œuvre</a:t>
            </a:r>
            <a:r>
              <a:rPr lang="en-US" b="1" dirty="0">
                <a:ea typeface="+mn-lt"/>
                <a:cs typeface="+mn-lt"/>
              </a:rPr>
              <a:t> des </a:t>
            </a:r>
            <a:r>
              <a:rPr lang="en-US" b="1" dirty="0" err="1">
                <a:ea typeface="+mn-lt"/>
                <a:cs typeface="+mn-lt"/>
              </a:rPr>
              <a:t>bains</a:t>
            </a:r>
            <a:r>
              <a:rPr lang="en-US" b="1" dirty="0">
                <a:ea typeface="+mn-lt"/>
                <a:cs typeface="+mn-lt"/>
              </a:rPr>
              <a:t> de douche à bon </a:t>
            </a:r>
            <a:r>
              <a:rPr lang="en-US" b="1" dirty="0" err="1">
                <a:ea typeface="+mn-lt"/>
                <a:cs typeface="+mn-lt"/>
              </a:rPr>
              <a:t>marché</a:t>
            </a:r>
            <a:r>
              <a:rPr lang="en-US" b="1" dirty="0">
                <a:ea typeface="+mn-lt"/>
                <a:cs typeface="+mn-lt"/>
              </a:rPr>
              <a:t> » à Bordeaux.</a:t>
            </a:r>
            <a:r>
              <a:rPr lang="en-US" dirty="0">
                <a:ea typeface="+mn-lt"/>
                <a:cs typeface="+mn-lt"/>
              </a:rPr>
              <a:t> </a:t>
            </a:r>
            <a:r>
              <a:rPr lang="en-US" dirty="0" err="1">
                <a:ea typeface="+mn-lt"/>
                <a:cs typeface="+mn-lt"/>
              </a:rPr>
              <a:t>C’est</a:t>
            </a:r>
            <a:r>
              <a:rPr lang="en-US" dirty="0">
                <a:ea typeface="+mn-lt"/>
                <a:cs typeface="+mn-lt"/>
              </a:rPr>
              <a:t> </a:t>
            </a:r>
            <a:r>
              <a:rPr lang="en-US" dirty="0" err="1">
                <a:ea typeface="+mn-lt"/>
                <a:cs typeface="+mn-lt"/>
              </a:rPr>
              <a:t>ainsi</a:t>
            </a:r>
            <a:r>
              <a:rPr lang="en-US" dirty="0">
                <a:ea typeface="+mn-lt"/>
                <a:cs typeface="+mn-lt"/>
              </a:rPr>
              <a:t> que le </a:t>
            </a:r>
            <a:r>
              <a:rPr lang="en-US" dirty="0" err="1">
                <a:ea typeface="+mn-lt"/>
                <a:cs typeface="+mn-lt"/>
              </a:rPr>
              <a:t>système</a:t>
            </a:r>
            <a:r>
              <a:rPr lang="en-US" dirty="0">
                <a:ea typeface="+mn-lt"/>
                <a:cs typeface="+mn-lt"/>
              </a:rPr>
              <a:t> </a:t>
            </a:r>
            <a:r>
              <a:rPr lang="en-US" dirty="0" err="1">
                <a:ea typeface="+mn-lt"/>
                <a:cs typeface="+mn-lt"/>
              </a:rPr>
              <a:t>s’est</a:t>
            </a:r>
            <a:r>
              <a:rPr lang="en-US" dirty="0">
                <a:ea typeface="+mn-lt"/>
                <a:cs typeface="+mn-lt"/>
              </a:rPr>
              <a:t> </a:t>
            </a:r>
            <a:r>
              <a:rPr lang="en-US" dirty="0" err="1">
                <a:ea typeface="+mn-lt"/>
                <a:cs typeface="+mn-lt"/>
              </a:rPr>
              <a:t>répandu</a:t>
            </a:r>
            <a:r>
              <a:rPr lang="en-US" dirty="0">
                <a:ea typeface="+mn-lt"/>
                <a:cs typeface="+mn-lt"/>
              </a:rPr>
              <a:t> et a </a:t>
            </a:r>
            <a:r>
              <a:rPr lang="en-US" dirty="0" err="1">
                <a:ea typeface="+mn-lt"/>
                <a:cs typeface="+mn-lt"/>
              </a:rPr>
              <a:t>été</a:t>
            </a:r>
            <a:r>
              <a:rPr lang="en-US" dirty="0">
                <a:ea typeface="+mn-lt"/>
                <a:cs typeface="+mn-lt"/>
              </a:rPr>
              <a:t> </a:t>
            </a:r>
            <a:r>
              <a:rPr lang="en-US" dirty="0" err="1">
                <a:ea typeface="+mn-lt"/>
                <a:cs typeface="+mn-lt"/>
              </a:rPr>
              <a:t>mondialement</a:t>
            </a:r>
            <a:r>
              <a:rPr lang="en-US" dirty="0">
                <a:ea typeface="+mn-lt"/>
                <a:cs typeface="+mn-lt"/>
              </a:rPr>
              <a:t> </a:t>
            </a:r>
            <a:r>
              <a:rPr lang="en-US" dirty="0" err="1">
                <a:ea typeface="+mn-lt"/>
                <a:cs typeface="+mn-lt"/>
              </a:rPr>
              <a:t>adopté</a:t>
            </a:r>
            <a:endParaRPr lang="en-US" dirty="0"/>
          </a:p>
          <a:p>
            <a:pPr>
              <a:spcAft>
                <a:spcPts val="600"/>
              </a:spcAft>
            </a:pPr>
            <a:endParaRPr lang="en-US" sz="2400" dirty="0"/>
          </a:p>
        </p:txBody>
      </p:sp>
      <p:pic>
        <p:nvPicPr>
          <p:cNvPr id="3" name="Image 4" descr="Une image contenant texte, vieux, colonnade&#10;&#10;Description générée automatiquement">
            <a:extLst>
              <a:ext uri="{FF2B5EF4-FFF2-40B4-BE49-F238E27FC236}">
                <a16:creationId xmlns:a16="http://schemas.microsoft.com/office/drawing/2014/main" id="{CE92C0A3-D2DE-5678-596A-6A2BF5757622}"/>
              </a:ext>
            </a:extLst>
          </p:cNvPr>
          <p:cNvPicPr>
            <a:picLocks noChangeAspect="1"/>
          </p:cNvPicPr>
          <p:nvPr/>
        </p:nvPicPr>
        <p:blipFill rotWithShape="1">
          <a:blip r:embed="rId2"/>
          <a:srcRect l="12484" r="24834" b="1"/>
          <a:stretch/>
        </p:blipFill>
        <p:spPr>
          <a:xfrm>
            <a:off x="6190488" y="566928"/>
            <a:ext cx="5157216" cy="5286197"/>
          </a:xfrm>
          <a:prstGeom prst="rect">
            <a:avLst/>
          </a:prstGeom>
        </p:spPr>
      </p:pic>
      <p:sp>
        <p:nvSpPr>
          <p:cNvPr id="11" name="Rectangle 1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6097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intérieur, bleu, casserole&#10;&#10;Description générée automatiquement">
            <a:extLst>
              <a:ext uri="{FF2B5EF4-FFF2-40B4-BE49-F238E27FC236}">
                <a16:creationId xmlns:a16="http://schemas.microsoft.com/office/drawing/2014/main" id="{CA067952-4E7C-14E4-0553-AE8D164BAA6E}"/>
              </a:ext>
            </a:extLst>
          </p:cNvPr>
          <p:cNvPicPr>
            <a:picLocks noChangeAspect="1"/>
          </p:cNvPicPr>
          <p:nvPr/>
        </p:nvPicPr>
        <p:blipFill rotWithShape="1">
          <a:blip r:embed="rId2"/>
          <a:srcRect l="2496" r="13121" b="-1"/>
          <a:stretch/>
        </p:blipFill>
        <p:spPr>
          <a:xfrm>
            <a:off x="3522468" y="10"/>
            <a:ext cx="8669532" cy="6857990"/>
          </a:xfrm>
          <a:prstGeom prst="rect">
            <a:avLst/>
          </a:prstGeom>
        </p:spPr>
      </p:pic>
      <p:sp>
        <p:nvSpPr>
          <p:cNvPr id="35" name="Rectangle 34">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89924A9-8184-1DB6-9D31-DAEE5D69F2DE}"/>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ARTICLE DE BLOG</a:t>
            </a:r>
          </a:p>
        </p:txBody>
      </p:sp>
      <p:sp>
        <p:nvSpPr>
          <p:cNvPr id="37"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ZoneTexte 5">
            <a:extLst>
              <a:ext uri="{FF2B5EF4-FFF2-40B4-BE49-F238E27FC236}">
                <a16:creationId xmlns:a16="http://schemas.microsoft.com/office/drawing/2014/main" id="{CD84D81E-53D6-57FA-B965-30051C2B9DDE}"/>
              </a:ext>
            </a:extLst>
          </p:cNvPr>
          <p:cNvSpPr txBox="1"/>
          <p:nvPr/>
        </p:nvSpPr>
        <p:spPr>
          <a:xfrm>
            <a:off x="371094" y="2718054"/>
            <a:ext cx="7711101" cy="23203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indent="-228600">
              <a:spcAft>
                <a:spcPts val="600"/>
              </a:spcAft>
              <a:buFont typeface="Arial" panose="020B0604020202020204" pitchFamily="34" charset="0"/>
              <a:buChar char="•"/>
            </a:pPr>
            <a:r>
              <a:rPr lang="en-US" sz="1900" b="1" dirty="0" err="1"/>
              <a:t>L’histoire</a:t>
            </a:r>
            <a:r>
              <a:rPr lang="en-US" sz="1900" b="1" dirty="0"/>
              <a:t> continue…</a:t>
            </a:r>
            <a:endParaRPr lang="en-US" sz="1900" dirty="0"/>
          </a:p>
          <a:p>
            <a:pPr>
              <a:spcAft>
                <a:spcPts val="600"/>
              </a:spcAft>
            </a:pPr>
            <a:r>
              <a:rPr lang="en-US" sz="1900" dirty="0"/>
              <a:t>Il </a:t>
            </a:r>
            <a:r>
              <a:rPr lang="en-US" sz="1900" err="1"/>
              <a:t>est</a:t>
            </a:r>
            <a:r>
              <a:rPr lang="en-US" sz="1900" dirty="0"/>
              <a:t> </a:t>
            </a:r>
            <a:r>
              <a:rPr lang="en-US" sz="1900" err="1"/>
              <a:t>devenu</a:t>
            </a:r>
            <a:r>
              <a:rPr lang="en-US" sz="1900" dirty="0"/>
              <a:t> </a:t>
            </a:r>
            <a:r>
              <a:rPr lang="en-US" sz="1900" err="1"/>
              <a:t>nécessaire</a:t>
            </a:r>
            <a:r>
              <a:rPr lang="en-US" sz="1900" dirty="0"/>
              <a:t> au fil du temps de </a:t>
            </a:r>
            <a:r>
              <a:rPr lang="en-US" sz="1900" err="1"/>
              <a:t>trouver</a:t>
            </a:r>
            <a:r>
              <a:rPr lang="en-US" sz="1900" dirty="0"/>
              <a:t> des </a:t>
            </a:r>
            <a:r>
              <a:rPr lang="en-US" sz="1900" err="1"/>
              <a:t>stratégies</a:t>
            </a:r>
            <a:r>
              <a:rPr lang="en-US" sz="1900" dirty="0"/>
              <a:t> pour </a:t>
            </a:r>
            <a:r>
              <a:rPr lang="en-US" sz="1900" err="1"/>
              <a:t>améliorer</a:t>
            </a:r>
            <a:r>
              <a:rPr lang="en-US" sz="1900" dirty="0"/>
              <a:t> </a:t>
            </a:r>
            <a:r>
              <a:rPr lang="en-US" sz="1900" err="1"/>
              <a:t>l’évolution</a:t>
            </a:r>
            <a:r>
              <a:rPr lang="en-US" sz="1900" dirty="0"/>
              <a:t> de </a:t>
            </a:r>
            <a:r>
              <a:rPr lang="en-US" sz="1900" err="1"/>
              <a:t>notre</a:t>
            </a:r>
            <a:r>
              <a:rPr lang="en-US" sz="1900" dirty="0"/>
              <a:t> </a:t>
            </a:r>
            <a:r>
              <a:rPr lang="en-US" sz="1900" err="1"/>
              <a:t>environnement</a:t>
            </a:r>
            <a:r>
              <a:rPr lang="en-US" sz="1900" dirty="0"/>
              <a:t>. Parmi les solutions pensées, se </a:t>
            </a:r>
            <a:r>
              <a:rPr lang="en-US" sz="1900" err="1"/>
              <a:t>situe</a:t>
            </a:r>
            <a:r>
              <a:rPr lang="en-US" sz="1900" dirty="0"/>
              <a:t> le </a:t>
            </a:r>
            <a:r>
              <a:rPr lang="en-US" sz="1900" err="1"/>
              <a:t>problème</a:t>
            </a:r>
            <a:r>
              <a:rPr lang="en-US" sz="1900" dirty="0"/>
              <a:t> de </a:t>
            </a:r>
            <a:r>
              <a:rPr lang="en-US" sz="1900" err="1"/>
              <a:t>recyclage</a:t>
            </a:r>
            <a:r>
              <a:rPr lang="en-US" sz="1900" dirty="0"/>
              <a:t>, qui ne </a:t>
            </a:r>
            <a:r>
              <a:rPr lang="en-US" sz="1900" err="1"/>
              <a:t>s’applique</a:t>
            </a:r>
            <a:r>
              <a:rPr lang="en-US" sz="1900" dirty="0"/>
              <a:t> pas </a:t>
            </a:r>
            <a:r>
              <a:rPr lang="en-US" sz="1900" err="1"/>
              <a:t>seulement</a:t>
            </a:r>
            <a:r>
              <a:rPr lang="en-US" sz="1900" dirty="0"/>
              <a:t> aux </a:t>
            </a:r>
            <a:r>
              <a:rPr lang="en-US" sz="1900" err="1"/>
              <a:t>matériaux</a:t>
            </a:r>
            <a:r>
              <a:rPr lang="en-US" sz="1900" dirty="0"/>
              <a:t> </a:t>
            </a:r>
            <a:r>
              <a:rPr lang="en-US" sz="1900" err="1"/>
              <a:t>en</a:t>
            </a:r>
            <a:r>
              <a:rPr lang="en-US" sz="1900" dirty="0"/>
              <a:t> plastique, </a:t>
            </a:r>
            <a:r>
              <a:rPr lang="en-US" sz="1900" err="1"/>
              <a:t>en</a:t>
            </a:r>
            <a:r>
              <a:rPr lang="en-US" sz="1900" dirty="0"/>
              <a:t> </a:t>
            </a:r>
            <a:r>
              <a:rPr lang="en-US" sz="1900" err="1"/>
              <a:t>verre</a:t>
            </a:r>
            <a:r>
              <a:rPr lang="en-US" sz="1900" dirty="0"/>
              <a:t> </a:t>
            </a:r>
            <a:r>
              <a:rPr lang="en-US" sz="1900" err="1"/>
              <a:t>ou</a:t>
            </a:r>
            <a:r>
              <a:rPr lang="en-US" sz="1900" dirty="0"/>
              <a:t> </a:t>
            </a:r>
            <a:r>
              <a:rPr lang="en-US" sz="1900" err="1"/>
              <a:t>en</a:t>
            </a:r>
            <a:r>
              <a:rPr lang="en-US" sz="1900" dirty="0"/>
              <a:t> fer, </a:t>
            </a:r>
            <a:r>
              <a:rPr lang="en-US" sz="1900" err="1"/>
              <a:t>mais</a:t>
            </a:r>
            <a:r>
              <a:rPr lang="en-US" sz="1900" dirty="0"/>
              <a:t> </a:t>
            </a:r>
            <a:r>
              <a:rPr lang="en-US" sz="1900" err="1"/>
              <a:t>aussi</a:t>
            </a:r>
            <a:r>
              <a:rPr lang="en-US" sz="1900" dirty="0"/>
              <a:t> à </a:t>
            </a:r>
            <a:r>
              <a:rPr lang="en-US" sz="1900" err="1"/>
              <a:t>l’eau</a:t>
            </a:r>
            <a:r>
              <a:rPr lang="en-US" sz="1900" dirty="0"/>
              <a:t>, qui </a:t>
            </a:r>
            <a:r>
              <a:rPr lang="en-US" sz="1900" err="1"/>
              <a:t>représente</a:t>
            </a:r>
            <a:r>
              <a:rPr lang="en-US" sz="1900" dirty="0"/>
              <a:t> la </a:t>
            </a:r>
            <a:r>
              <a:rPr lang="en-US" sz="1900" err="1"/>
              <a:t>ressource</a:t>
            </a:r>
            <a:r>
              <a:rPr lang="en-US" sz="1900" dirty="0"/>
              <a:t> la plus indispensable pour tout </a:t>
            </a:r>
            <a:r>
              <a:rPr lang="en-US" sz="1900" err="1"/>
              <a:t>être</a:t>
            </a:r>
            <a:r>
              <a:rPr lang="en-US" sz="1900" dirty="0"/>
              <a:t> vivant sur la Terre.</a:t>
            </a:r>
          </a:p>
          <a:p>
            <a:pPr indent="-228600">
              <a:spcAft>
                <a:spcPts val="600"/>
              </a:spcAft>
              <a:buFont typeface="Arial" panose="020B0604020202020204" pitchFamily="34" charset="0"/>
              <a:buChar char="•"/>
            </a:pPr>
            <a:br>
              <a:rPr lang="en-US" sz="1300" dirty="0"/>
            </a:br>
            <a:endParaRPr lang="en-US" sz="1900" dirty="0"/>
          </a:p>
        </p:txBody>
      </p:sp>
      <p:sp>
        <p:nvSpPr>
          <p:cNvPr id="7" name="ZoneTexte 6">
            <a:extLst>
              <a:ext uri="{FF2B5EF4-FFF2-40B4-BE49-F238E27FC236}">
                <a16:creationId xmlns:a16="http://schemas.microsoft.com/office/drawing/2014/main" id="{B8EADCC6-9942-BE3E-A961-328C0B00C510}"/>
              </a:ext>
            </a:extLst>
          </p:cNvPr>
          <p:cNvSpPr txBox="1"/>
          <p:nvPr/>
        </p:nvSpPr>
        <p:spPr>
          <a:xfrm>
            <a:off x="412229" y="5034196"/>
            <a:ext cx="771993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C’est dans cette optique que des étudiants de </a:t>
            </a:r>
            <a:r>
              <a:rPr lang="fr-FR" b="1" dirty="0">
                <a:ea typeface="+mn-lt"/>
                <a:cs typeface="+mn-lt"/>
              </a:rPr>
              <a:t>l’Université </a:t>
            </a:r>
            <a:r>
              <a:rPr lang="fr-FR" b="1" dirty="0" err="1">
                <a:ea typeface="+mn-lt"/>
                <a:cs typeface="+mn-lt"/>
              </a:rPr>
              <a:t>Tufts</a:t>
            </a:r>
            <a:r>
              <a:rPr lang="fr-FR" b="1" dirty="0">
                <a:ea typeface="+mn-lt"/>
                <a:cs typeface="+mn-lt"/>
              </a:rPr>
              <a:t> aux Etats Unis</a:t>
            </a:r>
            <a:r>
              <a:rPr lang="fr-FR" dirty="0">
                <a:ea typeface="+mn-lt"/>
                <a:cs typeface="+mn-lt"/>
              </a:rPr>
              <a:t> ont pensé à Uji ! Uji est un pommeau de douche intelligent qui </a:t>
            </a:r>
            <a:r>
              <a:rPr lang="fr-FR" b="1" dirty="0">
                <a:ea typeface="+mn-lt"/>
                <a:cs typeface="+mn-lt"/>
              </a:rPr>
              <a:t>s’illumine au vert</a:t>
            </a:r>
            <a:r>
              <a:rPr lang="fr-FR" dirty="0">
                <a:ea typeface="+mn-lt"/>
                <a:cs typeface="+mn-lt"/>
              </a:rPr>
              <a:t> lorsque la douche est ouverte. Après </a:t>
            </a:r>
            <a:r>
              <a:rPr lang="fr-FR" b="1" dirty="0">
                <a:ea typeface="+mn-lt"/>
                <a:cs typeface="+mn-lt"/>
              </a:rPr>
              <a:t>huit minutes</a:t>
            </a:r>
            <a:r>
              <a:rPr lang="fr-FR" dirty="0">
                <a:ea typeface="+mn-lt"/>
                <a:cs typeface="+mn-lt"/>
              </a:rPr>
              <a:t> passées, temps jugé suffisant pour une douche efficace, </a:t>
            </a:r>
            <a:r>
              <a:rPr lang="fr-FR" b="1" dirty="0">
                <a:ea typeface="+mn-lt"/>
                <a:cs typeface="+mn-lt"/>
              </a:rPr>
              <a:t>Uji passe au rouge</a:t>
            </a:r>
            <a:r>
              <a:rPr lang="fr-FR" dirty="0">
                <a:ea typeface="+mn-lt"/>
                <a:cs typeface="+mn-lt"/>
              </a:rPr>
              <a:t> pour indiquer que le temps est écoulé.</a:t>
            </a:r>
            <a:endParaRPr lang="fr-FR" dirty="0"/>
          </a:p>
        </p:txBody>
      </p:sp>
    </p:spTree>
    <p:extLst>
      <p:ext uri="{BB962C8B-B14F-4D97-AF65-F5344CB8AC3E}">
        <p14:creationId xmlns:p14="http://schemas.microsoft.com/office/powerpoint/2010/main" val="3532128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A19B2-0653-098E-D57A-1F15C0486BBF}"/>
              </a:ext>
            </a:extLst>
          </p:cNvPr>
          <p:cNvSpPr>
            <a:spLocks noGrp="1"/>
          </p:cNvSpPr>
          <p:nvPr>
            <p:ph type="title"/>
          </p:nvPr>
        </p:nvSpPr>
        <p:spPr/>
        <p:txBody>
          <a:bodyPr>
            <a:normAutofit/>
          </a:bodyPr>
          <a:lstStyle/>
          <a:p>
            <a:pPr algn="ctr"/>
            <a:r>
              <a:rPr lang="fr-FR" sz="4400" dirty="0"/>
              <a:t>LE CLIENT ET SON ENTREPRISE</a:t>
            </a:r>
          </a:p>
        </p:txBody>
      </p:sp>
      <p:sp>
        <p:nvSpPr>
          <p:cNvPr id="3" name="Espace réservé du contenu 2">
            <a:extLst>
              <a:ext uri="{FF2B5EF4-FFF2-40B4-BE49-F238E27FC236}">
                <a16:creationId xmlns:a16="http://schemas.microsoft.com/office/drawing/2014/main" id="{3ED9F4F2-74EB-4973-F239-6FDD7E135D5C}"/>
              </a:ext>
            </a:extLst>
          </p:cNvPr>
          <p:cNvSpPr>
            <a:spLocks noGrp="1"/>
          </p:cNvSpPr>
          <p:nvPr>
            <p:ph idx="1"/>
          </p:nvPr>
        </p:nvSpPr>
        <p:spPr>
          <a:xfrm>
            <a:off x="1115568" y="2178221"/>
            <a:ext cx="10168128" cy="546242"/>
          </a:xfrm>
        </p:spPr>
        <p:txBody>
          <a:bodyPr vert="horz" lIns="91440" tIns="45720" rIns="91440" bIns="45720" rtlCol="0" anchor="t">
            <a:normAutofit/>
          </a:bodyPr>
          <a:lstStyle/>
          <a:p>
            <a:r>
              <a:rPr lang="fr-FR" dirty="0"/>
              <a:t>Démarche vers le client</a:t>
            </a:r>
          </a:p>
          <a:p>
            <a:pPr marL="0" indent="0">
              <a:buNone/>
            </a:pPr>
            <a:endParaRPr lang="fr-FR" dirty="0"/>
          </a:p>
        </p:txBody>
      </p:sp>
      <p:pic>
        <p:nvPicPr>
          <p:cNvPr id="4" name="Graphique 4" descr="Chat avec un remplissage uni">
            <a:extLst>
              <a:ext uri="{FF2B5EF4-FFF2-40B4-BE49-F238E27FC236}">
                <a16:creationId xmlns:a16="http://schemas.microsoft.com/office/drawing/2014/main" id="{B2B641B4-F5B2-E3EF-278A-353E2AD75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275" y="2609537"/>
            <a:ext cx="639581" cy="639581"/>
          </a:xfrm>
          <a:prstGeom prst="rect">
            <a:avLst/>
          </a:prstGeom>
        </p:spPr>
      </p:pic>
      <p:pic>
        <p:nvPicPr>
          <p:cNvPr id="5" name="Graphique 5" descr="Salle de conseil avec un remplissage uni">
            <a:extLst>
              <a:ext uri="{FF2B5EF4-FFF2-40B4-BE49-F238E27FC236}">
                <a16:creationId xmlns:a16="http://schemas.microsoft.com/office/drawing/2014/main" id="{AEA25A79-B99B-999B-98CB-ECCCB287A0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341" y="3221636"/>
            <a:ext cx="764499" cy="764499"/>
          </a:xfrm>
          <a:prstGeom prst="rect">
            <a:avLst/>
          </a:prstGeom>
        </p:spPr>
      </p:pic>
      <p:sp>
        <p:nvSpPr>
          <p:cNvPr id="6" name="ZoneTexte 5">
            <a:extLst>
              <a:ext uri="{FF2B5EF4-FFF2-40B4-BE49-F238E27FC236}">
                <a16:creationId xmlns:a16="http://schemas.microsoft.com/office/drawing/2014/main" id="{F1835CEF-793D-50BD-39A8-EA495B397CF8}"/>
              </a:ext>
            </a:extLst>
          </p:cNvPr>
          <p:cNvSpPr txBox="1"/>
          <p:nvPr/>
        </p:nvSpPr>
        <p:spPr>
          <a:xfrm>
            <a:off x="1998689" y="2735704"/>
            <a:ext cx="49342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Contact par E-mail</a:t>
            </a:r>
          </a:p>
        </p:txBody>
      </p:sp>
      <p:sp>
        <p:nvSpPr>
          <p:cNvPr id="7" name="ZoneTexte 6">
            <a:extLst>
              <a:ext uri="{FF2B5EF4-FFF2-40B4-BE49-F238E27FC236}">
                <a16:creationId xmlns:a16="http://schemas.microsoft.com/office/drawing/2014/main" id="{1F2EBBFF-B523-4062-DC2F-168F5104F424}"/>
              </a:ext>
            </a:extLst>
          </p:cNvPr>
          <p:cNvSpPr txBox="1"/>
          <p:nvPr/>
        </p:nvSpPr>
        <p:spPr>
          <a:xfrm>
            <a:off x="2023671" y="3497703"/>
            <a:ext cx="49342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Rencontre physique avec l'entreprise</a:t>
            </a:r>
          </a:p>
        </p:txBody>
      </p:sp>
      <p:sp>
        <p:nvSpPr>
          <p:cNvPr id="9" name="Espace réservé du contenu 2">
            <a:extLst>
              <a:ext uri="{FF2B5EF4-FFF2-40B4-BE49-F238E27FC236}">
                <a16:creationId xmlns:a16="http://schemas.microsoft.com/office/drawing/2014/main" id="{4EBB813F-D5A4-2C8F-ED7F-31ED33D6D97A}"/>
              </a:ext>
            </a:extLst>
          </p:cNvPr>
          <p:cNvSpPr txBox="1">
            <a:spLocks/>
          </p:cNvSpPr>
          <p:nvPr/>
        </p:nvSpPr>
        <p:spPr>
          <a:xfrm>
            <a:off x="1118066" y="3979539"/>
            <a:ext cx="10168128" cy="546242"/>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Présentation concrète de l'entreprise </a:t>
            </a:r>
            <a:r>
              <a:rPr lang="fr-FR" dirty="0">
                <a:solidFill>
                  <a:srgbClr val="DE8B04"/>
                </a:solidFill>
              </a:rPr>
              <a:t>Construisons Ensemble SARL</a:t>
            </a:r>
          </a:p>
          <a:p>
            <a:pPr marL="0" indent="0">
              <a:buFont typeface="Arial" panose="020B0604020202020204" pitchFamily="34" charset="0"/>
              <a:buNone/>
            </a:pPr>
            <a:endParaRPr lang="fr-FR" dirty="0"/>
          </a:p>
        </p:txBody>
      </p:sp>
      <p:pic>
        <p:nvPicPr>
          <p:cNvPr id="10" name="Graphique 10" descr="Calendrier journalier avec un remplissage uni">
            <a:extLst>
              <a:ext uri="{FF2B5EF4-FFF2-40B4-BE49-F238E27FC236}">
                <a16:creationId xmlns:a16="http://schemas.microsoft.com/office/drawing/2014/main" id="{E62B79E1-D551-4794-8107-8FACC90E23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4342" y="4558260"/>
            <a:ext cx="727023" cy="727023"/>
          </a:xfrm>
          <a:prstGeom prst="rect">
            <a:avLst/>
          </a:prstGeom>
        </p:spPr>
      </p:pic>
      <p:sp>
        <p:nvSpPr>
          <p:cNvPr id="11" name="ZoneTexte 10">
            <a:extLst>
              <a:ext uri="{FF2B5EF4-FFF2-40B4-BE49-F238E27FC236}">
                <a16:creationId xmlns:a16="http://schemas.microsoft.com/office/drawing/2014/main" id="{938388EB-53B6-43CC-FBC4-91CB8AF1D830}"/>
              </a:ext>
            </a:extLst>
          </p:cNvPr>
          <p:cNvSpPr txBox="1"/>
          <p:nvPr/>
        </p:nvSpPr>
        <p:spPr>
          <a:xfrm>
            <a:off x="2023671" y="4771867"/>
            <a:ext cx="52465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2013</a:t>
            </a:r>
            <a:r>
              <a:rPr lang="fr-FR" sz="2400" b="1" dirty="0"/>
              <a:t> : Création de l'entreprise</a:t>
            </a:r>
          </a:p>
        </p:txBody>
      </p:sp>
      <p:pic>
        <p:nvPicPr>
          <p:cNvPr id="12" name="Graphique 12" descr="Badge d'employé avec un remplissage uni">
            <a:extLst>
              <a:ext uri="{FF2B5EF4-FFF2-40B4-BE49-F238E27FC236}">
                <a16:creationId xmlns:a16="http://schemas.microsoft.com/office/drawing/2014/main" id="{48E4EDF3-0223-14A0-66DE-5AD9983126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9390" y="6007308"/>
            <a:ext cx="801974" cy="789482"/>
          </a:xfrm>
          <a:prstGeom prst="rect">
            <a:avLst/>
          </a:prstGeom>
        </p:spPr>
      </p:pic>
      <p:pic>
        <p:nvPicPr>
          <p:cNvPr id="13" name="Graphique 13" descr="Bâtiment avec un remplissage uni">
            <a:extLst>
              <a:ext uri="{FF2B5EF4-FFF2-40B4-BE49-F238E27FC236}">
                <a16:creationId xmlns:a16="http://schemas.microsoft.com/office/drawing/2014/main" id="{2EE10A80-A18C-2834-5E01-83045A895B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4340" y="5282784"/>
            <a:ext cx="727023" cy="727024"/>
          </a:xfrm>
          <a:prstGeom prst="rect">
            <a:avLst/>
          </a:prstGeom>
        </p:spPr>
      </p:pic>
      <p:sp>
        <p:nvSpPr>
          <p:cNvPr id="14" name="ZoneTexte 13">
            <a:extLst>
              <a:ext uri="{FF2B5EF4-FFF2-40B4-BE49-F238E27FC236}">
                <a16:creationId xmlns:a16="http://schemas.microsoft.com/office/drawing/2014/main" id="{8EBFF5F9-FE0D-7B65-1E31-46475CB7AE32}"/>
              </a:ext>
            </a:extLst>
          </p:cNvPr>
          <p:cNvSpPr txBox="1"/>
          <p:nvPr/>
        </p:nvSpPr>
        <p:spPr>
          <a:xfrm>
            <a:off x="1973702" y="5408948"/>
            <a:ext cx="84569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MQ Express</a:t>
            </a:r>
            <a:r>
              <a:rPr lang="fr-FR" sz="2400" b="1" dirty="0"/>
              <a:t> : Raison sociale/Nom initial de l'entreprise</a:t>
            </a:r>
          </a:p>
        </p:txBody>
      </p:sp>
      <p:sp>
        <p:nvSpPr>
          <p:cNvPr id="15" name="ZoneTexte 14">
            <a:extLst>
              <a:ext uri="{FF2B5EF4-FFF2-40B4-BE49-F238E27FC236}">
                <a16:creationId xmlns:a16="http://schemas.microsoft.com/office/drawing/2014/main" id="{9DD7BF7F-752F-3177-7483-8346F10496FF}"/>
              </a:ext>
            </a:extLst>
          </p:cNvPr>
          <p:cNvSpPr txBox="1"/>
          <p:nvPr/>
        </p:nvSpPr>
        <p:spPr>
          <a:xfrm>
            <a:off x="1998685" y="6208422"/>
            <a:ext cx="84569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1 employé </a:t>
            </a:r>
            <a:r>
              <a:rPr lang="fr-FR" sz="2400" b="1" dirty="0"/>
              <a:t>: Effectif initial</a:t>
            </a:r>
          </a:p>
        </p:txBody>
      </p:sp>
    </p:spTree>
    <p:extLst>
      <p:ext uri="{BB962C8B-B14F-4D97-AF65-F5344CB8AC3E}">
        <p14:creationId xmlns:p14="http://schemas.microsoft.com/office/powerpoint/2010/main" val="3586356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6" descr="Une image contenant intérieur, mur, carrelé&#10;&#10;Description générée automatiquement">
            <a:extLst>
              <a:ext uri="{FF2B5EF4-FFF2-40B4-BE49-F238E27FC236}">
                <a16:creationId xmlns:a16="http://schemas.microsoft.com/office/drawing/2014/main" id="{444181F9-CD8A-0689-EC66-FC05D05A3859}"/>
              </a:ext>
            </a:extLst>
          </p:cNvPr>
          <p:cNvPicPr>
            <a:picLocks noChangeAspect="1"/>
          </p:cNvPicPr>
          <p:nvPr/>
        </p:nvPicPr>
        <p:blipFill rotWithShape="1">
          <a:blip r:embed="rId2"/>
          <a:srcRect t="3273" r="-2" b="27753"/>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Image 4">
            <a:extLst>
              <a:ext uri="{FF2B5EF4-FFF2-40B4-BE49-F238E27FC236}">
                <a16:creationId xmlns:a16="http://schemas.microsoft.com/office/drawing/2014/main" id="{11A39CFC-F1DE-4EF6-D0D3-5BC22902B043}"/>
              </a:ext>
            </a:extLst>
          </p:cNvPr>
          <p:cNvPicPr>
            <a:picLocks noChangeAspect="1"/>
          </p:cNvPicPr>
          <p:nvPr/>
        </p:nvPicPr>
        <p:blipFill rotWithShape="1">
          <a:blip r:embed="rId3"/>
          <a:srcRect t="4504" r="-2" b="49456"/>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3" name="Freeform: Shape 12">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9A1DC3AC-458A-CA5E-BBB0-1FAA22F60861}"/>
              </a:ext>
            </a:extLst>
          </p:cNvPr>
          <p:cNvSpPr txBox="1"/>
          <p:nvPr/>
        </p:nvSpPr>
        <p:spPr>
          <a:xfrm>
            <a:off x="438912" y="2512611"/>
            <a:ext cx="4832803" cy="36643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Font typeface="Arial" panose="020B0604020202020204" pitchFamily="34" charset="0"/>
              <a:buChar char="•"/>
            </a:pPr>
            <a:r>
              <a:rPr lang="en-US" b="1" dirty="0" err="1"/>
              <a:t>Avantages</a:t>
            </a:r>
            <a:r>
              <a:rPr lang="en-US" b="1" dirty="0"/>
              <a:t> de Uji</a:t>
            </a:r>
            <a:endParaRPr lang="en-US" dirty="0"/>
          </a:p>
          <a:p>
            <a:pPr indent="-228600">
              <a:spcAft>
                <a:spcPts val="600"/>
              </a:spcAft>
              <a:buFont typeface="Arial" panose="020B0604020202020204" pitchFamily="34" charset="0"/>
              <a:buChar char="•"/>
            </a:pPr>
            <a:r>
              <a:rPr lang="en-US" dirty="0"/>
              <a:t>Cette innovation </a:t>
            </a:r>
            <a:r>
              <a:rPr lang="en-US" dirty="0" err="1"/>
              <a:t>présente</a:t>
            </a:r>
            <a:r>
              <a:rPr lang="en-US" dirty="0"/>
              <a:t> beaucoup </a:t>
            </a:r>
            <a:r>
              <a:rPr lang="en-US" dirty="0" err="1"/>
              <a:t>d’avantages</a:t>
            </a:r>
            <a:r>
              <a:rPr lang="en-US" dirty="0"/>
              <a:t>. </a:t>
            </a:r>
            <a:r>
              <a:rPr lang="en-US" dirty="0" err="1"/>
              <a:t>Premièrement</a:t>
            </a:r>
            <a:r>
              <a:rPr lang="en-US" dirty="0"/>
              <a:t>, </a:t>
            </a:r>
            <a:r>
              <a:rPr lang="en-US" dirty="0" err="1"/>
              <a:t>elle</a:t>
            </a:r>
            <a:r>
              <a:rPr lang="en-US" dirty="0"/>
              <a:t> </a:t>
            </a:r>
            <a:r>
              <a:rPr lang="en-US" dirty="0" err="1"/>
              <a:t>permet</a:t>
            </a:r>
            <a:r>
              <a:rPr lang="en-US" dirty="0"/>
              <a:t> </a:t>
            </a:r>
            <a:r>
              <a:rPr lang="en-US" dirty="0" err="1"/>
              <a:t>d’éviter</a:t>
            </a:r>
            <a:r>
              <a:rPr lang="en-US" dirty="0"/>
              <a:t> les disputes domestiques </a:t>
            </a:r>
            <a:r>
              <a:rPr lang="en-US" dirty="0" err="1"/>
              <a:t>liées</a:t>
            </a:r>
            <a:r>
              <a:rPr lang="en-US" dirty="0"/>
              <a:t> au temps passé à se </a:t>
            </a:r>
            <a:r>
              <a:rPr lang="en-US" dirty="0" err="1"/>
              <a:t>doucher</a:t>
            </a:r>
            <a:r>
              <a:rPr lang="en-US" dirty="0"/>
              <a:t>. Par </a:t>
            </a:r>
            <a:r>
              <a:rPr lang="en-US" dirty="0" err="1"/>
              <a:t>ailleurs</a:t>
            </a:r>
            <a:r>
              <a:rPr lang="en-US" dirty="0"/>
              <a:t>, </a:t>
            </a:r>
            <a:r>
              <a:rPr lang="en-US" dirty="0" err="1"/>
              <a:t>elle</a:t>
            </a:r>
            <a:r>
              <a:rPr lang="en-US" dirty="0"/>
              <a:t> </a:t>
            </a:r>
            <a:r>
              <a:rPr lang="en-US" dirty="0" err="1"/>
              <a:t>limite</a:t>
            </a:r>
            <a:r>
              <a:rPr lang="en-US" dirty="0"/>
              <a:t> les </a:t>
            </a:r>
            <a:r>
              <a:rPr lang="en-US" dirty="0" err="1"/>
              <a:t>dépenses</a:t>
            </a:r>
            <a:r>
              <a:rPr lang="en-US" dirty="0"/>
              <a:t> </a:t>
            </a:r>
            <a:r>
              <a:rPr lang="en-US" dirty="0" err="1"/>
              <a:t>d’eau</a:t>
            </a:r>
            <a:r>
              <a:rPr lang="en-US" dirty="0"/>
              <a:t>, </a:t>
            </a:r>
            <a:r>
              <a:rPr lang="en-US" dirty="0" err="1"/>
              <a:t>ce</a:t>
            </a:r>
            <a:r>
              <a:rPr lang="en-US" dirty="0"/>
              <a:t> qui </a:t>
            </a:r>
            <a:r>
              <a:rPr lang="en-US" dirty="0" err="1"/>
              <a:t>est</a:t>
            </a:r>
            <a:r>
              <a:rPr lang="en-US" dirty="0"/>
              <a:t> </a:t>
            </a:r>
            <a:r>
              <a:rPr lang="en-US" dirty="0" err="1"/>
              <a:t>doublement</a:t>
            </a:r>
            <a:r>
              <a:rPr lang="en-US" dirty="0"/>
              <a:t> </a:t>
            </a:r>
            <a:r>
              <a:rPr lang="en-US" dirty="0" err="1"/>
              <a:t>bénéfique</a:t>
            </a:r>
            <a:r>
              <a:rPr lang="en-US" dirty="0"/>
              <a:t>, car </a:t>
            </a:r>
            <a:r>
              <a:rPr lang="en-US" b="1" dirty="0" err="1"/>
              <a:t>réduit</a:t>
            </a:r>
            <a:r>
              <a:rPr lang="en-US" b="1" dirty="0"/>
              <a:t> le </a:t>
            </a:r>
            <a:r>
              <a:rPr lang="en-US" b="1" dirty="0" err="1"/>
              <a:t>montant</a:t>
            </a:r>
            <a:r>
              <a:rPr lang="en-US" b="1" dirty="0"/>
              <a:t> des factures </a:t>
            </a:r>
            <a:r>
              <a:rPr lang="en-US" b="1" dirty="0" err="1"/>
              <a:t>d’eau</a:t>
            </a:r>
            <a:r>
              <a:rPr lang="en-US" b="1" dirty="0"/>
              <a:t> et </a:t>
            </a:r>
            <a:r>
              <a:rPr lang="en-US" b="1" dirty="0" err="1"/>
              <a:t>contribue</a:t>
            </a:r>
            <a:r>
              <a:rPr lang="en-US" b="1" dirty="0"/>
              <a:t> à </a:t>
            </a:r>
            <a:r>
              <a:rPr lang="en-US" b="1" dirty="0" err="1"/>
              <a:t>l’économie</a:t>
            </a:r>
            <a:r>
              <a:rPr lang="en-US" b="1" dirty="0"/>
              <a:t> de </a:t>
            </a:r>
            <a:r>
              <a:rPr lang="en-US" b="1" dirty="0" err="1"/>
              <a:t>cette</a:t>
            </a:r>
            <a:r>
              <a:rPr lang="en-US" b="1" dirty="0"/>
              <a:t> </a:t>
            </a:r>
            <a:r>
              <a:rPr lang="en-US" b="1" dirty="0" err="1"/>
              <a:t>ressource</a:t>
            </a:r>
            <a:r>
              <a:rPr lang="en-US" b="1" dirty="0"/>
              <a:t> </a:t>
            </a:r>
            <a:r>
              <a:rPr lang="en-US" b="1" dirty="0" err="1"/>
              <a:t>incontournable</a:t>
            </a:r>
            <a:r>
              <a:rPr lang="en-US" b="1" dirty="0"/>
              <a:t> pour </a:t>
            </a:r>
            <a:r>
              <a:rPr lang="en-US" b="1" dirty="0" err="1"/>
              <a:t>notre</a:t>
            </a:r>
            <a:r>
              <a:rPr lang="en-US" b="1" dirty="0"/>
              <a:t> </a:t>
            </a:r>
            <a:r>
              <a:rPr lang="en-US" b="1" dirty="0" err="1"/>
              <a:t>planète</a:t>
            </a:r>
            <a:r>
              <a:rPr lang="en-US" b="1" dirty="0"/>
              <a:t>.</a:t>
            </a:r>
            <a:br>
              <a:rPr lang="en-US" dirty="0"/>
            </a:br>
            <a:endParaRPr lang="en-US"/>
          </a:p>
        </p:txBody>
      </p:sp>
      <p:sp>
        <p:nvSpPr>
          <p:cNvPr id="8" name="Titre 1">
            <a:extLst>
              <a:ext uri="{FF2B5EF4-FFF2-40B4-BE49-F238E27FC236}">
                <a16:creationId xmlns:a16="http://schemas.microsoft.com/office/drawing/2014/main" id="{55196B60-27D4-D384-8C24-CF22E2DCC23D}"/>
              </a:ext>
            </a:extLst>
          </p:cNvPr>
          <p:cNvSpPr>
            <a:spLocks noGrp="1"/>
          </p:cNvSpPr>
          <p:nvPr>
            <p:ph type="title"/>
          </p:nvPr>
        </p:nvSpPr>
        <p:spPr>
          <a:xfrm>
            <a:off x="438461" y="851523"/>
            <a:ext cx="4571999" cy="1165002"/>
          </a:xfrm>
        </p:spPr>
        <p:txBody>
          <a:bodyPr vert="horz" lIns="91440" tIns="45720" rIns="91440" bIns="45720" rtlCol="0" anchor="b">
            <a:normAutofit/>
          </a:bodyPr>
          <a:lstStyle/>
          <a:p>
            <a:r>
              <a:rPr lang="en-US" sz="3600"/>
              <a:t>ARTICLE DE BLOG</a:t>
            </a:r>
          </a:p>
        </p:txBody>
      </p:sp>
    </p:spTree>
    <p:extLst>
      <p:ext uri="{BB962C8B-B14F-4D97-AF65-F5344CB8AC3E}">
        <p14:creationId xmlns:p14="http://schemas.microsoft.com/office/powerpoint/2010/main" val="38095738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C0A19-E1EE-AF62-77D7-0FB667EAB0FB}"/>
              </a:ext>
            </a:extLst>
          </p:cNvPr>
          <p:cNvSpPr>
            <a:spLocks noGrp="1"/>
          </p:cNvSpPr>
          <p:nvPr>
            <p:ph type="title"/>
          </p:nvPr>
        </p:nvSpPr>
        <p:spPr/>
        <p:txBody>
          <a:bodyPr>
            <a:normAutofit/>
          </a:bodyPr>
          <a:lstStyle/>
          <a:p>
            <a:pPr algn="ctr"/>
            <a:r>
              <a:rPr lang="fr-FR" sz="4800" dirty="0"/>
              <a:t>ARTICLE DE BLOG</a:t>
            </a:r>
          </a:p>
        </p:txBody>
      </p:sp>
      <p:sp>
        <p:nvSpPr>
          <p:cNvPr id="3" name="Espace réservé du contenu 2">
            <a:extLst>
              <a:ext uri="{FF2B5EF4-FFF2-40B4-BE49-F238E27FC236}">
                <a16:creationId xmlns:a16="http://schemas.microsoft.com/office/drawing/2014/main" id="{FF85CEB3-DD31-003B-61E6-C7D0328ADB0E}"/>
              </a:ext>
            </a:extLst>
          </p:cNvPr>
          <p:cNvSpPr>
            <a:spLocks noGrp="1"/>
          </p:cNvSpPr>
          <p:nvPr>
            <p:ph idx="1"/>
          </p:nvPr>
        </p:nvSpPr>
        <p:spPr>
          <a:xfrm>
            <a:off x="803273" y="2478024"/>
            <a:ext cx="10892652" cy="3706668"/>
          </a:xfrm>
        </p:spPr>
        <p:txBody>
          <a:bodyPr vert="horz" lIns="91440" tIns="45720" rIns="91440" bIns="45720" rtlCol="0" anchor="t">
            <a:normAutofit/>
          </a:bodyPr>
          <a:lstStyle/>
          <a:p>
            <a:r>
              <a:rPr lang="fr-FR" b="1" dirty="0">
                <a:ea typeface="+mn-lt"/>
                <a:cs typeface="+mn-lt"/>
              </a:rPr>
              <a:t>Comment installer Uji chez vous</a:t>
            </a:r>
            <a:endParaRPr lang="fr-FR" dirty="0"/>
          </a:p>
          <a:p>
            <a:r>
              <a:rPr lang="fr-FR" dirty="0">
                <a:ea typeface="+mn-lt"/>
                <a:cs typeface="+mn-lt"/>
              </a:rPr>
              <a:t>Pour nos professionnels de la plomberie, avoir Uji chez vous se fait en un claquement de doigts car il ne nécessite qu’une simple installation sanitaire. </a:t>
            </a:r>
            <a:r>
              <a:rPr lang="fr-FR" b="1" dirty="0">
                <a:ea typeface="+mn-lt"/>
                <a:cs typeface="+mn-lt"/>
              </a:rPr>
              <a:t>Comment se passer de cet accessoire qui apporte des couleurs à notre salle de bain ?</a:t>
            </a:r>
            <a:r>
              <a:rPr lang="fr-FR" dirty="0">
                <a:ea typeface="+mn-lt"/>
                <a:cs typeface="+mn-lt"/>
              </a:rPr>
              <a:t> </a:t>
            </a:r>
            <a:r>
              <a:rPr lang="fr-FR" b="1" dirty="0">
                <a:ea typeface="+mn-lt"/>
                <a:cs typeface="+mn-lt"/>
              </a:rPr>
              <a:t>Pensez économie, pensez écologie !</a:t>
            </a:r>
            <a:r>
              <a:rPr lang="fr-FR" dirty="0">
                <a:ea typeface="+mn-lt"/>
                <a:cs typeface="+mn-lt"/>
              </a:rPr>
              <a:t> Cliquez ici et faites-vous installer dans les prochaines 24 heures.</a:t>
            </a:r>
            <a:endParaRPr lang="fr-FR" dirty="0"/>
          </a:p>
          <a:p>
            <a:r>
              <a:rPr lang="fr-FR" i="1" dirty="0">
                <a:ea typeface="+mn-lt"/>
                <a:cs typeface="+mn-lt"/>
              </a:rPr>
              <a:t>Articles connexes :</a:t>
            </a:r>
            <a:endParaRPr lang="fr-FR" dirty="0"/>
          </a:p>
          <a:p>
            <a:r>
              <a:rPr lang="fr-FR" b="1" dirty="0">
                <a:ea typeface="+mn-lt"/>
                <a:cs typeface="+mn-lt"/>
              </a:rPr>
              <a:t>Comment recycler l’eau de bain pour la chasse des toilettes.</a:t>
            </a:r>
            <a:endParaRPr lang="fr-FR" dirty="0"/>
          </a:p>
          <a:p>
            <a:pPr marL="0" indent="0">
              <a:buNone/>
            </a:pPr>
            <a:endParaRPr lang="en-US" dirty="0"/>
          </a:p>
        </p:txBody>
      </p:sp>
    </p:spTree>
    <p:extLst>
      <p:ext uri="{BB962C8B-B14F-4D97-AF65-F5344CB8AC3E}">
        <p14:creationId xmlns:p14="http://schemas.microsoft.com/office/powerpoint/2010/main" val="1841751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2B64C-77B0-2BB3-8F57-2AF49F0E1889}"/>
              </a:ext>
            </a:extLst>
          </p:cNvPr>
          <p:cNvSpPr>
            <a:spLocks noGrp="1"/>
          </p:cNvSpPr>
          <p:nvPr>
            <p:ph type="title"/>
          </p:nvPr>
        </p:nvSpPr>
        <p:spPr/>
        <p:txBody>
          <a:bodyPr>
            <a:normAutofit/>
          </a:bodyPr>
          <a:lstStyle/>
          <a:p>
            <a:pPr algn="ctr"/>
            <a:r>
              <a:rPr lang="fr-FR" sz="6000" dirty="0"/>
              <a:t>FICHE DE PRODUIT</a:t>
            </a:r>
          </a:p>
        </p:txBody>
      </p:sp>
      <p:pic>
        <p:nvPicPr>
          <p:cNvPr id="4" name="Image 4">
            <a:extLst>
              <a:ext uri="{FF2B5EF4-FFF2-40B4-BE49-F238E27FC236}">
                <a16:creationId xmlns:a16="http://schemas.microsoft.com/office/drawing/2014/main" id="{26CEDF4E-17C0-E9BB-F689-EE7270D848B2}"/>
              </a:ext>
            </a:extLst>
          </p:cNvPr>
          <p:cNvPicPr>
            <a:picLocks noChangeAspect="1"/>
          </p:cNvPicPr>
          <p:nvPr/>
        </p:nvPicPr>
        <p:blipFill>
          <a:blip r:embed="rId2"/>
          <a:stretch>
            <a:fillRect/>
          </a:stretch>
        </p:blipFill>
        <p:spPr>
          <a:xfrm rot="16200000">
            <a:off x="3488869" y="1402495"/>
            <a:ext cx="4554510" cy="5912017"/>
          </a:xfrm>
          <a:prstGeom prst="rect">
            <a:avLst/>
          </a:prstGeom>
        </p:spPr>
      </p:pic>
    </p:spTree>
    <p:extLst>
      <p:ext uri="{BB962C8B-B14F-4D97-AF65-F5344CB8AC3E}">
        <p14:creationId xmlns:p14="http://schemas.microsoft.com/office/powerpoint/2010/main" val="22549848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317D8-5F11-953B-C106-91FD232CC697}"/>
              </a:ext>
            </a:extLst>
          </p:cNvPr>
          <p:cNvSpPr>
            <a:spLocks noGrp="1"/>
          </p:cNvSpPr>
          <p:nvPr>
            <p:ph type="title"/>
          </p:nvPr>
        </p:nvSpPr>
        <p:spPr/>
        <p:txBody>
          <a:bodyPr>
            <a:normAutofit/>
          </a:bodyPr>
          <a:lstStyle/>
          <a:p>
            <a:r>
              <a:rPr lang="fr-FR" sz="5400" dirty="0"/>
              <a:t>FIN</a:t>
            </a:r>
          </a:p>
        </p:txBody>
      </p:sp>
      <p:sp>
        <p:nvSpPr>
          <p:cNvPr id="3" name="Espace réservé du contenu 2">
            <a:extLst>
              <a:ext uri="{FF2B5EF4-FFF2-40B4-BE49-F238E27FC236}">
                <a16:creationId xmlns:a16="http://schemas.microsoft.com/office/drawing/2014/main" id="{E0C17FAB-9BBE-2421-588F-3763188BD725}"/>
              </a:ext>
            </a:extLst>
          </p:cNvPr>
          <p:cNvSpPr>
            <a:spLocks noGrp="1"/>
          </p:cNvSpPr>
          <p:nvPr>
            <p:ph idx="1"/>
          </p:nvPr>
        </p:nvSpPr>
        <p:spPr>
          <a:xfrm>
            <a:off x="1115568" y="4027008"/>
            <a:ext cx="10168128" cy="1732963"/>
          </a:xfrm>
        </p:spPr>
        <p:txBody>
          <a:bodyPr vert="horz" lIns="91440" tIns="45720" rIns="91440" bIns="45720" rtlCol="0" anchor="t">
            <a:normAutofit/>
          </a:bodyPr>
          <a:lstStyle/>
          <a:p>
            <a:pPr marL="0" indent="0" algn="ctr">
              <a:buNone/>
            </a:pPr>
            <a:r>
              <a:rPr lang="fr-FR" sz="3600" dirty="0"/>
              <a:t>MERCI POUR VOS REMARQUES ET SUGGESTIONS</a:t>
            </a:r>
            <a:endParaRPr lang="fr-FR"/>
          </a:p>
        </p:txBody>
      </p:sp>
    </p:spTree>
    <p:extLst>
      <p:ext uri="{BB962C8B-B14F-4D97-AF65-F5344CB8AC3E}">
        <p14:creationId xmlns:p14="http://schemas.microsoft.com/office/powerpoint/2010/main" val="100482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7D5F4-5AC6-1B72-FF48-4CC1B2DA9486}"/>
              </a:ext>
            </a:extLst>
          </p:cNvPr>
          <p:cNvSpPr>
            <a:spLocks noGrp="1"/>
          </p:cNvSpPr>
          <p:nvPr>
            <p:ph type="title"/>
          </p:nvPr>
        </p:nvSpPr>
        <p:spPr>
          <a:xfrm>
            <a:off x="1165535" y="898410"/>
            <a:ext cx="10168128" cy="817314"/>
          </a:xfrm>
        </p:spPr>
        <p:txBody>
          <a:bodyPr/>
          <a:lstStyle/>
          <a:p>
            <a:pPr algn="ctr"/>
            <a:r>
              <a:rPr lang="fr-FR" sz="4400" dirty="0">
                <a:ea typeface="+mj-lt"/>
                <a:cs typeface="+mj-lt"/>
              </a:rPr>
              <a:t>LE CLIENT ET SON ENTREPRISE</a:t>
            </a:r>
            <a:endParaRPr lang="fr-FR" sz="4400" b="0">
              <a:ea typeface="+mj-lt"/>
              <a:cs typeface="+mj-lt"/>
            </a:endParaRPr>
          </a:p>
          <a:p>
            <a:pPr algn="ctr"/>
            <a:endParaRPr lang="fr-FR" sz="4400" dirty="0"/>
          </a:p>
        </p:txBody>
      </p:sp>
      <p:sp>
        <p:nvSpPr>
          <p:cNvPr id="7" name="ZoneTexte 6">
            <a:extLst>
              <a:ext uri="{FF2B5EF4-FFF2-40B4-BE49-F238E27FC236}">
                <a16:creationId xmlns:a16="http://schemas.microsoft.com/office/drawing/2014/main" id="{BF905517-86CC-89A5-C902-E22B2C24367C}"/>
              </a:ext>
            </a:extLst>
          </p:cNvPr>
          <p:cNvSpPr txBox="1"/>
          <p:nvPr/>
        </p:nvSpPr>
        <p:spPr>
          <a:xfrm>
            <a:off x="2423409" y="3266036"/>
            <a:ext cx="77914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2014</a:t>
            </a:r>
            <a:r>
              <a:rPr lang="fr-FR" sz="2400" b="1" dirty="0"/>
              <a:t> : Signature du premier contrat de maintenance des climatiseurs avec ART Cameroun</a:t>
            </a:r>
          </a:p>
        </p:txBody>
      </p:sp>
      <p:pic>
        <p:nvPicPr>
          <p:cNvPr id="8" name="Graphique 8" descr="Graphique à barres avec tendance à la hausse avec un remplissage uni">
            <a:extLst>
              <a:ext uri="{FF2B5EF4-FFF2-40B4-BE49-F238E27FC236}">
                <a16:creationId xmlns:a16="http://schemas.microsoft.com/office/drawing/2014/main" id="{21377B49-8ADA-27A8-B6FE-1FE625625E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1618" y="2232891"/>
            <a:ext cx="718128" cy="718128"/>
          </a:xfrm>
          <a:prstGeom prst="rect">
            <a:avLst/>
          </a:prstGeom>
        </p:spPr>
      </p:pic>
      <p:sp>
        <p:nvSpPr>
          <p:cNvPr id="9" name="ZoneTexte 8">
            <a:extLst>
              <a:ext uri="{FF2B5EF4-FFF2-40B4-BE49-F238E27FC236}">
                <a16:creationId xmlns:a16="http://schemas.microsoft.com/office/drawing/2014/main" id="{610747B8-9059-D196-06A9-8EC96A1645BA}"/>
              </a:ext>
            </a:extLst>
          </p:cNvPr>
          <p:cNvSpPr txBox="1"/>
          <p:nvPr/>
        </p:nvSpPr>
        <p:spPr>
          <a:xfrm>
            <a:off x="2423409" y="2307764"/>
            <a:ext cx="81724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t>Rapide évolution de l'entreprise grâce à son savoir-faire, son courage et son dynamisme entrepreneurial.</a:t>
            </a:r>
          </a:p>
        </p:txBody>
      </p:sp>
      <p:pic>
        <p:nvPicPr>
          <p:cNvPr id="10" name="Graphique 10" descr="Poignée de main avec un remplissage uni">
            <a:extLst>
              <a:ext uri="{FF2B5EF4-FFF2-40B4-BE49-F238E27FC236}">
                <a16:creationId xmlns:a16="http://schemas.microsoft.com/office/drawing/2014/main" id="{0BE60054-9F14-18B8-EC2C-864BB67466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1618" y="3179618"/>
            <a:ext cx="914400" cy="914400"/>
          </a:xfrm>
          <a:prstGeom prst="rect">
            <a:avLst/>
          </a:prstGeom>
        </p:spPr>
      </p:pic>
      <p:pic>
        <p:nvPicPr>
          <p:cNvPr id="12" name="Graphique 10" descr="Calendrier journalier avec un remplissage uni">
            <a:extLst>
              <a:ext uri="{FF2B5EF4-FFF2-40B4-BE49-F238E27FC236}">
                <a16:creationId xmlns:a16="http://schemas.microsoft.com/office/drawing/2014/main" id="{E9CB0ED5-92B3-60D6-02AB-298BA42DE1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6887" y="4107987"/>
            <a:ext cx="819386" cy="819385"/>
          </a:xfrm>
          <a:prstGeom prst="rect">
            <a:avLst/>
          </a:prstGeom>
        </p:spPr>
      </p:pic>
      <p:sp>
        <p:nvSpPr>
          <p:cNvPr id="14" name="ZoneTexte 13">
            <a:extLst>
              <a:ext uri="{FF2B5EF4-FFF2-40B4-BE49-F238E27FC236}">
                <a16:creationId xmlns:a16="http://schemas.microsoft.com/office/drawing/2014/main" id="{3069E7A0-C1BF-C203-6AB9-FFC7299BB281}"/>
              </a:ext>
            </a:extLst>
          </p:cNvPr>
          <p:cNvSpPr txBox="1"/>
          <p:nvPr/>
        </p:nvSpPr>
        <p:spPr>
          <a:xfrm>
            <a:off x="2427762" y="4183049"/>
            <a:ext cx="744019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2017</a:t>
            </a:r>
            <a:r>
              <a:rPr lang="fr-FR" sz="2400" b="1" dirty="0"/>
              <a:t> : Changement de la raison sociale. Désormais </a:t>
            </a:r>
            <a:r>
              <a:rPr lang="fr-FR" sz="2400" b="1" dirty="0">
                <a:solidFill>
                  <a:srgbClr val="DE8B04"/>
                </a:solidFill>
              </a:rPr>
              <a:t>Construisons ensemble SARL</a:t>
            </a:r>
          </a:p>
        </p:txBody>
      </p:sp>
      <p:sp>
        <p:nvSpPr>
          <p:cNvPr id="18" name="ZoneTexte 17">
            <a:extLst>
              <a:ext uri="{FF2B5EF4-FFF2-40B4-BE49-F238E27FC236}">
                <a16:creationId xmlns:a16="http://schemas.microsoft.com/office/drawing/2014/main" id="{688991DD-FE07-96B4-9C7D-8BAA8E9EE93A}"/>
              </a:ext>
            </a:extLst>
          </p:cNvPr>
          <p:cNvSpPr txBox="1"/>
          <p:nvPr/>
        </p:nvSpPr>
        <p:spPr>
          <a:xfrm>
            <a:off x="2425867" y="5238604"/>
            <a:ext cx="84569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2017 </a:t>
            </a:r>
            <a:r>
              <a:rPr lang="fr-FR" sz="2400" b="1" dirty="0"/>
              <a:t>: Effectif de 25 employés.</a:t>
            </a:r>
          </a:p>
        </p:txBody>
      </p:sp>
      <p:pic>
        <p:nvPicPr>
          <p:cNvPr id="19" name="Graphique 19" descr="Avis des clients avec un remplissage uni">
            <a:extLst>
              <a:ext uri="{FF2B5EF4-FFF2-40B4-BE49-F238E27FC236}">
                <a16:creationId xmlns:a16="http://schemas.microsoft.com/office/drawing/2014/main" id="{8909CCEC-C98B-D5D7-D27E-694EF1D65E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70891" y="5119254"/>
            <a:ext cx="671946" cy="683491"/>
          </a:xfrm>
          <a:prstGeom prst="rect">
            <a:avLst/>
          </a:prstGeom>
        </p:spPr>
      </p:pic>
      <p:pic>
        <p:nvPicPr>
          <p:cNvPr id="20" name="Graphique 20" descr="Liste avec un remplissage uni">
            <a:extLst>
              <a:ext uri="{FF2B5EF4-FFF2-40B4-BE49-F238E27FC236}">
                <a16:creationId xmlns:a16="http://schemas.microsoft.com/office/drawing/2014/main" id="{1D139DAD-F63B-0B0A-9A13-7199985897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40584" y="5977948"/>
            <a:ext cx="775855" cy="775855"/>
          </a:xfrm>
          <a:prstGeom prst="rect">
            <a:avLst/>
          </a:prstGeom>
        </p:spPr>
      </p:pic>
      <p:sp>
        <p:nvSpPr>
          <p:cNvPr id="21" name="ZoneTexte 20">
            <a:extLst>
              <a:ext uri="{FF2B5EF4-FFF2-40B4-BE49-F238E27FC236}">
                <a16:creationId xmlns:a16="http://schemas.microsoft.com/office/drawing/2014/main" id="{51D45633-BFBB-5149-0F8B-34E4A131FD86}"/>
              </a:ext>
            </a:extLst>
          </p:cNvPr>
          <p:cNvSpPr txBox="1"/>
          <p:nvPr/>
        </p:nvSpPr>
        <p:spPr>
          <a:xfrm>
            <a:off x="2425867" y="5977512"/>
            <a:ext cx="84569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rgbClr val="DE8B04"/>
                </a:solidFill>
              </a:rPr>
              <a:t>2017 </a:t>
            </a:r>
            <a:r>
              <a:rPr lang="fr-FR" sz="2400" b="1" dirty="0"/>
              <a:t>: Extension du spectre d'activités de l'entreprise avec </a:t>
            </a:r>
            <a:r>
              <a:rPr lang="fr-FR" sz="2400" b="1" dirty="0">
                <a:solidFill>
                  <a:srgbClr val="DE8B04"/>
                </a:solidFill>
              </a:rPr>
              <a:t>la construction et la vente de matériel divers.</a:t>
            </a:r>
          </a:p>
        </p:txBody>
      </p:sp>
    </p:spTree>
    <p:extLst>
      <p:ext uri="{BB962C8B-B14F-4D97-AF65-F5344CB8AC3E}">
        <p14:creationId xmlns:p14="http://schemas.microsoft.com/office/powerpoint/2010/main" val="1322804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700345-0DD6-095B-DB06-CDEAB5F68474}"/>
              </a:ext>
            </a:extLst>
          </p:cNvPr>
          <p:cNvSpPr>
            <a:spLocks noGrp="1"/>
          </p:cNvSpPr>
          <p:nvPr>
            <p:ph type="title"/>
          </p:nvPr>
        </p:nvSpPr>
        <p:spPr>
          <a:xfrm>
            <a:off x="1057841" y="814185"/>
            <a:ext cx="10168128" cy="1179576"/>
          </a:xfrm>
        </p:spPr>
        <p:txBody>
          <a:bodyPr/>
          <a:lstStyle/>
          <a:p>
            <a:pPr algn="ctr"/>
            <a:r>
              <a:rPr lang="fr-FR" sz="4400" dirty="0">
                <a:ea typeface="+mj-lt"/>
                <a:cs typeface="+mj-lt"/>
              </a:rPr>
              <a:t>LE CLIENT ET SON ENTREPRISE</a:t>
            </a:r>
            <a:endParaRPr lang="fr-FR" sz="4400" b="0">
              <a:ea typeface="+mj-lt"/>
              <a:cs typeface="+mj-lt"/>
            </a:endParaRPr>
          </a:p>
          <a:p>
            <a:endParaRPr lang="fr-FR" sz="4400" dirty="0"/>
          </a:p>
        </p:txBody>
      </p:sp>
      <p:sp>
        <p:nvSpPr>
          <p:cNvPr id="3" name="Espace réservé du contenu 2">
            <a:extLst>
              <a:ext uri="{FF2B5EF4-FFF2-40B4-BE49-F238E27FC236}">
                <a16:creationId xmlns:a16="http://schemas.microsoft.com/office/drawing/2014/main" id="{3BBFBB67-A5F6-DB95-8FC8-287FE782721E}"/>
              </a:ext>
            </a:extLst>
          </p:cNvPr>
          <p:cNvSpPr>
            <a:spLocks noGrp="1"/>
          </p:cNvSpPr>
          <p:nvPr>
            <p:ph idx="1"/>
          </p:nvPr>
        </p:nvSpPr>
        <p:spPr>
          <a:xfrm>
            <a:off x="1115568" y="2235569"/>
            <a:ext cx="10168128" cy="588449"/>
          </a:xfrm>
        </p:spPr>
        <p:txBody>
          <a:bodyPr vert="horz" lIns="91440" tIns="45720" rIns="91440" bIns="45720" rtlCol="0" anchor="t">
            <a:normAutofit/>
          </a:bodyPr>
          <a:lstStyle/>
          <a:p>
            <a:r>
              <a:rPr lang="fr-FR" dirty="0"/>
              <a:t>Activités principales de </a:t>
            </a:r>
            <a:r>
              <a:rPr lang="fr-FR" dirty="0">
                <a:solidFill>
                  <a:srgbClr val="DE8B04"/>
                </a:solidFill>
              </a:rPr>
              <a:t>Construisons Ensemble SARL</a:t>
            </a:r>
          </a:p>
        </p:txBody>
      </p:sp>
      <p:pic>
        <p:nvPicPr>
          <p:cNvPr id="4" name="Graphique 4" descr="Retour avec un remplissage uni">
            <a:extLst>
              <a:ext uri="{FF2B5EF4-FFF2-40B4-BE49-F238E27FC236}">
                <a16:creationId xmlns:a16="http://schemas.microsoft.com/office/drawing/2014/main" id="{4438DEA8-435D-89DB-850F-989B1AAEA9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97527" y="2867891"/>
            <a:ext cx="648855" cy="637310"/>
          </a:xfrm>
          <a:prstGeom prst="rect">
            <a:avLst/>
          </a:prstGeom>
        </p:spPr>
      </p:pic>
      <p:sp>
        <p:nvSpPr>
          <p:cNvPr id="5" name="ZoneTexte 4">
            <a:extLst>
              <a:ext uri="{FF2B5EF4-FFF2-40B4-BE49-F238E27FC236}">
                <a16:creationId xmlns:a16="http://schemas.microsoft.com/office/drawing/2014/main" id="{18A118AA-7F68-3687-214F-8593F20FCDB3}"/>
              </a:ext>
            </a:extLst>
          </p:cNvPr>
          <p:cNvSpPr txBox="1"/>
          <p:nvPr/>
        </p:nvSpPr>
        <p:spPr>
          <a:xfrm>
            <a:off x="1801091" y="2990272"/>
            <a:ext cx="7331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DE8B04"/>
                </a:solidFill>
              </a:rPr>
              <a:t>Travaux de bâtiment</a:t>
            </a:r>
          </a:p>
        </p:txBody>
      </p:sp>
      <p:pic>
        <p:nvPicPr>
          <p:cNvPr id="6" name="Graphique 4" descr="Retour avec un remplissage uni">
            <a:extLst>
              <a:ext uri="{FF2B5EF4-FFF2-40B4-BE49-F238E27FC236}">
                <a16:creationId xmlns:a16="http://schemas.microsoft.com/office/drawing/2014/main" id="{E69DEF27-B58A-649F-C013-286E57EF6A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85981" y="6204528"/>
            <a:ext cx="648855" cy="637310"/>
          </a:xfrm>
          <a:prstGeom prst="rect">
            <a:avLst/>
          </a:prstGeom>
        </p:spPr>
      </p:pic>
      <p:sp>
        <p:nvSpPr>
          <p:cNvPr id="7" name="ZoneTexte 6">
            <a:extLst>
              <a:ext uri="{FF2B5EF4-FFF2-40B4-BE49-F238E27FC236}">
                <a16:creationId xmlns:a16="http://schemas.microsoft.com/office/drawing/2014/main" id="{9342CD89-1C3B-0E33-E783-DCD915595491}"/>
              </a:ext>
            </a:extLst>
          </p:cNvPr>
          <p:cNvSpPr txBox="1"/>
          <p:nvPr/>
        </p:nvSpPr>
        <p:spPr>
          <a:xfrm>
            <a:off x="1789545" y="6326909"/>
            <a:ext cx="7331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DE8B04"/>
                </a:solidFill>
              </a:rPr>
              <a:t>Vente de matériel</a:t>
            </a:r>
            <a:endParaRPr lang="fr-FR">
              <a:solidFill>
                <a:srgbClr val="DE8B04"/>
              </a:solidFill>
            </a:endParaRPr>
          </a:p>
        </p:txBody>
      </p:sp>
      <p:pic>
        <p:nvPicPr>
          <p:cNvPr id="8" name="Graphique 8" descr="Flèches de chevron avec un remplissage uni">
            <a:extLst>
              <a:ext uri="{FF2B5EF4-FFF2-40B4-BE49-F238E27FC236}">
                <a16:creationId xmlns:a16="http://schemas.microsoft.com/office/drawing/2014/main" id="{39909822-9CF3-484C-791B-748D5B7609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1164" y="3560618"/>
            <a:ext cx="452582" cy="429492"/>
          </a:xfrm>
          <a:prstGeom prst="rect">
            <a:avLst/>
          </a:prstGeom>
        </p:spPr>
      </p:pic>
      <p:sp>
        <p:nvSpPr>
          <p:cNvPr id="9" name="ZoneTexte 8">
            <a:extLst>
              <a:ext uri="{FF2B5EF4-FFF2-40B4-BE49-F238E27FC236}">
                <a16:creationId xmlns:a16="http://schemas.microsoft.com/office/drawing/2014/main" id="{EF6E3EAD-2D51-DDE9-2C55-C5DAD1A114B2}"/>
              </a:ext>
            </a:extLst>
          </p:cNvPr>
          <p:cNvSpPr txBox="1"/>
          <p:nvPr/>
        </p:nvSpPr>
        <p:spPr>
          <a:xfrm>
            <a:off x="2378363" y="3579090"/>
            <a:ext cx="7331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t>Gros œuvre</a:t>
            </a:r>
          </a:p>
        </p:txBody>
      </p:sp>
      <p:sp>
        <p:nvSpPr>
          <p:cNvPr id="11" name="ZoneTexte 10">
            <a:extLst>
              <a:ext uri="{FF2B5EF4-FFF2-40B4-BE49-F238E27FC236}">
                <a16:creationId xmlns:a16="http://schemas.microsoft.com/office/drawing/2014/main" id="{47BD6690-E8D2-D50A-1E89-9AA4D3B762B3}"/>
              </a:ext>
            </a:extLst>
          </p:cNvPr>
          <p:cNvSpPr txBox="1"/>
          <p:nvPr/>
        </p:nvSpPr>
        <p:spPr>
          <a:xfrm>
            <a:off x="2470727" y="4052453"/>
            <a:ext cx="73313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FR" sz="2000" dirty="0"/>
              <a:t>Construction</a:t>
            </a:r>
          </a:p>
          <a:p>
            <a:pPr marL="342900" indent="-342900">
              <a:buFont typeface="Arial"/>
              <a:buChar char="•"/>
            </a:pPr>
            <a:r>
              <a:rPr lang="fr-FR" sz="2000" dirty="0"/>
              <a:t>Rénovation</a:t>
            </a:r>
          </a:p>
        </p:txBody>
      </p:sp>
      <p:pic>
        <p:nvPicPr>
          <p:cNvPr id="12" name="Graphique 8" descr="Flèches de chevron avec un remplissage uni">
            <a:extLst>
              <a:ext uri="{FF2B5EF4-FFF2-40B4-BE49-F238E27FC236}">
                <a16:creationId xmlns:a16="http://schemas.microsoft.com/office/drawing/2014/main" id="{FD8D4024-77FA-93AC-24DA-84E6B7A947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8073" y="4795982"/>
            <a:ext cx="452582" cy="429492"/>
          </a:xfrm>
          <a:prstGeom prst="rect">
            <a:avLst/>
          </a:prstGeom>
        </p:spPr>
      </p:pic>
      <p:sp>
        <p:nvSpPr>
          <p:cNvPr id="13" name="ZoneTexte 12">
            <a:extLst>
              <a:ext uri="{FF2B5EF4-FFF2-40B4-BE49-F238E27FC236}">
                <a16:creationId xmlns:a16="http://schemas.microsoft.com/office/drawing/2014/main" id="{6764F799-0DB3-7827-F8D5-ADA2722D2A32}"/>
              </a:ext>
            </a:extLst>
          </p:cNvPr>
          <p:cNvSpPr txBox="1"/>
          <p:nvPr/>
        </p:nvSpPr>
        <p:spPr>
          <a:xfrm>
            <a:off x="2355272" y="4814454"/>
            <a:ext cx="7331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t>Second œuvre</a:t>
            </a:r>
          </a:p>
        </p:txBody>
      </p:sp>
      <p:sp>
        <p:nvSpPr>
          <p:cNvPr id="14" name="ZoneTexte 13">
            <a:extLst>
              <a:ext uri="{FF2B5EF4-FFF2-40B4-BE49-F238E27FC236}">
                <a16:creationId xmlns:a16="http://schemas.microsoft.com/office/drawing/2014/main" id="{0575ABC0-859A-7AC9-EB18-C1BE655E4FFF}"/>
              </a:ext>
            </a:extLst>
          </p:cNvPr>
          <p:cNvSpPr txBox="1"/>
          <p:nvPr/>
        </p:nvSpPr>
        <p:spPr>
          <a:xfrm>
            <a:off x="2470727" y="5230089"/>
            <a:ext cx="73313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FR" sz="2000" dirty="0"/>
              <a:t>Electricité </a:t>
            </a:r>
          </a:p>
          <a:p>
            <a:pPr marL="342900" indent="-342900">
              <a:buFont typeface="Arial"/>
              <a:buChar char="•"/>
            </a:pPr>
            <a:r>
              <a:rPr lang="fr-FR" sz="2000" dirty="0"/>
              <a:t>Plomberie</a:t>
            </a:r>
          </a:p>
          <a:p>
            <a:pPr marL="342900" indent="-342900">
              <a:buFont typeface="Arial"/>
              <a:buChar char="•"/>
            </a:pPr>
            <a:r>
              <a:rPr lang="fr-FR" sz="2000" dirty="0"/>
              <a:t>Climatisation</a:t>
            </a:r>
          </a:p>
        </p:txBody>
      </p:sp>
      <p:pic>
        <p:nvPicPr>
          <p:cNvPr id="15" name="Graphique 15" descr="Repère avec un remplissage uni">
            <a:extLst>
              <a:ext uri="{FF2B5EF4-FFF2-40B4-BE49-F238E27FC236}">
                <a16:creationId xmlns:a16="http://schemas.microsoft.com/office/drawing/2014/main" id="{DC223641-2742-B1B5-02E2-C99381295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9527" y="3837709"/>
            <a:ext cx="914400" cy="914400"/>
          </a:xfrm>
          <a:prstGeom prst="rect">
            <a:avLst/>
          </a:prstGeom>
        </p:spPr>
      </p:pic>
      <p:sp>
        <p:nvSpPr>
          <p:cNvPr id="16" name="ZoneTexte 15">
            <a:extLst>
              <a:ext uri="{FF2B5EF4-FFF2-40B4-BE49-F238E27FC236}">
                <a16:creationId xmlns:a16="http://schemas.microsoft.com/office/drawing/2014/main" id="{228288FF-CE0E-AED3-7882-BD3AAD1C4EF8}"/>
              </a:ext>
            </a:extLst>
          </p:cNvPr>
          <p:cNvSpPr txBox="1"/>
          <p:nvPr/>
        </p:nvSpPr>
        <p:spPr>
          <a:xfrm>
            <a:off x="7862454" y="4040908"/>
            <a:ext cx="3556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t>Douala - Cameroun</a:t>
            </a:r>
          </a:p>
        </p:txBody>
      </p:sp>
    </p:spTree>
    <p:extLst>
      <p:ext uri="{BB962C8B-B14F-4D97-AF65-F5344CB8AC3E}">
        <p14:creationId xmlns:p14="http://schemas.microsoft.com/office/powerpoint/2010/main" val="356225265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1A3BD-2D7F-83C9-C5E7-466660D8A280}"/>
              </a:ext>
            </a:extLst>
          </p:cNvPr>
          <p:cNvSpPr>
            <a:spLocks noGrp="1"/>
          </p:cNvSpPr>
          <p:nvPr>
            <p:ph type="title"/>
          </p:nvPr>
        </p:nvSpPr>
        <p:spPr>
          <a:xfrm>
            <a:off x="1115568" y="1033549"/>
            <a:ext cx="10168128" cy="1179576"/>
          </a:xfrm>
        </p:spPr>
        <p:txBody>
          <a:bodyPr/>
          <a:lstStyle/>
          <a:p>
            <a:pPr algn="ctr"/>
            <a:r>
              <a:rPr lang="fr-FR" sz="4400" dirty="0">
                <a:ea typeface="+mj-lt"/>
                <a:cs typeface="+mj-lt"/>
              </a:rPr>
              <a:t>LE CLIENT ET SON ENTREPRISE</a:t>
            </a:r>
            <a:endParaRPr lang="fr-FR" sz="4400" b="0" dirty="0">
              <a:ea typeface="+mj-lt"/>
              <a:cs typeface="+mj-lt"/>
            </a:endParaRPr>
          </a:p>
          <a:p>
            <a:endParaRPr lang="fr-FR" sz="4400" b="0" dirty="0">
              <a:ea typeface="+mj-lt"/>
              <a:cs typeface="+mj-lt"/>
            </a:endParaRPr>
          </a:p>
          <a:p>
            <a:endParaRPr lang="fr-FR" sz="4400" dirty="0"/>
          </a:p>
        </p:txBody>
      </p:sp>
      <p:sp>
        <p:nvSpPr>
          <p:cNvPr id="3" name="Espace réservé du contenu 2">
            <a:extLst>
              <a:ext uri="{FF2B5EF4-FFF2-40B4-BE49-F238E27FC236}">
                <a16:creationId xmlns:a16="http://schemas.microsoft.com/office/drawing/2014/main" id="{62658CF1-FA64-B5A5-9B72-7C12A3AA93D2}"/>
              </a:ext>
            </a:extLst>
          </p:cNvPr>
          <p:cNvSpPr>
            <a:spLocks noGrp="1"/>
          </p:cNvSpPr>
          <p:nvPr>
            <p:ph idx="1"/>
          </p:nvPr>
        </p:nvSpPr>
        <p:spPr>
          <a:xfrm>
            <a:off x="861568" y="2270206"/>
            <a:ext cx="10676128" cy="761631"/>
          </a:xfrm>
        </p:spPr>
        <p:txBody>
          <a:bodyPr vert="horz" lIns="91440" tIns="45720" rIns="91440" bIns="45720" rtlCol="0" anchor="t">
            <a:noAutofit/>
          </a:bodyPr>
          <a:lstStyle/>
          <a:p>
            <a:pPr algn="ctr"/>
            <a:r>
              <a:rPr lang="fr-FR" sz="2800" dirty="0">
                <a:solidFill>
                  <a:srgbClr val="DE8B04"/>
                </a:solidFill>
                <a:ea typeface="+mn-lt"/>
                <a:cs typeface="+mn-lt"/>
              </a:rPr>
              <a:t>Besoins du client en termes de marketing ou de communication digitale</a:t>
            </a:r>
            <a:endParaRPr lang="fr-FR" sz="2800">
              <a:solidFill>
                <a:srgbClr val="DE8B04"/>
              </a:solidFill>
            </a:endParaRPr>
          </a:p>
        </p:txBody>
      </p:sp>
      <p:sp>
        <p:nvSpPr>
          <p:cNvPr id="4" name="ZoneTexte 3">
            <a:extLst>
              <a:ext uri="{FF2B5EF4-FFF2-40B4-BE49-F238E27FC236}">
                <a16:creationId xmlns:a16="http://schemas.microsoft.com/office/drawing/2014/main" id="{E5D63380-E484-233F-8BE1-7993438D56BC}"/>
              </a:ext>
            </a:extLst>
          </p:cNvPr>
          <p:cNvSpPr txBox="1"/>
          <p:nvPr/>
        </p:nvSpPr>
        <p:spPr>
          <a:xfrm>
            <a:off x="1558636" y="3994728"/>
            <a:ext cx="100676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ea typeface="+mn-lt"/>
                <a:cs typeface="+mn-lt"/>
              </a:rPr>
              <a:t>Augmenter ses chances de réaliser plus de ventes en B2B et en B2C</a:t>
            </a:r>
            <a:endParaRPr lang="fr-FR" sz="2400"/>
          </a:p>
        </p:txBody>
      </p:sp>
      <p:sp>
        <p:nvSpPr>
          <p:cNvPr id="5" name="ZoneTexte 4">
            <a:extLst>
              <a:ext uri="{FF2B5EF4-FFF2-40B4-BE49-F238E27FC236}">
                <a16:creationId xmlns:a16="http://schemas.microsoft.com/office/drawing/2014/main" id="{695732B5-B922-4FED-7E78-8B943CF57B61}"/>
              </a:ext>
            </a:extLst>
          </p:cNvPr>
          <p:cNvSpPr txBox="1"/>
          <p:nvPr/>
        </p:nvSpPr>
        <p:spPr>
          <a:xfrm>
            <a:off x="1512454" y="4791364"/>
            <a:ext cx="100676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ea typeface="+mn-lt"/>
                <a:cs typeface="+mn-lt"/>
              </a:rPr>
              <a:t>Mettre en place une bonne stratégie marketing</a:t>
            </a:r>
            <a:endParaRPr lang="fr-FR" dirty="0">
              <a:ea typeface="+mn-lt"/>
              <a:cs typeface="+mn-lt"/>
            </a:endParaRPr>
          </a:p>
        </p:txBody>
      </p:sp>
      <p:sp>
        <p:nvSpPr>
          <p:cNvPr id="6" name="ZoneTexte 5">
            <a:extLst>
              <a:ext uri="{FF2B5EF4-FFF2-40B4-BE49-F238E27FC236}">
                <a16:creationId xmlns:a16="http://schemas.microsoft.com/office/drawing/2014/main" id="{A1A6A8A3-0160-FB7C-98E1-487280E186A5}"/>
              </a:ext>
            </a:extLst>
          </p:cNvPr>
          <p:cNvSpPr txBox="1"/>
          <p:nvPr/>
        </p:nvSpPr>
        <p:spPr>
          <a:xfrm>
            <a:off x="1558636" y="5657272"/>
            <a:ext cx="100676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ea typeface="+mn-lt"/>
                <a:cs typeface="+mn-lt"/>
              </a:rPr>
              <a:t>Effectuer un bon suivi client</a:t>
            </a:r>
            <a:endParaRPr lang="fr-FR" dirty="0"/>
          </a:p>
        </p:txBody>
      </p:sp>
      <p:pic>
        <p:nvPicPr>
          <p:cNvPr id="8" name="Graphique 4" descr="Retour avec un remplissage uni">
            <a:extLst>
              <a:ext uri="{FF2B5EF4-FFF2-40B4-BE49-F238E27FC236}">
                <a16:creationId xmlns:a16="http://schemas.microsoft.com/office/drawing/2014/main" id="{D173E27E-704E-8E08-77A6-BCDCCA4025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04982" y="3906982"/>
            <a:ext cx="648855" cy="637310"/>
          </a:xfrm>
          <a:prstGeom prst="rect">
            <a:avLst/>
          </a:prstGeom>
        </p:spPr>
      </p:pic>
      <p:pic>
        <p:nvPicPr>
          <p:cNvPr id="9" name="Graphique 4" descr="Retour avec un remplissage uni">
            <a:extLst>
              <a:ext uri="{FF2B5EF4-FFF2-40B4-BE49-F238E27FC236}">
                <a16:creationId xmlns:a16="http://schemas.microsoft.com/office/drawing/2014/main" id="{69C396E1-6E8E-5B5E-477B-230B67F350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04982" y="4703618"/>
            <a:ext cx="648855" cy="637310"/>
          </a:xfrm>
          <a:prstGeom prst="rect">
            <a:avLst/>
          </a:prstGeom>
        </p:spPr>
      </p:pic>
      <p:pic>
        <p:nvPicPr>
          <p:cNvPr id="10" name="Graphique 4" descr="Retour avec un remplissage uni">
            <a:extLst>
              <a:ext uri="{FF2B5EF4-FFF2-40B4-BE49-F238E27FC236}">
                <a16:creationId xmlns:a16="http://schemas.microsoft.com/office/drawing/2014/main" id="{9E9A50DF-78A9-816A-DE5C-54CE978A7A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04982" y="5569527"/>
            <a:ext cx="648855" cy="637310"/>
          </a:xfrm>
          <a:prstGeom prst="rect">
            <a:avLst/>
          </a:prstGeom>
        </p:spPr>
      </p:pic>
    </p:spTree>
    <p:extLst>
      <p:ext uri="{BB962C8B-B14F-4D97-AF65-F5344CB8AC3E}">
        <p14:creationId xmlns:p14="http://schemas.microsoft.com/office/powerpoint/2010/main" val="3156685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3FA1C-8211-6D58-91B1-3442C4A13DCC}"/>
              </a:ext>
            </a:extLst>
          </p:cNvPr>
          <p:cNvSpPr>
            <a:spLocks noGrp="1"/>
          </p:cNvSpPr>
          <p:nvPr>
            <p:ph type="title"/>
          </p:nvPr>
        </p:nvSpPr>
        <p:spPr>
          <a:xfrm>
            <a:off x="1104023" y="202276"/>
            <a:ext cx="10168128" cy="1179576"/>
          </a:xfrm>
        </p:spPr>
        <p:txBody>
          <a:bodyPr/>
          <a:lstStyle/>
          <a:p>
            <a:pPr algn="ctr"/>
            <a:r>
              <a:rPr lang="fr-FR" dirty="0"/>
              <a:t>ANALYSE DE LA COMMUNICATION</a:t>
            </a:r>
          </a:p>
        </p:txBody>
      </p:sp>
      <p:graphicFrame>
        <p:nvGraphicFramePr>
          <p:cNvPr id="5" name="Espace réservé du contenu 4">
            <a:extLst>
              <a:ext uri="{FF2B5EF4-FFF2-40B4-BE49-F238E27FC236}">
                <a16:creationId xmlns:a16="http://schemas.microsoft.com/office/drawing/2014/main" id="{FAAC29C6-2DED-CCEC-3AA4-62A3F06D109C}"/>
              </a:ext>
            </a:extLst>
          </p:cNvPr>
          <p:cNvGraphicFramePr>
            <a:graphicFrameLocks noGrp="1"/>
          </p:cNvGraphicFramePr>
          <p:nvPr>
            <p:ph idx="1"/>
            <p:extLst>
              <p:ext uri="{D42A27DB-BD31-4B8C-83A1-F6EECF244321}">
                <p14:modId xmlns:p14="http://schemas.microsoft.com/office/powerpoint/2010/main" val="1563870485"/>
              </p:ext>
            </p:extLst>
          </p:nvPr>
        </p:nvGraphicFramePr>
        <p:xfrm>
          <a:off x="1139104" y="1531361"/>
          <a:ext cx="10167936" cy="2506633"/>
        </p:xfrm>
        <a:graphic>
          <a:graphicData uri="http://schemas.openxmlformats.org/drawingml/2006/table">
            <a:tbl>
              <a:tblPr firstRow="1" bandRow="1">
                <a:tableStyleId>{5C22544A-7EE6-4342-B048-85BDC9FD1C3A}</a:tableStyleId>
              </a:tblPr>
              <a:tblGrid>
                <a:gridCol w="1694656">
                  <a:extLst>
                    <a:ext uri="{9D8B030D-6E8A-4147-A177-3AD203B41FA5}">
                      <a16:colId xmlns:a16="http://schemas.microsoft.com/office/drawing/2014/main" val="2628870637"/>
                    </a:ext>
                  </a:extLst>
                </a:gridCol>
                <a:gridCol w="1694656">
                  <a:extLst>
                    <a:ext uri="{9D8B030D-6E8A-4147-A177-3AD203B41FA5}">
                      <a16:colId xmlns:a16="http://schemas.microsoft.com/office/drawing/2014/main" val="3074395054"/>
                    </a:ext>
                  </a:extLst>
                </a:gridCol>
                <a:gridCol w="1694656">
                  <a:extLst>
                    <a:ext uri="{9D8B030D-6E8A-4147-A177-3AD203B41FA5}">
                      <a16:colId xmlns:a16="http://schemas.microsoft.com/office/drawing/2014/main" val="1421665497"/>
                    </a:ext>
                  </a:extLst>
                </a:gridCol>
                <a:gridCol w="1694656">
                  <a:extLst>
                    <a:ext uri="{9D8B030D-6E8A-4147-A177-3AD203B41FA5}">
                      <a16:colId xmlns:a16="http://schemas.microsoft.com/office/drawing/2014/main" val="1336010985"/>
                    </a:ext>
                  </a:extLst>
                </a:gridCol>
                <a:gridCol w="1694656">
                  <a:extLst>
                    <a:ext uri="{9D8B030D-6E8A-4147-A177-3AD203B41FA5}">
                      <a16:colId xmlns:a16="http://schemas.microsoft.com/office/drawing/2014/main" val="2616196878"/>
                    </a:ext>
                  </a:extLst>
                </a:gridCol>
                <a:gridCol w="1694656">
                  <a:extLst>
                    <a:ext uri="{9D8B030D-6E8A-4147-A177-3AD203B41FA5}">
                      <a16:colId xmlns:a16="http://schemas.microsoft.com/office/drawing/2014/main" val="771690786"/>
                    </a:ext>
                  </a:extLst>
                </a:gridCol>
              </a:tblGrid>
              <a:tr h="727363">
                <a:tc>
                  <a:txBody>
                    <a:bodyPr/>
                    <a:lstStyle/>
                    <a:p>
                      <a:pPr rtl="0" fontAlgn="t">
                        <a:spcBef>
                          <a:spcPts val="0"/>
                        </a:spcBef>
                        <a:spcAft>
                          <a:spcPts val="0"/>
                        </a:spcAft>
                      </a:pPr>
                      <a:r>
                        <a:rPr lang="fr-FR" sz="1200" u="none" strike="noStrike">
                          <a:effectLst/>
                        </a:rPr>
                        <a:t>RESEAUX SOCIAUX</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URL</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NOMBRE D’ABONNES</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TAUX D’ENGAGEMENT</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TYPES DE CONTENUS</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SUJETS PUBLIES</a:t>
                      </a:r>
                      <a:endParaRPr lang="fr-FR">
                        <a:effectLst/>
                      </a:endParaRPr>
                    </a:p>
                  </a:txBody>
                  <a:tcPr marL="95250" marR="95250" marT="95250" marB="95250"/>
                </a:tc>
                <a:extLst>
                  <a:ext uri="{0D108BD9-81ED-4DB2-BD59-A6C34878D82A}">
                    <a16:rowId xmlns:a16="http://schemas.microsoft.com/office/drawing/2014/main" val="1297219767"/>
                  </a:ext>
                </a:extLst>
              </a:tr>
              <a:tr h="857250">
                <a:tc>
                  <a:txBody>
                    <a:bodyPr/>
                    <a:lstStyle/>
                    <a:p>
                      <a:pPr rtl="0" fontAlgn="t">
                        <a:spcBef>
                          <a:spcPts val="0"/>
                        </a:spcBef>
                        <a:spcAft>
                          <a:spcPts val="0"/>
                        </a:spcAft>
                      </a:pPr>
                      <a:r>
                        <a:rPr lang="fr-FR" sz="1200" u="none" strike="noStrike">
                          <a:effectLst/>
                        </a:rPr>
                        <a:t>FACEBOOK</a:t>
                      </a:r>
                      <a:endParaRPr lang="fr-FR">
                        <a:effectLst/>
                      </a:endParaRPr>
                    </a:p>
                  </a:txBody>
                  <a:tcPr marL="95250" marR="95250" marT="95250" marB="95250"/>
                </a:tc>
                <a:tc>
                  <a:txBody>
                    <a:bodyPr/>
                    <a:lstStyle/>
                    <a:p>
                      <a:pPr rtl="0" fontAlgn="t">
                        <a:spcBef>
                          <a:spcPts val="0"/>
                        </a:spcBef>
                        <a:spcAft>
                          <a:spcPts val="0"/>
                        </a:spcAft>
                      </a:pPr>
                      <a:r>
                        <a:rPr lang="fr-FR" sz="1100" u="sng" strike="noStrike">
                          <a:effectLst/>
                          <a:hlinkClick r:id="rId2"/>
                        </a:rPr>
                        <a:t>https://fr-fr.facebook.com/construisonsensemblesarl/</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2,7K</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26</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TEXTES</a:t>
                      </a:r>
                      <a:endParaRPr lang="fr-FR">
                        <a:effectLst/>
                      </a:endParaRPr>
                    </a:p>
                    <a:p>
                      <a:pPr rtl="0" fontAlgn="t">
                        <a:spcBef>
                          <a:spcPts val="0"/>
                        </a:spcBef>
                        <a:spcAft>
                          <a:spcPts val="0"/>
                        </a:spcAft>
                      </a:pPr>
                      <a:r>
                        <a:rPr lang="fr-FR" sz="1200" u="none" strike="noStrike">
                          <a:effectLst/>
                        </a:rPr>
                        <a:t>PHOTOS</a:t>
                      </a:r>
                      <a:endParaRPr lang="fr-FR">
                        <a:effectLst/>
                      </a:endParaRPr>
                    </a:p>
                  </a:txBody>
                  <a:tcPr marL="95250" marR="95250" marT="95250" marB="95250"/>
                </a:tc>
                <a:tc>
                  <a:txBody>
                    <a:bodyPr/>
                    <a:lstStyle/>
                    <a:p>
                      <a:pPr fontAlgn="t"/>
                      <a:r>
                        <a:rPr lang="fr-FR">
                          <a:effectLst/>
                        </a:rPr>
                        <a:t> </a:t>
                      </a:r>
                    </a:p>
                  </a:txBody>
                  <a:tcPr marL="95250" marR="95250" marT="95250" marB="95250"/>
                </a:tc>
                <a:extLst>
                  <a:ext uri="{0D108BD9-81ED-4DB2-BD59-A6C34878D82A}">
                    <a16:rowId xmlns:a16="http://schemas.microsoft.com/office/drawing/2014/main" val="2293196841"/>
                  </a:ext>
                </a:extLst>
              </a:tr>
              <a:tr h="609600">
                <a:tc>
                  <a:txBody>
                    <a:bodyPr/>
                    <a:lstStyle/>
                    <a:p>
                      <a:pPr rtl="0" fontAlgn="t">
                        <a:spcBef>
                          <a:spcPts val="0"/>
                        </a:spcBef>
                        <a:spcAft>
                          <a:spcPts val="0"/>
                        </a:spcAft>
                      </a:pPr>
                      <a:r>
                        <a:rPr lang="fr-FR" sz="1200" u="none" strike="noStrike">
                          <a:effectLst/>
                        </a:rPr>
                        <a:t>INSTAGRAM</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https://instagram.com/construisonsensemblesarl?igshid=YmMyMTA2M2Y=</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19</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0</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RIEN</a:t>
                      </a:r>
                      <a:endParaRPr lang="fr-FR">
                        <a:effectLst/>
                      </a:endParaRPr>
                    </a:p>
                  </a:txBody>
                  <a:tcPr marL="95250" marR="95250" marT="95250" marB="95250"/>
                </a:tc>
                <a:tc>
                  <a:txBody>
                    <a:bodyPr/>
                    <a:lstStyle/>
                    <a:p>
                      <a:pPr rtl="0" fontAlgn="t">
                        <a:spcBef>
                          <a:spcPts val="0"/>
                        </a:spcBef>
                        <a:spcAft>
                          <a:spcPts val="0"/>
                        </a:spcAft>
                      </a:pPr>
                      <a:r>
                        <a:rPr lang="fr-FR" sz="1200" u="none" strike="noStrike">
                          <a:effectLst/>
                        </a:rPr>
                        <a:t>RIEN</a:t>
                      </a:r>
                      <a:endParaRPr lang="fr-FR">
                        <a:effectLst/>
                      </a:endParaRPr>
                    </a:p>
                  </a:txBody>
                  <a:tcPr marL="95250" marR="95250" marT="95250" marB="95250"/>
                </a:tc>
                <a:extLst>
                  <a:ext uri="{0D108BD9-81ED-4DB2-BD59-A6C34878D82A}">
                    <a16:rowId xmlns:a16="http://schemas.microsoft.com/office/drawing/2014/main" val="1910773904"/>
                  </a:ext>
                </a:extLst>
              </a:tr>
            </a:tbl>
          </a:graphicData>
        </a:graphic>
      </p:graphicFrame>
      <p:graphicFrame>
        <p:nvGraphicFramePr>
          <p:cNvPr id="8" name="Tableau 7">
            <a:extLst>
              <a:ext uri="{FF2B5EF4-FFF2-40B4-BE49-F238E27FC236}">
                <a16:creationId xmlns:a16="http://schemas.microsoft.com/office/drawing/2014/main" id="{B0C7E848-2D0C-0500-47E0-68370AF99770}"/>
              </a:ext>
            </a:extLst>
          </p:cNvPr>
          <p:cNvGraphicFramePr>
            <a:graphicFrameLocks noGrp="1"/>
          </p:cNvGraphicFramePr>
          <p:nvPr>
            <p:extLst>
              <p:ext uri="{D42A27DB-BD31-4B8C-83A1-F6EECF244321}">
                <p14:modId xmlns:p14="http://schemas.microsoft.com/office/powerpoint/2010/main" val="688178632"/>
              </p:ext>
            </p:extLst>
          </p:nvPr>
        </p:nvGraphicFramePr>
        <p:xfrm>
          <a:off x="1131454" y="4017818"/>
          <a:ext cx="10171482" cy="2539763"/>
        </p:xfrm>
        <a:graphic>
          <a:graphicData uri="http://schemas.openxmlformats.org/drawingml/2006/table">
            <a:tbl>
              <a:tblPr firstRow="1" bandRow="1">
                <a:tableStyleId>{5C22544A-7EE6-4342-B048-85BDC9FD1C3A}</a:tableStyleId>
              </a:tblPr>
              <a:tblGrid>
                <a:gridCol w="1695247">
                  <a:extLst>
                    <a:ext uri="{9D8B030D-6E8A-4147-A177-3AD203B41FA5}">
                      <a16:colId xmlns:a16="http://schemas.microsoft.com/office/drawing/2014/main" val="224496819"/>
                    </a:ext>
                  </a:extLst>
                </a:gridCol>
                <a:gridCol w="1695247">
                  <a:extLst>
                    <a:ext uri="{9D8B030D-6E8A-4147-A177-3AD203B41FA5}">
                      <a16:colId xmlns:a16="http://schemas.microsoft.com/office/drawing/2014/main" val="955587740"/>
                    </a:ext>
                  </a:extLst>
                </a:gridCol>
                <a:gridCol w="1695247">
                  <a:extLst>
                    <a:ext uri="{9D8B030D-6E8A-4147-A177-3AD203B41FA5}">
                      <a16:colId xmlns:a16="http://schemas.microsoft.com/office/drawing/2014/main" val="3886436339"/>
                    </a:ext>
                  </a:extLst>
                </a:gridCol>
                <a:gridCol w="1695247">
                  <a:extLst>
                    <a:ext uri="{9D8B030D-6E8A-4147-A177-3AD203B41FA5}">
                      <a16:colId xmlns:a16="http://schemas.microsoft.com/office/drawing/2014/main" val="1990782152"/>
                    </a:ext>
                  </a:extLst>
                </a:gridCol>
                <a:gridCol w="1695247">
                  <a:extLst>
                    <a:ext uri="{9D8B030D-6E8A-4147-A177-3AD203B41FA5}">
                      <a16:colId xmlns:a16="http://schemas.microsoft.com/office/drawing/2014/main" val="1893407467"/>
                    </a:ext>
                  </a:extLst>
                </a:gridCol>
                <a:gridCol w="1695247">
                  <a:extLst>
                    <a:ext uri="{9D8B030D-6E8A-4147-A177-3AD203B41FA5}">
                      <a16:colId xmlns:a16="http://schemas.microsoft.com/office/drawing/2014/main" val="347331294"/>
                    </a:ext>
                  </a:extLst>
                </a:gridCol>
              </a:tblGrid>
              <a:tr h="876959">
                <a:tc>
                  <a:txBody>
                    <a:bodyPr/>
                    <a:lstStyle/>
                    <a:p>
                      <a:pPr rtl="0" fontAlgn="t">
                        <a:spcBef>
                          <a:spcPts val="0"/>
                        </a:spcBef>
                        <a:spcAft>
                          <a:spcPts val="0"/>
                        </a:spcAft>
                      </a:pPr>
                      <a:r>
                        <a:rPr lang="fr-FR" sz="1200" b="0" dirty="0">
                          <a:effectLst/>
                        </a:rPr>
                        <a:t>TWITTER</a:t>
                      </a:r>
                      <a:endParaRPr lang="fr-FR" b="0">
                        <a:effectLst/>
                      </a:endParaRPr>
                    </a:p>
                  </a:txBody>
                  <a:tcPr marL="95250" marR="95250" marT="95250" marB="95250">
                    <a:solidFill>
                      <a:schemeClr val="accent4">
                        <a:lumMod val="20000"/>
                        <a:lumOff val="80000"/>
                      </a:schemeClr>
                    </a:solidFill>
                  </a:tcPr>
                </a:tc>
                <a:tc>
                  <a:txBody>
                    <a:bodyPr/>
                    <a:lstStyle/>
                    <a:p>
                      <a:pPr rtl="0" fontAlgn="t">
                        <a:spcBef>
                          <a:spcPts val="0"/>
                        </a:spcBef>
                        <a:spcAft>
                          <a:spcPts val="0"/>
                        </a:spcAft>
                      </a:pPr>
                      <a:r>
                        <a:rPr lang="fr-FR" sz="1100" b="0" dirty="0">
                          <a:effectLst/>
                        </a:rPr>
                        <a:t>https://twitter.com/CE_Sarl?t=UMZ1u0JYD5JgmnZ888CNTA&amp;s=09</a:t>
                      </a:r>
                      <a:endParaRPr lang="fr-FR" b="0">
                        <a:effectLst/>
                      </a:endParaRPr>
                    </a:p>
                  </a:txBody>
                  <a:tcPr marL="95250" marR="95250" marT="95250" marB="95250">
                    <a:solidFill>
                      <a:schemeClr val="accent4">
                        <a:lumMod val="20000"/>
                        <a:lumOff val="80000"/>
                      </a:schemeClr>
                    </a:solidFill>
                  </a:tcPr>
                </a:tc>
                <a:tc>
                  <a:txBody>
                    <a:bodyPr/>
                    <a:lstStyle/>
                    <a:p>
                      <a:pPr rtl="0" fontAlgn="t">
                        <a:spcBef>
                          <a:spcPts val="0"/>
                        </a:spcBef>
                        <a:spcAft>
                          <a:spcPts val="0"/>
                        </a:spcAft>
                      </a:pPr>
                      <a:r>
                        <a:rPr lang="fr-FR" sz="1200" b="0" dirty="0">
                          <a:effectLst/>
                        </a:rPr>
                        <a:t>2</a:t>
                      </a:r>
                      <a:endParaRPr lang="fr-FR" b="0">
                        <a:effectLst/>
                      </a:endParaRPr>
                    </a:p>
                  </a:txBody>
                  <a:tcPr marL="95250" marR="95250" marT="95250" marB="95250">
                    <a:solidFill>
                      <a:schemeClr val="accent4">
                        <a:lumMod val="20000"/>
                        <a:lumOff val="80000"/>
                      </a:schemeClr>
                    </a:solidFill>
                  </a:tcPr>
                </a:tc>
                <a:tc>
                  <a:txBody>
                    <a:bodyPr/>
                    <a:lstStyle/>
                    <a:p>
                      <a:pPr rtl="0" fontAlgn="t">
                        <a:spcBef>
                          <a:spcPts val="0"/>
                        </a:spcBef>
                        <a:spcAft>
                          <a:spcPts val="0"/>
                        </a:spcAft>
                      </a:pPr>
                      <a:r>
                        <a:rPr lang="fr-FR" sz="1200" b="0" dirty="0">
                          <a:effectLst/>
                        </a:rPr>
                        <a:t>0</a:t>
                      </a:r>
                      <a:endParaRPr lang="fr-FR" b="0">
                        <a:effectLst/>
                      </a:endParaRPr>
                    </a:p>
                  </a:txBody>
                  <a:tcPr marL="95250" marR="95250" marT="95250" marB="95250">
                    <a:solidFill>
                      <a:schemeClr val="accent4">
                        <a:lumMod val="20000"/>
                        <a:lumOff val="80000"/>
                      </a:schemeClr>
                    </a:solidFill>
                  </a:tcPr>
                </a:tc>
                <a:tc>
                  <a:txBody>
                    <a:bodyPr/>
                    <a:lstStyle/>
                    <a:p>
                      <a:pPr rtl="0" fontAlgn="t">
                        <a:spcBef>
                          <a:spcPts val="0"/>
                        </a:spcBef>
                        <a:spcAft>
                          <a:spcPts val="0"/>
                        </a:spcAft>
                      </a:pPr>
                      <a:r>
                        <a:rPr lang="fr-FR" sz="1200" b="0" dirty="0">
                          <a:effectLst/>
                        </a:rPr>
                        <a:t>TEXTE</a:t>
                      </a:r>
                      <a:endParaRPr lang="fr-FR" b="0">
                        <a:effectLst/>
                      </a:endParaRPr>
                    </a:p>
                  </a:txBody>
                  <a:tcPr marL="95250" marR="95250" marT="95250" marB="95250">
                    <a:solidFill>
                      <a:schemeClr val="accent4">
                        <a:lumMod val="20000"/>
                        <a:lumOff val="80000"/>
                      </a:schemeClr>
                    </a:solidFill>
                  </a:tcPr>
                </a:tc>
                <a:tc>
                  <a:txBody>
                    <a:bodyPr/>
                    <a:lstStyle/>
                    <a:p>
                      <a:pPr rtl="0" fontAlgn="t">
                        <a:spcBef>
                          <a:spcPts val="0"/>
                        </a:spcBef>
                        <a:spcAft>
                          <a:spcPts val="0"/>
                        </a:spcAft>
                      </a:pPr>
                      <a:r>
                        <a:rPr lang="fr-FR" sz="1200" b="0" dirty="0">
                          <a:effectLst/>
                        </a:rPr>
                        <a:t>MOT DE BIENVENUE</a:t>
                      </a:r>
                      <a:endParaRPr lang="fr-FR" b="0" dirty="0">
                        <a:effectLst/>
                      </a:endParaRPr>
                    </a:p>
                  </a:txBody>
                  <a:tcPr marL="95250" marR="95250" marT="95250" marB="95250">
                    <a:solidFill>
                      <a:schemeClr val="accent4">
                        <a:lumMod val="20000"/>
                        <a:lumOff val="80000"/>
                      </a:schemeClr>
                    </a:solidFill>
                  </a:tcPr>
                </a:tc>
                <a:extLst>
                  <a:ext uri="{0D108BD9-81ED-4DB2-BD59-A6C34878D82A}">
                    <a16:rowId xmlns:a16="http://schemas.microsoft.com/office/drawing/2014/main" val="1423435028"/>
                  </a:ext>
                </a:extLst>
              </a:tr>
              <a:tr h="922515">
                <a:tc>
                  <a:txBody>
                    <a:bodyPr/>
                    <a:lstStyle/>
                    <a:p>
                      <a:pPr rtl="0" fontAlgn="t">
                        <a:spcBef>
                          <a:spcPts val="0"/>
                        </a:spcBef>
                        <a:spcAft>
                          <a:spcPts val="0"/>
                        </a:spcAft>
                      </a:pPr>
                      <a:r>
                        <a:rPr lang="fr-FR" sz="1200" dirty="0">
                          <a:effectLst/>
                        </a:rPr>
                        <a:t>LINKEDIN </a:t>
                      </a:r>
                      <a:endParaRPr lang="fr-FR" dirty="0">
                        <a:effectLst/>
                      </a:endParaRPr>
                    </a:p>
                  </a:txBody>
                  <a:tcPr marL="95250" marR="95250" marT="95250" marB="95250"/>
                </a:tc>
                <a:tc>
                  <a:txBody>
                    <a:bodyPr/>
                    <a:lstStyle/>
                    <a:p>
                      <a:pPr rtl="0" fontAlgn="t">
                        <a:spcBef>
                          <a:spcPts val="0"/>
                        </a:spcBef>
                        <a:spcAft>
                          <a:spcPts val="0"/>
                        </a:spcAft>
                      </a:pPr>
                      <a:r>
                        <a:rPr lang="fr-FR" sz="1200" dirty="0">
                          <a:effectLst/>
                        </a:rPr>
                        <a:t>https://www.linkedin.com/company/construisons-ensemble-sarl/</a:t>
                      </a:r>
                      <a:endParaRPr lang="fr-FR" dirty="0">
                        <a:effectLst/>
                      </a:endParaRPr>
                    </a:p>
                  </a:txBody>
                  <a:tcPr marL="95250" marR="95250" marT="95250" marB="95250"/>
                </a:tc>
                <a:tc>
                  <a:txBody>
                    <a:bodyPr/>
                    <a:lstStyle/>
                    <a:p>
                      <a:pPr rtl="0" fontAlgn="t">
                        <a:spcBef>
                          <a:spcPts val="0"/>
                        </a:spcBef>
                        <a:spcAft>
                          <a:spcPts val="0"/>
                        </a:spcAft>
                      </a:pPr>
                      <a:r>
                        <a:rPr lang="fr-FR" sz="1200" dirty="0">
                          <a:effectLst/>
                        </a:rPr>
                        <a:t>63</a:t>
                      </a:r>
                      <a:endParaRPr lang="fr-FR" dirty="0">
                        <a:effectLst/>
                      </a:endParaRPr>
                    </a:p>
                  </a:txBody>
                  <a:tcPr marL="95250" marR="95250" marT="95250" marB="95250"/>
                </a:tc>
                <a:tc>
                  <a:txBody>
                    <a:bodyPr/>
                    <a:lstStyle/>
                    <a:p>
                      <a:pPr fontAlgn="t"/>
                      <a:endParaRPr lang="fr-FR" dirty="0">
                        <a:effectLst/>
                      </a:endParaRPr>
                    </a:p>
                  </a:txBody>
                  <a:tcPr marL="95250" marR="95250" marT="95250" marB="95250"/>
                </a:tc>
                <a:tc>
                  <a:txBody>
                    <a:bodyPr/>
                    <a:lstStyle/>
                    <a:p>
                      <a:pPr rtl="0" fontAlgn="t">
                        <a:spcBef>
                          <a:spcPts val="0"/>
                        </a:spcBef>
                        <a:spcAft>
                          <a:spcPts val="0"/>
                        </a:spcAft>
                      </a:pPr>
                      <a:r>
                        <a:rPr lang="fr-FR" sz="1200" dirty="0">
                          <a:effectLst/>
                        </a:rPr>
                        <a:t>TEXTE</a:t>
                      </a:r>
                      <a:endParaRPr lang="fr-FR" dirty="0">
                        <a:effectLst/>
                      </a:endParaRPr>
                    </a:p>
                    <a:p>
                      <a:pPr rtl="0" fontAlgn="t">
                        <a:spcBef>
                          <a:spcPts val="0"/>
                        </a:spcBef>
                        <a:spcAft>
                          <a:spcPts val="0"/>
                        </a:spcAft>
                      </a:pPr>
                      <a:r>
                        <a:rPr lang="fr-FR" sz="1200" dirty="0">
                          <a:effectLst/>
                        </a:rPr>
                        <a:t>PHOTO</a:t>
                      </a:r>
                      <a:endParaRPr lang="fr-FR" dirty="0">
                        <a:effectLst/>
                      </a:endParaRPr>
                    </a:p>
                  </a:txBody>
                  <a:tcPr marL="95250" marR="95250" marT="95250" marB="95250"/>
                </a:tc>
                <a:tc>
                  <a:txBody>
                    <a:bodyPr/>
                    <a:lstStyle/>
                    <a:p>
                      <a:pPr fontAlgn="t"/>
                      <a:endParaRPr lang="fr-FR" dirty="0">
                        <a:effectLst/>
                      </a:endParaRPr>
                    </a:p>
                  </a:txBody>
                  <a:tcPr marL="95250" marR="95250" marT="95250" marB="95250"/>
                </a:tc>
                <a:extLst>
                  <a:ext uri="{0D108BD9-81ED-4DB2-BD59-A6C34878D82A}">
                    <a16:rowId xmlns:a16="http://schemas.microsoft.com/office/drawing/2014/main" val="2010653630"/>
                  </a:ext>
                </a:extLst>
              </a:tr>
              <a:tr h="740289">
                <a:tc>
                  <a:txBody>
                    <a:bodyPr/>
                    <a:lstStyle/>
                    <a:p>
                      <a:pPr rtl="0" fontAlgn="t">
                        <a:spcBef>
                          <a:spcPts val="0"/>
                        </a:spcBef>
                        <a:spcAft>
                          <a:spcPts val="0"/>
                        </a:spcAft>
                      </a:pPr>
                      <a:r>
                        <a:rPr lang="fr-FR" sz="1200" dirty="0">
                          <a:effectLst/>
                        </a:rPr>
                        <a:t>YOUTUBE </a:t>
                      </a:r>
                      <a:endParaRPr lang="fr-FR" dirty="0">
                        <a:effectLst/>
                      </a:endParaRPr>
                    </a:p>
                  </a:txBody>
                  <a:tcPr marL="95250" marR="95250" marT="95250" marB="95250"/>
                </a:tc>
                <a:tc>
                  <a:txBody>
                    <a:bodyPr/>
                    <a:lstStyle/>
                    <a:p>
                      <a:pPr rtl="0" fontAlgn="t">
                        <a:spcBef>
                          <a:spcPts val="0"/>
                        </a:spcBef>
                        <a:spcAft>
                          <a:spcPts val="0"/>
                        </a:spcAft>
                      </a:pPr>
                      <a:r>
                        <a:rPr lang="fr-FR" sz="1200" dirty="0">
                          <a:effectLst/>
                        </a:rPr>
                        <a:t>https://youtube.com/channel/UCFzm043xDsYXqQl34ay-jJA</a:t>
                      </a:r>
                      <a:endParaRPr lang="fr-FR" dirty="0">
                        <a:effectLst/>
                      </a:endParaRPr>
                    </a:p>
                  </a:txBody>
                  <a:tcPr marL="95250" marR="95250" marT="95250" marB="95250"/>
                </a:tc>
                <a:tc>
                  <a:txBody>
                    <a:bodyPr/>
                    <a:lstStyle/>
                    <a:p>
                      <a:pPr fontAlgn="t"/>
                      <a:endParaRPr lang="fr-FR" dirty="0">
                        <a:effectLst/>
                      </a:endParaRPr>
                    </a:p>
                  </a:txBody>
                  <a:tcPr marL="95250" marR="95250" marT="95250" marB="95250"/>
                </a:tc>
                <a:tc>
                  <a:txBody>
                    <a:bodyPr/>
                    <a:lstStyle/>
                    <a:p>
                      <a:pPr fontAlgn="t"/>
                      <a:endParaRPr lang="fr-FR" dirty="0">
                        <a:effectLst/>
                      </a:endParaRPr>
                    </a:p>
                  </a:txBody>
                  <a:tcPr marL="95250" marR="95250" marT="95250" marB="95250"/>
                </a:tc>
                <a:tc>
                  <a:txBody>
                    <a:bodyPr/>
                    <a:lstStyle/>
                    <a:p>
                      <a:pPr fontAlgn="t"/>
                      <a:endParaRPr lang="fr-FR" dirty="0">
                        <a:effectLst/>
                      </a:endParaRPr>
                    </a:p>
                  </a:txBody>
                  <a:tcPr marL="95250" marR="95250" marT="95250" marB="95250"/>
                </a:tc>
                <a:tc>
                  <a:txBody>
                    <a:bodyPr/>
                    <a:lstStyle/>
                    <a:p>
                      <a:pPr fontAlgn="t"/>
                      <a:endParaRPr lang="fr-FR" dirty="0">
                        <a:effectLst/>
                      </a:endParaRPr>
                    </a:p>
                  </a:txBody>
                  <a:tcPr marL="95250" marR="95250" marT="95250" marB="95250"/>
                </a:tc>
                <a:extLst>
                  <a:ext uri="{0D108BD9-81ED-4DB2-BD59-A6C34878D82A}">
                    <a16:rowId xmlns:a16="http://schemas.microsoft.com/office/drawing/2014/main" val="1895273334"/>
                  </a:ext>
                </a:extLst>
              </a:tr>
            </a:tbl>
          </a:graphicData>
        </a:graphic>
      </p:graphicFrame>
    </p:spTree>
    <p:extLst>
      <p:ext uri="{BB962C8B-B14F-4D97-AF65-F5344CB8AC3E}">
        <p14:creationId xmlns:p14="http://schemas.microsoft.com/office/powerpoint/2010/main" val="3667079095"/>
      </p:ext>
    </p:extLst>
  </p:cSld>
  <p:clrMapOvr>
    <a:masterClrMapping/>
  </p:clrMapOvr>
  <p:transition spd="med">
    <p:pull/>
  </p:transition>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53</Slides>
  <Notes>0</Notes>
  <HiddenSlides>0</HiddenSlides>
  <MMClips>0</MMClips>
  <ScaleCrop>false</ScaleCrop>
  <HeadingPairs>
    <vt:vector size="4" baseType="variant">
      <vt:variant>
        <vt:lpstr>Thème</vt:lpstr>
      </vt:variant>
      <vt:variant>
        <vt:i4>1</vt:i4>
      </vt:variant>
      <vt:variant>
        <vt:lpstr>Titres des diapositives</vt:lpstr>
      </vt:variant>
      <vt:variant>
        <vt:i4>53</vt:i4>
      </vt:variant>
    </vt:vector>
  </HeadingPairs>
  <TitlesOfParts>
    <vt:vector size="54" baseType="lpstr">
      <vt:lpstr>AccentBoxVTI</vt:lpstr>
      <vt:lpstr>AUDIT SEO &amp; MARKETING DIGITAL</vt:lpstr>
      <vt:lpstr>PARTIE I L'AGENCE  MARKETING</vt:lpstr>
      <vt:lpstr>Organisation du travail</vt:lpstr>
      <vt:lpstr>PARTIE II LE CLIENT ET SON ENTREPRISE </vt:lpstr>
      <vt:lpstr>LE CLIENT ET SON ENTREPRISE</vt:lpstr>
      <vt:lpstr>LE CLIENT ET SON ENTREPRISE </vt:lpstr>
      <vt:lpstr>LE CLIENT ET SON ENTREPRISE </vt:lpstr>
      <vt:lpstr>LE CLIENT ET SON ENTREPRISE  </vt:lpstr>
      <vt:lpstr>ANALYSE DE LA COMMUNICATION</vt:lpstr>
      <vt:lpstr>ANALYSE DE LA COMMUNICATION </vt:lpstr>
      <vt:lpstr>ANALYSE DE LA COMMUNICATION</vt:lpstr>
      <vt:lpstr>ANALYSE DE LA COMMUNICATION</vt:lpstr>
      <vt:lpstr>ANALYSE DE LA COMMUNICATION</vt:lpstr>
      <vt:lpstr>ANALYSE DE LA COMMUNICATION</vt:lpstr>
      <vt:lpstr>ANALYSE DE LA COMMUNICATION</vt:lpstr>
      <vt:lpstr>ANALYSE DE LA COMMUNICATION</vt:lpstr>
      <vt:lpstr>PARTIE III AUDIT ET ETUDE DE MARCHE </vt:lpstr>
      <vt:lpstr>ETUDE DE MARCHE</vt:lpstr>
      <vt:lpstr>ETUDE DE MARCHE</vt:lpstr>
      <vt:lpstr>ETUDE DE MARCHE</vt:lpstr>
      <vt:lpstr>ETUDE DE MARCHE</vt:lpstr>
      <vt:lpstr>ETUDE DE MARCHE</vt:lpstr>
      <vt:lpstr>ETUDE DE MARCHE</vt:lpstr>
      <vt:lpstr>ETUDE DE MARCHE</vt:lpstr>
      <vt:lpstr>ANALYSE CONCURENTIELLE</vt:lpstr>
      <vt:lpstr>ANALYSE CONCURENTIELLE</vt:lpstr>
      <vt:lpstr>ANALYSE CONCURENTIELLE</vt:lpstr>
      <vt:lpstr>ANALYSE CONCURENTIELLE</vt:lpstr>
      <vt:lpstr>ANALYSE CONCURENTIELLE</vt:lpstr>
      <vt:lpstr>ANALYSE CONCURENTIELLE</vt:lpstr>
      <vt:lpstr>PARTIE IV MARKETING &amp; COMMUNICATION DIGITALE </vt:lpstr>
      <vt:lpstr>OBJECTIFS VISES</vt:lpstr>
      <vt:lpstr>DIFFERENTS MEDIAS DE L'ENTREPRISE</vt:lpstr>
      <vt:lpstr>DIFFERENTS MEDIAS DE L'ENTREPRISE</vt:lpstr>
      <vt:lpstr>DIFFERENTS MEDIAS DE L'ENTREPRISE</vt:lpstr>
      <vt:lpstr>MODIFICATIONS SUR LES MEDIAS</vt:lpstr>
      <vt:lpstr>MODIFICATIONS SUR LES MEDIAS</vt:lpstr>
      <vt:lpstr>INBOUND MARKETING</vt:lpstr>
      <vt:lpstr>INBOUND MARKETING </vt:lpstr>
      <vt:lpstr>STRATEGIE DE COMMUNICATION</vt:lpstr>
      <vt:lpstr>STRATEGIE DE COMMUNICATION</vt:lpstr>
      <vt:lpstr>CONTENUS A PROPOSER AU CLIENT</vt:lpstr>
      <vt:lpstr>PARTIE IV AUDIT SEO </vt:lpstr>
      <vt:lpstr>ASPECT TECHNIQUE</vt:lpstr>
      <vt:lpstr>ASPECT TECHNIQUE</vt:lpstr>
      <vt:lpstr>PARTIE VI REDACTION  WEB</vt:lpstr>
      <vt:lpstr>ARTICLE DE BLOG</vt:lpstr>
      <vt:lpstr>ARTICLE DE BLOG</vt:lpstr>
      <vt:lpstr>ARTICLE DE BLOG</vt:lpstr>
      <vt:lpstr>ARTICLE DE BLOG</vt:lpstr>
      <vt:lpstr>ARTICLE DE BLOG</vt:lpstr>
      <vt:lpstr>FICHE DE PRODUIT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1498</cp:revision>
  <dcterms:created xsi:type="dcterms:W3CDTF">2012-07-30T22:21:58Z</dcterms:created>
  <dcterms:modified xsi:type="dcterms:W3CDTF">2022-11-19T22:38:47Z</dcterms:modified>
</cp:coreProperties>
</file>