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70" r:id="rId14"/>
    <p:sldId id="274" r:id="rId15"/>
    <p:sldId id="272" r:id="rId16"/>
    <p:sldId id="273" r:id="rId17"/>
    <p:sldId id="271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>
        <p:scale>
          <a:sx n="50" d="100"/>
          <a:sy n="50" d="100"/>
        </p:scale>
        <p:origin x="1374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2C1FBC-B71A-426F-BBCA-25EC578D43FD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F0A8598-FC01-4F5C-BACC-F305CD8EA945}">
      <dgm:prSet phldrT="[Texte]"/>
      <dgm:spPr/>
      <dgm:t>
        <a:bodyPr/>
        <a:lstStyle/>
        <a:p>
          <a:r>
            <a:rPr lang="fr-CM" b="1" dirty="0" smtClean="0"/>
            <a:t>1.	La recherche d’informations:</a:t>
          </a:r>
        </a:p>
        <a:p>
          <a:r>
            <a:rPr lang="fr-FR" b="0" i="0" dirty="0" smtClean="0"/>
            <a:t>Le consommateur consulte des sites internet, lit des articles de blog, des livres blancs ou des </a:t>
          </a:r>
          <a:r>
            <a:rPr lang="fr-FR" b="0" i="0" dirty="0" err="1" smtClean="0"/>
            <a:t>ebooks</a:t>
          </a:r>
          <a:r>
            <a:rPr lang="fr-FR" b="0" i="0" dirty="0" smtClean="0"/>
            <a:t>. Il lui apporter des éléments de réponses avec du contenu à valeur ajoutée. </a:t>
          </a:r>
          <a:endParaRPr lang="fr-FR" dirty="0"/>
        </a:p>
      </dgm:t>
    </dgm:pt>
    <dgm:pt modelId="{E52F5E88-6E9D-401F-B9EA-FF1BC8EECDE7}" type="parTrans" cxnId="{ABE714C2-9785-4177-9728-BD1FDB581F9A}">
      <dgm:prSet/>
      <dgm:spPr/>
      <dgm:t>
        <a:bodyPr/>
        <a:lstStyle/>
        <a:p>
          <a:endParaRPr lang="fr-FR"/>
        </a:p>
      </dgm:t>
    </dgm:pt>
    <dgm:pt modelId="{7D1CD7FF-07AB-4598-B918-FBBC55CF76B6}" type="sibTrans" cxnId="{ABE714C2-9785-4177-9728-BD1FDB581F9A}">
      <dgm:prSet/>
      <dgm:spPr/>
      <dgm:t>
        <a:bodyPr/>
        <a:lstStyle/>
        <a:p>
          <a:endParaRPr lang="fr-FR"/>
        </a:p>
      </dgm:t>
    </dgm:pt>
    <dgm:pt modelId="{7BA35360-B062-4C8C-A018-15A6CC55D76F}">
      <dgm:prSet phldrT="[Texte]"/>
      <dgm:spPr/>
      <dgm:t>
        <a:bodyPr/>
        <a:lstStyle/>
        <a:p>
          <a:r>
            <a:rPr lang="fr-CM" b="1" dirty="0" smtClean="0"/>
            <a:t>2.	La comparaison</a:t>
          </a:r>
        </a:p>
        <a:p>
          <a:r>
            <a:rPr lang="fr-CM" b="0" dirty="0" smtClean="0"/>
            <a:t>Le consommateur </a:t>
          </a:r>
          <a:r>
            <a:rPr lang="fr-FR" b="0" i="0" dirty="0" smtClean="0"/>
            <a:t>identifie et compare plusieurs marques ou entreprises qui correspondent à son besoin. Plusieurs critères entrent donc en jeu tels que les prix, les caractéristiques, l’expérience </a:t>
          </a:r>
          <a:r>
            <a:rPr lang="fr-FR" b="1" i="0" dirty="0" smtClean="0"/>
            <a:t>utilisateur </a:t>
          </a:r>
          <a:r>
            <a:rPr lang="fr-FR" b="0" i="0" dirty="0" smtClean="0"/>
            <a:t>et les avis clients.</a:t>
          </a:r>
          <a:endParaRPr lang="fr-FR" b="0" dirty="0"/>
        </a:p>
      </dgm:t>
    </dgm:pt>
    <dgm:pt modelId="{C4B8DD89-8684-40EC-99AB-6407B6904E9B}" type="parTrans" cxnId="{240EA6C6-9977-43DF-A4E9-793110F21924}">
      <dgm:prSet/>
      <dgm:spPr/>
      <dgm:t>
        <a:bodyPr/>
        <a:lstStyle/>
        <a:p>
          <a:endParaRPr lang="fr-FR"/>
        </a:p>
      </dgm:t>
    </dgm:pt>
    <dgm:pt modelId="{D150DDCF-0F69-47BD-B94B-2CE125F30876}" type="sibTrans" cxnId="{240EA6C6-9977-43DF-A4E9-793110F21924}">
      <dgm:prSet/>
      <dgm:spPr/>
      <dgm:t>
        <a:bodyPr/>
        <a:lstStyle/>
        <a:p>
          <a:endParaRPr lang="fr-FR"/>
        </a:p>
      </dgm:t>
    </dgm:pt>
    <dgm:pt modelId="{EBD74436-F201-4565-87F5-3AFA80155559}">
      <dgm:prSet phldrT="[Texte]"/>
      <dgm:spPr/>
      <dgm:t>
        <a:bodyPr/>
        <a:lstStyle/>
        <a:p>
          <a:r>
            <a:rPr lang="fr-CM" b="1" dirty="0" smtClean="0"/>
            <a:t>3.	</a:t>
          </a:r>
          <a:r>
            <a:rPr lang="fr-FR" b="1" i="0" dirty="0" smtClean="0"/>
            <a:t>La prise de décision</a:t>
          </a:r>
        </a:p>
        <a:p>
          <a:r>
            <a:rPr lang="fr-CM" b="0" i="0" dirty="0" smtClean="0"/>
            <a:t>Ici, il </a:t>
          </a:r>
          <a:r>
            <a:rPr lang="fr-FR" b="0" i="0" dirty="0" smtClean="0"/>
            <a:t>a fait son choix et décide de passer à l’achat en point de vente ou en ligne</a:t>
          </a:r>
          <a:endParaRPr lang="fr-FR" b="0" dirty="0"/>
        </a:p>
      </dgm:t>
    </dgm:pt>
    <dgm:pt modelId="{1C53F8E4-8C3B-453F-B570-5FC4A51FFE59}" type="parTrans" cxnId="{75A66488-1264-4816-9E71-466973DFFFEC}">
      <dgm:prSet/>
      <dgm:spPr/>
      <dgm:t>
        <a:bodyPr/>
        <a:lstStyle/>
        <a:p>
          <a:endParaRPr lang="fr-FR"/>
        </a:p>
      </dgm:t>
    </dgm:pt>
    <dgm:pt modelId="{F3212728-E55E-4D0D-9D26-9E2DB49D4380}" type="sibTrans" cxnId="{75A66488-1264-4816-9E71-466973DFFFEC}">
      <dgm:prSet/>
      <dgm:spPr/>
      <dgm:t>
        <a:bodyPr/>
        <a:lstStyle/>
        <a:p>
          <a:endParaRPr lang="fr-FR"/>
        </a:p>
      </dgm:t>
    </dgm:pt>
    <dgm:pt modelId="{38DAC78A-D325-45AC-B7B8-57E3B88E8066}">
      <dgm:prSet/>
      <dgm:spPr/>
      <dgm:t>
        <a:bodyPr/>
        <a:lstStyle/>
        <a:p>
          <a:r>
            <a:rPr lang="fr-CM" b="1" dirty="0" smtClean="0"/>
            <a:t>4.	</a:t>
          </a:r>
          <a:r>
            <a:rPr lang="fr-FR" b="1" i="0" dirty="0" smtClean="0"/>
            <a:t>La réception du produit/service</a:t>
          </a:r>
        </a:p>
        <a:p>
          <a:r>
            <a:rPr lang="fr-FR" b="0" i="0" dirty="0" smtClean="0"/>
            <a:t>Après avoir réceptionné sa commande, le client essaye son produit ou le service à son domicile. Ici, son expérience doit s’avérer la meilleure possible pour lui donner envie de réitérer l’expérience avec votre entreprise. </a:t>
          </a:r>
          <a:endParaRPr lang="fr-FR" b="1" dirty="0"/>
        </a:p>
      </dgm:t>
    </dgm:pt>
    <dgm:pt modelId="{71932BA0-8DC1-421B-B9F5-0E7591BF8B3F}" type="parTrans" cxnId="{61EE7513-594E-4FF2-8F6A-14F5A3129D33}">
      <dgm:prSet/>
      <dgm:spPr/>
      <dgm:t>
        <a:bodyPr/>
        <a:lstStyle/>
        <a:p>
          <a:endParaRPr lang="fr-FR"/>
        </a:p>
      </dgm:t>
    </dgm:pt>
    <dgm:pt modelId="{7784E7B7-8FE4-4E75-A7B4-87F3A4298999}" type="sibTrans" cxnId="{61EE7513-594E-4FF2-8F6A-14F5A3129D33}">
      <dgm:prSet/>
      <dgm:spPr/>
      <dgm:t>
        <a:bodyPr/>
        <a:lstStyle/>
        <a:p>
          <a:endParaRPr lang="fr-FR"/>
        </a:p>
      </dgm:t>
    </dgm:pt>
    <dgm:pt modelId="{0C048107-F3FD-46ED-BA3B-096C0B6FA2B0}" type="pres">
      <dgm:prSet presAssocID="{572C1FBC-B71A-426F-BBCA-25EC578D43FD}" presName="outerComposite" presStyleCnt="0">
        <dgm:presLayoutVars>
          <dgm:chMax val="5"/>
          <dgm:dir/>
          <dgm:resizeHandles val="exact"/>
        </dgm:presLayoutVars>
      </dgm:prSet>
      <dgm:spPr/>
    </dgm:pt>
    <dgm:pt modelId="{9654033C-0A37-4763-908D-C4A4E90BB2F7}" type="pres">
      <dgm:prSet presAssocID="{572C1FBC-B71A-426F-BBCA-25EC578D43FD}" presName="dummyMaxCanvas" presStyleCnt="0">
        <dgm:presLayoutVars/>
      </dgm:prSet>
      <dgm:spPr/>
    </dgm:pt>
    <dgm:pt modelId="{2BA12E14-0577-4DAD-AAE3-F43834A35DCB}" type="pres">
      <dgm:prSet presAssocID="{572C1FBC-B71A-426F-BBCA-25EC578D43FD}" presName="FourNodes_1" presStyleLbl="node1" presStyleIdx="0" presStyleCnt="4">
        <dgm:presLayoutVars>
          <dgm:bulletEnabled val="1"/>
        </dgm:presLayoutVars>
      </dgm:prSet>
      <dgm:spPr/>
    </dgm:pt>
    <dgm:pt modelId="{0C36D188-4AF2-478E-90FE-4C5478DD71BA}" type="pres">
      <dgm:prSet presAssocID="{572C1FBC-B71A-426F-BBCA-25EC578D43FD}" presName="FourNodes_2" presStyleLbl="node1" presStyleIdx="1" presStyleCnt="4">
        <dgm:presLayoutVars>
          <dgm:bulletEnabled val="1"/>
        </dgm:presLayoutVars>
      </dgm:prSet>
      <dgm:spPr/>
    </dgm:pt>
    <dgm:pt modelId="{46BA3C7B-E570-424F-BC1E-A5D1529C6CF3}" type="pres">
      <dgm:prSet presAssocID="{572C1FBC-B71A-426F-BBCA-25EC578D43FD}" presName="FourNodes_3" presStyleLbl="node1" presStyleIdx="2" presStyleCnt="4">
        <dgm:presLayoutVars>
          <dgm:bulletEnabled val="1"/>
        </dgm:presLayoutVars>
      </dgm:prSet>
      <dgm:spPr/>
    </dgm:pt>
    <dgm:pt modelId="{A63334BC-2597-4D4F-9153-5D8B8B23C89E}" type="pres">
      <dgm:prSet presAssocID="{572C1FBC-B71A-426F-BBCA-25EC578D43FD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10F84CB-0768-4FA5-A5F8-B5C0DDF7BF72}" type="pres">
      <dgm:prSet presAssocID="{572C1FBC-B71A-426F-BBCA-25EC578D43FD}" presName="FourConn_1-2" presStyleLbl="fgAccFollowNode1" presStyleIdx="0" presStyleCnt="3">
        <dgm:presLayoutVars>
          <dgm:bulletEnabled val="1"/>
        </dgm:presLayoutVars>
      </dgm:prSet>
      <dgm:spPr/>
    </dgm:pt>
    <dgm:pt modelId="{A80C3620-2BFF-4A2D-95AE-1CBF4996BBAA}" type="pres">
      <dgm:prSet presAssocID="{572C1FBC-B71A-426F-BBCA-25EC578D43FD}" presName="FourConn_2-3" presStyleLbl="fgAccFollowNode1" presStyleIdx="1" presStyleCnt="3">
        <dgm:presLayoutVars>
          <dgm:bulletEnabled val="1"/>
        </dgm:presLayoutVars>
      </dgm:prSet>
      <dgm:spPr/>
    </dgm:pt>
    <dgm:pt modelId="{C7C7E7C6-DCCD-4749-9082-761DF15D61FC}" type="pres">
      <dgm:prSet presAssocID="{572C1FBC-B71A-426F-BBCA-25EC578D43FD}" presName="FourConn_3-4" presStyleLbl="fgAccFollowNode1" presStyleIdx="2" presStyleCnt="3">
        <dgm:presLayoutVars>
          <dgm:bulletEnabled val="1"/>
        </dgm:presLayoutVars>
      </dgm:prSet>
      <dgm:spPr/>
    </dgm:pt>
    <dgm:pt modelId="{FF38DC6C-449B-4F6F-B0D8-7558EB933F1E}" type="pres">
      <dgm:prSet presAssocID="{572C1FBC-B71A-426F-BBCA-25EC578D43FD}" presName="FourNodes_1_text" presStyleLbl="node1" presStyleIdx="3" presStyleCnt="4">
        <dgm:presLayoutVars>
          <dgm:bulletEnabled val="1"/>
        </dgm:presLayoutVars>
      </dgm:prSet>
      <dgm:spPr/>
    </dgm:pt>
    <dgm:pt modelId="{CF350C73-1A26-4A92-84D9-01A8131938B3}" type="pres">
      <dgm:prSet presAssocID="{572C1FBC-B71A-426F-BBCA-25EC578D43FD}" presName="FourNodes_2_text" presStyleLbl="node1" presStyleIdx="3" presStyleCnt="4">
        <dgm:presLayoutVars>
          <dgm:bulletEnabled val="1"/>
        </dgm:presLayoutVars>
      </dgm:prSet>
      <dgm:spPr/>
    </dgm:pt>
    <dgm:pt modelId="{72A98915-DA80-49AE-88D2-DEAB5F3BA9E3}" type="pres">
      <dgm:prSet presAssocID="{572C1FBC-B71A-426F-BBCA-25EC578D43FD}" presName="FourNodes_3_text" presStyleLbl="node1" presStyleIdx="3" presStyleCnt="4">
        <dgm:presLayoutVars>
          <dgm:bulletEnabled val="1"/>
        </dgm:presLayoutVars>
      </dgm:prSet>
      <dgm:spPr/>
    </dgm:pt>
    <dgm:pt modelId="{6D5656B3-1138-424B-AAFA-1BCF0C9E52DF}" type="pres">
      <dgm:prSet presAssocID="{572C1FBC-B71A-426F-BBCA-25EC578D43FD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8DE7B3C-D972-4F83-B3A8-68BBC402CB27}" type="presOf" srcId="{F3212728-E55E-4D0D-9D26-9E2DB49D4380}" destId="{C7C7E7C6-DCCD-4749-9082-761DF15D61FC}" srcOrd="0" destOrd="0" presId="urn:microsoft.com/office/officeart/2005/8/layout/vProcess5"/>
    <dgm:cxn modelId="{61EE7513-594E-4FF2-8F6A-14F5A3129D33}" srcId="{572C1FBC-B71A-426F-BBCA-25EC578D43FD}" destId="{38DAC78A-D325-45AC-B7B8-57E3B88E8066}" srcOrd="3" destOrd="0" parTransId="{71932BA0-8DC1-421B-B9F5-0E7591BF8B3F}" sibTransId="{7784E7B7-8FE4-4E75-A7B4-87F3A4298999}"/>
    <dgm:cxn modelId="{75A66488-1264-4816-9E71-466973DFFFEC}" srcId="{572C1FBC-B71A-426F-BBCA-25EC578D43FD}" destId="{EBD74436-F201-4565-87F5-3AFA80155559}" srcOrd="2" destOrd="0" parTransId="{1C53F8E4-8C3B-453F-B570-5FC4A51FFE59}" sibTransId="{F3212728-E55E-4D0D-9D26-9E2DB49D4380}"/>
    <dgm:cxn modelId="{81CF55A9-A26C-4FE7-9952-EDAE0FBACD0E}" type="presOf" srcId="{38DAC78A-D325-45AC-B7B8-57E3B88E8066}" destId="{6D5656B3-1138-424B-AAFA-1BCF0C9E52DF}" srcOrd="1" destOrd="0" presId="urn:microsoft.com/office/officeart/2005/8/layout/vProcess5"/>
    <dgm:cxn modelId="{ABE714C2-9785-4177-9728-BD1FDB581F9A}" srcId="{572C1FBC-B71A-426F-BBCA-25EC578D43FD}" destId="{EF0A8598-FC01-4F5C-BACC-F305CD8EA945}" srcOrd="0" destOrd="0" parTransId="{E52F5E88-6E9D-401F-B9EA-FF1BC8EECDE7}" sibTransId="{7D1CD7FF-07AB-4598-B918-FBBC55CF76B6}"/>
    <dgm:cxn modelId="{97E45051-9B9F-4B62-9557-7BA78B5B801B}" type="presOf" srcId="{EF0A8598-FC01-4F5C-BACC-F305CD8EA945}" destId="{2BA12E14-0577-4DAD-AAE3-F43834A35DCB}" srcOrd="0" destOrd="0" presId="urn:microsoft.com/office/officeart/2005/8/layout/vProcess5"/>
    <dgm:cxn modelId="{1647B3B3-7898-4064-8884-F11B293ABFBC}" type="presOf" srcId="{EBD74436-F201-4565-87F5-3AFA80155559}" destId="{72A98915-DA80-49AE-88D2-DEAB5F3BA9E3}" srcOrd="1" destOrd="0" presId="urn:microsoft.com/office/officeart/2005/8/layout/vProcess5"/>
    <dgm:cxn modelId="{B019F4DE-6605-4233-8A1A-3A5DF63C0A93}" type="presOf" srcId="{38DAC78A-D325-45AC-B7B8-57E3B88E8066}" destId="{A63334BC-2597-4D4F-9153-5D8B8B23C89E}" srcOrd="0" destOrd="0" presId="urn:microsoft.com/office/officeart/2005/8/layout/vProcess5"/>
    <dgm:cxn modelId="{240EA6C6-9977-43DF-A4E9-793110F21924}" srcId="{572C1FBC-B71A-426F-BBCA-25EC578D43FD}" destId="{7BA35360-B062-4C8C-A018-15A6CC55D76F}" srcOrd="1" destOrd="0" parTransId="{C4B8DD89-8684-40EC-99AB-6407B6904E9B}" sibTransId="{D150DDCF-0F69-47BD-B94B-2CE125F30876}"/>
    <dgm:cxn modelId="{AE4D57CC-AE4D-407F-A74E-0CBD3F26A6AA}" type="presOf" srcId="{7D1CD7FF-07AB-4598-B918-FBBC55CF76B6}" destId="{A10F84CB-0768-4FA5-A5F8-B5C0DDF7BF72}" srcOrd="0" destOrd="0" presId="urn:microsoft.com/office/officeart/2005/8/layout/vProcess5"/>
    <dgm:cxn modelId="{68B0B4AF-3E41-46D4-A643-22E144707BE4}" type="presOf" srcId="{EF0A8598-FC01-4F5C-BACC-F305CD8EA945}" destId="{FF38DC6C-449B-4F6F-B0D8-7558EB933F1E}" srcOrd="1" destOrd="0" presId="urn:microsoft.com/office/officeart/2005/8/layout/vProcess5"/>
    <dgm:cxn modelId="{B2F8E264-2210-48BA-A75D-63834E64ED45}" type="presOf" srcId="{D150DDCF-0F69-47BD-B94B-2CE125F30876}" destId="{A80C3620-2BFF-4A2D-95AE-1CBF4996BBAA}" srcOrd="0" destOrd="0" presId="urn:microsoft.com/office/officeart/2005/8/layout/vProcess5"/>
    <dgm:cxn modelId="{8CAD2D26-4C53-4EDC-AB91-00362F92FD1D}" type="presOf" srcId="{7BA35360-B062-4C8C-A018-15A6CC55D76F}" destId="{0C36D188-4AF2-478E-90FE-4C5478DD71BA}" srcOrd="0" destOrd="0" presId="urn:microsoft.com/office/officeart/2005/8/layout/vProcess5"/>
    <dgm:cxn modelId="{222661DF-98EC-4FB5-8DB3-947486876958}" type="presOf" srcId="{572C1FBC-B71A-426F-BBCA-25EC578D43FD}" destId="{0C048107-F3FD-46ED-BA3B-096C0B6FA2B0}" srcOrd="0" destOrd="0" presId="urn:microsoft.com/office/officeart/2005/8/layout/vProcess5"/>
    <dgm:cxn modelId="{7AAF1461-A13F-44A4-AF2B-35F2CFD5452E}" type="presOf" srcId="{EBD74436-F201-4565-87F5-3AFA80155559}" destId="{46BA3C7B-E570-424F-BC1E-A5D1529C6CF3}" srcOrd="0" destOrd="0" presId="urn:microsoft.com/office/officeart/2005/8/layout/vProcess5"/>
    <dgm:cxn modelId="{0A89D0CB-4D86-412C-B8C2-B2D1E86F1EB3}" type="presOf" srcId="{7BA35360-B062-4C8C-A018-15A6CC55D76F}" destId="{CF350C73-1A26-4A92-84D9-01A8131938B3}" srcOrd="1" destOrd="0" presId="urn:microsoft.com/office/officeart/2005/8/layout/vProcess5"/>
    <dgm:cxn modelId="{15DB4FE3-7A6F-418E-A908-5B82E14D5578}" type="presParOf" srcId="{0C048107-F3FD-46ED-BA3B-096C0B6FA2B0}" destId="{9654033C-0A37-4763-908D-C4A4E90BB2F7}" srcOrd="0" destOrd="0" presId="urn:microsoft.com/office/officeart/2005/8/layout/vProcess5"/>
    <dgm:cxn modelId="{F76666F6-FE35-4646-947B-80D26581DC72}" type="presParOf" srcId="{0C048107-F3FD-46ED-BA3B-096C0B6FA2B0}" destId="{2BA12E14-0577-4DAD-AAE3-F43834A35DCB}" srcOrd="1" destOrd="0" presId="urn:microsoft.com/office/officeart/2005/8/layout/vProcess5"/>
    <dgm:cxn modelId="{B98C81D1-12D7-49F6-8286-9C764821E02C}" type="presParOf" srcId="{0C048107-F3FD-46ED-BA3B-096C0B6FA2B0}" destId="{0C36D188-4AF2-478E-90FE-4C5478DD71BA}" srcOrd="2" destOrd="0" presId="urn:microsoft.com/office/officeart/2005/8/layout/vProcess5"/>
    <dgm:cxn modelId="{78420477-6DA3-493C-895A-668ED8E0DA99}" type="presParOf" srcId="{0C048107-F3FD-46ED-BA3B-096C0B6FA2B0}" destId="{46BA3C7B-E570-424F-BC1E-A5D1529C6CF3}" srcOrd="3" destOrd="0" presId="urn:microsoft.com/office/officeart/2005/8/layout/vProcess5"/>
    <dgm:cxn modelId="{3B1EAA54-EFD7-4E4B-AF09-8314FC1FF93E}" type="presParOf" srcId="{0C048107-F3FD-46ED-BA3B-096C0B6FA2B0}" destId="{A63334BC-2597-4D4F-9153-5D8B8B23C89E}" srcOrd="4" destOrd="0" presId="urn:microsoft.com/office/officeart/2005/8/layout/vProcess5"/>
    <dgm:cxn modelId="{E3BC476B-2FCE-4713-9E60-7AF08E1934CE}" type="presParOf" srcId="{0C048107-F3FD-46ED-BA3B-096C0B6FA2B0}" destId="{A10F84CB-0768-4FA5-A5F8-B5C0DDF7BF72}" srcOrd="5" destOrd="0" presId="urn:microsoft.com/office/officeart/2005/8/layout/vProcess5"/>
    <dgm:cxn modelId="{BCEF8568-E288-419D-9205-F66E32DD06C2}" type="presParOf" srcId="{0C048107-F3FD-46ED-BA3B-096C0B6FA2B0}" destId="{A80C3620-2BFF-4A2D-95AE-1CBF4996BBAA}" srcOrd="6" destOrd="0" presId="urn:microsoft.com/office/officeart/2005/8/layout/vProcess5"/>
    <dgm:cxn modelId="{426CBFD9-F50A-43C3-969B-29CE57155A53}" type="presParOf" srcId="{0C048107-F3FD-46ED-BA3B-096C0B6FA2B0}" destId="{C7C7E7C6-DCCD-4749-9082-761DF15D61FC}" srcOrd="7" destOrd="0" presId="urn:microsoft.com/office/officeart/2005/8/layout/vProcess5"/>
    <dgm:cxn modelId="{8DA1DD86-5590-449B-BB21-F105FC422710}" type="presParOf" srcId="{0C048107-F3FD-46ED-BA3B-096C0B6FA2B0}" destId="{FF38DC6C-449B-4F6F-B0D8-7558EB933F1E}" srcOrd="8" destOrd="0" presId="urn:microsoft.com/office/officeart/2005/8/layout/vProcess5"/>
    <dgm:cxn modelId="{F387C5CD-A055-4858-B2D2-0F0157967ADE}" type="presParOf" srcId="{0C048107-F3FD-46ED-BA3B-096C0B6FA2B0}" destId="{CF350C73-1A26-4A92-84D9-01A8131938B3}" srcOrd="9" destOrd="0" presId="urn:microsoft.com/office/officeart/2005/8/layout/vProcess5"/>
    <dgm:cxn modelId="{C7D20AF8-15A6-4EDA-B0B4-AFCD52BE0E01}" type="presParOf" srcId="{0C048107-F3FD-46ED-BA3B-096C0B6FA2B0}" destId="{72A98915-DA80-49AE-88D2-DEAB5F3BA9E3}" srcOrd="10" destOrd="0" presId="urn:microsoft.com/office/officeart/2005/8/layout/vProcess5"/>
    <dgm:cxn modelId="{ABDBB425-02A2-4054-A6D3-FA74B562A9F6}" type="presParOf" srcId="{0C048107-F3FD-46ED-BA3B-096C0B6FA2B0}" destId="{6D5656B3-1138-424B-AAFA-1BCF0C9E52DF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2C1FBC-B71A-426F-BBCA-25EC578D43FD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F0A8598-FC01-4F5C-BACC-F305CD8EA945}">
      <dgm:prSet phldrT="[Texte]"/>
      <dgm:spPr/>
      <dgm:t>
        <a:bodyPr/>
        <a:lstStyle/>
        <a:p>
          <a:r>
            <a:rPr lang="fr-CM" b="1" dirty="0" smtClean="0"/>
            <a:t>5.	</a:t>
          </a:r>
          <a:r>
            <a:rPr lang="fr-FR" b="1" i="0" dirty="0" smtClean="0"/>
            <a:t>L'évaluation de l'expérience client</a:t>
          </a:r>
        </a:p>
        <a:p>
          <a:r>
            <a:rPr lang="fr-FR" b="0" i="0" dirty="0" smtClean="0"/>
            <a:t>Le consommateur consulte des sites internet, lit des articles de le consommateur évalue le produit ou le service utilisé. Il passe ainsi de la conversion à la fidélisation. </a:t>
          </a:r>
          <a:endParaRPr lang="fr-FR" b="0" dirty="0"/>
        </a:p>
      </dgm:t>
    </dgm:pt>
    <dgm:pt modelId="{E52F5E88-6E9D-401F-B9EA-FF1BC8EECDE7}" type="parTrans" cxnId="{ABE714C2-9785-4177-9728-BD1FDB581F9A}">
      <dgm:prSet/>
      <dgm:spPr/>
      <dgm:t>
        <a:bodyPr/>
        <a:lstStyle/>
        <a:p>
          <a:endParaRPr lang="fr-FR"/>
        </a:p>
      </dgm:t>
    </dgm:pt>
    <dgm:pt modelId="{7D1CD7FF-07AB-4598-B918-FBBC55CF76B6}" type="sibTrans" cxnId="{ABE714C2-9785-4177-9728-BD1FDB581F9A}">
      <dgm:prSet/>
      <dgm:spPr/>
      <dgm:t>
        <a:bodyPr/>
        <a:lstStyle/>
        <a:p>
          <a:endParaRPr lang="fr-FR"/>
        </a:p>
      </dgm:t>
    </dgm:pt>
    <dgm:pt modelId="{7BA35360-B062-4C8C-A018-15A6CC55D76F}">
      <dgm:prSet phldrT="[Texte]"/>
      <dgm:spPr/>
      <dgm:t>
        <a:bodyPr/>
        <a:lstStyle/>
        <a:p>
          <a:r>
            <a:rPr lang="fr-CM" b="1" dirty="0" smtClean="0"/>
            <a:t>6.	</a:t>
          </a:r>
          <a:r>
            <a:rPr lang="fr-FR" b="1" i="0" dirty="0" smtClean="0"/>
            <a:t>Le service après-vente</a:t>
          </a:r>
        </a:p>
        <a:p>
          <a:r>
            <a:rPr lang="fr-FR" b="0" i="0" dirty="0" smtClean="0"/>
            <a:t>Le consommateur peut avoir besoin d’aide.</a:t>
          </a:r>
        </a:p>
        <a:p>
          <a:r>
            <a:rPr lang="fr-FR" b="0" i="0" dirty="0" smtClean="0"/>
            <a:t> Le SAV, quant à lui, intervient après l’achat lorsque le client a un problème avec le produit ou le service. Ce problème prend différentes formes : livraison, réclamation, remboursement ou dysfonctionnement.</a:t>
          </a:r>
          <a:endParaRPr lang="fr-CM" b="1" dirty="0" smtClean="0"/>
        </a:p>
      </dgm:t>
    </dgm:pt>
    <dgm:pt modelId="{C4B8DD89-8684-40EC-99AB-6407B6904E9B}" type="parTrans" cxnId="{240EA6C6-9977-43DF-A4E9-793110F21924}">
      <dgm:prSet/>
      <dgm:spPr/>
      <dgm:t>
        <a:bodyPr/>
        <a:lstStyle/>
        <a:p>
          <a:endParaRPr lang="fr-FR"/>
        </a:p>
      </dgm:t>
    </dgm:pt>
    <dgm:pt modelId="{D150DDCF-0F69-47BD-B94B-2CE125F30876}" type="sibTrans" cxnId="{240EA6C6-9977-43DF-A4E9-793110F21924}">
      <dgm:prSet/>
      <dgm:spPr/>
      <dgm:t>
        <a:bodyPr/>
        <a:lstStyle/>
        <a:p>
          <a:endParaRPr lang="fr-FR"/>
        </a:p>
      </dgm:t>
    </dgm:pt>
    <dgm:pt modelId="{EBD74436-F201-4565-87F5-3AFA80155559}">
      <dgm:prSet phldrT="[Texte]"/>
      <dgm:spPr/>
      <dgm:t>
        <a:bodyPr/>
        <a:lstStyle/>
        <a:p>
          <a:r>
            <a:rPr lang="fr-CM" b="1" dirty="0" smtClean="0"/>
            <a:t>7.	</a:t>
          </a:r>
          <a:r>
            <a:rPr lang="fr-FR" b="1" i="0" dirty="0" smtClean="0"/>
            <a:t>La fidélisation</a:t>
          </a:r>
        </a:p>
        <a:p>
          <a:r>
            <a:rPr lang="fr-FR" b="0" i="0" dirty="0" smtClean="0"/>
            <a:t>vos nouveaux clients décident s’ils souhaitent continuer l’aventure avec votre entreprise</a:t>
          </a:r>
        </a:p>
        <a:p>
          <a:r>
            <a:rPr lang="fr-FR" b="0" i="0" dirty="0" smtClean="0"/>
            <a:t>Proposer des produits complémentaires ou une </a:t>
          </a:r>
          <a:r>
            <a:rPr lang="fr-FR" b="1" i="0" dirty="0" smtClean="0"/>
            <a:t>gamme </a:t>
          </a:r>
          <a:r>
            <a:rPr lang="fr-FR" b="0" i="0" dirty="0" smtClean="0"/>
            <a:t>premium. Dans votre </a:t>
          </a:r>
          <a:r>
            <a:rPr lang="fr-FR" b="1" i="0" dirty="0" smtClean="0"/>
            <a:t>stratégie marketing</a:t>
          </a:r>
          <a:r>
            <a:rPr lang="fr-FR" b="0" i="0" dirty="0" smtClean="0"/>
            <a:t>, cela s’appelle du cross-</a:t>
          </a:r>
          <a:r>
            <a:rPr lang="fr-FR" b="0" i="0" dirty="0" err="1" smtClean="0"/>
            <a:t>selling</a:t>
          </a:r>
          <a:r>
            <a:rPr lang="fr-FR" b="0" i="0" dirty="0" smtClean="0"/>
            <a:t> ou de l’up-</a:t>
          </a:r>
          <a:r>
            <a:rPr lang="fr-FR" b="0" i="0" dirty="0" err="1" smtClean="0"/>
            <a:t>selling</a:t>
          </a:r>
          <a:r>
            <a:rPr lang="fr-FR" b="0" i="0" dirty="0" smtClean="0"/>
            <a:t>.</a:t>
          </a:r>
        </a:p>
        <a:p>
          <a:r>
            <a:rPr lang="fr-FR" b="0" i="0" dirty="0" smtClean="0"/>
            <a:t>Envoyez-leur une offre spéciale pour leur anniversaire, une invitation à un événement, des ventes en avant-première, etc.</a:t>
          </a:r>
        </a:p>
        <a:p>
          <a:r>
            <a:rPr lang="fr-FR" b="0" i="0" dirty="0" smtClean="0"/>
            <a:t>Récolter des </a:t>
          </a:r>
          <a:r>
            <a:rPr lang="fr-FR" b="1" i="0" dirty="0" smtClean="0"/>
            <a:t>feedbacks </a:t>
          </a:r>
          <a:r>
            <a:rPr lang="fr-FR" b="0" i="0" dirty="0" smtClean="0"/>
            <a:t>afin de proposer une expérience client optimale.</a:t>
          </a:r>
        </a:p>
      </dgm:t>
    </dgm:pt>
    <dgm:pt modelId="{1C53F8E4-8C3B-453F-B570-5FC4A51FFE59}" type="parTrans" cxnId="{75A66488-1264-4816-9E71-466973DFFFEC}">
      <dgm:prSet/>
      <dgm:spPr/>
      <dgm:t>
        <a:bodyPr/>
        <a:lstStyle/>
        <a:p>
          <a:endParaRPr lang="fr-FR"/>
        </a:p>
      </dgm:t>
    </dgm:pt>
    <dgm:pt modelId="{F3212728-E55E-4D0D-9D26-9E2DB49D4380}" type="sibTrans" cxnId="{75A66488-1264-4816-9E71-466973DFFFEC}">
      <dgm:prSet/>
      <dgm:spPr/>
      <dgm:t>
        <a:bodyPr/>
        <a:lstStyle/>
        <a:p>
          <a:endParaRPr lang="fr-FR"/>
        </a:p>
      </dgm:t>
    </dgm:pt>
    <dgm:pt modelId="{38DAC78A-D325-45AC-B7B8-57E3B88E8066}">
      <dgm:prSet/>
      <dgm:spPr/>
      <dgm:t>
        <a:bodyPr/>
        <a:lstStyle/>
        <a:p>
          <a:r>
            <a:rPr lang="fr-CM" b="1" dirty="0" smtClean="0"/>
            <a:t>8.	</a:t>
          </a:r>
          <a:r>
            <a:rPr lang="fr-FR" b="1" i="0" dirty="0" smtClean="0"/>
            <a:t>La recommandation</a:t>
          </a:r>
        </a:p>
        <a:p>
          <a:r>
            <a:rPr lang="fr-FR" b="0" i="0" dirty="0" smtClean="0"/>
            <a:t>Le client fidèle recommande le produit auprès de ses proches ou sur les réseaux sociaux. Il se transforme donc en ambassadeur de premier choix</a:t>
          </a:r>
          <a:endParaRPr lang="fr-FR" b="1" dirty="0"/>
        </a:p>
      </dgm:t>
    </dgm:pt>
    <dgm:pt modelId="{71932BA0-8DC1-421B-B9F5-0E7591BF8B3F}" type="parTrans" cxnId="{61EE7513-594E-4FF2-8F6A-14F5A3129D33}">
      <dgm:prSet/>
      <dgm:spPr/>
      <dgm:t>
        <a:bodyPr/>
        <a:lstStyle/>
        <a:p>
          <a:endParaRPr lang="fr-FR"/>
        </a:p>
      </dgm:t>
    </dgm:pt>
    <dgm:pt modelId="{7784E7B7-8FE4-4E75-A7B4-87F3A4298999}" type="sibTrans" cxnId="{61EE7513-594E-4FF2-8F6A-14F5A3129D33}">
      <dgm:prSet/>
      <dgm:spPr/>
      <dgm:t>
        <a:bodyPr/>
        <a:lstStyle/>
        <a:p>
          <a:endParaRPr lang="fr-FR"/>
        </a:p>
      </dgm:t>
    </dgm:pt>
    <dgm:pt modelId="{0C048107-F3FD-46ED-BA3B-096C0B6FA2B0}" type="pres">
      <dgm:prSet presAssocID="{572C1FBC-B71A-426F-BBCA-25EC578D43FD}" presName="outerComposite" presStyleCnt="0">
        <dgm:presLayoutVars>
          <dgm:chMax val="5"/>
          <dgm:dir/>
          <dgm:resizeHandles val="exact"/>
        </dgm:presLayoutVars>
      </dgm:prSet>
      <dgm:spPr/>
    </dgm:pt>
    <dgm:pt modelId="{9654033C-0A37-4763-908D-C4A4E90BB2F7}" type="pres">
      <dgm:prSet presAssocID="{572C1FBC-B71A-426F-BBCA-25EC578D43FD}" presName="dummyMaxCanvas" presStyleCnt="0">
        <dgm:presLayoutVars/>
      </dgm:prSet>
      <dgm:spPr/>
    </dgm:pt>
    <dgm:pt modelId="{2BA12E14-0577-4DAD-AAE3-F43834A35DCB}" type="pres">
      <dgm:prSet presAssocID="{572C1FBC-B71A-426F-BBCA-25EC578D43FD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C36D188-4AF2-478E-90FE-4C5478DD71BA}" type="pres">
      <dgm:prSet presAssocID="{572C1FBC-B71A-426F-BBCA-25EC578D43FD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6BA3C7B-E570-424F-BC1E-A5D1529C6CF3}" type="pres">
      <dgm:prSet presAssocID="{572C1FBC-B71A-426F-BBCA-25EC578D43FD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3334BC-2597-4D4F-9153-5D8B8B23C89E}" type="pres">
      <dgm:prSet presAssocID="{572C1FBC-B71A-426F-BBCA-25EC578D43FD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10F84CB-0768-4FA5-A5F8-B5C0DDF7BF72}" type="pres">
      <dgm:prSet presAssocID="{572C1FBC-B71A-426F-BBCA-25EC578D43FD}" presName="FourConn_1-2" presStyleLbl="fgAccFollowNode1" presStyleIdx="0" presStyleCnt="3">
        <dgm:presLayoutVars>
          <dgm:bulletEnabled val="1"/>
        </dgm:presLayoutVars>
      </dgm:prSet>
      <dgm:spPr/>
    </dgm:pt>
    <dgm:pt modelId="{A80C3620-2BFF-4A2D-95AE-1CBF4996BBAA}" type="pres">
      <dgm:prSet presAssocID="{572C1FBC-B71A-426F-BBCA-25EC578D43FD}" presName="FourConn_2-3" presStyleLbl="fgAccFollowNode1" presStyleIdx="1" presStyleCnt="3">
        <dgm:presLayoutVars>
          <dgm:bulletEnabled val="1"/>
        </dgm:presLayoutVars>
      </dgm:prSet>
      <dgm:spPr/>
    </dgm:pt>
    <dgm:pt modelId="{C7C7E7C6-DCCD-4749-9082-761DF15D61FC}" type="pres">
      <dgm:prSet presAssocID="{572C1FBC-B71A-426F-BBCA-25EC578D43FD}" presName="FourConn_3-4" presStyleLbl="fgAccFollowNode1" presStyleIdx="2" presStyleCnt="3">
        <dgm:presLayoutVars>
          <dgm:bulletEnabled val="1"/>
        </dgm:presLayoutVars>
      </dgm:prSet>
      <dgm:spPr/>
    </dgm:pt>
    <dgm:pt modelId="{FF38DC6C-449B-4F6F-B0D8-7558EB933F1E}" type="pres">
      <dgm:prSet presAssocID="{572C1FBC-B71A-426F-BBCA-25EC578D43FD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350C73-1A26-4A92-84D9-01A8131938B3}" type="pres">
      <dgm:prSet presAssocID="{572C1FBC-B71A-426F-BBCA-25EC578D43FD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2A98915-DA80-49AE-88D2-DEAB5F3BA9E3}" type="pres">
      <dgm:prSet presAssocID="{572C1FBC-B71A-426F-BBCA-25EC578D43FD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D5656B3-1138-424B-AAFA-1BCF0C9E52DF}" type="pres">
      <dgm:prSet presAssocID="{572C1FBC-B71A-426F-BBCA-25EC578D43FD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736356C-21AE-4999-9526-1F4D9F4ACCBB}" type="presOf" srcId="{572C1FBC-B71A-426F-BBCA-25EC578D43FD}" destId="{0C048107-F3FD-46ED-BA3B-096C0B6FA2B0}" srcOrd="0" destOrd="0" presId="urn:microsoft.com/office/officeart/2005/8/layout/vProcess5"/>
    <dgm:cxn modelId="{61EE7513-594E-4FF2-8F6A-14F5A3129D33}" srcId="{572C1FBC-B71A-426F-BBCA-25EC578D43FD}" destId="{38DAC78A-D325-45AC-B7B8-57E3B88E8066}" srcOrd="3" destOrd="0" parTransId="{71932BA0-8DC1-421B-B9F5-0E7591BF8B3F}" sibTransId="{7784E7B7-8FE4-4E75-A7B4-87F3A4298999}"/>
    <dgm:cxn modelId="{75A66488-1264-4816-9E71-466973DFFFEC}" srcId="{572C1FBC-B71A-426F-BBCA-25EC578D43FD}" destId="{EBD74436-F201-4565-87F5-3AFA80155559}" srcOrd="2" destOrd="0" parTransId="{1C53F8E4-8C3B-453F-B570-5FC4A51FFE59}" sibTransId="{F3212728-E55E-4D0D-9D26-9E2DB49D4380}"/>
    <dgm:cxn modelId="{ABE714C2-9785-4177-9728-BD1FDB581F9A}" srcId="{572C1FBC-B71A-426F-BBCA-25EC578D43FD}" destId="{EF0A8598-FC01-4F5C-BACC-F305CD8EA945}" srcOrd="0" destOrd="0" parTransId="{E52F5E88-6E9D-401F-B9EA-FF1BC8EECDE7}" sibTransId="{7D1CD7FF-07AB-4598-B918-FBBC55CF76B6}"/>
    <dgm:cxn modelId="{50AD3821-3F71-40C1-9568-320E05832240}" type="presOf" srcId="{7BA35360-B062-4C8C-A018-15A6CC55D76F}" destId="{CF350C73-1A26-4A92-84D9-01A8131938B3}" srcOrd="1" destOrd="0" presId="urn:microsoft.com/office/officeart/2005/8/layout/vProcess5"/>
    <dgm:cxn modelId="{BBDE55ED-3C99-4636-AFBB-A7E4446DFF2E}" type="presOf" srcId="{EF0A8598-FC01-4F5C-BACC-F305CD8EA945}" destId="{2BA12E14-0577-4DAD-AAE3-F43834A35DCB}" srcOrd="0" destOrd="0" presId="urn:microsoft.com/office/officeart/2005/8/layout/vProcess5"/>
    <dgm:cxn modelId="{00002737-328E-4247-A1C2-E353B935E6AB}" type="presOf" srcId="{38DAC78A-D325-45AC-B7B8-57E3B88E8066}" destId="{6D5656B3-1138-424B-AAFA-1BCF0C9E52DF}" srcOrd="1" destOrd="0" presId="urn:microsoft.com/office/officeart/2005/8/layout/vProcess5"/>
    <dgm:cxn modelId="{240EA6C6-9977-43DF-A4E9-793110F21924}" srcId="{572C1FBC-B71A-426F-BBCA-25EC578D43FD}" destId="{7BA35360-B062-4C8C-A018-15A6CC55D76F}" srcOrd="1" destOrd="0" parTransId="{C4B8DD89-8684-40EC-99AB-6407B6904E9B}" sibTransId="{D150DDCF-0F69-47BD-B94B-2CE125F30876}"/>
    <dgm:cxn modelId="{0AFEC52A-65C9-4D8A-8BA7-227A59ACF332}" type="presOf" srcId="{EBD74436-F201-4565-87F5-3AFA80155559}" destId="{46BA3C7B-E570-424F-BC1E-A5D1529C6CF3}" srcOrd="0" destOrd="0" presId="urn:microsoft.com/office/officeart/2005/8/layout/vProcess5"/>
    <dgm:cxn modelId="{09739BFA-DB05-4E3D-B991-A0D8AE551776}" type="presOf" srcId="{EBD74436-F201-4565-87F5-3AFA80155559}" destId="{72A98915-DA80-49AE-88D2-DEAB5F3BA9E3}" srcOrd="1" destOrd="0" presId="urn:microsoft.com/office/officeart/2005/8/layout/vProcess5"/>
    <dgm:cxn modelId="{FA072C6E-169C-4F5B-ABFE-A6B85DE80713}" type="presOf" srcId="{7BA35360-B062-4C8C-A018-15A6CC55D76F}" destId="{0C36D188-4AF2-478E-90FE-4C5478DD71BA}" srcOrd="0" destOrd="0" presId="urn:microsoft.com/office/officeart/2005/8/layout/vProcess5"/>
    <dgm:cxn modelId="{3B39739F-D205-496A-8298-7166BB4F97E1}" type="presOf" srcId="{D150DDCF-0F69-47BD-B94B-2CE125F30876}" destId="{A80C3620-2BFF-4A2D-95AE-1CBF4996BBAA}" srcOrd="0" destOrd="0" presId="urn:microsoft.com/office/officeart/2005/8/layout/vProcess5"/>
    <dgm:cxn modelId="{248920DD-ACD7-4B34-80EC-48D6CAB657C8}" type="presOf" srcId="{EF0A8598-FC01-4F5C-BACC-F305CD8EA945}" destId="{FF38DC6C-449B-4F6F-B0D8-7558EB933F1E}" srcOrd="1" destOrd="0" presId="urn:microsoft.com/office/officeart/2005/8/layout/vProcess5"/>
    <dgm:cxn modelId="{D079FCFD-0D4E-440D-9B80-610641D8E546}" type="presOf" srcId="{7D1CD7FF-07AB-4598-B918-FBBC55CF76B6}" destId="{A10F84CB-0768-4FA5-A5F8-B5C0DDF7BF72}" srcOrd="0" destOrd="0" presId="urn:microsoft.com/office/officeart/2005/8/layout/vProcess5"/>
    <dgm:cxn modelId="{0DCB1FF8-33BC-40CE-923C-995D2B8BFD83}" type="presOf" srcId="{F3212728-E55E-4D0D-9D26-9E2DB49D4380}" destId="{C7C7E7C6-DCCD-4749-9082-761DF15D61FC}" srcOrd="0" destOrd="0" presId="urn:microsoft.com/office/officeart/2005/8/layout/vProcess5"/>
    <dgm:cxn modelId="{B4053C78-A481-491E-91A7-0A52C38131F8}" type="presOf" srcId="{38DAC78A-D325-45AC-B7B8-57E3B88E8066}" destId="{A63334BC-2597-4D4F-9153-5D8B8B23C89E}" srcOrd="0" destOrd="0" presId="urn:microsoft.com/office/officeart/2005/8/layout/vProcess5"/>
    <dgm:cxn modelId="{35845574-9119-4C3B-88E8-3DE59794954B}" type="presParOf" srcId="{0C048107-F3FD-46ED-BA3B-096C0B6FA2B0}" destId="{9654033C-0A37-4763-908D-C4A4E90BB2F7}" srcOrd="0" destOrd="0" presId="urn:microsoft.com/office/officeart/2005/8/layout/vProcess5"/>
    <dgm:cxn modelId="{DC56CA30-D538-44C7-8741-1973971BA9FC}" type="presParOf" srcId="{0C048107-F3FD-46ED-BA3B-096C0B6FA2B0}" destId="{2BA12E14-0577-4DAD-AAE3-F43834A35DCB}" srcOrd="1" destOrd="0" presId="urn:microsoft.com/office/officeart/2005/8/layout/vProcess5"/>
    <dgm:cxn modelId="{2DC4E284-119A-4BC2-82F1-00E8DA0AD443}" type="presParOf" srcId="{0C048107-F3FD-46ED-BA3B-096C0B6FA2B0}" destId="{0C36D188-4AF2-478E-90FE-4C5478DD71BA}" srcOrd="2" destOrd="0" presId="urn:microsoft.com/office/officeart/2005/8/layout/vProcess5"/>
    <dgm:cxn modelId="{B8138A5A-2EBD-47A8-A2F7-3DA978688A73}" type="presParOf" srcId="{0C048107-F3FD-46ED-BA3B-096C0B6FA2B0}" destId="{46BA3C7B-E570-424F-BC1E-A5D1529C6CF3}" srcOrd="3" destOrd="0" presId="urn:microsoft.com/office/officeart/2005/8/layout/vProcess5"/>
    <dgm:cxn modelId="{39B3855A-3AD8-45C0-A333-58A8BF1F5DCE}" type="presParOf" srcId="{0C048107-F3FD-46ED-BA3B-096C0B6FA2B0}" destId="{A63334BC-2597-4D4F-9153-5D8B8B23C89E}" srcOrd="4" destOrd="0" presId="urn:microsoft.com/office/officeart/2005/8/layout/vProcess5"/>
    <dgm:cxn modelId="{1803E950-CC54-46D4-961F-10F4FC04E580}" type="presParOf" srcId="{0C048107-F3FD-46ED-BA3B-096C0B6FA2B0}" destId="{A10F84CB-0768-4FA5-A5F8-B5C0DDF7BF72}" srcOrd="5" destOrd="0" presId="urn:microsoft.com/office/officeart/2005/8/layout/vProcess5"/>
    <dgm:cxn modelId="{80C8CBF3-B63B-4A4F-802D-7C7F191C50AF}" type="presParOf" srcId="{0C048107-F3FD-46ED-BA3B-096C0B6FA2B0}" destId="{A80C3620-2BFF-4A2D-95AE-1CBF4996BBAA}" srcOrd="6" destOrd="0" presId="urn:microsoft.com/office/officeart/2005/8/layout/vProcess5"/>
    <dgm:cxn modelId="{3468FE6E-B2FB-4638-ACCA-46850BB3440C}" type="presParOf" srcId="{0C048107-F3FD-46ED-BA3B-096C0B6FA2B0}" destId="{C7C7E7C6-DCCD-4749-9082-761DF15D61FC}" srcOrd="7" destOrd="0" presId="urn:microsoft.com/office/officeart/2005/8/layout/vProcess5"/>
    <dgm:cxn modelId="{0F907BBD-E3EA-4EAF-8B46-9CCC4259BC96}" type="presParOf" srcId="{0C048107-F3FD-46ED-BA3B-096C0B6FA2B0}" destId="{FF38DC6C-449B-4F6F-B0D8-7558EB933F1E}" srcOrd="8" destOrd="0" presId="urn:microsoft.com/office/officeart/2005/8/layout/vProcess5"/>
    <dgm:cxn modelId="{ABDE7C3D-CB62-4AD2-85F9-CECCC4AB3B22}" type="presParOf" srcId="{0C048107-F3FD-46ED-BA3B-096C0B6FA2B0}" destId="{CF350C73-1A26-4A92-84D9-01A8131938B3}" srcOrd="9" destOrd="0" presId="urn:microsoft.com/office/officeart/2005/8/layout/vProcess5"/>
    <dgm:cxn modelId="{0381AD88-750E-47AA-9E23-B73E935C2A7A}" type="presParOf" srcId="{0C048107-F3FD-46ED-BA3B-096C0B6FA2B0}" destId="{72A98915-DA80-49AE-88D2-DEAB5F3BA9E3}" srcOrd="10" destOrd="0" presId="urn:microsoft.com/office/officeart/2005/8/layout/vProcess5"/>
    <dgm:cxn modelId="{6BB11D4A-C557-432A-B6EC-9DDD1B374C09}" type="presParOf" srcId="{0C048107-F3FD-46ED-BA3B-096C0B6FA2B0}" destId="{6D5656B3-1138-424B-AAFA-1BCF0C9E52DF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DF6DC6-7841-418D-B38A-FEC69C2E796B}" type="doc">
      <dgm:prSet loTypeId="urn:microsoft.com/office/officeart/2005/8/layout/pyramid3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3088DAF-F710-49D7-861B-2E594BC0A0CF}">
      <dgm:prSet phldrT="[Texte]"/>
      <dgm:spPr/>
      <dgm:t>
        <a:bodyPr/>
        <a:lstStyle/>
        <a:p>
          <a:r>
            <a:rPr lang="fr-FR" b="0" i="0" dirty="0" smtClean="0"/>
            <a:t>Attirer les internautes</a:t>
          </a:r>
          <a:endParaRPr lang="fr-FR" dirty="0"/>
        </a:p>
      </dgm:t>
    </dgm:pt>
    <dgm:pt modelId="{ED9D8A62-DFF8-4E7B-A613-B61739A4E9E8}" type="parTrans" cxnId="{707D596E-3B9F-45F6-B7A0-84D2AA6713AC}">
      <dgm:prSet/>
      <dgm:spPr/>
      <dgm:t>
        <a:bodyPr/>
        <a:lstStyle/>
        <a:p>
          <a:endParaRPr lang="fr-FR"/>
        </a:p>
      </dgm:t>
    </dgm:pt>
    <dgm:pt modelId="{0E123D57-71B2-49C3-B8B5-C73E39DA9D61}" type="sibTrans" cxnId="{707D596E-3B9F-45F6-B7A0-84D2AA6713AC}">
      <dgm:prSet/>
      <dgm:spPr/>
      <dgm:t>
        <a:bodyPr/>
        <a:lstStyle/>
        <a:p>
          <a:endParaRPr lang="fr-FR"/>
        </a:p>
      </dgm:t>
    </dgm:pt>
    <dgm:pt modelId="{12BDE1BE-011F-4F48-A81D-C7740D8A92BD}">
      <dgm:prSet phldrT="[Texte]"/>
      <dgm:spPr/>
      <dgm:t>
        <a:bodyPr/>
        <a:lstStyle/>
        <a:p>
          <a:r>
            <a:rPr lang="fr-FR" b="0" i="0" dirty="0" smtClean="0"/>
            <a:t>convertir les visiteurs en leads</a:t>
          </a:r>
          <a:endParaRPr lang="fr-FR" dirty="0"/>
        </a:p>
      </dgm:t>
    </dgm:pt>
    <dgm:pt modelId="{FB7C7C43-1FF0-4754-A3DD-A2F076434D79}" type="parTrans" cxnId="{54E9CFB0-1F0E-463E-90A8-1B8062BE8157}">
      <dgm:prSet/>
      <dgm:spPr/>
      <dgm:t>
        <a:bodyPr/>
        <a:lstStyle/>
        <a:p>
          <a:endParaRPr lang="fr-FR"/>
        </a:p>
      </dgm:t>
    </dgm:pt>
    <dgm:pt modelId="{C55E0F62-520F-4154-8117-B21EF0447B49}" type="sibTrans" cxnId="{54E9CFB0-1F0E-463E-90A8-1B8062BE8157}">
      <dgm:prSet/>
      <dgm:spPr/>
      <dgm:t>
        <a:bodyPr/>
        <a:lstStyle/>
        <a:p>
          <a:endParaRPr lang="fr-FR"/>
        </a:p>
      </dgm:t>
    </dgm:pt>
    <dgm:pt modelId="{A465BE5F-3CC5-4C03-9C8B-7A7D6117F8AE}">
      <dgm:prSet phldrT="[Texte]"/>
      <dgm:spPr/>
      <dgm:t>
        <a:bodyPr/>
        <a:lstStyle/>
        <a:p>
          <a:r>
            <a:rPr lang="fr-FR" b="0" i="0" dirty="0" smtClean="0"/>
            <a:t>transformer les leads en clients</a:t>
          </a:r>
          <a:endParaRPr lang="fr-FR" dirty="0"/>
        </a:p>
      </dgm:t>
    </dgm:pt>
    <dgm:pt modelId="{67FD1CE1-7DBC-46B2-ABA0-2DC9E2F1B923}" type="parTrans" cxnId="{CA6BE572-6872-4150-9DBC-365BBD36B7E6}">
      <dgm:prSet/>
      <dgm:spPr/>
      <dgm:t>
        <a:bodyPr/>
        <a:lstStyle/>
        <a:p>
          <a:endParaRPr lang="fr-FR"/>
        </a:p>
      </dgm:t>
    </dgm:pt>
    <dgm:pt modelId="{03AE36D0-4E9B-42EF-AF94-967C53B94644}" type="sibTrans" cxnId="{CA6BE572-6872-4150-9DBC-365BBD36B7E6}">
      <dgm:prSet/>
      <dgm:spPr/>
      <dgm:t>
        <a:bodyPr/>
        <a:lstStyle/>
        <a:p>
          <a:endParaRPr lang="fr-FR"/>
        </a:p>
      </dgm:t>
    </dgm:pt>
    <dgm:pt modelId="{075EFC01-A823-4524-811F-B2F68C346E48}">
      <dgm:prSet/>
      <dgm:spPr/>
      <dgm:t>
        <a:bodyPr/>
        <a:lstStyle/>
        <a:p>
          <a:r>
            <a:rPr lang="fr-FR" b="0" i="0" dirty="0" smtClean="0"/>
            <a:t>fidéliser les clients</a:t>
          </a:r>
          <a:endParaRPr lang="fr-FR" dirty="0"/>
        </a:p>
      </dgm:t>
    </dgm:pt>
    <dgm:pt modelId="{9AA3490F-22BD-4AD6-B3AC-5BA5FFF705D5}" type="parTrans" cxnId="{2EDACCC8-4D96-416C-A140-6B3ED64E4AA9}">
      <dgm:prSet/>
      <dgm:spPr/>
      <dgm:t>
        <a:bodyPr/>
        <a:lstStyle/>
        <a:p>
          <a:endParaRPr lang="fr-FR"/>
        </a:p>
      </dgm:t>
    </dgm:pt>
    <dgm:pt modelId="{ADA6A8BB-CAB0-4147-808F-D7E32CC3CCF6}" type="sibTrans" cxnId="{2EDACCC8-4D96-416C-A140-6B3ED64E4AA9}">
      <dgm:prSet/>
      <dgm:spPr/>
      <dgm:t>
        <a:bodyPr/>
        <a:lstStyle/>
        <a:p>
          <a:endParaRPr lang="fr-FR"/>
        </a:p>
      </dgm:t>
    </dgm:pt>
    <dgm:pt modelId="{FBE64C3F-5EC1-4BE6-B56B-F4B77A9D91C1}" type="pres">
      <dgm:prSet presAssocID="{74DF6DC6-7841-418D-B38A-FEC69C2E796B}" presName="Name0" presStyleCnt="0">
        <dgm:presLayoutVars>
          <dgm:dir/>
          <dgm:animLvl val="lvl"/>
          <dgm:resizeHandles val="exact"/>
        </dgm:presLayoutVars>
      </dgm:prSet>
      <dgm:spPr/>
    </dgm:pt>
    <dgm:pt modelId="{B52E62B6-0760-4DA9-AEB6-028783CDD26E}" type="pres">
      <dgm:prSet presAssocID="{83088DAF-F710-49D7-861B-2E594BC0A0CF}" presName="Name8" presStyleCnt="0"/>
      <dgm:spPr/>
    </dgm:pt>
    <dgm:pt modelId="{BADD489A-4182-4306-8DA3-FF39E7D08B0A}" type="pres">
      <dgm:prSet presAssocID="{83088DAF-F710-49D7-861B-2E594BC0A0CF}" presName="level" presStyleLbl="node1" presStyleIdx="0" presStyleCnt="4" custLinFactNeighborX="-850" custLinFactNeighborY="-163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D335F6E-EE51-4BA2-A102-1F43F0EC592B}" type="pres">
      <dgm:prSet presAssocID="{83088DAF-F710-49D7-861B-2E594BC0A0C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DA0FCB-6313-402A-AC47-6DCB3A9328B9}" type="pres">
      <dgm:prSet presAssocID="{12BDE1BE-011F-4F48-A81D-C7740D8A92BD}" presName="Name8" presStyleCnt="0"/>
      <dgm:spPr/>
    </dgm:pt>
    <dgm:pt modelId="{18333381-371F-4220-96C1-8EB73E71ADC2}" type="pres">
      <dgm:prSet presAssocID="{12BDE1BE-011F-4F48-A81D-C7740D8A92BD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E42D92C-C362-47BB-808A-667F5B359FBE}" type="pres">
      <dgm:prSet presAssocID="{12BDE1BE-011F-4F48-A81D-C7740D8A92BD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6C0D965-9B5C-4D48-B6EA-96F70EA2425C}" type="pres">
      <dgm:prSet presAssocID="{A465BE5F-3CC5-4C03-9C8B-7A7D6117F8AE}" presName="Name8" presStyleCnt="0"/>
      <dgm:spPr/>
    </dgm:pt>
    <dgm:pt modelId="{CAE1B7BD-D5FB-4F71-A592-4E9CE4867128}" type="pres">
      <dgm:prSet presAssocID="{A465BE5F-3CC5-4C03-9C8B-7A7D6117F8AE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80EF998-B9B6-4B98-B708-799C6785D420}" type="pres">
      <dgm:prSet presAssocID="{A465BE5F-3CC5-4C03-9C8B-7A7D6117F8A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8428B8-47B3-43C5-8A9C-6EF8535F966E}" type="pres">
      <dgm:prSet presAssocID="{075EFC01-A823-4524-811F-B2F68C346E48}" presName="Name8" presStyleCnt="0"/>
      <dgm:spPr/>
    </dgm:pt>
    <dgm:pt modelId="{5658C6F4-CD40-456E-81F4-D2ACAAEF8621}" type="pres">
      <dgm:prSet presAssocID="{075EFC01-A823-4524-811F-B2F68C346E48}" presName="level" presStyleLbl="node1" presStyleIdx="3" presStyleCnt="4">
        <dgm:presLayoutVars>
          <dgm:chMax val="1"/>
          <dgm:bulletEnabled val="1"/>
        </dgm:presLayoutVars>
      </dgm:prSet>
      <dgm:spPr/>
    </dgm:pt>
    <dgm:pt modelId="{AB214B9F-FBFD-4F87-B7C9-376CF023C1C5}" type="pres">
      <dgm:prSet presAssocID="{075EFC01-A823-4524-811F-B2F68C346E48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F96FB0B6-7B2F-433F-874B-E817E462FA62}" type="presOf" srcId="{74DF6DC6-7841-418D-B38A-FEC69C2E796B}" destId="{FBE64C3F-5EC1-4BE6-B56B-F4B77A9D91C1}" srcOrd="0" destOrd="0" presId="urn:microsoft.com/office/officeart/2005/8/layout/pyramid3"/>
    <dgm:cxn modelId="{0863D362-5A3F-4549-BD67-ED24360BA459}" type="presOf" srcId="{A465BE5F-3CC5-4C03-9C8B-7A7D6117F8AE}" destId="{CAE1B7BD-D5FB-4F71-A592-4E9CE4867128}" srcOrd="0" destOrd="0" presId="urn:microsoft.com/office/officeart/2005/8/layout/pyramid3"/>
    <dgm:cxn modelId="{707D596E-3B9F-45F6-B7A0-84D2AA6713AC}" srcId="{74DF6DC6-7841-418D-B38A-FEC69C2E796B}" destId="{83088DAF-F710-49D7-861B-2E594BC0A0CF}" srcOrd="0" destOrd="0" parTransId="{ED9D8A62-DFF8-4E7B-A613-B61739A4E9E8}" sibTransId="{0E123D57-71B2-49C3-B8B5-C73E39DA9D61}"/>
    <dgm:cxn modelId="{2A4B5D95-61B4-4E5F-A2E5-0767B59322B0}" type="presOf" srcId="{12BDE1BE-011F-4F48-A81D-C7740D8A92BD}" destId="{BE42D92C-C362-47BB-808A-667F5B359FBE}" srcOrd="1" destOrd="0" presId="urn:microsoft.com/office/officeart/2005/8/layout/pyramid3"/>
    <dgm:cxn modelId="{E9C0F45E-F40B-4190-9CD7-06C1744B3583}" type="presOf" srcId="{83088DAF-F710-49D7-861B-2E594BC0A0CF}" destId="{4D335F6E-EE51-4BA2-A102-1F43F0EC592B}" srcOrd="1" destOrd="0" presId="urn:microsoft.com/office/officeart/2005/8/layout/pyramid3"/>
    <dgm:cxn modelId="{CA6BE572-6872-4150-9DBC-365BBD36B7E6}" srcId="{74DF6DC6-7841-418D-B38A-FEC69C2E796B}" destId="{A465BE5F-3CC5-4C03-9C8B-7A7D6117F8AE}" srcOrd="2" destOrd="0" parTransId="{67FD1CE1-7DBC-46B2-ABA0-2DC9E2F1B923}" sibTransId="{03AE36D0-4E9B-42EF-AF94-967C53B94644}"/>
    <dgm:cxn modelId="{54E9CFB0-1F0E-463E-90A8-1B8062BE8157}" srcId="{74DF6DC6-7841-418D-B38A-FEC69C2E796B}" destId="{12BDE1BE-011F-4F48-A81D-C7740D8A92BD}" srcOrd="1" destOrd="0" parTransId="{FB7C7C43-1FF0-4754-A3DD-A2F076434D79}" sibTransId="{C55E0F62-520F-4154-8117-B21EF0447B49}"/>
    <dgm:cxn modelId="{AF7062B5-8D61-4CCD-A990-F79D681E9903}" type="presOf" srcId="{12BDE1BE-011F-4F48-A81D-C7740D8A92BD}" destId="{18333381-371F-4220-96C1-8EB73E71ADC2}" srcOrd="0" destOrd="0" presId="urn:microsoft.com/office/officeart/2005/8/layout/pyramid3"/>
    <dgm:cxn modelId="{7EAE2FAC-7805-4689-90EB-757E20B7B37A}" type="presOf" srcId="{A465BE5F-3CC5-4C03-9C8B-7A7D6117F8AE}" destId="{F80EF998-B9B6-4B98-B708-799C6785D420}" srcOrd="1" destOrd="0" presId="urn:microsoft.com/office/officeart/2005/8/layout/pyramid3"/>
    <dgm:cxn modelId="{C8E9AF3F-99CB-42C7-AFE0-7F3E4590B9F9}" type="presOf" srcId="{075EFC01-A823-4524-811F-B2F68C346E48}" destId="{AB214B9F-FBFD-4F87-B7C9-376CF023C1C5}" srcOrd="1" destOrd="0" presId="urn:microsoft.com/office/officeart/2005/8/layout/pyramid3"/>
    <dgm:cxn modelId="{B1A1FB96-2AE1-48B3-BD13-B7CBE0A2DEEF}" type="presOf" srcId="{075EFC01-A823-4524-811F-B2F68C346E48}" destId="{5658C6F4-CD40-456E-81F4-D2ACAAEF8621}" srcOrd="0" destOrd="0" presId="urn:microsoft.com/office/officeart/2005/8/layout/pyramid3"/>
    <dgm:cxn modelId="{2EDACCC8-4D96-416C-A140-6B3ED64E4AA9}" srcId="{74DF6DC6-7841-418D-B38A-FEC69C2E796B}" destId="{075EFC01-A823-4524-811F-B2F68C346E48}" srcOrd="3" destOrd="0" parTransId="{9AA3490F-22BD-4AD6-B3AC-5BA5FFF705D5}" sibTransId="{ADA6A8BB-CAB0-4147-808F-D7E32CC3CCF6}"/>
    <dgm:cxn modelId="{877ED001-5B75-4401-9934-46313124530E}" type="presOf" srcId="{83088DAF-F710-49D7-861B-2E594BC0A0CF}" destId="{BADD489A-4182-4306-8DA3-FF39E7D08B0A}" srcOrd="0" destOrd="0" presId="urn:microsoft.com/office/officeart/2005/8/layout/pyramid3"/>
    <dgm:cxn modelId="{E59B6D3D-C7FE-4317-9F74-6124BAAC140E}" type="presParOf" srcId="{FBE64C3F-5EC1-4BE6-B56B-F4B77A9D91C1}" destId="{B52E62B6-0760-4DA9-AEB6-028783CDD26E}" srcOrd="0" destOrd="0" presId="urn:microsoft.com/office/officeart/2005/8/layout/pyramid3"/>
    <dgm:cxn modelId="{3635144D-A5EF-4CA1-BB09-227C7EB490A9}" type="presParOf" srcId="{B52E62B6-0760-4DA9-AEB6-028783CDD26E}" destId="{BADD489A-4182-4306-8DA3-FF39E7D08B0A}" srcOrd="0" destOrd="0" presId="urn:microsoft.com/office/officeart/2005/8/layout/pyramid3"/>
    <dgm:cxn modelId="{28A31302-FD7D-40FB-A21C-E7554BF6B58D}" type="presParOf" srcId="{B52E62B6-0760-4DA9-AEB6-028783CDD26E}" destId="{4D335F6E-EE51-4BA2-A102-1F43F0EC592B}" srcOrd="1" destOrd="0" presId="urn:microsoft.com/office/officeart/2005/8/layout/pyramid3"/>
    <dgm:cxn modelId="{06CA800A-8E0B-414F-9FE3-7226A2B708AB}" type="presParOf" srcId="{FBE64C3F-5EC1-4BE6-B56B-F4B77A9D91C1}" destId="{F5DA0FCB-6313-402A-AC47-6DCB3A9328B9}" srcOrd="1" destOrd="0" presId="urn:microsoft.com/office/officeart/2005/8/layout/pyramid3"/>
    <dgm:cxn modelId="{03BEB6F5-7A37-4EBB-ACE0-3AF7B0EE9E0F}" type="presParOf" srcId="{F5DA0FCB-6313-402A-AC47-6DCB3A9328B9}" destId="{18333381-371F-4220-96C1-8EB73E71ADC2}" srcOrd="0" destOrd="0" presId="urn:microsoft.com/office/officeart/2005/8/layout/pyramid3"/>
    <dgm:cxn modelId="{84DFBFA9-6AE1-4963-A8AE-E1DD81EB415B}" type="presParOf" srcId="{F5DA0FCB-6313-402A-AC47-6DCB3A9328B9}" destId="{BE42D92C-C362-47BB-808A-667F5B359FBE}" srcOrd="1" destOrd="0" presId="urn:microsoft.com/office/officeart/2005/8/layout/pyramid3"/>
    <dgm:cxn modelId="{CDD3A7CB-DB68-4F18-A380-320CE362C8EF}" type="presParOf" srcId="{FBE64C3F-5EC1-4BE6-B56B-F4B77A9D91C1}" destId="{06C0D965-9B5C-4D48-B6EA-96F70EA2425C}" srcOrd="2" destOrd="0" presId="urn:microsoft.com/office/officeart/2005/8/layout/pyramid3"/>
    <dgm:cxn modelId="{6D2C4FF4-2FE3-4EC9-9907-A7AE1F7CF097}" type="presParOf" srcId="{06C0D965-9B5C-4D48-B6EA-96F70EA2425C}" destId="{CAE1B7BD-D5FB-4F71-A592-4E9CE4867128}" srcOrd="0" destOrd="0" presId="urn:microsoft.com/office/officeart/2005/8/layout/pyramid3"/>
    <dgm:cxn modelId="{7BD4B8F2-2157-4D83-91FF-ADE12D8A000B}" type="presParOf" srcId="{06C0D965-9B5C-4D48-B6EA-96F70EA2425C}" destId="{F80EF998-B9B6-4B98-B708-799C6785D420}" srcOrd="1" destOrd="0" presId="urn:microsoft.com/office/officeart/2005/8/layout/pyramid3"/>
    <dgm:cxn modelId="{372EBD03-9786-485B-ABBD-9807E3B4D249}" type="presParOf" srcId="{FBE64C3F-5EC1-4BE6-B56B-F4B77A9D91C1}" destId="{978428B8-47B3-43C5-8A9C-6EF8535F966E}" srcOrd="3" destOrd="0" presId="urn:microsoft.com/office/officeart/2005/8/layout/pyramid3"/>
    <dgm:cxn modelId="{8F1CB060-309D-4EE2-B38A-99A9103807C6}" type="presParOf" srcId="{978428B8-47B3-43C5-8A9C-6EF8535F966E}" destId="{5658C6F4-CD40-456E-81F4-D2ACAAEF8621}" srcOrd="0" destOrd="0" presId="urn:microsoft.com/office/officeart/2005/8/layout/pyramid3"/>
    <dgm:cxn modelId="{27AE3D3D-4824-4261-9545-F4750B53B091}" type="presParOf" srcId="{978428B8-47B3-43C5-8A9C-6EF8535F966E}" destId="{AB214B9F-FBFD-4F87-B7C9-376CF023C1C5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A12E14-0577-4DAD-AAE3-F43834A35DCB}">
      <dsp:nvSpPr>
        <dsp:cNvPr id="0" name=""/>
        <dsp:cNvSpPr/>
      </dsp:nvSpPr>
      <dsp:spPr>
        <a:xfrm>
          <a:off x="0" y="0"/>
          <a:ext cx="6502400" cy="11921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M" sz="1300" b="1" kern="1200" dirty="0" smtClean="0"/>
            <a:t>1.	La recherche d’informations: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0" i="0" kern="1200" dirty="0" smtClean="0"/>
            <a:t>Le consommateur consulte des sites internet, lit des articles de blog, des livres blancs ou des </a:t>
          </a:r>
          <a:r>
            <a:rPr lang="fr-FR" sz="1300" b="0" i="0" kern="1200" dirty="0" err="1" smtClean="0"/>
            <a:t>ebooks</a:t>
          </a:r>
          <a:r>
            <a:rPr lang="fr-FR" sz="1300" b="0" i="0" kern="1200" dirty="0" smtClean="0"/>
            <a:t>. Il lui apporter des éléments de réponses avec du contenu à valeur ajoutée. </a:t>
          </a:r>
          <a:endParaRPr lang="fr-FR" sz="1300" kern="1200" dirty="0"/>
        </a:p>
      </dsp:txBody>
      <dsp:txXfrm>
        <a:off x="34916" y="34916"/>
        <a:ext cx="5115290" cy="1122274"/>
      </dsp:txXfrm>
    </dsp:sp>
    <dsp:sp modelId="{0C36D188-4AF2-478E-90FE-4C5478DD71BA}">
      <dsp:nvSpPr>
        <dsp:cNvPr id="0" name=""/>
        <dsp:cNvSpPr/>
      </dsp:nvSpPr>
      <dsp:spPr>
        <a:xfrm>
          <a:off x="544575" y="1408853"/>
          <a:ext cx="6502400" cy="11921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M" sz="1300" b="1" kern="1200" dirty="0" smtClean="0"/>
            <a:t>2.	La comparaison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M" sz="1300" b="0" kern="1200" dirty="0" smtClean="0"/>
            <a:t>Le consommateur </a:t>
          </a:r>
          <a:r>
            <a:rPr lang="fr-FR" sz="1300" b="0" i="0" kern="1200" dirty="0" smtClean="0"/>
            <a:t>identifie et compare plusieurs marques ou entreprises qui correspondent à son besoin. Plusieurs critères entrent donc en jeu tels que les prix, les caractéristiques, l’expérience </a:t>
          </a:r>
          <a:r>
            <a:rPr lang="fr-FR" sz="1300" b="1" i="0" kern="1200" dirty="0" smtClean="0"/>
            <a:t>utilisateur </a:t>
          </a:r>
          <a:r>
            <a:rPr lang="fr-FR" sz="1300" b="0" i="0" kern="1200" dirty="0" smtClean="0"/>
            <a:t>et les avis clients.</a:t>
          </a:r>
          <a:endParaRPr lang="fr-FR" sz="1300" b="0" kern="1200" dirty="0"/>
        </a:p>
      </dsp:txBody>
      <dsp:txXfrm>
        <a:off x="579491" y="1443769"/>
        <a:ext cx="5113122" cy="1122274"/>
      </dsp:txXfrm>
    </dsp:sp>
    <dsp:sp modelId="{46BA3C7B-E570-424F-BC1E-A5D1529C6CF3}">
      <dsp:nvSpPr>
        <dsp:cNvPr id="0" name=""/>
        <dsp:cNvSpPr/>
      </dsp:nvSpPr>
      <dsp:spPr>
        <a:xfrm>
          <a:off x="1081024" y="2817706"/>
          <a:ext cx="6502400" cy="11921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M" sz="1300" b="1" kern="1200" dirty="0" smtClean="0"/>
            <a:t>3.	</a:t>
          </a:r>
          <a:r>
            <a:rPr lang="fr-FR" sz="1300" b="1" i="0" kern="1200" dirty="0" smtClean="0"/>
            <a:t>La prise de décision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M" sz="1300" b="0" i="0" kern="1200" dirty="0" smtClean="0"/>
            <a:t>Ici, il </a:t>
          </a:r>
          <a:r>
            <a:rPr lang="fr-FR" sz="1300" b="0" i="0" kern="1200" dirty="0" smtClean="0"/>
            <a:t>a fait son choix et décide de passer à l’achat en point de vente ou en ligne</a:t>
          </a:r>
          <a:endParaRPr lang="fr-FR" sz="1300" b="0" kern="1200" dirty="0"/>
        </a:p>
      </dsp:txBody>
      <dsp:txXfrm>
        <a:off x="1115940" y="2852622"/>
        <a:ext cx="5121250" cy="1122274"/>
      </dsp:txXfrm>
    </dsp:sp>
    <dsp:sp modelId="{A63334BC-2597-4D4F-9153-5D8B8B23C89E}">
      <dsp:nvSpPr>
        <dsp:cNvPr id="0" name=""/>
        <dsp:cNvSpPr/>
      </dsp:nvSpPr>
      <dsp:spPr>
        <a:xfrm>
          <a:off x="1625599" y="4226560"/>
          <a:ext cx="6502400" cy="11921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M" sz="1300" b="1" kern="1200" dirty="0" smtClean="0"/>
            <a:t>4.	</a:t>
          </a:r>
          <a:r>
            <a:rPr lang="fr-FR" sz="1300" b="1" i="0" kern="1200" dirty="0" smtClean="0"/>
            <a:t>La réception du produit/service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0" i="0" kern="1200" dirty="0" smtClean="0"/>
            <a:t>Après avoir réceptionné sa commande, le client essaye son produit ou le service à son domicile. Ici, son expérience doit s’avérer la meilleure possible pour lui donner envie de réitérer l’expérience avec votre entreprise. </a:t>
          </a:r>
          <a:endParaRPr lang="fr-FR" sz="1300" b="1" kern="1200" dirty="0"/>
        </a:p>
      </dsp:txBody>
      <dsp:txXfrm>
        <a:off x="1660515" y="4261476"/>
        <a:ext cx="5113122" cy="1122274"/>
      </dsp:txXfrm>
    </dsp:sp>
    <dsp:sp modelId="{A10F84CB-0768-4FA5-A5F8-B5C0DDF7BF72}">
      <dsp:nvSpPr>
        <dsp:cNvPr id="0" name=""/>
        <dsp:cNvSpPr/>
      </dsp:nvSpPr>
      <dsp:spPr>
        <a:xfrm>
          <a:off x="5727530" y="913045"/>
          <a:ext cx="774869" cy="77486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500" kern="1200"/>
        </a:p>
      </dsp:txBody>
      <dsp:txXfrm>
        <a:off x="5901876" y="913045"/>
        <a:ext cx="426177" cy="583089"/>
      </dsp:txXfrm>
    </dsp:sp>
    <dsp:sp modelId="{A80C3620-2BFF-4A2D-95AE-1CBF4996BBAA}">
      <dsp:nvSpPr>
        <dsp:cNvPr id="0" name=""/>
        <dsp:cNvSpPr/>
      </dsp:nvSpPr>
      <dsp:spPr>
        <a:xfrm>
          <a:off x="6272106" y="2321898"/>
          <a:ext cx="774869" cy="77486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500" kern="1200"/>
        </a:p>
      </dsp:txBody>
      <dsp:txXfrm>
        <a:off x="6446452" y="2321898"/>
        <a:ext cx="426177" cy="583089"/>
      </dsp:txXfrm>
    </dsp:sp>
    <dsp:sp modelId="{C7C7E7C6-DCCD-4749-9082-761DF15D61FC}">
      <dsp:nvSpPr>
        <dsp:cNvPr id="0" name=""/>
        <dsp:cNvSpPr/>
      </dsp:nvSpPr>
      <dsp:spPr>
        <a:xfrm>
          <a:off x="6808554" y="3730752"/>
          <a:ext cx="774869" cy="77486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500" kern="1200"/>
        </a:p>
      </dsp:txBody>
      <dsp:txXfrm>
        <a:off x="6982900" y="3730752"/>
        <a:ext cx="426177" cy="5830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A12E14-0577-4DAD-AAE3-F43834A35DCB}">
      <dsp:nvSpPr>
        <dsp:cNvPr id="0" name=""/>
        <dsp:cNvSpPr/>
      </dsp:nvSpPr>
      <dsp:spPr>
        <a:xfrm>
          <a:off x="0" y="0"/>
          <a:ext cx="8708571" cy="13232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M" sz="900" b="1" kern="1200" dirty="0" smtClean="0"/>
            <a:t>5.	</a:t>
          </a:r>
          <a:r>
            <a:rPr lang="fr-FR" sz="900" b="1" i="0" kern="1200" dirty="0" smtClean="0"/>
            <a:t>L'évaluation de l'expérience client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b="0" i="0" kern="1200" dirty="0" smtClean="0"/>
            <a:t>Le consommateur consulte des sites internet, lit des articles de le consommateur évalue le produit ou le service utilisé. Il passe ainsi de la conversion à la fidélisation. </a:t>
          </a:r>
          <a:endParaRPr lang="fr-FR" sz="900" b="0" kern="1200" dirty="0"/>
        </a:p>
      </dsp:txBody>
      <dsp:txXfrm>
        <a:off x="38758" y="38758"/>
        <a:ext cx="7168817" cy="1245775"/>
      </dsp:txXfrm>
    </dsp:sp>
    <dsp:sp modelId="{0C36D188-4AF2-478E-90FE-4C5478DD71BA}">
      <dsp:nvSpPr>
        <dsp:cNvPr id="0" name=""/>
        <dsp:cNvSpPr/>
      </dsp:nvSpPr>
      <dsp:spPr>
        <a:xfrm>
          <a:off x="729342" y="1563890"/>
          <a:ext cx="8708571" cy="13232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M" sz="900" b="1" kern="1200" dirty="0" smtClean="0"/>
            <a:t>6.	</a:t>
          </a:r>
          <a:r>
            <a:rPr lang="fr-FR" sz="900" b="1" i="0" kern="1200" dirty="0" smtClean="0"/>
            <a:t>Le service après-vente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b="0" i="0" kern="1200" dirty="0" smtClean="0"/>
            <a:t>Le consommateur peut avoir besoin d’aide.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b="0" i="0" kern="1200" dirty="0" smtClean="0"/>
            <a:t> Le SAV, quant à lui, intervient après l’achat lorsque le client a un problème avec le produit ou le service. Ce problème prend différentes formes : livraison, réclamation, remboursement ou dysfonctionnement.</a:t>
          </a:r>
          <a:endParaRPr lang="fr-CM" sz="900" b="1" kern="1200" dirty="0" smtClean="0"/>
        </a:p>
      </dsp:txBody>
      <dsp:txXfrm>
        <a:off x="768100" y="1602648"/>
        <a:ext cx="7041572" cy="1245775"/>
      </dsp:txXfrm>
    </dsp:sp>
    <dsp:sp modelId="{46BA3C7B-E570-424F-BC1E-A5D1529C6CF3}">
      <dsp:nvSpPr>
        <dsp:cNvPr id="0" name=""/>
        <dsp:cNvSpPr/>
      </dsp:nvSpPr>
      <dsp:spPr>
        <a:xfrm>
          <a:off x="1447799" y="3127780"/>
          <a:ext cx="8708571" cy="13232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M" sz="900" b="1" kern="1200" dirty="0" smtClean="0"/>
            <a:t>7.	</a:t>
          </a:r>
          <a:r>
            <a:rPr lang="fr-FR" sz="900" b="1" i="0" kern="1200" dirty="0" smtClean="0"/>
            <a:t>La fidélisation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b="0" i="0" kern="1200" dirty="0" smtClean="0"/>
            <a:t>vos nouveaux clients décident s’ils souhaitent continuer l’aventure avec votre entreprise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b="0" i="0" kern="1200" dirty="0" smtClean="0"/>
            <a:t>Proposer des produits complémentaires ou une </a:t>
          </a:r>
          <a:r>
            <a:rPr lang="fr-FR" sz="900" b="1" i="0" kern="1200" dirty="0" smtClean="0"/>
            <a:t>gamme </a:t>
          </a:r>
          <a:r>
            <a:rPr lang="fr-FR" sz="900" b="0" i="0" kern="1200" dirty="0" smtClean="0"/>
            <a:t>premium. Dans votre </a:t>
          </a:r>
          <a:r>
            <a:rPr lang="fr-FR" sz="900" b="1" i="0" kern="1200" dirty="0" smtClean="0"/>
            <a:t>stratégie marketing</a:t>
          </a:r>
          <a:r>
            <a:rPr lang="fr-FR" sz="900" b="0" i="0" kern="1200" dirty="0" smtClean="0"/>
            <a:t>, cela s’appelle du cross-</a:t>
          </a:r>
          <a:r>
            <a:rPr lang="fr-FR" sz="900" b="0" i="0" kern="1200" dirty="0" err="1" smtClean="0"/>
            <a:t>selling</a:t>
          </a:r>
          <a:r>
            <a:rPr lang="fr-FR" sz="900" b="0" i="0" kern="1200" dirty="0" smtClean="0"/>
            <a:t> ou de l’up-</a:t>
          </a:r>
          <a:r>
            <a:rPr lang="fr-FR" sz="900" b="0" i="0" kern="1200" dirty="0" err="1" smtClean="0"/>
            <a:t>selling</a:t>
          </a:r>
          <a:r>
            <a:rPr lang="fr-FR" sz="900" b="0" i="0" kern="1200" dirty="0" smtClean="0"/>
            <a:t>.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b="0" i="0" kern="1200" dirty="0" smtClean="0"/>
            <a:t>Envoyez-leur une offre spéciale pour leur anniversaire, une invitation à un événement, des ventes en avant-première, etc.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b="0" i="0" kern="1200" dirty="0" smtClean="0"/>
            <a:t>Récolter des </a:t>
          </a:r>
          <a:r>
            <a:rPr lang="fr-FR" sz="900" b="1" i="0" kern="1200" dirty="0" smtClean="0"/>
            <a:t>feedbacks </a:t>
          </a:r>
          <a:r>
            <a:rPr lang="fr-FR" sz="900" b="0" i="0" kern="1200" dirty="0" smtClean="0"/>
            <a:t>afin de proposer une expérience client optimale.</a:t>
          </a:r>
        </a:p>
      </dsp:txBody>
      <dsp:txXfrm>
        <a:off x="1486557" y="3166538"/>
        <a:ext cx="7052458" cy="1245775"/>
      </dsp:txXfrm>
    </dsp:sp>
    <dsp:sp modelId="{A63334BC-2597-4D4F-9153-5D8B8B23C89E}">
      <dsp:nvSpPr>
        <dsp:cNvPr id="0" name=""/>
        <dsp:cNvSpPr/>
      </dsp:nvSpPr>
      <dsp:spPr>
        <a:xfrm>
          <a:off x="2177142" y="4691671"/>
          <a:ext cx="8708571" cy="13232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M" sz="900" b="1" kern="1200" dirty="0" smtClean="0"/>
            <a:t>8.	</a:t>
          </a:r>
          <a:r>
            <a:rPr lang="fr-FR" sz="900" b="1" i="0" kern="1200" dirty="0" smtClean="0"/>
            <a:t>La recommandation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b="0" i="0" kern="1200" dirty="0" smtClean="0"/>
            <a:t>Le client fidèle recommande le produit auprès de ses proches ou sur les réseaux sociaux. Il se transforme donc en ambassadeur de premier choix</a:t>
          </a:r>
          <a:endParaRPr lang="fr-FR" sz="900" b="1" kern="1200" dirty="0"/>
        </a:p>
      </dsp:txBody>
      <dsp:txXfrm>
        <a:off x="2215900" y="4730429"/>
        <a:ext cx="7041572" cy="1245775"/>
      </dsp:txXfrm>
    </dsp:sp>
    <dsp:sp modelId="{A10F84CB-0768-4FA5-A5F8-B5C0DDF7BF72}">
      <dsp:nvSpPr>
        <dsp:cNvPr id="0" name=""/>
        <dsp:cNvSpPr/>
      </dsp:nvSpPr>
      <dsp:spPr>
        <a:xfrm>
          <a:off x="7848431" y="1013521"/>
          <a:ext cx="860139" cy="86013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600" kern="1200"/>
        </a:p>
      </dsp:txBody>
      <dsp:txXfrm>
        <a:off x="8041962" y="1013521"/>
        <a:ext cx="473077" cy="647255"/>
      </dsp:txXfrm>
    </dsp:sp>
    <dsp:sp modelId="{A80C3620-2BFF-4A2D-95AE-1CBF4996BBAA}">
      <dsp:nvSpPr>
        <dsp:cNvPr id="0" name=""/>
        <dsp:cNvSpPr/>
      </dsp:nvSpPr>
      <dsp:spPr>
        <a:xfrm>
          <a:off x="8577774" y="2577411"/>
          <a:ext cx="860139" cy="86013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600" kern="1200"/>
        </a:p>
      </dsp:txBody>
      <dsp:txXfrm>
        <a:off x="8771305" y="2577411"/>
        <a:ext cx="473077" cy="647255"/>
      </dsp:txXfrm>
    </dsp:sp>
    <dsp:sp modelId="{C7C7E7C6-DCCD-4749-9082-761DF15D61FC}">
      <dsp:nvSpPr>
        <dsp:cNvPr id="0" name=""/>
        <dsp:cNvSpPr/>
      </dsp:nvSpPr>
      <dsp:spPr>
        <a:xfrm>
          <a:off x="9296231" y="4141302"/>
          <a:ext cx="860139" cy="86013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600" kern="1200"/>
        </a:p>
      </dsp:txBody>
      <dsp:txXfrm>
        <a:off x="9489762" y="4141302"/>
        <a:ext cx="473077" cy="6472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D489A-4182-4306-8DA3-FF39E7D08B0A}">
      <dsp:nvSpPr>
        <dsp:cNvPr id="0" name=""/>
        <dsp:cNvSpPr/>
      </dsp:nvSpPr>
      <dsp:spPr>
        <a:xfrm rot="10800000">
          <a:off x="0" y="0"/>
          <a:ext cx="8534400" cy="1138766"/>
        </a:xfrm>
        <a:prstGeom prst="trapezoid">
          <a:avLst>
            <a:gd name="adj" fmla="val 9368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b="0" i="0" kern="1200" dirty="0" smtClean="0"/>
            <a:t>Attirer les internautes</a:t>
          </a:r>
          <a:endParaRPr lang="fr-FR" sz="2800" kern="1200" dirty="0"/>
        </a:p>
      </dsp:txBody>
      <dsp:txXfrm rot="-10800000">
        <a:off x="1493519" y="0"/>
        <a:ext cx="5547360" cy="1138766"/>
      </dsp:txXfrm>
    </dsp:sp>
    <dsp:sp modelId="{18333381-371F-4220-96C1-8EB73E71ADC2}">
      <dsp:nvSpPr>
        <dsp:cNvPr id="0" name=""/>
        <dsp:cNvSpPr/>
      </dsp:nvSpPr>
      <dsp:spPr>
        <a:xfrm rot="10800000">
          <a:off x="1066800" y="1138766"/>
          <a:ext cx="6400799" cy="1138766"/>
        </a:xfrm>
        <a:prstGeom prst="trapezoid">
          <a:avLst>
            <a:gd name="adj" fmla="val 9368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b="0" i="0" kern="1200" dirty="0" smtClean="0"/>
            <a:t>convertir les visiteurs en leads</a:t>
          </a:r>
          <a:endParaRPr lang="fr-FR" sz="2800" kern="1200" dirty="0"/>
        </a:p>
      </dsp:txBody>
      <dsp:txXfrm rot="-10800000">
        <a:off x="2186939" y="1138766"/>
        <a:ext cx="4160520" cy="1138766"/>
      </dsp:txXfrm>
    </dsp:sp>
    <dsp:sp modelId="{CAE1B7BD-D5FB-4F71-A592-4E9CE4867128}">
      <dsp:nvSpPr>
        <dsp:cNvPr id="0" name=""/>
        <dsp:cNvSpPr/>
      </dsp:nvSpPr>
      <dsp:spPr>
        <a:xfrm rot="10800000">
          <a:off x="2133600" y="2277532"/>
          <a:ext cx="4267200" cy="1138766"/>
        </a:xfrm>
        <a:prstGeom prst="trapezoid">
          <a:avLst>
            <a:gd name="adj" fmla="val 9368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b="0" i="0" kern="1200" dirty="0" smtClean="0"/>
            <a:t>transformer les leads en clients</a:t>
          </a:r>
          <a:endParaRPr lang="fr-FR" sz="2800" kern="1200" dirty="0"/>
        </a:p>
      </dsp:txBody>
      <dsp:txXfrm rot="-10800000">
        <a:off x="2880359" y="2277532"/>
        <a:ext cx="2773680" cy="1138766"/>
      </dsp:txXfrm>
    </dsp:sp>
    <dsp:sp modelId="{5658C6F4-CD40-456E-81F4-D2ACAAEF8621}">
      <dsp:nvSpPr>
        <dsp:cNvPr id="0" name=""/>
        <dsp:cNvSpPr/>
      </dsp:nvSpPr>
      <dsp:spPr>
        <a:xfrm rot="10800000">
          <a:off x="3200400" y="3416298"/>
          <a:ext cx="2133600" cy="1138766"/>
        </a:xfrm>
        <a:prstGeom prst="trapezoid">
          <a:avLst>
            <a:gd name="adj" fmla="val 9368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b="0" i="0" kern="1200" dirty="0" smtClean="0"/>
            <a:t>fidéliser les clients</a:t>
          </a:r>
          <a:endParaRPr lang="fr-FR" sz="2800" kern="1200" dirty="0"/>
        </a:p>
      </dsp:txBody>
      <dsp:txXfrm rot="-10800000">
        <a:off x="3200400" y="3416298"/>
        <a:ext cx="2133600" cy="11387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A4E6-DFDD-4D7B-9DB9-C2707E85E6F5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7811-970E-4A45-9EFA-D35FFCF68F2B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870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A4E6-DFDD-4D7B-9DB9-C2707E85E6F5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7811-970E-4A45-9EFA-D35FFCF68F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7478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A4E6-DFDD-4D7B-9DB9-C2707E85E6F5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7811-970E-4A45-9EFA-D35FFCF68F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9902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A4E6-DFDD-4D7B-9DB9-C2707E85E6F5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7811-970E-4A45-9EFA-D35FFCF68F2B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6979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A4E6-DFDD-4D7B-9DB9-C2707E85E6F5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7811-970E-4A45-9EFA-D35FFCF68F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8222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A4E6-DFDD-4D7B-9DB9-C2707E85E6F5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7811-970E-4A45-9EFA-D35FFCF68F2B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65175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A4E6-DFDD-4D7B-9DB9-C2707E85E6F5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7811-970E-4A45-9EFA-D35FFCF68F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5203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A4E6-DFDD-4D7B-9DB9-C2707E85E6F5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7811-970E-4A45-9EFA-D35FFCF68F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79880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A4E6-DFDD-4D7B-9DB9-C2707E85E6F5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7811-970E-4A45-9EFA-D35FFCF68F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925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A4E6-DFDD-4D7B-9DB9-C2707E85E6F5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7811-970E-4A45-9EFA-D35FFCF68F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42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A4E6-DFDD-4D7B-9DB9-C2707E85E6F5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7811-970E-4A45-9EFA-D35FFCF68F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2541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A4E6-DFDD-4D7B-9DB9-C2707E85E6F5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7811-970E-4A45-9EFA-D35FFCF68F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966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A4E6-DFDD-4D7B-9DB9-C2707E85E6F5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7811-970E-4A45-9EFA-D35FFCF68F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101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A4E6-DFDD-4D7B-9DB9-C2707E85E6F5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7811-970E-4A45-9EFA-D35FFCF68F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709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A4E6-DFDD-4D7B-9DB9-C2707E85E6F5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7811-970E-4A45-9EFA-D35FFCF68F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23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A4E6-DFDD-4D7B-9DB9-C2707E85E6F5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7811-970E-4A45-9EFA-D35FFCF68F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7428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A4E6-DFDD-4D7B-9DB9-C2707E85E6F5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7811-970E-4A45-9EFA-D35FFCF68F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934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3BFA4E6-DFDD-4D7B-9DB9-C2707E85E6F5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6C77811-970E-4A45-9EFA-D35FFCF68F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13234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  <p:sldLayoutId id="2147483908" r:id="rId12"/>
    <p:sldLayoutId id="2147483909" r:id="rId13"/>
    <p:sldLayoutId id="2147483910" r:id="rId14"/>
    <p:sldLayoutId id="2147483911" r:id="rId15"/>
    <p:sldLayoutId id="2147483912" r:id="rId16"/>
    <p:sldLayoutId id="21474839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agram.com/samsung/?hl=fr" TargetMode="External"/><Relationship Id="rId2" Type="http://schemas.openxmlformats.org/officeDocument/2006/relationships/hyperlink" Target="https://fr-fr.facebook.com/SamsungFrance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fr.linkedin.com/company/samsung-electronics" TargetMode="External"/><Relationship Id="rId4" Type="http://schemas.openxmlformats.org/officeDocument/2006/relationships/hyperlink" Target="https://twitter.com/SamsungMobile?ref_src=twsrc%5egoogle|twcamp%5eserp|twgr%5eauthor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93224" y="1893194"/>
            <a:ext cx="8214844" cy="1493470"/>
          </a:xfrm>
        </p:spPr>
        <p:txBody>
          <a:bodyPr>
            <a:normAutofit fontScale="90000"/>
          </a:bodyPr>
          <a:lstStyle/>
          <a:p>
            <a:pPr algn="ctr"/>
            <a:r>
              <a:rPr lang="fr-CM" dirty="0" smtClean="0"/>
              <a:t>Programme TALENT4STARTUP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200246" y="3794144"/>
            <a:ext cx="6400800" cy="1947333"/>
          </a:xfrm>
        </p:spPr>
        <p:txBody>
          <a:bodyPr>
            <a:normAutofit/>
          </a:bodyPr>
          <a:lstStyle/>
          <a:p>
            <a:pPr algn="ctr"/>
            <a:r>
              <a:rPr lang="fr-CM" dirty="0" smtClean="0"/>
              <a:t>MODULE: MARKETING DIGITAL</a:t>
            </a:r>
          </a:p>
          <a:p>
            <a:pPr algn="ctr"/>
            <a:r>
              <a:rPr lang="fr-CM" dirty="0" smtClean="0"/>
              <a:t>Projet 1</a:t>
            </a:r>
            <a:r>
              <a:rPr lang="fr-FR" dirty="0" smtClean="0"/>
              <a:t>&amp;2 – Le Marketing Digital</a:t>
            </a:r>
            <a:endParaRPr lang="fr-CM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2266" y="0"/>
            <a:ext cx="5460317" cy="1485714"/>
          </a:xfrm>
          <a:prstGeom prst="rect">
            <a:avLst/>
          </a:prstGeom>
        </p:spPr>
      </p:pic>
      <p:sp>
        <p:nvSpPr>
          <p:cNvPr id="5" name="Espace réservé du contenu 2"/>
          <p:cNvSpPr txBox="1">
            <a:spLocks/>
          </p:cNvSpPr>
          <p:nvPr/>
        </p:nvSpPr>
        <p:spPr>
          <a:xfrm>
            <a:off x="7294381" y="5575300"/>
            <a:ext cx="4897619" cy="16754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CM" sz="3600" dirty="0" smtClean="0">
                <a:solidFill>
                  <a:schemeClr val="bg1"/>
                </a:solidFill>
              </a:rPr>
              <a:t>BIDJANG EPSE AYISSI NGONO</a:t>
            </a: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216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170905" y="1143000"/>
            <a:ext cx="4654005" cy="50419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M" sz="3000" dirty="0" smtClean="0"/>
              <a:t>CIBLE </a:t>
            </a:r>
            <a:r>
              <a:rPr lang="fr-CM" sz="3000" dirty="0" smtClean="0"/>
              <a:t>SECONDAIRE</a:t>
            </a:r>
          </a:p>
          <a:p>
            <a:endParaRPr lang="fr-CM" sz="3000" dirty="0"/>
          </a:p>
          <a:p>
            <a:r>
              <a:rPr lang="fr-FR" sz="3000" dirty="0" smtClean="0"/>
              <a:t>propriétaires </a:t>
            </a:r>
            <a:r>
              <a:rPr lang="fr-FR" sz="3000" dirty="0"/>
              <a:t>de salles de sport, entraîneurs, </a:t>
            </a:r>
            <a:r>
              <a:rPr lang="fr-FR" sz="3000" dirty="0" err="1"/>
              <a:t>coachs</a:t>
            </a:r>
            <a:r>
              <a:rPr lang="fr-FR" sz="3000" dirty="0"/>
              <a:t> sportifs... </a:t>
            </a:r>
            <a:endParaRPr lang="fr-FR" sz="3000" dirty="0" smtClean="0"/>
          </a:p>
          <a:p>
            <a:r>
              <a:rPr lang="fr-FR" sz="3000" dirty="0" smtClean="0"/>
              <a:t>Age</a:t>
            </a:r>
            <a:r>
              <a:rPr lang="fr-FR" sz="3000" dirty="0"/>
              <a:t>: 20-59 ans Habitudes d'achat: collaboration avec des entreprises, marques</a:t>
            </a:r>
            <a:endParaRPr lang="fr-FR" sz="30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010" y="0"/>
            <a:ext cx="68689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51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2457995" y="0"/>
            <a:ext cx="5968283" cy="79515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M" sz="2800" dirty="0" smtClean="0"/>
              <a:t>2.	PARCOURS CLIENT</a:t>
            </a:r>
            <a:endParaRPr lang="fr-FR" sz="2800" dirty="0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106340652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3480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2457995" y="0"/>
            <a:ext cx="5968283" cy="79515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M" sz="2800" dirty="0" smtClean="0"/>
              <a:t>2.	PARCOURS CLIENT</a:t>
            </a:r>
            <a:endParaRPr lang="fr-FR" sz="2800" dirty="0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2777927518"/>
              </p:ext>
            </p:extLst>
          </p:nvPr>
        </p:nvGraphicFramePr>
        <p:xfrm>
          <a:off x="711200" y="719666"/>
          <a:ext cx="10885714" cy="6014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2094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87412" y="-215297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fr-CM" sz="2800" dirty="0" smtClean="0"/>
              <a:t>3.	Comment accroitre sa </a:t>
            </a:r>
            <a:r>
              <a:rPr lang="fr-CM" sz="2800" dirty="0" err="1" smtClean="0"/>
              <a:t>visibIlite</a:t>
            </a:r>
            <a:r>
              <a:rPr lang="fr-CM" sz="2800" dirty="0" smtClean="0"/>
              <a:t>?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00212" y="1963057"/>
            <a:ext cx="8534400" cy="3615267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Rédiger </a:t>
            </a:r>
            <a:r>
              <a:rPr lang="fr-FR" dirty="0"/>
              <a:t>des articles qui captent l'intérêt des personnes qui s'intéressent à votre </a:t>
            </a:r>
            <a:r>
              <a:rPr lang="fr-FR" dirty="0" smtClean="0"/>
              <a:t>sujet</a:t>
            </a:r>
          </a:p>
          <a:p>
            <a:r>
              <a:rPr lang="fr-FR" dirty="0"/>
              <a:t> Concevoir un site Web qui répond à vos besoins </a:t>
            </a:r>
            <a:r>
              <a:rPr lang="fr-FR" dirty="0" smtClean="0"/>
              <a:t>spécifiques</a:t>
            </a:r>
          </a:p>
          <a:p>
            <a:r>
              <a:rPr lang="fr-FR" dirty="0" smtClean="0"/>
              <a:t>Concevoir </a:t>
            </a:r>
            <a:r>
              <a:rPr lang="fr-FR" dirty="0"/>
              <a:t>un blog qui reflète votre personnalité et vos </a:t>
            </a:r>
            <a:r>
              <a:rPr lang="fr-FR" dirty="0" smtClean="0"/>
              <a:t>intérêts</a:t>
            </a:r>
          </a:p>
          <a:p>
            <a:r>
              <a:rPr lang="fr-FR" dirty="0" smtClean="0"/>
              <a:t> </a:t>
            </a:r>
            <a:r>
              <a:rPr lang="fr-FR" dirty="0"/>
              <a:t>Créer des pages sur les </a:t>
            </a:r>
            <a:r>
              <a:rPr lang="fr-FR" dirty="0" smtClean="0"/>
              <a:t>réseaux sociaux </a:t>
            </a:r>
            <a:r>
              <a:rPr lang="fr-FR" dirty="0"/>
              <a:t>Facebook, </a:t>
            </a:r>
            <a:r>
              <a:rPr lang="fr-FR" dirty="0" err="1"/>
              <a:t>Instagram</a:t>
            </a:r>
            <a:r>
              <a:rPr lang="fr-FR" dirty="0"/>
              <a:t>, </a:t>
            </a:r>
            <a:r>
              <a:rPr lang="fr-FR" dirty="0" err="1"/>
              <a:t>Twitter</a:t>
            </a:r>
            <a:r>
              <a:rPr lang="fr-FR" dirty="0"/>
              <a:t> et </a:t>
            </a:r>
            <a:r>
              <a:rPr lang="fr-FR" dirty="0" err="1" smtClean="0"/>
              <a:t>TikTok</a:t>
            </a:r>
            <a:r>
              <a:rPr lang="fr-FR" dirty="0" smtClean="0"/>
              <a:t> pour votre entreprise</a:t>
            </a:r>
          </a:p>
          <a:p>
            <a:r>
              <a:rPr lang="fr-FR" dirty="0" smtClean="0"/>
              <a:t>Faire </a:t>
            </a:r>
            <a:r>
              <a:rPr lang="fr-FR" dirty="0"/>
              <a:t>des publications à des fréquences régulières et définies sur ces </a:t>
            </a:r>
            <a:r>
              <a:rPr lang="fr-FR" dirty="0" smtClean="0"/>
              <a:t>pages et mettes-y des </a:t>
            </a:r>
            <a:r>
              <a:rPr lang="fr-FR" dirty="0"/>
              <a:t>jeux concours </a:t>
            </a:r>
            <a:r>
              <a:rPr lang="fr-FR" dirty="0" smtClean="0"/>
              <a:t>afin de capter l’attention des internautes,</a:t>
            </a:r>
          </a:p>
          <a:p>
            <a:r>
              <a:rPr lang="fr-FR" dirty="0"/>
              <a:t>C</a:t>
            </a:r>
            <a:r>
              <a:rPr lang="fr-FR" dirty="0" smtClean="0"/>
              <a:t>ommuniquer </a:t>
            </a:r>
            <a:r>
              <a:rPr lang="fr-FR" dirty="0"/>
              <a:t>avec </a:t>
            </a:r>
            <a:r>
              <a:rPr lang="fr-FR" dirty="0" smtClean="0"/>
              <a:t>des </a:t>
            </a:r>
            <a:r>
              <a:rPr lang="fr-FR" dirty="0"/>
              <a:t>blogueurs sportifs et marques de </a:t>
            </a:r>
            <a:r>
              <a:rPr lang="fr-FR" dirty="0" smtClean="0"/>
              <a:t>cosmétiques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2852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22514" y="576035"/>
            <a:ext cx="4178074" cy="812799"/>
          </a:xfrm>
        </p:spPr>
        <p:txBody>
          <a:bodyPr>
            <a:normAutofit/>
          </a:bodyPr>
          <a:lstStyle/>
          <a:p>
            <a:pPr algn="ctr"/>
            <a:r>
              <a:rPr lang="fr-CM" sz="2800" dirty="0" smtClean="0"/>
              <a:t>OWNED MEDIA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2857" y="1266371"/>
            <a:ext cx="11248572" cy="4582886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Site web: 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 Il faudra créer un site internet qui sera une vitrine des différents déodorants proposés. </a:t>
            </a:r>
            <a:r>
              <a:rPr lang="fr-FR" dirty="0" smtClean="0"/>
              <a:t>Il mettra également en avant le fait que ce </a:t>
            </a:r>
            <a:r>
              <a:rPr lang="fr-FR" dirty="0"/>
              <a:t>déodorant </a:t>
            </a:r>
            <a:r>
              <a:rPr lang="fr-FR" dirty="0" smtClean="0"/>
              <a:t>est </a:t>
            </a:r>
            <a:r>
              <a:rPr lang="fr-FR" dirty="0"/>
              <a:t>fabriqué à partir d'ingrédients biologiques.(romarin, </a:t>
            </a:r>
            <a:r>
              <a:rPr lang="fr-FR" dirty="0" err="1"/>
              <a:t>aloe</a:t>
            </a:r>
            <a:r>
              <a:rPr lang="fr-FR" dirty="0"/>
              <a:t> </a:t>
            </a:r>
            <a:r>
              <a:rPr lang="fr-FR" dirty="0" err="1"/>
              <a:t>vera</a:t>
            </a:r>
            <a:r>
              <a:rPr lang="fr-FR" dirty="0"/>
              <a:t>, fleur de souci) </a:t>
            </a:r>
            <a:endParaRPr lang="fr-F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Blog </a:t>
            </a:r>
            <a:r>
              <a:rPr lang="fr-FR" dirty="0"/>
              <a:t>: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Il sera intégré </a:t>
            </a:r>
            <a:r>
              <a:rPr lang="fr-FR" dirty="0"/>
              <a:t>au site </a:t>
            </a:r>
            <a:r>
              <a:rPr lang="fr-FR" dirty="0" smtClean="0"/>
              <a:t>internet et devra </a:t>
            </a:r>
            <a:r>
              <a:rPr lang="fr-FR" dirty="0"/>
              <a:t>aborder des sujets liés </a:t>
            </a:r>
            <a:r>
              <a:rPr lang="fr-FR" dirty="0" smtClean="0"/>
              <a:t>aux centres d'intérêts </a:t>
            </a:r>
            <a:r>
              <a:rPr lang="fr-FR" dirty="0"/>
              <a:t>du cœur de cible et de la cible primaire. </a:t>
            </a:r>
            <a:endParaRPr lang="fr-F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Réseaux </a:t>
            </a:r>
            <a:r>
              <a:rPr lang="fr-FR" dirty="0"/>
              <a:t>Sociaux</a:t>
            </a:r>
            <a:r>
              <a:rPr lang="fr-FR" dirty="0" smtClean="0"/>
              <a:t>:</a:t>
            </a:r>
          </a:p>
          <a:p>
            <a:pPr marL="0" indent="0">
              <a:buNone/>
            </a:pPr>
            <a:r>
              <a:rPr lang="fr-FR" dirty="0" smtClean="0"/>
              <a:t> </a:t>
            </a:r>
            <a:r>
              <a:rPr lang="fr-FR" dirty="0" err="1"/>
              <a:t>Instagram</a:t>
            </a:r>
            <a:r>
              <a:rPr lang="fr-FR" dirty="0"/>
              <a:t> :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Il va </a:t>
            </a:r>
            <a:r>
              <a:rPr lang="fr-FR" dirty="0"/>
              <a:t>vous permettre de développer une stratégie basée sur le marketing visuel. </a:t>
            </a:r>
            <a:r>
              <a:rPr lang="fr-FR" dirty="0" smtClean="0"/>
              <a:t>Etant à la base un site de partage de photos, </a:t>
            </a:r>
            <a:r>
              <a:rPr lang="fr-FR" dirty="0"/>
              <a:t>la qualité et la pertinence des images que vous publierez va faire la </a:t>
            </a:r>
            <a:r>
              <a:rPr lang="fr-FR" dirty="0" smtClean="0"/>
              <a:t>différence</a:t>
            </a:r>
          </a:p>
          <a:p>
            <a:pPr marL="0" indent="0">
              <a:buNone/>
            </a:pPr>
            <a:r>
              <a:rPr lang="fr-FR" dirty="0" err="1"/>
              <a:t>Twitter</a:t>
            </a:r>
            <a:r>
              <a:rPr lang="fr-FR" dirty="0"/>
              <a:t> </a:t>
            </a:r>
            <a:r>
              <a:rPr lang="fr-FR" dirty="0" smtClean="0"/>
              <a:t>:</a:t>
            </a:r>
          </a:p>
          <a:p>
            <a:pPr marL="0" indent="0">
              <a:buNone/>
            </a:pPr>
            <a:r>
              <a:rPr lang="fr-FR" dirty="0" smtClean="0"/>
              <a:t>Il</a:t>
            </a:r>
            <a:r>
              <a:rPr lang="fr-FR" dirty="0"/>
              <a:t> connecte votre entreprise à ce qui se passe chaque jour dans le </a:t>
            </a:r>
            <a:r>
              <a:rPr lang="fr-FR" dirty="0" smtClean="0"/>
              <a:t>monde, Vous découvrirez </a:t>
            </a:r>
            <a:r>
              <a:rPr lang="fr-FR" dirty="0"/>
              <a:t>es dernières tendances en temps réel et investissez dans l'écoute sociale. C'est aussi un excellent moyen </a:t>
            </a:r>
            <a:r>
              <a:rPr lang="fr-FR" b="1" dirty="0"/>
              <a:t>de</a:t>
            </a:r>
            <a:r>
              <a:rPr lang="fr-FR" dirty="0"/>
              <a:t> mieux cerner la réputation</a:t>
            </a:r>
            <a:r>
              <a:rPr lang="fr-FR" b="1" dirty="0"/>
              <a:t> </a:t>
            </a:r>
            <a:r>
              <a:rPr lang="fr-FR" dirty="0"/>
              <a:t>de votre marque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r>
              <a:rPr lang="fr-FR" dirty="0" smtClean="0"/>
              <a:t> </a:t>
            </a:r>
            <a:r>
              <a:rPr lang="fr-FR" dirty="0" err="1" smtClean="0"/>
              <a:t>Tiktok</a:t>
            </a:r>
            <a:r>
              <a:rPr lang="fr-FR" dirty="0" smtClean="0"/>
              <a:t> </a:t>
            </a:r>
            <a:r>
              <a:rPr lang="fr-FR" dirty="0"/>
              <a:t>: 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c'est un réseau social divertissant, facile à utiliser et viral. En effet, il est plus facile pour une entreprise de susciter l'intérêt de ces cibles grâce à des contenus attrayants comme une vidéo. </a:t>
            </a:r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3608840" y="1813"/>
            <a:ext cx="4178074" cy="8127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M" sz="2800" dirty="0" smtClean="0"/>
              <a:t>4.	Media a utiliser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774003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22514" y="576035"/>
            <a:ext cx="4178074" cy="812799"/>
          </a:xfrm>
        </p:spPr>
        <p:txBody>
          <a:bodyPr>
            <a:normAutofit/>
          </a:bodyPr>
          <a:lstStyle/>
          <a:p>
            <a:pPr algn="ctr"/>
            <a:r>
              <a:rPr lang="fr-CM" sz="2800" dirty="0" err="1" smtClean="0"/>
              <a:t>paid</a:t>
            </a:r>
            <a:r>
              <a:rPr lang="fr-CM" sz="2800" dirty="0" smtClean="0"/>
              <a:t> MEDIA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2857" y="1266371"/>
            <a:ext cx="11248572" cy="4582886"/>
          </a:xfrm>
        </p:spPr>
        <p:txBody>
          <a:bodyPr>
            <a:normAutofit/>
          </a:bodyPr>
          <a:lstStyle/>
          <a:p>
            <a:r>
              <a:rPr lang="fr-FR" dirty="0" smtClean="0"/>
              <a:t>Publicité </a:t>
            </a:r>
            <a:r>
              <a:rPr lang="fr-FR" dirty="0"/>
              <a:t>sur les réseaux sociaux : 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Grâce aux influenceurs sportifs (les </a:t>
            </a:r>
            <a:r>
              <a:rPr lang="fr-FR" dirty="0" err="1"/>
              <a:t>fitboys</a:t>
            </a:r>
            <a:r>
              <a:rPr lang="fr-FR" dirty="0"/>
              <a:t> et les </a:t>
            </a:r>
            <a:r>
              <a:rPr lang="fr-FR" dirty="0" err="1"/>
              <a:t>fitgirls</a:t>
            </a:r>
            <a:r>
              <a:rPr lang="fr-FR" dirty="0"/>
              <a:t>), il est possible de toucher un public plus large en s'engageant auprès de leur communauté. Si vous achetez un déodorant avec un code promotionnel, vous pouvez recevoir une commission. Cela contribuera à augmenter les ventes et à accroître la notoriété de votre marque.</a:t>
            </a:r>
          </a:p>
          <a:p>
            <a:r>
              <a:rPr lang="fr-FR" dirty="0" smtClean="0"/>
              <a:t>Annonce </a:t>
            </a:r>
            <a:r>
              <a:rPr lang="fr-FR" dirty="0" err="1"/>
              <a:t>google</a:t>
            </a:r>
            <a:r>
              <a:rPr lang="fr-FR" dirty="0"/>
              <a:t> : 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Il est probable que </a:t>
            </a:r>
            <a:r>
              <a:rPr lang="fr-FR" dirty="0" smtClean="0"/>
              <a:t>le cœur de cible </a:t>
            </a:r>
            <a:r>
              <a:rPr lang="fr-FR" dirty="0"/>
              <a:t>ait des habitudes d'achat en ligne et, par conséquent, trouvera probablement une annonce pour l'achat d'un déodorant.</a:t>
            </a:r>
          </a:p>
        </p:txBody>
      </p:sp>
    </p:spTree>
    <p:extLst>
      <p:ext uri="{BB962C8B-B14F-4D97-AF65-F5344CB8AC3E}">
        <p14:creationId xmlns:p14="http://schemas.microsoft.com/office/powerpoint/2010/main" val="3703934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22514" y="576035"/>
            <a:ext cx="4178074" cy="812799"/>
          </a:xfrm>
        </p:spPr>
        <p:txBody>
          <a:bodyPr>
            <a:normAutofit/>
          </a:bodyPr>
          <a:lstStyle/>
          <a:p>
            <a:pPr algn="ctr"/>
            <a:r>
              <a:rPr lang="fr-CM" sz="2800" dirty="0" err="1" smtClean="0"/>
              <a:t>Earned</a:t>
            </a:r>
            <a:r>
              <a:rPr lang="fr-CM" sz="2800" dirty="0" smtClean="0"/>
              <a:t> MEDIA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2857" y="1266371"/>
            <a:ext cx="11248572" cy="4582886"/>
          </a:xfrm>
        </p:spPr>
        <p:txBody>
          <a:bodyPr>
            <a:normAutofit/>
          </a:bodyPr>
          <a:lstStyle/>
          <a:p>
            <a:r>
              <a:rPr lang="fr-FR" dirty="0"/>
              <a:t>M</a:t>
            </a:r>
            <a:r>
              <a:rPr lang="fr-FR" dirty="0" smtClean="0"/>
              <a:t>ention </a:t>
            </a:r>
            <a:r>
              <a:rPr lang="fr-FR" dirty="0"/>
              <a:t>sur des blogs </a:t>
            </a:r>
            <a:r>
              <a:rPr lang="fr-FR" dirty="0" smtClean="0"/>
              <a:t>:</a:t>
            </a:r>
          </a:p>
          <a:p>
            <a:pPr marL="0" indent="0">
              <a:buNone/>
            </a:pPr>
            <a:r>
              <a:rPr lang="fr-FR" dirty="0"/>
              <a:t>contactez les blogueurs qui peuvent tester le produit et écrivez un article sur leurs retours (positifs ou négatifs). </a:t>
            </a:r>
            <a:endParaRPr lang="fr-FR" dirty="0" smtClean="0"/>
          </a:p>
          <a:p>
            <a:r>
              <a:rPr lang="fr-FR" dirty="0"/>
              <a:t>A</a:t>
            </a:r>
            <a:r>
              <a:rPr lang="fr-FR" dirty="0" smtClean="0"/>
              <a:t>vis </a:t>
            </a:r>
            <a:r>
              <a:rPr lang="fr-FR" dirty="0"/>
              <a:t>de consommateurs : 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Veuillez fournir une page d'avis sur le site, afin que les clients puissent partager leurs expériences avec les déodorants.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856793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48114" y="1519464"/>
            <a:ext cx="6197600" cy="812799"/>
          </a:xfrm>
        </p:spPr>
        <p:txBody>
          <a:bodyPr>
            <a:normAutofit/>
          </a:bodyPr>
          <a:lstStyle/>
          <a:p>
            <a:pPr algn="ctr"/>
            <a:r>
              <a:rPr lang="fr-CM" sz="2800" dirty="0" smtClean="0"/>
              <a:t>PAID-OWNED-EARNED MEDIA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2857" y="1266371"/>
            <a:ext cx="11248572" cy="4582886"/>
          </a:xfrm>
        </p:spPr>
        <p:txBody>
          <a:bodyPr>
            <a:normAutofit/>
          </a:bodyPr>
          <a:lstStyle/>
          <a:p>
            <a:r>
              <a:rPr lang="fr-FR" dirty="0" smtClean="0"/>
              <a:t>Des vidéos; photos; images; et podcasts</a:t>
            </a:r>
          </a:p>
          <a:p>
            <a:r>
              <a:rPr lang="fr-CM" dirty="0" smtClean="0"/>
              <a:t>Des articles de blog</a:t>
            </a:r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3608840" y="1813"/>
            <a:ext cx="5825446" cy="8127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M" sz="2800" dirty="0"/>
              <a:t>5</a:t>
            </a:r>
            <a:r>
              <a:rPr lang="fr-CM" sz="2800" dirty="0" smtClean="0"/>
              <a:t>.	Contenu a mettre en place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659911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2326934" y="260805"/>
            <a:ext cx="7320417" cy="8127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M" sz="2400" dirty="0" smtClean="0"/>
              <a:t>6.	</a:t>
            </a:r>
            <a:r>
              <a:rPr lang="fr-FR" sz="2400" dirty="0"/>
              <a:t>Actions mises en place selon le tunnel de conversion d'</a:t>
            </a:r>
            <a:r>
              <a:rPr lang="fr-FR" sz="2400" dirty="0" err="1"/>
              <a:t>Inbound</a:t>
            </a:r>
            <a:r>
              <a:rPr lang="fr-FR" sz="2400" dirty="0"/>
              <a:t> Marketing</a:t>
            </a:r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459714"/>
              </p:ext>
            </p:extLst>
          </p:nvPr>
        </p:nvGraphicFramePr>
        <p:xfrm>
          <a:off x="1293816" y="1513115"/>
          <a:ext cx="8534400" cy="4555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6497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6742" y="814612"/>
            <a:ext cx="11248572" cy="5591629"/>
          </a:xfrm>
        </p:spPr>
        <p:txBody>
          <a:bodyPr>
            <a:normAutofit fontScale="92500" lnSpcReduction="20000"/>
          </a:bodyPr>
          <a:lstStyle/>
          <a:p>
            <a:r>
              <a:rPr lang="fr-FR" b="1" dirty="0"/>
              <a:t>K</a:t>
            </a:r>
            <a:r>
              <a:rPr lang="fr-FR" b="1" dirty="0" smtClean="0"/>
              <a:t>PI Indispensables: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Le chiffre </a:t>
            </a:r>
            <a:r>
              <a:rPr lang="fr-FR" dirty="0" smtClean="0"/>
              <a:t>d’affaires: la</a:t>
            </a:r>
            <a:r>
              <a:rPr lang="fr-FR" dirty="0"/>
              <a:t> somme de vos ventes sur une période donnée</a:t>
            </a:r>
            <a:r>
              <a:rPr lang="fr-FR" dirty="0" smtClean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La marge brute</a:t>
            </a:r>
            <a:r>
              <a:rPr lang="fr-FR" b="1" dirty="0" smtClean="0"/>
              <a:t>: </a:t>
            </a:r>
            <a:r>
              <a:rPr lang="fr-FR" dirty="0"/>
              <a:t>Marge brute = Prix de vente (HT) - Coût de revient (</a:t>
            </a:r>
            <a:r>
              <a:rPr lang="fr-FR" dirty="0" smtClean="0"/>
              <a:t>HT)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ROI (retour </a:t>
            </a:r>
            <a:r>
              <a:rPr lang="fr-FR" dirty="0"/>
              <a:t>sur </a:t>
            </a:r>
            <a:r>
              <a:rPr lang="fr-FR" dirty="0" smtClean="0"/>
              <a:t>investissement) permet de savoir si </a:t>
            </a:r>
            <a:r>
              <a:rPr lang="fr-FR" dirty="0"/>
              <a:t>une action marketing a été une </a:t>
            </a:r>
            <a:r>
              <a:rPr lang="fr-FR" dirty="0" smtClean="0"/>
              <a:t>réussite, ROI </a:t>
            </a:r>
            <a:r>
              <a:rPr lang="fr-FR" dirty="0"/>
              <a:t>= Chiffre d’affaires / Investissements </a:t>
            </a:r>
            <a:r>
              <a:rPr lang="fr-FR" dirty="0" smtClean="0"/>
              <a:t>engagés</a:t>
            </a:r>
          </a:p>
          <a:p>
            <a:pPr marL="0" indent="0">
              <a:buNone/>
            </a:pPr>
            <a:endParaRPr lang="fr-F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r-CM" b="1" dirty="0" smtClean="0"/>
              <a:t>KPI d’ACQUISITION:</a:t>
            </a:r>
            <a:endParaRPr lang="fr-FR" b="1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Le nombre de visites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Le nombre total de leads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Le nombre de leads actifs</a:t>
            </a:r>
          </a:p>
          <a:p>
            <a:pPr marL="0" indent="0">
              <a:buNone/>
            </a:pPr>
            <a:endParaRPr lang="fr-F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r-CM" b="1" dirty="0" smtClean="0"/>
              <a:t>KPI D’ENGAGEMENT</a:t>
            </a:r>
            <a:endParaRPr lang="fr-CM" b="1" dirty="0"/>
          </a:p>
          <a:p>
            <a:pPr>
              <a:buFont typeface="Arial" panose="020B0604020202020204" pitchFamily="34" charset="0"/>
              <a:buChar char="•"/>
            </a:pPr>
            <a:r>
              <a:rPr lang="fr-CM" dirty="0" smtClean="0"/>
              <a:t>Le taux de rebond: Il </a:t>
            </a:r>
            <a:r>
              <a:rPr lang="fr-FR" dirty="0"/>
              <a:t>mesure le nombre d'utilisateurs quittant votre site sans avoir parcouru d’autres pages</a:t>
            </a:r>
            <a:r>
              <a:rPr lang="fr-FR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M" dirty="0" smtClean="0"/>
              <a:t>Le nombre de page vues et le temps moyen par visite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M" dirty="0" smtClean="0"/>
              <a:t>Le taux de Call To Action CTA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3608840" y="1813"/>
            <a:ext cx="5825446" cy="8127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M" sz="2800" dirty="0" smtClean="0"/>
              <a:t>7.	KPI A PRENDRE EN COMPTE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94527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1046" y="4350166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fr-CM" dirty="0" smtClean="0"/>
              <a:t>Activité 1-</a:t>
            </a:r>
            <a:br>
              <a:rPr lang="fr-CM" dirty="0" smtClean="0"/>
            </a:br>
            <a:r>
              <a:rPr lang="fr-CM" dirty="0" smtClean="0"/>
              <a:t>Les leviers du Marketing Digital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29240" y="-567"/>
            <a:ext cx="8534400" cy="3615267"/>
          </a:xfrm>
        </p:spPr>
        <p:txBody>
          <a:bodyPr/>
          <a:lstStyle/>
          <a:p>
            <a:pPr marL="0" indent="0" algn="ctr">
              <a:buNone/>
            </a:pPr>
            <a:r>
              <a:rPr lang="fr-CM" dirty="0" smtClean="0"/>
              <a:t>La marque est SAMSUNG</a:t>
            </a:r>
            <a:endParaRPr lang="fr-FR" dirty="0"/>
          </a:p>
          <a:p>
            <a:pPr marL="0" indent="0" algn="ctr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427" y="1807066"/>
            <a:ext cx="6761408" cy="224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385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6742" y="814612"/>
            <a:ext cx="11248572" cy="5591629"/>
          </a:xfrm>
        </p:spPr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Le taux de remplissage de formulaire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Le taux d’ouverture et de clics d’emails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M" dirty="0" smtClean="0"/>
              <a:t>Le taux de désabonnement</a:t>
            </a:r>
          </a:p>
          <a:p>
            <a:pPr marL="0" indent="0">
              <a:buNone/>
            </a:pPr>
            <a:endParaRPr lang="fr-F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r-CM" b="1" dirty="0" smtClean="0"/>
              <a:t>KPI DE CONVERSION:</a:t>
            </a:r>
            <a:endParaRPr lang="fr-FR" b="1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Le taux de conversion d'utilisateurs en </a:t>
            </a:r>
            <a:r>
              <a:rPr lang="fr-FR" dirty="0" smtClean="0"/>
              <a:t>leads: </a:t>
            </a:r>
            <a:r>
              <a:rPr lang="fr-FR" dirty="0"/>
              <a:t>Taux de conversion des utilisateurs en leads = total de leads / total </a:t>
            </a:r>
            <a:r>
              <a:rPr lang="fr-FR" dirty="0" smtClean="0"/>
              <a:t>d'utilisateurs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M" dirty="0" smtClean="0"/>
              <a:t>Le t</a:t>
            </a:r>
            <a:r>
              <a:rPr lang="fr-FR" dirty="0" smtClean="0"/>
              <a:t>aux </a:t>
            </a:r>
            <a:r>
              <a:rPr lang="fr-FR" dirty="0"/>
              <a:t>de conversion des leads en </a:t>
            </a:r>
            <a:r>
              <a:rPr lang="fr-FR" dirty="0" smtClean="0"/>
              <a:t>client: </a:t>
            </a:r>
            <a:r>
              <a:rPr lang="fr-FR" dirty="0"/>
              <a:t>Taux de conversion des leads en clients = total de clients / total de </a:t>
            </a:r>
            <a:r>
              <a:rPr lang="fr-FR" dirty="0" smtClean="0"/>
              <a:t>leads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M" dirty="0" smtClean="0"/>
              <a:t>Le taux de conversion d’utilisateurs en clients: T</a:t>
            </a:r>
            <a:r>
              <a:rPr lang="fr-FR" dirty="0" smtClean="0"/>
              <a:t>aux </a:t>
            </a:r>
            <a:r>
              <a:rPr lang="fr-FR" dirty="0"/>
              <a:t>de conversion des visiteurs en clients = total de clients / total d'utilisateurs</a:t>
            </a:r>
          </a:p>
          <a:p>
            <a:pPr marL="0" indent="0">
              <a:buNone/>
            </a:pPr>
            <a:endParaRPr lang="fr-F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r-CM" b="1" dirty="0" smtClean="0"/>
              <a:t>KPI DE FIDELISATION</a:t>
            </a:r>
            <a:endParaRPr lang="fr-CM" b="1" dirty="0"/>
          </a:p>
          <a:p>
            <a:pPr>
              <a:buFont typeface="Arial" panose="020B0604020202020204" pitchFamily="34" charset="0"/>
              <a:buChar char="•"/>
            </a:pPr>
            <a:r>
              <a:rPr lang="fr-CM" dirty="0" smtClean="0"/>
              <a:t>Le taux de fidélité et d’attrition: </a:t>
            </a:r>
            <a:r>
              <a:rPr lang="fr-FR" dirty="0"/>
              <a:t>Taux de fidélité = clients fidèles / total de </a:t>
            </a:r>
            <a:r>
              <a:rPr lang="fr-FR" dirty="0" smtClean="0"/>
              <a:t>clients</a:t>
            </a:r>
          </a:p>
          <a:p>
            <a:pPr marL="0" indent="0">
              <a:buNone/>
            </a:pPr>
            <a:r>
              <a:rPr lang="fr-FR" dirty="0"/>
              <a:t>Taux d’attrition = 100 – taux de fidélité ou clients perdus / total de </a:t>
            </a:r>
            <a:r>
              <a:rPr lang="fr-FR" dirty="0" smtClean="0"/>
              <a:t>clients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La CLTV (Customer </a:t>
            </a:r>
            <a:r>
              <a:rPr lang="fr-FR" dirty="0" err="1"/>
              <a:t>Lifetime</a:t>
            </a:r>
            <a:r>
              <a:rPr lang="fr-FR" dirty="0"/>
              <a:t> </a:t>
            </a:r>
            <a:r>
              <a:rPr lang="fr-FR" dirty="0" smtClean="0"/>
              <a:t>Value) : Certains </a:t>
            </a:r>
            <a:r>
              <a:rPr lang="fr-FR" dirty="0"/>
              <a:t>de vos clients vont sans doute réitérer un achat et vous devez être au courant de la valeur potentielle qu’ils peuvent vous apporter à terme</a:t>
            </a:r>
            <a:r>
              <a:rPr lang="fr-FR" dirty="0" smtClean="0"/>
              <a:t>.</a:t>
            </a:r>
          </a:p>
          <a:p>
            <a:r>
              <a:rPr lang="fr-FR" dirty="0"/>
              <a:t>Le NPS (Net </a:t>
            </a:r>
            <a:r>
              <a:rPr lang="fr-FR" dirty="0" err="1"/>
              <a:t>Promoter</a:t>
            </a:r>
            <a:r>
              <a:rPr lang="fr-FR" dirty="0"/>
              <a:t> </a:t>
            </a:r>
            <a:r>
              <a:rPr lang="fr-FR" dirty="0" smtClean="0"/>
              <a:t>Score): C’est </a:t>
            </a:r>
            <a:r>
              <a:rPr lang="fr-FR" dirty="0"/>
              <a:t>un excellent indicateur pour mesurer votre e-</a:t>
            </a:r>
            <a:r>
              <a:rPr lang="fr-FR" dirty="0" err="1"/>
              <a:t>reputation</a:t>
            </a:r>
            <a:r>
              <a:rPr lang="fr-FR" dirty="0" smtClean="0"/>
              <a:t>. Il </a:t>
            </a:r>
            <a:r>
              <a:rPr lang="fr-FR" dirty="0"/>
              <a:t>évalue le taux de satisfaction de vos clients en analysant leurs avis, leurs évaluations du SAV, les commentaires sur les réseaux sociaux aux travers d'un questionnaire de </a:t>
            </a:r>
            <a:r>
              <a:rPr lang="fr-FR" dirty="0" smtClean="0"/>
              <a:t>satisfaction  </a:t>
            </a:r>
          </a:p>
          <a:p>
            <a:pPr marL="0" indent="0">
              <a:buNone/>
            </a:pPr>
            <a:r>
              <a:rPr lang="fr-FR" dirty="0" smtClean="0"/>
              <a:t>NPS </a:t>
            </a:r>
            <a:r>
              <a:rPr lang="fr-FR" dirty="0"/>
              <a:t>= % promoteurs - % détracteurs</a:t>
            </a:r>
            <a:endParaRPr lang="fr-CM" dirty="0" smtClean="0"/>
          </a:p>
        </p:txBody>
      </p:sp>
    </p:spTree>
    <p:extLst>
      <p:ext uri="{BB962C8B-B14F-4D97-AF65-F5344CB8AC3E}">
        <p14:creationId xmlns:p14="http://schemas.microsoft.com/office/powerpoint/2010/main" val="3966061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973941"/>
              </p:ext>
            </p:extLst>
          </p:nvPr>
        </p:nvGraphicFramePr>
        <p:xfrm>
          <a:off x="695458" y="1803043"/>
          <a:ext cx="10689465" cy="4165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3155"/>
                <a:gridCol w="2425522"/>
                <a:gridCol w="4700788"/>
              </a:tblGrid>
              <a:tr h="772177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SEA( Publicité sur les</a:t>
                      </a:r>
                    </a:p>
                    <a:p>
                      <a:r>
                        <a:rPr lang="fr-FR" sz="1600" dirty="0" smtClean="0"/>
                        <a:t>réseaux sociaux)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M" sz="1600" dirty="0" smtClean="0"/>
                        <a:t>X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</a:tr>
              <a:tr h="1546019">
                <a:tc>
                  <a:txBody>
                    <a:bodyPr/>
                    <a:lstStyle/>
                    <a:p>
                      <a:r>
                        <a:rPr lang="fr-FR" sz="16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SEA( Publicité sur les</a:t>
                      </a:r>
                      <a:br>
                        <a:rPr lang="fr-FR" sz="16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fr-FR" sz="16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réseaux sociaux)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M" sz="1600" dirty="0" smtClean="0"/>
                        <a:t>O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Bons plans Samsung : 100€ remboursés et 100€ de</a:t>
                      </a:r>
                      <a:br>
                        <a:rPr lang="fr-FR" sz="16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fr-FR" sz="16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bonus reprise pour l'achat d’un </a:t>
                      </a:r>
                      <a:r>
                        <a:rPr lang="fr-FR" sz="160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Galaxy</a:t>
                      </a:r>
                      <a:r>
                        <a:rPr lang="fr-FR" sz="16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S22. Zoom</a:t>
                      </a:r>
                      <a:br>
                        <a:rPr lang="fr-FR" sz="16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fr-FR" sz="16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optique 3x, Nouveau mode nuit, Capteur principal de</a:t>
                      </a:r>
                      <a:br>
                        <a:rPr lang="fr-FR" sz="16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fr-FR" sz="16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50MP, Plus de détail à distance. Photos haute</a:t>
                      </a:r>
                      <a:br>
                        <a:rPr lang="fr-FR" sz="16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fr-FR" sz="16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résolution. Écran ultra fluide 120Hz. Vidéo 8K.</a:t>
                      </a:r>
                      <a:endParaRPr lang="fr-FR" sz="1600" dirty="0"/>
                    </a:p>
                  </a:txBody>
                  <a:tcPr/>
                </a:tc>
              </a:tr>
              <a:tr h="772177">
                <a:tc>
                  <a:txBody>
                    <a:bodyPr/>
                    <a:lstStyle/>
                    <a:p>
                      <a:r>
                        <a:rPr lang="fr-FR" sz="16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SEA( Publicité sur les</a:t>
                      </a:r>
                      <a:br>
                        <a:rPr lang="fr-FR" sz="16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fr-FR" sz="16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réseaux sociaux)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M" sz="1600" dirty="0" smtClean="0"/>
                        <a:t>?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/>
                    </a:p>
                  </a:txBody>
                  <a:tcPr/>
                </a:tc>
              </a:tr>
              <a:tr h="447372">
                <a:tc>
                  <a:txBody>
                    <a:bodyPr/>
                    <a:lstStyle/>
                    <a:p>
                      <a:r>
                        <a:rPr lang="fr-FR" sz="16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Articles blog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https://www.sbsupply.fr/blog/ca</a:t>
                      </a:r>
                      <a:br>
                        <a:rPr lang="fr-FR" sz="16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fr-FR" sz="16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t/</a:t>
                      </a:r>
                      <a:r>
                        <a:rPr lang="fr-FR" sz="160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samsung</a:t>
                      </a:r>
                      <a:endParaRPr lang="fr-FR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ous-titre 2"/>
          <p:cNvSpPr txBox="1">
            <a:spLocks/>
          </p:cNvSpPr>
          <p:nvPr/>
        </p:nvSpPr>
        <p:spPr>
          <a:xfrm>
            <a:off x="4083318" y="1030307"/>
            <a:ext cx="3540976" cy="721220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CM" dirty="0" smtClean="0"/>
              <a:t>PAID MEDIA</a:t>
            </a:r>
          </a:p>
        </p:txBody>
      </p:sp>
    </p:spTree>
    <p:extLst>
      <p:ext uri="{BB962C8B-B14F-4D97-AF65-F5344CB8AC3E}">
        <p14:creationId xmlns:p14="http://schemas.microsoft.com/office/powerpoint/2010/main" val="431425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032404"/>
              </p:ext>
            </p:extLst>
          </p:nvPr>
        </p:nvGraphicFramePr>
        <p:xfrm>
          <a:off x="616345" y="610826"/>
          <a:ext cx="10792497" cy="5831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7499"/>
                <a:gridCol w="2448901"/>
                <a:gridCol w="4746097"/>
              </a:tblGrid>
              <a:tr h="772177">
                <a:tc>
                  <a:txBody>
                    <a:bodyPr/>
                    <a:lstStyle/>
                    <a:p>
                      <a:r>
                        <a:rPr lang="fr-FR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Site Internet de la marque</a:t>
                      </a:r>
                      <a:br>
                        <a:rPr lang="fr-FR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M" sz="1600" dirty="0" smtClean="0"/>
                        <a:t>O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https://www.samsung.com</a:t>
                      </a:r>
                      <a:endParaRPr lang="fr-FR" sz="1600" dirty="0"/>
                    </a:p>
                  </a:txBody>
                  <a:tcPr/>
                </a:tc>
              </a:tr>
              <a:tr h="592983">
                <a:tc>
                  <a:txBody>
                    <a:bodyPr/>
                    <a:lstStyle/>
                    <a:p>
                      <a:r>
                        <a:rPr lang="fr-FR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Blog de la marque</a:t>
                      </a:r>
                      <a:br>
                        <a:rPr lang="fr-FR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M" sz="1600" dirty="0" smtClean="0"/>
                        <a:t>O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</a:t>
                      </a:r>
                      <a:r>
                        <a:rPr lang="fr-FR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://research.samsung.com</a:t>
                      </a:r>
                      <a:br>
                        <a:rPr lang="fr-FR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fr-FR" sz="1600" dirty="0"/>
                    </a:p>
                  </a:txBody>
                  <a:tcPr/>
                </a:tc>
              </a:tr>
              <a:tr h="640205">
                <a:tc>
                  <a:txBody>
                    <a:bodyPr/>
                    <a:lstStyle/>
                    <a:p>
                      <a:r>
                        <a:rPr lang="fr-FR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Réseaux sociaux(photos, texte,</a:t>
                      </a:r>
                      <a:br>
                        <a:rPr lang="fr-FR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fr-FR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infographies, </a:t>
                      </a:r>
                      <a:r>
                        <a:rPr lang="fr-FR" sz="180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videos</a:t>
                      </a:r>
                      <a:r>
                        <a:rPr lang="fr-FR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M" sz="1600" dirty="0" smtClean="0"/>
                        <a:t>O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Facebook :</a:t>
                      </a:r>
                    </a:p>
                    <a:p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https://fr-fr.facebook.com/SamsungFrance/</a:t>
                      </a:r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Instagram</a:t>
                      </a:r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https://www.instagram.com/samsung/?hl=fr</a:t>
                      </a:r>
                      <a:endParaRPr lang="en-US" sz="180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CM" sz="160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Twitter</a:t>
                      </a:r>
                      <a:r>
                        <a:rPr lang="fr-CM" sz="16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https://twitter.com/SamsungMobile?ref_src=twsrc%5Egoogle%7Ctwcamp%5Eserp%7Ctwgr%5Eauthor</a:t>
                      </a:r>
                      <a:endParaRPr lang="en-US" sz="180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Linkedin</a:t>
                      </a:r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https://fr.linkedin.com/company/samsung-electronics</a:t>
                      </a:r>
                      <a:endParaRPr lang="en-US" sz="180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Pinterest</a:t>
                      </a:r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https://www.pinterest.com/Samsung_Home/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ous-titre 2"/>
          <p:cNvSpPr txBox="1">
            <a:spLocks/>
          </p:cNvSpPr>
          <p:nvPr/>
        </p:nvSpPr>
        <p:spPr>
          <a:xfrm>
            <a:off x="3992246" y="224456"/>
            <a:ext cx="3540976" cy="38637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CM" dirty="0" smtClean="0"/>
              <a:t>OWNED MEDIA</a:t>
            </a:r>
          </a:p>
        </p:txBody>
      </p:sp>
    </p:spTree>
    <p:extLst>
      <p:ext uri="{BB962C8B-B14F-4D97-AF65-F5344CB8AC3E}">
        <p14:creationId xmlns:p14="http://schemas.microsoft.com/office/powerpoint/2010/main" val="52602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196962"/>
              </p:ext>
            </p:extLst>
          </p:nvPr>
        </p:nvGraphicFramePr>
        <p:xfrm>
          <a:off x="746974" y="1210612"/>
          <a:ext cx="10792497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7499"/>
                <a:gridCol w="2448901"/>
                <a:gridCol w="4746097"/>
              </a:tblGrid>
              <a:tr h="772177">
                <a:tc>
                  <a:txBody>
                    <a:bodyPr/>
                    <a:lstStyle/>
                    <a:p>
                      <a:r>
                        <a:rPr lang="fr-FR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Newsletter/</a:t>
                      </a:r>
                      <a:r>
                        <a:rPr lang="fr-FR" sz="18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emailing</a:t>
                      </a:r>
                      <a:r>
                        <a:rPr lang="fr-FR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fr-FR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fr-FR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fr-FR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M" sz="1600" dirty="0" smtClean="0"/>
                        <a:t>O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https://www.samsung.com/us/emailsignup/</a:t>
                      </a:r>
                      <a:endParaRPr lang="fr-FR" sz="1600" dirty="0"/>
                    </a:p>
                  </a:txBody>
                  <a:tcPr/>
                </a:tc>
              </a:tr>
              <a:tr h="592983">
                <a:tc>
                  <a:txBody>
                    <a:bodyPr/>
                    <a:lstStyle/>
                    <a:p>
                      <a:r>
                        <a:rPr lang="fr-FR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Vidéos</a:t>
                      </a:r>
                      <a:br>
                        <a:rPr lang="fr-FR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M" sz="1600" dirty="0" smtClean="0"/>
                        <a:t>O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https://www.samsung.com/fr/support/mobil</a:t>
                      </a:r>
                      <a:br>
                        <a:rPr lang="fr-FR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fr-FR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</a:t>
                      </a:r>
                      <a:r>
                        <a:rPr lang="fr-FR" sz="180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devices</a:t>
                      </a:r>
                      <a:r>
                        <a:rPr lang="fr-FR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/comment-</a:t>
                      </a:r>
                      <a:r>
                        <a:rPr lang="fr-FR" sz="180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creer</a:t>
                      </a:r>
                      <a:r>
                        <a:rPr lang="fr-FR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-une-</a:t>
                      </a:r>
                      <a:r>
                        <a:rPr lang="fr-FR" sz="180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videoautomatique</a:t>
                      </a:r>
                      <a:r>
                        <a:rPr lang="fr-FR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-de-mes-moments-forts/</a:t>
                      </a:r>
                      <a:endParaRPr lang="fr-FR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ous-titre 2"/>
          <p:cNvSpPr txBox="1">
            <a:spLocks/>
          </p:cNvSpPr>
          <p:nvPr/>
        </p:nvSpPr>
        <p:spPr>
          <a:xfrm>
            <a:off x="4057561" y="746971"/>
            <a:ext cx="3540976" cy="38637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CM" dirty="0" smtClean="0"/>
              <a:t>OWNED MEDIA</a:t>
            </a:r>
          </a:p>
        </p:txBody>
      </p:sp>
    </p:spTree>
    <p:extLst>
      <p:ext uri="{BB962C8B-B14F-4D97-AF65-F5344CB8AC3E}">
        <p14:creationId xmlns:p14="http://schemas.microsoft.com/office/powerpoint/2010/main" val="1225753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557749"/>
              </p:ext>
            </p:extLst>
          </p:nvPr>
        </p:nvGraphicFramePr>
        <p:xfrm>
          <a:off x="681660" y="870978"/>
          <a:ext cx="10792497" cy="5638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7499"/>
                <a:gridCol w="2448901"/>
                <a:gridCol w="4746097"/>
              </a:tblGrid>
              <a:tr h="772177">
                <a:tc>
                  <a:txBody>
                    <a:bodyPr/>
                    <a:lstStyle/>
                    <a:p>
                      <a:r>
                        <a:rPr lang="fr-FR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Influenceurs</a:t>
                      </a:r>
                      <a:br>
                        <a:rPr lang="fr-FR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fr-FR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fr-FR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M" sz="1600" dirty="0" smtClean="0"/>
                        <a:t>O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fr-FR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 </a:t>
                      </a:r>
                      <a:r>
                        <a:rPr lang="fr-FR" sz="18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TikTokeur</a:t>
                      </a:r>
                      <a:r>
                        <a:rPr lang="fr-FR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Liam </a:t>
                      </a:r>
                      <a:r>
                        <a:rPr lang="fr-FR" sz="18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Kalevi</a:t>
                      </a:r>
                      <a:r>
                        <a:rPr lang="fr-FR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da-DK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Mathilde Lacolombe</a:t>
                      </a:r>
                    </a:p>
                    <a:p>
                      <a:r>
                        <a:rPr lang="da-DK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Alphonse Areola</a:t>
                      </a:r>
                    </a:p>
                    <a:p>
                      <a:r>
                        <a:rPr lang="da-DK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Sundy Jules</a:t>
                      </a:r>
                      <a:endParaRPr lang="fr-FR" sz="1600" dirty="0"/>
                    </a:p>
                  </a:txBody>
                  <a:tcPr/>
                </a:tc>
              </a:tr>
              <a:tr h="592983">
                <a:tc>
                  <a:txBody>
                    <a:bodyPr/>
                    <a:lstStyle/>
                    <a:p>
                      <a:r>
                        <a:rPr lang="fr-FR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Mentions sur les réseaux sociaux</a:t>
                      </a:r>
                      <a:br>
                        <a:rPr lang="fr-FR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fr-FR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fr-FR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</a:tr>
              <a:tr h="640205">
                <a:tc>
                  <a:txBody>
                    <a:bodyPr/>
                    <a:lstStyle/>
                    <a:p>
                      <a:r>
                        <a:rPr lang="fr-FR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Lien ou Mention sur un blog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M" sz="1600" dirty="0" smtClean="0"/>
                        <a:t>O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https://www.blog-nouvelles</a:t>
                      </a:r>
                      <a:br>
                        <a:rPr lang="fr-FR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fr-FR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technologies.fr/234999/smartphones-pliables</a:t>
                      </a:r>
                      <a:br>
                        <a:rPr lang="fr-FR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fr-FR" sz="180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samsung</a:t>
                      </a:r>
                      <a:r>
                        <a:rPr lang="fr-FR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-pourraient-devenir-beaucoup-moins</a:t>
                      </a:r>
                      <a:br>
                        <a:rPr lang="fr-FR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fr-FR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chers/</a:t>
                      </a:r>
                      <a:endParaRPr lang="en-US" sz="180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40205">
                <a:tc>
                  <a:txBody>
                    <a:bodyPr/>
                    <a:lstStyle/>
                    <a:p>
                      <a:r>
                        <a:rPr lang="fr-FR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Avis de consommateurs</a:t>
                      </a:r>
                      <a:br>
                        <a:rPr lang="fr-FR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M" sz="1600" dirty="0" smtClean="0"/>
                        <a:t>O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https://fr.trustpilot.com/review/www.samsung.</a:t>
                      </a:r>
                      <a:br>
                        <a:rPr lang="fr-FR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fr-FR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com%2Ffr</a:t>
                      </a:r>
                      <a:endParaRPr lang="en-US" sz="180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40205">
                <a:tc>
                  <a:txBody>
                    <a:bodyPr/>
                    <a:lstStyle/>
                    <a:p>
                      <a:r>
                        <a:rPr lang="fr-CM" sz="1600" dirty="0" smtClean="0"/>
                        <a:t>Article</a:t>
                      </a:r>
                      <a:r>
                        <a:rPr lang="fr-CM" sz="1600" baseline="0" dirty="0" smtClean="0"/>
                        <a:t> de presse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M" sz="1600" dirty="0" smtClean="0"/>
                        <a:t>O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https://www.lemonde.fr/samsung/</a:t>
                      </a:r>
                      <a:endParaRPr lang="en-US" sz="180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ous-titre 2"/>
          <p:cNvSpPr txBox="1">
            <a:spLocks/>
          </p:cNvSpPr>
          <p:nvPr/>
        </p:nvSpPr>
        <p:spPr>
          <a:xfrm>
            <a:off x="3979184" y="159143"/>
            <a:ext cx="3540976" cy="38637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CM" dirty="0" smtClean="0"/>
              <a:t>EARNED MEDIA</a:t>
            </a:r>
          </a:p>
        </p:txBody>
      </p:sp>
    </p:spTree>
    <p:extLst>
      <p:ext uri="{BB962C8B-B14F-4D97-AF65-F5344CB8AC3E}">
        <p14:creationId xmlns:p14="http://schemas.microsoft.com/office/powerpoint/2010/main" val="2740308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16177" y="2867537"/>
            <a:ext cx="8534400" cy="1507067"/>
          </a:xfrm>
        </p:spPr>
        <p:txBody>
          <a:bodyPr>
            <a:normAutofit fontScale="90000"/>
          </a:bodyPr>
          <a:lstStyle/>
          <a:p>
            <a:pPr algn="ctr"/>
            <a:r>
              <a:rPr lang="fr-CM" dirty="0" smtClean="0"/>
              <a:t>Activité 2-</a:t>
            </a:r>
            <a:br>
              <a:rPr lang="fr-CM" dirty="0" smtClean="0"/>
            </a:br>
            <a:r>
              <a:rPr lang="fr-CM" dirty="0" smtClean="0"/>
              <a:t>Mise en place d’une stratégie d’</a:t>
            </a:r>
            <a:r>
              <a:rPr lang="fr-CM" dirty="0" err="1" smtClean="0"/>
              <a:t>Inbound</a:t>
            </a:r>
            <a:r>
              <a:rPr lang="fr-CM" dirty="0" smtClean="0"/>
              <a:t> Marketing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95848" y="1692943"/>
            <a:ext cx="9601196" cy="9976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CM" sz="3600" dirty="0" smtClean="0"/>
              <a:t>CIBLE DE LA COMMUNICATION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4240005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109585" y="207069"/>
            <a:ext cx="5247066" cy="617468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M" sz="3000" dirty="0" smtClean="0"/>
              <a:t>CŒUR DE </a:t>
            </a:r>
            <a:r>
              <a:rPr lang="fr-CM" sz="3000" dirty="0" smtClean="0"/>
              <a:t>CIBLE</a:t>
            </a:r>
          </a:p>
          <a:p>
            <a:endParaRPr lang="fr-CM" sz="3000" dirty="0" smtClean="0"/>
          </a:p>
          <a:p>
            <a:r>
              <a:rPr lang="fr-FR" sz="3000" dirty="0" smtClean="0"/>
              <a:t>personne </a:t>
            </a:r>
            <a:r>
              <a:rPr lang="fr-FR" sz="3000" dirty="0"/>
              <a:t>pratiquant une activité sportive </a:t>
            </a:r>
            <a:endParaRPr lang="fr-FR" sz="3000" dirty="0" smtClean="0"/>
          </a:p>
          <a:p>
            <a:r>
              <a:rPr lang="fr-FR" sz="3000" dirty="0" smtClean="0"/>
              <a:t>Age </a:t>
            </a:r>
            <a:r>
              <a:rPr lang="fr-FR" sz="3000" dirty="0"/>
              <a:t>: 20-40 ans </a:t>
            </a:r>
            <a:endParaRPr lang="fr-FR" sz="3000" dirty="0" smtClean="0"/>
          </a:p>
          <a:p>
            <a:r>
              <a:rPr lang="fr-FR" sz="3000" dirty="0" smtClean="0"/>
              <a:t>Sexe </a:t>
            </a:r>
            <a:r>
              <a:rPr lang="fr-FR" sz="3000" dirty="0"/>
              <a:t>: féminin, masculin Pouvoir d’achat : élevé Habitudes d’achat : réalise souvent des achats en ligne, </a:t>
            </a:r>
            <a:r>
              <a:rPr lang="fr-FR" sz="3000" dirty="0" err="1"/>
              <a:t>priviligie</a:t>
            </a:r>
            <a:r>
              <a:rPr lang="fr-FR" sz="3000" dirty="0"/>
              <a:t> des produits de </a:t>
            </a:r>
            <a:r>
              <a:rPr lang="fr-FR" sz="3000" dirty="0" smtClean="0"/>
              <a:t>qualité et consomme </a:t>
            </a:r>
            <a:r>
              <a:rPr lang="fr-FR" sz="3000" dirty="0"/>
              <a:t>des vidéos fitness</a:t>
            </a:r>
            <a:r>
              <a:rPr lang="fr-FR" sz="3200" dirty="0"/>
              <a:t>. </a:t>
            </a:r>
            <a:endParaRPr lang="fr-FR" sz="30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162" y="0"/>
            <a:ext cx="68415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294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933450"/>
            <a:ext cx="5247066" cy="545737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M" sz="3000" dirty="0" smtClean="0"/>
              <a:t>CIBLE </a:t>
            </a:r>
            <a:r>
              <a:rPr lang="fr-CM" sz="3000" dirty="0" smtClean="0"/>
              <a:t>PRIMAIRE</a:t>
            </a:r>
            <a:endParaRPr lang="fr-FR" sz="3000" dirty="0"/>
          </a:p>
          <a:p>
            <a:endParaRPr lang="fr-FR" sz="3200" dirty="0" smtClean="0"/>
          </a:p>
          <a:p>
            <a:r>
              <a:rPr lang="fr-FR" sz="3200" dirty="0" smtClean="0"/>
              <a:t>influenceurs </a:t>
            </a:r>
            <a:r>
              <a:rPr lang="fr-FR" sz="3200" dirty="0"/>
              <a:t>sportifs, </a:t>
            </a:r>
            <a:r>
              <a:rPr lang="fr-FR" sz="3200" dirty="0" err="1"/>
              <a:t>fitgirls</a:t>
            </a:r>
            <a:r>
              <a:rPr lang="fr-FR" sz="3200" dirty="0"/>
              <a:t>, </a:t>
            </a:r>
            <a:r>
              <a:rPr lang="fr-FR" sz="3200" dirty="0" err="1" smtClean="0"/>
              <a:t>fitboys</a:t>
            </a:r>
            <a:endParaRPr lang="fr-FR" sz="3200" dirty="0" smtClean="0"/>
          </a:p>
          <a:p>
            <a:r>
              <a:rPr lang="fr-FR" sz="3200" dirty="0" smtClean="0"/>
              <a:t>Age </a:t>
            </a:r>
            <a:r>
              <a:rPr lang="fr-FR" sz="3200" dirty="0"/>
              <a:t>: 20-35 ans </a:t>
            </a:r>
            <a:endParaRPr lang="fr-FR" sz="3200" dirty="0" smtClean="0"/>
          </a:p>
          <a:p>
            <a:r>
              <a:rPr lang="fr-FR" sz="3200" dirty="0" smtClean="0"/>
              <a:t>Sexe </a:t>
            </a:r>
            <a:r>
              <a:rPr lang="fr-FR" sz="3200" dirty="0"/>
              <a:t>: Masculin et féminin Habitudes d'achat: collaboration avec des entreprises, marques, sponsors</a:t>
            </a:r>
          </a:p>
          <a:p>
            <a:endParaRPr lang="fr-FR" sz="30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017" y="0"/>
            <a:ext cx="64309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312648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864</TotalTime>
  <Words>883</Words>
  <Application>Microsoft Office PowerPoint</Application>
  <PresentationFormat>Grand écran</PresentationFormat>
  <Paragraphs>165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Arial</vt:lpstr>
      <vt:lpstr>Century Gothic</vt:lpstr>
      <vt:lpstr>Wingdings</vt:lpstr>
      <vt:lpstr>Wingdings 3</vt:lpstr>
      <vt:lpstr>Secteur</vt:lpstr>
      <vt:lpstr>Programme TALENT4STARTUP</vt:lpstr>
      <vt:lpstr>Activité 1- Les leviers du Marketing Digital</vt:lpstr>
      <vt:lpstr>Présentation PowerPoint</vt:lpstr>
      <vt:lpstr>Présentation PowerPoint</vt:lpstr>
      <vt:lpstr>Présentation PowerPoint</vt:lpstr>
      <vt:lpstr>Présentation PowerPoint</vt:lpstr>
      <vt:lpstr>Activité 2- Mise en place d’une stratégie d’Inbound Marketing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3. Comment accroitre sa visibIlite?</vt:lpstr>
      <vt:lpstr>OWNED MEDIA</vt:lpstr>
      <vt:lpstr>paid MEDIA</vt:lpstr>
      <vt:lpstr>Earned MEDIA</vt:lpstr>
      <vt:lpstr>PAID-OWNED-EARNED MEDIA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 TALENT4STARTUP MODULE: LE MARKETING DIGITAL</dc:title>
  <dc:creator>DELL</dc:creator>
  <cp:lastModifiedBy>DELL</cp:lastModifiedBy>
  <cp:revision>32</cp:revision>
  <cp:lastPrinted>2022-10-28T21:40:13Z</cp:lastPrinted>
  <dcterms:created xsi:type="dcterms:W3CDTF">2022-09-24T10:58:52Z</dcterms:created>
  <dcterms:modified xsi:type="dcterms:W3CDTF">2022-10-28T21:41:45Z</dcterms:modified>
</cp:coreProperties>
</file>