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67" r:id="rId3"/>
    <p:sldId id="268" r:id="rId4"/>
    <p:sldId id="269" r:id="rId5"/>
    <p:sldId id="272" r:id="rId6"/>
    <p:sldId id="270" r:id="rId7"/>
    <p:sldId id="273" r:id="rId8"/>
    <p:sldId id="271" r:id="rId9"/>
    <p:sldId id="274" r:id="rId10"/>
    <p:sldId id="275" r:id="rId11"/>
    <p:sldId id="276" r:id="rId12"/>
    <p:sldId id="277" r:id="rId13"/>
    <p:sldId id="278" r:id="rId14"/>
    <p:sldId id="279" r:id="rId15"/>
    <p:sldId id="280" r:id="rId16"/>
    <p:sldId id="281" r:id="rId17"/>
    <p:sldId id="282" r:id="rId18"/>
    <p:sldId id="283" r:id="rId19"/>
    <p:sldId id="284" r:id="rId20"/>
    <p:sldId id="285"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75" d="100"/>
          <a:sy n="75"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93BFA4E6-DFDD-4D7B-9DB9-C2707E85E6F5}"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6C77811-970E-4A45-9EFA-D35FFCF68F2B}"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151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93BFA4E6-DFDD-4D7B-9DB9-C2707E85E6F5}" type="datetimeFigureOut">
              <a:rPr lang="fr-FR" smtClean="0"/>
              <a:t>28/10/2022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35612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3BFA4E6-DFDD-4D7B-9DB9-C2707E85E6F5}"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3791215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3BFA4E6-DFDD-4D7B-9DB9-C2707E85E6F5}"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6C77811-970E-4A45-9EFA-D35FFCF68F2B}"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5532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3BFA4E6-DFDD-4D7B-9DB9-C2707E85E6F5}"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1479533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3BFA4E6-DFDD-4D7B-9DB9-C2707E85E6F5}"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6C77811-970E-4A45-9EFA-D35FFCF68F2B}"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72171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3BFA4E6-DFDD-4D7B-9DB9-C2707E85E6F5}"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426308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3BFA4E6-DFDD-4D7B-9DB9-C2707E85E6F5}"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4284876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3BFA4E6-DFDD-4D7B-9DB9-C2707E85E6F5}"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300213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3BFA4E6-DFDD-4D7B-9DB9-C2707E85E6F5}"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19272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3BFA4E6-DFDD-4D7B-9DB9-C2707E85E6F5}" type="datetimeFigureOut">
              <a:rPr lang="fr-FR" smtClean="0"/>
              <a:t>28/10/2022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410703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3BFA4E6-DFDD-4D7B-9DB9-C2707E85E6F5}" type="datetimeFigureOut">
              <a:rPr lang="fr-FR" smtClean="0"/>
              <a:t>28/10/2022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95432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3BFA4E6-DFDD-4D7B-9DB9-C2707E85E6F5}" type="datetimeFigureOut">
              <a:rPr lang="fr-FR" smtClean="0"/>
              <a:t>28/10/2022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29690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3BFA4E6-DFDD-4D7B-9DB9-C2707E85E6F5}" type="datetimeFigureOut">
              <a:rPr lang="fr-FR" smtClean="0"/>
              <a:t>28/10/2022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82722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FA4E6-DFDD-4D7B-9DB9-C2707E85E6F5}" type="datetimeFigureOut">
              <a:rPr lang="fr-FR" smtClean="0"/>
              <a:t>28/10/2022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2541820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3BFA4E6-DFDD-4D7B-9DB9-C2707E85E6F5}" type="datetimeFigureOut">
              <a:rPr lang="fr-FR" smtClean="0"/>
              <a:t>28/10/2022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43772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3BFA4E6-DFDD-4D7B-9DB9-C2707E85E6F5}" type="datetimeFigureOut">
              <a:rPr lang="fr-FR" smtClean="0"/>
              <a:t>28/10/2022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6C77811-970E-4A45-9EFA-D35FFCF68F2B}" type="slidenum">
              <a:rPr lang="fr-FR" smtClean="0"/>
              <a:t>‹N°›</a:t>
            </a:fld>
            <a:endParaRPr lang="fr-FR"/>
          </a:p>
        </p:txBody>
      </p:sp>
    </p:spTree>
    <p:extLst>
      <p:ext uri="{BB962C8B-B14F-4D97-AF65-F5344CB8AC3E}">
        <p14:creationId xmlns:p14="http://schemas.microsoft.com/office/powerpoint/2010/main" val="4440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3BFA4E6-DFDD-4D7B-9DB9-C2707E85E6F5}" type="datetimeFigureOut">
              <a:rPr lang="fr-FR" smtClean="0"/>
              <a:t>28/10/2022</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6C77811-970E-4A45-9EFA-D35FFCF68F2B}" type="slidenum">
              <a:rPr lang="fr-FR" smtClean="0"/>
              <a:t>‹N°›</a:t>
            </a:fld>
            <a:endParaRPr lang="fr-FR"/>
          </a:p>
        </p:txBody>
      </p:sp>
    </p:spTree>
    <p:extLst>
      <p:ext uri="{BB962C8B-B14F-4D97-AF65-F5344CB8AC3E}">
        <p14:creationId xmlns:p14="http://schemas.microsoft.com/office/powerpoint/2010/main" val="94496338"/>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92398" y="1893194"/>
            <a:ext cx="6815669" cy="1493470"/>
          </a:xfrm>
        </p:spPr>
        <p:txBody>
          <a:bodyPr>
            <a:normAutofit fontScale="90000"/>
          </a:bodyPr>
          <a:lstStyle/>
          <a:p>
            <a:pPr algn="ctr"/>
            <a:r>
              <a:rPr lang="fr-CM" dirty="0" smtClean="0"/>
              <a:t>Programme TALENT4STARTUP</a:t>
            </a:r>
            <a:endParaRPr lang="fr-FR" dirty="0"/>
          </a:p>
        </p:txBody>
      </p:sp>
      <p:sp>
        <p:nvSpPr>
          <p:cNvPr id="3" name="Sous-titre 2"/>
          <p:cNvSpPr>
            <a:spLocks noGrp="1"/>
          </p:cNvSpPr>
          <p:nvPr>
            <p:ph type="subTitle" idx="1"/>
          </p:nvPr>
        </p:nvSpPr>
        <p:spPr>
          <a:xfrm>
            <a:off x="2692398" y="3687113"/>
            <a:ext cx="6400800" cy="976327"/>
          </a:xfrm>
        </p:spPr>
        <p:txBody>
          <a:bodyPr>
            <a:normAutofit/>
          </a:bodyPr>
          <a:lstStyle/>
          <a:p>
            <a:pPr algn="ctr"/>
            <a:r>
              <a:rPr lang="fr-CM" dirty="0" smtClean="0"/>
              <a:t>MODULE: MARKETING DIGITAL</a:t>
            </a:r>
          </a:p>
          <a:p>
            <a:pPr algn="ctr"/>
            <a:r>
              <a:rPr lang="fr-CM" dirty="0" smtClean="0"/>
              <a:t>Projet 3</a:t>
            </a:r>
            <a:r>
              <a:rPr lang="fr-FR" dirty="0" smtClean="0"/>
              <a:t> </a:t>
            </a:r>
            <a:r>
              <a:rPr lang="fr-FR" dirty="0" smtClean="0"/>
              <a:t>– </a:t>
            </a:r>
            <a:r>
              <a:rPr lang="fr-FR" dirty="0" smtClean="0"/>
              <a:t>La Communication Digitale</a:t>
            </a:r>
            <a:endParaRPr lang="fr-CM" dirty="0" smtClean="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75" y="0"/>
            <a:ext cx="5460317" cy="1485714"/>
          </a:xfrm>
          <a:prstGeom prst="rect">
            <a:avLst/>
          </a:prstGeom>
        </p:spPr>
      </p:pic>
      <p:sp>
        <p:nvSpPr>
          <p:cNvPr id="5" name="Espace réservé du contenu 2"/>
          <p:cNvSpPr txBox="1">
            <a:spLocks/>
          </p:cNvSpPr>
          <p:nvPr/>
        </p:nvSpPr>
        <p:spPr>
          <a:xfrm>
            <a:off x="7294381" y="5575300"/>
            <a:ext cx="4897619" cy="167543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fr-CM" sz="3600" dirty="0" smtClean="0">
                <a:solidFill>
                  <a:schemeClr val="bg1"/>
                </a:solidFill>
              </a:rPr>
              <a:t>BIDJANG EPSE AYISSI NGONO</a:t>
            </a:r>
            <a:endParaRPr lang="fr-FR" sz="3600" dirty="0">
              <a:solidFill>
                <a:schemeClr val="bg1"/>
              </a:solidFill>
            </a:endParaRPr>
          </a:p>
        </p:txBody>
      </p:sp>
    </p:spTree>
    <p:extLst>
      <p:ext uri="{BB962C8B-B14F-4D97-AF65-F5344CB8AC3E}">
        <p14:creationId xmlns:p14="http://schemas.microsoft.com/office/powerpoint/2010/main" val="77821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4212" y="139700"/>
            <a:ext cx="11317288" cy="6527800"/>
          </a:xfrm>
        </p:spPr>
        <p:txBody>
          <a:bodyPr>
            <a:normAutofit/>
          </a:bodyPr>
          <a:lstStyle/>
          <a:p>
            <a:pPr marL="457200" indent="-457200">
              <a:buFont typeface="+mj-lt"/>
              <a:buAutoNum type="arabicPeriod"/>
            </a:pPr>
            <a:r>
              <a:rPr lang="fr-FR" sz="1800" dirty="0">
                <a:ln w="3175" cmpd="sng">
                  <a:noFill/>
                </a:ln>
                <a:solidFill>
                  <a:schemeClr val="tx1"/>
                </a:solidFill>
              </a:rPr>
              <a:t>La stratégie concurrentielle de la plupart des entreprises repose sur la promotion de la consommation </a:t>
            </a:r>
            <a:r>
              <a:rPr lang="fr-FR" sz="1800" dirty="0" err="1">
                <a:ln w="3175" cmpd="sng">
                  <a:noFill/>
                </a:ln>
                <a:solidFill>
                  <a:schemeClr val="tx1"/>
                </a:solidFill>
              </a:rPr>
              <a:t>éco-responsable</a:t>
            </a:r>
            <a:r>
              <a:rPr lang="fr-FR" sz="1800" dirty="0">
                <a:ln w="3175" cmpd="sng">
                  <a:noFill/>
                </a:ln>
                <a:solidFill>
                  <a:schemeClr val="tx1"/>
                </a:solidFill>
              </a:rPr>
              <a:t>, une pratique souvent basée sur l'écologie</a:t>
            </a:r>
            <a:r>
              <a:rPr lang="fr-FR" sz="1800" dirty="0">
                <a:ln w="3175" cmpd="sng">
                  <a:noFill/>
                </a:ln>
                <a:solidFill>
                  <a:schemeClr val="tx1"/>
                </a:solidFill>
              </a:rPr>
              <a:t>.</a:t>
            </a:r>
          </a:p>
          <a:p>
            <a:pPr marL="0" indent="0">
              <a:buNone/>
            </a:pPr>
            <a:r>
              <a:rPr lang="fr-CM" sz="1800" dirty="0">
                <a:ln w="3175" cmpd="sng">
                  <a:noFill/>
                </a:ln>
                <a:solidFill>
                  <a:schemeClr val="tx1"/>
                </a:solidFill>
              </a:rPr>
              <a:t>Les </a:t>
            </a:r>
            <a:r>
              <a:rPr lang="fr-FR" sz="1800" dirty="0">
                <a:ln w="3175" cmpd="sng">
                  <a:noFill/>
                </a:ln>
                <a:solidFill>
                  <a:schemeClr val="tx1"/>
                </a:solidFill>
              </a:rPr>
              <a:t>points </a:t>
            </a:r>
            <a:r>
              <a:rPr lang="fr-FR" sz="1800" dirty="0">
                <a:ln w="3175" cmpd="sng">
                  <a:noFill/>
                </a:ln>
                <a:solidFill>
                  <a:schemeClr val="tx1"/>
                </a:solidFill>
              </a:rPr>
              <a:t>à noter pour HYDRA MAX </a:t>
            </a:r>
            <a:r>
              <a:rPr lang="fr-FR" sz="1800" dirty="0">
                <a:ln w="3175" cmpd="sng">
                  <a:noFill/>
                </a:ln>
                <a:solidFill>
                  <a:schemeClr val="tx1"/>
                </a:solidFill>
              </a:rPr>
              <a:t>sont:</a:t>
            </a:r>
          </a:p>
          <a:p>
            <a:pPr>
              <a:buFont typeface="Arial" panose="020B0604020202020204" pitchFamily="34" charset="0"/>
              <a:buChar char="•"/>
            </a:pPr>
            <a:r>
              <a:rPr lang="fr-FR" sz="1800" dirty="0">
                <a:ln w="3175" cmpd="sng">
                  <a:noFill/>
                </a:ln>
                <a:solidFill>
                  <a:schemeClr val="tx1"/>
                </a:solidFill>
              </a:rPr>
              <a:t>Un ton de communication avenant, décontracter et </a:t>
            </a:r>
            <a:r>
              <a:rPr lang="fr-FR" sz="1800" dirty="0">
                <a:ln w="3175" cmpd="sng">
                  <a:noFill/>
                </a:ln>
                <a:solidFill>
                  <a:schemeClr val="tx1"/>
                </a:solidFill>
              </a:rPr>
              <a:t>amical</a:t>
            </a:r>
          </a:p>
          <a:p>
            <a:pPr>
              <a:buFont typeface="Arial" panose="020B0604020202020204" pitchFamily="34" charset="0"/>
              <a:buChar char="•"/>
            </a:pPr>
            <a:r>
              <a:rPr lang="fr-FR" sz="1800" dirty="0">
                <a:ln w="3175" cmpd="sng">
                  <a:noFill/>
                </a:ln>
                <a:solidFill>
                  <a:schemeClr val="tx1"/>
                </a:solidFill>
              </a:rPr>
              <a:t>Une utilisation des vidéos et short sur les réseaux sociaux</a:t>
            </a:r>
          </a:p>
          <a:p>
            <a:pPr>
              <a:buFont typeface="Arial" panose="020B0604020202020204" pitchFamily="34" charset="0"/>
              <a:buChar char="•"/>
            </a:pPr>
            <a:r>
              <a:rPr lang="fr-FR" sz="1800" dirty="0">
                <a:ln w="3175" cmpd="sng">
                  <a:noFill/>
                </a:ln>
                <a:solidFill>
                  <a:schemeClr val="tx1"/>
                </a:solidFill>
              </a:rPr>
              <a:t>Très peu ou pas dessins utilisés ou de pictogramme mais beaucoup plus des images mettant en scène des personnes en activités dans un milieu naturel</a:t>
            </a:r>
          </a:p>
          <a:p>
            <a:pPr>
              <a:buFont typeface="Arial" panose="020B0604020202020204" pitchFamily="34" charset="0"/>
              <a:buChar char="•"/>
            </a:pPr>
            <a:r>
              <a:rPr lang="fr-FR" sz="1800" dirty="0">
                <a:ln w="3175" cmpd="sng">
                  <a:noFill/>
                </a:ln>
                <a:solidFill>
                  <a:schemeClr val="tx1"/>
                </a:solidFill>
              </a:rPr>
              <a:t>Une présence sur les réseaux sociaux: </a:t>
            </a:r>
            <a:r>
              <a:rPr lang="fr-FR" sz="1800" dirty="0" err="1">
                <a:ln w="3175" cmpd="sng">
                  <a:noFill/>
                </a:ln>
                <a:solidFill>
                  <a:schemeClr val="tx1"/>
                </a:solidFill>
              </a:rPr>
              <a:t>Instagram</a:t>
            </a:r>
            <a:r>
              <a:rPr lang="fr-FR" sz="1800" dirty="0">
                <a:ln w="3175" cmpd="sng">
                  <a:noFill/>
                </a:ln>
                <a:solidFill>
                  <a:schemeClr val="tx1"/>
                </a:solidFill>
              </a:rPr>
              <a:t>, Facebook, YouTube et </a:t>
            </a:r>
            <a:r>
              <a:rPr lang="fr-FR" sz="1800" dirty="0">
                <a:ln w="3175" cmpd="sng">
                  <a:noFill/>
                </a:ln>
                <a:solidFill>
                  <a:schemeClr val="tx1"/>
                </a:solidFill>
              </a:rPr>
              <a:t>TIKTOK</a:t>
            </a:r>
          </a:p>
          <a:p>
            <a:pPr>
              <a:buFont typeface="Arial" panose="020B0604020202020204" pitchFamily="34" charset="0"/>
              <a:buChar char="•"/>
            </a:pPr>
            <a:r>
              <a:rPr lang="fr-CM" sz="1800" dirty="0">
                <a:ln w="3175" cmpd="sng">
                  <a:noFill/>
                </a:ln>
                <a:solidFill>
                  <a:schemeClr val="tx1"/>
                </a:solidFill>
              </a:rPr>
              <a:t>Mise en avant des influenceurs sportifs</a:t>
            </a:r>
            <a:r>
              <a:rPr lang="fr-CM" sz="1800" dirty="0" smtClean="0">
                <a:ln w="3175" cmpd="sng">
                  <a:noFill/>
                </a:ln>
                <a:solidFill>
                  <a:schemeClr val="tx1"/>
                </a:solidFill>
              </a:rPr>
              <a:t>.</a:t>
            </a:r>
          </a:p>
          <a:p>
            <a:pPr marL="0" indent="0">
              <a:buNone/>
            </a:pPr>
            <a:endParaRPr lang="fr-FR" sz="1800" dirty="0">
              <a:ln w="3175" cmpd="sng">
                <a:noFill/>
              </a:ln>
              <a:solidFill>
                <a:schemeClr val="tx1"/>
              </a:solidFill>
            </a:endParaRPr>
          </a:p>
          <a:p>
            <a:pPr>
              <a:buFont typeface="Arial" panose="020B0604020202020204" pitchFamily="34" charset="0"/>
              <a:buChar char="•"/>
            </a:pPr>
            <a:endParaRPr lang="fr-FR" dirty="0" smtClean="0"/>
          </a:p>
        </p:txBody>
      </p:sp>
    </p:spTree>
    <p:extLst>
      <p:ext uri="{BB962C8B-B14F-4D97-AF65-F5344CB8AC3E}">
        <p14:creationId xmlns:p14="http://schemas.microsoft.com/office/powerpoint/2010/main" val="7243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09612" y="241300"/>
            <a:ext cx="5005388" cy="4025900"/>
          </a:xfrm>
        </p:spPr>
        <p:txBody>
          <a:bodyPr>
            <a:normAutofit/>
          </a:bodyPr>
          <a:lstStyle/>
          <a:p>
            <a:pPr marL="342900" indent="-342900">
              <a:buAutoNum type="arabicPeriod" startAt="2"/>
            </a:pPr>
            <a:r>
              <a:rPr lang="fr-CM" sz="1800" dirty="0" smtClean="0">
                <a:ln w="3175" cmpd="sng">
                  <a:noFill/>
                </a:ln>
                <a:solidFill>
                  <a:schemeClr val="tx1"/>
                </a:solidFill>
              </a:rPr>
              <a:t>CŒUR DE CIBLE:</a:t>
            </a:r>
          </a:p>
          <a:p>
            <a:pPr marL="0" indent="0">
              <a:buNone/>
            </a:pPr>
            <a:r>
              <a:rPr lang="fr-FR" sz="1800" dirty="0" smtClean="0">
                <a:ln w="3175" cmpd="sng">
                  <a:noFill/>
                </a:ln>
                <a:solidFill>
                  <a:schemeClr val="tx1"/>
                </a:solidFill>
              </a:rPr>
              <a:t>Une personne(Homme/Femme) </a:t>
            </a:r>
            <a:r>
              <a:rPr lang="fr-FR" sz="1800" dirty="0">
                <a:ln w="3175" cmpd="sng">
                  <a:noFill/>
                </a:ln>
                <a:solidFill>
                  <a:schemeClr val="tx1"/>
                </a:solidFill>
              </a:rPr>
              <a:t>âgée de 15 à 24 ans qui pratique une activité sportive régulière au moins une fois par semaine à l'intérieur et à </a:t>
            </a:r>
            <a:r>
              <a:rPr lang="fr-FR" sz="1800" dirty="0" smtClean="0">
                <a:ln w="3175" cmpd="sng">
                  <a:noFill/>
                </a:ln>
                <a:solidFill>
                  <a:schemeClr val="tx1"/>
                </a:solidFill>
              </a:rPr>
              <a:t>l'extérieur.</a:t>
            </a:r>
          </a:p>
          <a:p>
            <a:pPr marL="0" indent="0">
              <a:buNone/>
            </a:pPr>
            <a:r>
              <a:rPr lang="fr-FR" sz="1800" dirty="0" smtClean="0">
                <a:ln w="3175" cmpd="sng">
                  <a:noFill/>
                </a:ln>
                <a:solidFill>
                  <a:schemeClr val="tx1"/>
                </a:solidFill>
              </a:rPr>
              <a:t>Elle est à la découverte </a:t>
            </a:r>
            <a:r>
              <a:rPr lang="fr-FR" sz="1800" dirty="0">
                <a:ln w="3175" cmpd="sng">
                  <a:noFill/>
                </a:ln>
                <a:solidFill>
                  <a:schemeClr val="tx1"/>
                </a:solidFill>
              </a:rPr>
              <a:t>de nouvelles expériences et </a:t>
            </a:r>
            <a:r>
              <a:rPr lang="fr-FR" sz="1800" dirty="0" smtClean="0">
                <a:ln w="3175" cmpd="sng">
                  <a:noFill/>
                </a:ln>
                <a:solidFill>
                  <a:schemeClr val="tx1"/>
                </a:solidFill>
              </a:rPr>
              <a:t>a </a:t>
            </a:r>
            <a:r>
              <a:rPr lang="fr-FR" sz="1800" dirty="0">
                <a:ln w="3175" cmpd="sng">
                  <a:noFill/>
                </a:ln>
                <a:solidFill>
                  <a:schemeClr val="tx1"/>
                </a:solidFill>
              </a:rPr>
              <a:t>un fort intérêt pour les réseaux sociaux. </a:t>
            </a:r>
            <a:r>
              <a:rPr lang="fr-FR" sz="1800" dirty="0" smtClean="0">
                <a:ln w="3175" cmpd="sng">
                  <a:noFill/>
                </a:ln>
                <a:solidFill>
                  <a:schemeClr val="tx1"/>
                </a:solidFill>
              </a:rPr>
              <a:t>Issue </a:t>
            </a:r>
            <a:r>
              <a:rPr lang="fr-FR" sz="1800" dirty="0">
                <a:ln w="3175" cmpd="sng">
                  <a:noFill/>
                </a:ln>
                <a:solidFill>
                  <a:schemeClr val="tx1"/>
                </a:solidFill>
              </a:rPr>
              <a:t>de la classe moyenne, </a:t>
            </a:r>
            <a:r>
              <a:rPr lang="fr-FR" sz="1800" dirty="0" smtClean="0">
                <a:ln w="3175" cmpd="sng">
                  <a:noFill/>
                </a:ln>
                <a:solidFill>
                  <a:schemeClr val="tx1"/>
                </a:solidFill>
              </a:rPr>
              <a:t>cette </a:t>
            </a:r>
            <a:r>
              <a:rPr lang="fr-FR" sz="1800" dirty="0">
                <a:ln w="3175" cmpd="sng">
                  <a:noFill/>
                </a:ln>
                <a:solidFill>
                  <a:schemeClr val="tx1"/>
                </a:solidFill>
              </a:rPr>
              <a:t>personne est soit un employé, soit un étudiant.</a:t>
            </a:r>
            <a:endParaRPr lang="fr-FR" sz="1800" dirty="0">
              <a:ln w="3175" cmpd="sng">
                <a:noFill/>
              </a:ln>
              <a:solidFill>
                <a:schemeClr val="tx1"/>
              </a:solidFill>
            </a:endParaRPr>
          </a:p>
          <a:p>
            <a:pPr>
              <a:buFont typeface="Arial" panose="020B0604020202020204" pitchFamily="34" charset="0"/>
              <a:buChar char="•"/>
            </a:pPr>
            <a:endParaRPr lang="fr-FR"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162" y="0"/>
            <a:ext cx="6351838" cy="6858000"/>
          </a:xfrm>
          <a:prstGeom prst="rect">
            <a:avLst/>
          </a:prstGeom>
        </p:spPr>
      </p:pic>
    </p:spTree>
    <p:extLst>
      <p:ext uri="{BB962C8B-B14F-4D97-AF65-F5344CB8AC3E}">
        <p14:creationId xmlns:p14="http://schemas.microsoft.com/office/powerpoint/2010/main" val="416981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09612" y="241300"/>
            <a:ext cx="5005388" cy="4025900"/>
          </a:xfrm>
        </p:spPr>
        <p:txBody>
          <a:bodyPr>
            <a:normAutofit/>
          </a:bodyPr>
          <a:lstStyle/>
          <a:p>
            <a:pPr marL="0" indent="0">
              <a:buNone/>
            </a:pPr>
            <a:r>
              <a:rPr lang="fr-CM" sz="1800" dirty="0" smtClean="0">
                <a:ln w="3175" cmpd="sng">
                  <a:noFill/>
                </a:ln>
                <a:solidFill>
                  <a:schemeClr val="tx1"/>
                </a:solidFill>
              </a:rPr>
              <a:t>CŒUR DE PRINCIPALE:</a:t>
            </a:r>
          </a:p>
          <a:p>
            <a:pPr marL="0" indent="0">
              <a:buNone/>
            </a:pPr>
            <a:r>
              <a:rPr lang="fr-FR" sz="1800" dirty="0" smtClean="0">
                <a:ln w="3175" cmpd="sng">
                  <a:noFill/>
                </a:ln>
                <a:solidFill>
                  <a:schemeClr val="tx1"/>
                </a:solidFill>
              </a:rPr>
              <a:t>Une personne(Homme/Femme) âgée entre 15 et 39 ans pratiquant un sport au moins une fois par mois,</a:t>
            </a:r>
          </a:p>
          <a:p>
            <a:pPr marL="0" indent="0">
              <a:buNone/>
            </a:pPr>
            <a:r>
              <a:rPr lang="fr-FR" sz="1800" dirty="0" smtClean="0">
                <a:ln w="3175" cmpd="sng">
                  <a:noFill/>
                </a:ln>
                <a:solidFill>
                  <a:schemeClr val="tx1"/>
                </a:solidFill>
              </a:rPr>
              <a:t>Elle a un souci d'écologie et vit dans une agglomération avec un emploi ou en tant qu'étudiante.</a:t>
            </a:r>
            <a:endParaRPr lang="fr-FR" dirty="0" smtClean="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254" y="0"/>
            <a:ext cx="6752492" cy="6858000"/>
          </a:xfrm>
          <a:prstGeom prst="rect">
            <a:avLst/>
          </a:prstGeom>
        </p:spPr>
      </p:pic>
    </p:spTree>
    <p:extLst>
      <p:ext uri="{BB962C8B-B14F-4D97-AF65-F5344CB8AC3E}">
        <p14:creationId xmlns:p14="http://schemas.microsoft.com/office/powerpoint/2010/main" val="3149704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09612" y="241300"/>
            <a:ext cx="5005388" cy="4025900"/>
          </a:xfrm>
        </p:spPr>
        <p:txBody>
          <a:bodyPr>
            <a:normAutofit/>
          </a:bodyPr>
          <a:lstStyle/>
          <a:p>
            <a:pPr marL="0" indent="0">
              <a:buNone/>
            </a:pPr>
            <a:r>
              <a:rPr lang="fr-CM" sz="1800" dirty="0" smtClean="0">
                <a:ln w="3175" cmpd="sng">
                  <a:noFill/>
                </a:ln>
                <a:solidFill>
                  <a:schemeClr val="tx1"/>
                </a:solidFill>
              </a:rPr>
              <a:t>	CŒUR SECONDAIRE:</a:t>
            </a:r>
          </a:p>
          <a:p>
            <a:pPr marL="0" indent="0">
              <a:buNone/>
            </a:pPr>
            <a:r>
              <a:rPr lang="fr-FR" sz="1800" dirty="0" smtClean="0">
                <a:ln w="3175" cmpd="sng">
                  <a:noFill/>
                </a:ln>
                <a:solidFill>
                  <a:schemeClr val="tx1"/>
                </a:solidFill>
              </a:rPr>
              <a:t>Une personne(Homme/Femme) </a:t>
            </a:r>
            <a:r>
              <a:rPr lang="fr-FR" sz="1800" dirty="0">
                <a:ln w="3175" cmpd="sng">
                  <a:noFill/>
                </a:ln>
                <a:solidFill>
                  <a:schemeClr val="tx1"/>
                </a:solidFill>
              </a:rPr>
              <a:t>âgée </a:t>
            </a:r>
            <a:r>
              <a:rPr lang="fr-FR" sz="1800" dirty="0" smtClean="0">
                <a:ln w="3175" cmpd="sng">
                  <a:noFill/>
                </a:ln>
                <a:solidFill>
                  <a:schemeClr val="tx1"/>
                </a:solidFill>
              </a:rPr>
              <a:t>de </a:t>
            </a:r>
            <a:r>
              <a:rPr lang="fr-FR" sz="1800" dirty="0">
                <a:ln w="3175" cmpd="sng">
                  <a:noFill/>
                </a:ln>
                <a:solidFill>
                  <a:schemeClr val="tx1"/>
                </a:solidFill>
              </a:rPr>
              <a:t>40 à 59 ans </a:t>
            </a:r>
            <a:r>
              <a:rPr lang="fr-FR" sz="1800" dirty="0" smtClean="0">
                <a:ln w="3175" cmpd="sng">
                  <a:noFill/>
                </a:ln>
                <a:solidFill>
                  <a:schemeClr val="tx1"/>
                </a:solidFill>
              </a:rPr>
              <a:t>menant </a:t>
            </a:r>
            <a:r>
              <a:rPr lang="fr-FR" sz="1800" dirty="0">
                <a:ln w="3175" cmpd="sng">
                  <a:noFill/>
                </a:ln>
                <a:solidFill>
                  <a:schemeClr val="tx1"/>
                </a:solidFill>
              </a:rPr>
              <a:t>une vie saine et soucieuse de l'écologie, pratique un sport au moins une fois par mois, en emploi ou au chômage.</a:t>
            </a:r>
            <a:endParaRPr lang="fr-FR" dirty="0" smtClean="0"/>
          </a:p>
        </p:txBody>
      </p:sp>
    </p:spTree>
    <p:extLst>
      <p:ext uri="{BB962C8B-B14F-4D97-AF65-F5344CB8AC3E}">
        <p14:creationId xmlns:p14="http://schemas.microsoft.com/office/powerpoint/2010/main" val="204632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5429" y="172910"/>
            <a:ext cx="8534400" cy="1002288"/>
          </a:xfrm>
        </p:spPr>
        <p:txBody>
          <a:bodyPr>
            <a:normAutofit/>
          </a:bodyPr>
          <a:lstStyle/>
          <a:p>
            <a:pPr algn="ctr"/>
            <a:r>
              <a:rPr lang="fr-FR" sz="2800" dirty="0" smtClean="0"/>
              <a:t>3.	PRISME </a:t>
            </a:r>
            <a:r>
              <a:rPr lang="fr-FR" sz="2800" dirty="0" smtClean="0"/>
              <a:t>DE LA MARQUE</a:t>
            </a:r>
            <a:endParaRPr lang="fr-FR" sz="2800" dirty="0"/>
          </a:p>
        </p:txBody>
      </p:sp>
      <p:sp>
        <p:nvSpPr>
          <p:cNvPr id="7" name="Hexagone 6"/>
          <p:cNvSpPr/>
          <p:nvPr/>
        </p:nvSpPr>
        <p:spPr>
          <a:xfrm rot="5400000">
            <a:off x="2836162" y="1458533"/>
            <a:ext cx="5261019" cy="469435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1405429" y="1425400"/>
            <a:ext cx="2599901" cy="877163"/>
          </a:xfrm>
          <a:prstGeom prst="rect">
            <a:avLst/>
          </a:prstGeom>
          <a:noFill/>
        </p:spPr>
        <p:txBody>
          <a:bodyPr wrap="square" rtlCol="0">
            <a:spAutoFit/>
          </a:bodyPr>
          <a:lstStyle/>
          <a:p>
            <a:r>
              <a:rPr lang="fr-FR" b="1" dirty="0" smtClean="0"/>
              <a:t>PHYSIQUE</a:t>
            </a:r>
          </a:p>
          <a:p>
            <a:r>
              <a:rPr lang="fr-FR" sz="1100" dirty="0" smtClean="0"/>
              <a:t>Bouteille en acier inoxydable</a:t>
            </a:r>
          </a:p>
          <a:p>
            <a:r>
              <a:rPr lang="fr-FR" sz="1100" dirty="0" smtClean="0"/>
              <a:t>Couleur: Noir, bleu et rose</a:t>
            </a:r>
          </a:p>
          <a:p>
            <a:r>
              <a:rPr lang="fr-FR" sz="1100" dirty="0" smtClean="0"/>
              <a:t>Gourde</a:t>
            </a:r>
            <a:endParaRPr lang="fr-FR" sz="1100" dirty="0"/>
          </a:p>
        </p:txBody>
      </p:sp>
      <p:sp>
        <p:nvSpPr>
          <p:cNvPr id="9" name="ZoneTexte 8"/>
          <p:cNvSpPr txBox="1"/>
          <p:nvPr/>
        </p:nvSpPr>
        <p:spPr>
          <a:xfrm>
            <a:off x="7269307" y="1425400"/>
            <a:ext cx="2599901" cy="815608"/>
          </a:xfrm>
          <a:prstGeom prst="rect">
            <a:avLst/>
          </a:prstGeom>
          <a:noFill/>
        </p:spPr>
        <p:txBody>
          <a:bodyPr wrap="square" rtlCol="0">
            <a:spAutoFit/>
          </a:bodyPr>
          <a:lstStyle/>
          <a:p>
            <a:r>
              <a:rPr lang="fr-FR" b="1" dirty="0" smtClean="0"/>
              <a:t>PERSONNALITE</a:t>
            </a:r>
          </a:p>
          <a:p>
            <a:r>
              <a:rPr lang="fr-FR" sz="1100" dirty="0" smtClean="0"/>
              <a:t>Sportif, dynamique, Jeune, élégant</a:t>
            </a:r>
            <a:endParaRPr lang="fr-FR" sz="1100" dirty="0"/>
          </a:p>
          <a:p>
            <a:endParaRPr lang="fr-FR" b="1" dirty="0"/>
          </a:p>
        </p:txBody>
      </p:sp>
      <p:sp>
        <p:nvSpPr>
          <p:cNvPr id="10" name="ZoneTexte 9"/>
          <p:cNvSpPr txBox="1"/>
          <p:nvPr/>
        </p:nvSpPr>
        <p:spPr>
          <a:xfrm>
            <a:off x="7951887" y="3126609"/>
            <a:ext cx="2599901" cy="538609"/>
          </a:xfrm>
          <a:prstGeom prst="rect">
            <a:avLst/>
          </a:prstGeom>
          <a:noFill/>
        </p:spPr>
        <p:txBody>
          <a:bodyPr wrap="square" rtlCol="0">
            <a:spAutoFit/>
          </a:bodyPr>
          <a:lstStyle/>
          <a:p>
            <a:r>
              <a:rPr lang="fr-FR" dirty="0" smtClean="0"/>
              <a:t>CULTURE</a:t>
            </a:r>
          </a:p>
          <a:p>
            <a:r>
              <a:rPr lang="fr-FR" sz="1100" dirty="0" smtClean="0"/>
              <a:t>Valeur sportive, écologique, santé</a:t>
            </a:r>
            <a:endParaRPr lang="fr-FR" sz="1100" dirty="0"/>
          </a:p>
        </p:txBody>
      </p:sp>
      <p:sp>
        <p:nvSpPr>
          <p:cNvPr id="11" name="ZoneTexte 10"/>
          <p:cNvSpPr txBox="1"/>
          <p:nvPr/>
        </p:nvSpPr>
        <p:spPr>
          <a:xfrm>
            <a:off x="1405429" y="3041970"/>
            <a:ext cx="2599901" cy="877163"/>
          </a:xfrm>
          <a:prstGeom prst="rect">
            <a:avLst/>
          </a:prstGeom>
          <a:noFill/>
        </p:spPr>
        <p:txBody>
          <a:bodyPr wrap="square" rtlCol="0">
            <a:spAutoFit/>
          </a:bodyPr>
          <a:lstStyle/>
          <a:p>
            <a:r>
              <a:rPr lang="fr-FR" dirty="0" smtClean="0"/>
              <a:t>RELATION</a:t>
            </a:r>
          </a:p>
          <a:p>
            <a:r>
              <a:rPr lang="fr-FR" sz="1100" dirty="0" smtClean="0"/>
              <a:t>Dépassement de soi, </a:t>
            </a:r>
          </a:p>
          <a:p>
            <a:r>
              <a:rPr lang="fr-FR" sz="1100" dirty="0" smtClean="0"/>
              <a:t>Interactivité, </a:t>
            </a:r>
          </a:p>
          <a:p>
            <a:r>
              <a:rPr lang="fr-FR" sz="1100" dirty="0" smtClean="0"/>
              <a:t>réussite personnelle</a:t>
            </a:r>
            <a:endParaRPr lang="fr-FR" sz="1100" dirty="0"/>
          </a:p>
        </p:txBody>
      </p:sp>
      <p:sp>
        <p:nvSpPr>
          <p:cNvPr id="12" name="ZoneTexte 11"/>
          <p:cNvSpPr txBox="1"/>
          <p:nvPr/>
        </p:nvSpPr>
        <p:spPr>
          <a:xfrm>
            <a:off x="1543468" y="5056420"/>
            <a:ext cx="2599901" cy="877163"/>
          </a:xfrm>
          <a:prstGeom prst="rect">
            <a:avLst/>
          </a:prstGeom>
          <a:noFill/>
        </p:spPr>
        <p:txBody>
          <a:bodyPr wrap="square" rtlCol="0">
            <a:spAutoFit/>
          </a:bodyPr>
          <a:lstStyle/>
          <a:p>
            <a:r>
              <a:rPr lang="fr-FR" dirty="0" smtClean="0"/>
              <a:t>REFLET</a:t>
            </a:r>
          </a:p>
          <a:p>
            <a:r>
              <a:rPr lang="fr-FR" sz="1100" dirty="0" smtClean="0"/>
              <a:t>Personne positive, </a:t>
            </a:r>
          </a:p>
          <a:p>
            <a:r>
              <a:rPr lang="fr-FR" sz="1100" dirty="0" smtClean="0"/>
              <a:t>Jeune tendance et connecté</a:t>
            </a:r>
          </a:p>
          <a:p>
            <a:r>
              <a:rPr lang="fr-FR" sz="1100" dirty="0" smtClean="0"/>
              <a:t>Ecoresponsable</a:t>
            </a:r>
            <a:endParaRPr lang="fr-FR" sz="1100" dirty="0"/>
          </a:p>
        </p:txBody>
      </p:sp>
      <p:sp>
        <p:nvSpPr>
          <p:cNvPr id="13" name="ZoneTexte 12"/>
          <p:cNvSpPr txBox="1"/>
          <p:nvPr/>
        </p:nvSpPr>
        <p:spPr>
          <a:xfrm>
            <a:off x="7951886" y="5045620"/>
            <a:ext cx="2599901" cy="553998"/>
          </a:xfrm>
          <a:prstGeom prst="rect">
            <a:avLst/>
          </a:prstGeom>
          <a:noFill/>
        </p:spPr>
        <p:txBody>
          <a:bodyPr wrap="square" rtlCol="0">
            <a:spAutoFit/>
          </a:bodyPr>
          <a:lstStyle/>
          <a:p>
            <a:r>
              <a:rPr lang="fr-FR" dirty="0" smtClean="0"/>
              <a:t>MENTALISATION</a:t>
            </a:r>
          </a:p>
          <a:p>
            <a:r>
              <a:rPr lang="fr-FR" sz="1100" dirty="0" smtClean="0"/>
              <a:t>Appartenir à une communauté</a:t>
            </a:r>
            <a:endParaRPr lang="fr-FR" sz="1100" dirty="0"/>
          </a:p>
        </p:txBody>
      </p:sp>
      <p:sp>
        <p:nvSpPr>
          <p:cNvPr id="14" name="ZoneTexte 13"/>
          <p:cNvSpPr txBox="1"/>
          <p:nvPr/>
        </p:nvSpPr>
        <p:spPr>
          <a:xfrm>
            <a:off x="3700452" y="3126609"/>
            <a:ext cx="3568855" cy="523220"/>
          </a:xfrm>
          <a:prstGeom prst="rect">
            <a:avLst/>
          </a:prstGeom>
          <a:noFill/>
        </p:spPr>
        <p:txBody>
          <a:bodyPr wrap="square" rtlCol="0">
            <a:spAutoFit/>
          </a:bodyPr>
          <a:lstStyle/>
          <a:p>
            <a:pPr algn="ctr"/>
            <a:r>
              <a:rPr lang="fr-FR" sz="2800" b="1" dirty="0" smtClean="0"/>
              <a:t>HYDRA MAX</a:t>
            </a:r>
            <a:endParaRPr lang="fr-FR" sz="2800" b="1" dirty="0"/>
          </a:p>
        </p:txBody>
      </p:sp>
    </p:spTree>
    <p:extLst>
      <p:ext uri="{BB962C8B-B14F-4D97-AF65-F5344CB8AC3E}">
        <p14:creationId xmlns:p14="http://schemas.microsoft.com/office/powerpoint/2010/main" val="861540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2312" y="258232"/>
            <a:ext cx="5818188" cy="884768"/>
          </a:xfrm>
        </p:spPr>
        <p:txBody>
          <a:bodyPr>
            <a:normAutofit/>
          </a:bodyPr>
          <a:lstStyle/>
          <a:p>
            <a:pPr algn="ctr"/>
            <a:r>
              <a:rPr lang="fr-FR" sz="2800" b="1" dirty="0"/>
              <a:t>SLOGAN HYDRAMAX</a:t>
            </a:r>
            <a:endParaRPr lang="fr-FR" sz="2800" dirty="0"/>
          </a:p>
        </p:txBody>
      </p:sp>
      <p:sp>
        <p:nvSpPr>
          <p:cNvPr id="3" name="Espace réservé du contenu 2"/>
          <p:cNvSpPr>
            <a:spLocks noGrp="1"/>
          </p:cNvSpPr>
          <p:nvPr>
            <p:ph idx="1"/>
          </p:nvPr>
        </p:nvSpPr>
        <p:spPr>
          <a:xfrm>
            <a:off x="1257300" y="1689100"/>
            <a:ext cx="8534400" cy="3615267"/>
          </a:xfrm>
        </p:spPr>
        <p:txBody>
          <a:bodyPr/>
          <a:lstStyle/>
          <a:p>
            <a:r>
              <a:rPr lang="fr-FR" b="1" dirty="0">
                <a:solidFill>
                  <a:schemeClr val="tx1"/>
                </a:solidFill>
              </a:rPr>
              <a:t>Pensez Positif, Pensez Sportif Ecoresponsable:</a:t>
            </a:r>
          </a:p>
          <a:p>
            <a:pPr marL="0" indent="0" algn="just">
              <a:buNone/>
            </a:pPr>
            <a:r>
              <a:rPr lang="fr-FR" dirty="0">
                <a:solidFill>
                  <a:schemeClr val="tx1"/>
                </a:solidFill>
              </a:rPr>
              <a:t>Ce slogan représente l’esprit de la marque qui s’adresse à une population jeune et sportive qui voit la vie du bon côté et ne se décourage pas tout en cherchant un dépassement de soi et en pensant à l’avenir à travers une démarche écologique.</a:t>
            </a:r>
          </a:p>
          <a:p>
            <a:pPr marL="0" indent="0">
              <a:buNone/>
            </a:pPr>
            <a:endParaRPr lang="fr-FR" dirty="0"/>
          </a:p>
        </p:txBody>
      </p:sp>
    </p:spTree>
    <p:extLst>
      <p:ext uri="{BB962C8B-B14F-4D97-AF65-F5344CB8AC3E}">
        <p14:creationId xmlns:p14="http://schemas.microsoft.com/office/powerpoint/2010/main" val="4177624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6032" y="404253"/>
            <a:ext cx="8534400" cy="1507067"/>
          </a:xfrm>
        </p:spPr>
        <p:txBody>
          <a:bodyPr>
            <a:normAutofit/>
          </a:bodyPr>
          <a:lstStyle/>
          <a:p>
            <a:pPr algn="ctr"/>
            <a:r>
              <a:rPr lang="fr-CM" sz="2800" dirty="0" smtClean="0"/>
              <a:t>4.	Positionnement du hydro max</a:t>
            </a:r>
            <a:endParaRPr lang="fr-FR" sz="2800" dirty="0"/>
          </a:p>
        </p:txBody>
      </p:sp>
      <p:sp>
        <p:nvSpPr>
          <p:cNvPr id="3" name="Espace réservé du contenu 2"/>
          <p:cNvSpPr>
            <a:spLocks noGrp="1"/>
          </p:cNvSpPr>
          <p:nvPr>
            <p:ph idx="1"/>
          </p:nvPr>
        </p:nvSpPr>
        <p:spPr>
          <a:xfrm>
            <a:off x="1083457" y="1318891"/>
            <a:ext cx="8534400" cy="3615267"/>
          </a:xfrm>
        </p:spPr>
        <p:txBody>
          <a:bodyPr/>
          <a:lstStyle/>
          <a:p>
            <a:r>
              <a:rPr lang="fr-FR" b="1" dirty="0" smtClean="0">
                <a:solidFill>
                  <a:schemeClr val="tx1"/>
                </a:solidFill>
              </a:rPr>
              <a:t>Positionnement sur la supériorité du </a:t>
            </a:r>
            <a:r>
              <a:rPr lang="fr-FR" b="1" dirty="0">
                <a:solidFill>
                  <a:schemeClr val="tx1"/>
                </a:solidFill>
              </a:rPr>
              <a:t>produit</a:t>
            </a:r>
            <a:r>
              <a:rPr lang="fr-FR" b="1" dirty="0" smtClean="0">
                <a:solidFill>
                  <a:schemeClr val="tx1"/>
                </a:solidFill>
              </a:rPr>
              <a:t>:</a:t>
            </a:r>
          </a:p>
          <a:p>
            <a:pPr marL="0" indent="0">
              <a:buNone/>
            </a:pPr>
            <a:r>
              <a:rPr lang="fr-FR" dirty="0" smtClean="0">
                <a:solidFill>
                  <a:schemeClr val="tx1"/>
                </a:solidFill>
              </a:rPr>
              <a:t>À </a:t>
            </a:r>
            <a:r>
              <a:rPr lang="fr-FR" dirty="0">
                <a:solidFill>
                  <a:schemeClr val="tx1"/>
                </a:solidFill>
              </a:rPr>
              <a:t>un prix plus élevé que ses concurrents, Hydra Max présente bon nombre des mêmes caractéristiques, telles que l'acier inoxydable et le format. Il a également un accessoire de bandoulière. La haute résistance aux chocs le rend idéal pour les aventuriers et les débutants. Ce produit est meilleur en termes de qualité que les produits concurrents de la même gamme.</a:t>
            </a:r>
            <a:endParaRPr lang="fr-FR" dirty="0" smtClean="0">
              <a:solidFill>
                <a:schemeClr val="tx1"/>
              </a:solidFill>
            </a:endParaRPr>
          </a:p>
        </p:txBody>
      </p:sp>
    </p:spTree>
    <p:extLst>
      <p:ext uri="{BB962C8B-B14F-4D97-AF65-F5344CB8AC3E}">
        <p14:creationId xmlns:p14="http://schemas.microsoft.com/office/powerpoint/2010/main" val="649431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64516" y="263061"/>
            <a:ext cx="10404498" cy="816439"/>
          </a:xfrm>
        </p:spPr>
        <p:txBody>
          <a:bodyPr>
            <a:normAutofit/>
          </a:bodyPr>
          <a:lstStyle/>
          <a:p>
            <a:pPr algn="ctr"/>
            <a:r>
              <a:rPr lang="fr-FR" sz="3000" b="1" dirty="0" smtClean="0"/>
              <a:t>5.	MESSAGE </a:t>
            </a:r>
            <a:r>
              <a:rPr lang="fr-FR" sz="3000" b="1" dirty="0" smtClean="0"/>
              <a:t>DE CAMPAGNE DE COMMUNICATION</a:t>
            </a:r>
            <a:endParaRPr lang="fr-FR" sz="3000" b="1" dirty="0"/>
          </a:p>
        </p:txBody>
      </p:sp>
      <p:sp>
        <p:nvSpPr>
          <p:cNvPr id="3" name="Espace réservé du contenu 2"/>
          <p:cNvSpPr>
            <a:spLocks noGrp="1"/>
          </p:cNvSpPr>
          <p:nvPr>
            <p:ph idx="1"/>
          </p:nvPr>
        </p:nvSpPr>
        <p:spPr>
          <a:xfrm>
            <a:off x="679919" y="1282700"/>
            <a:ext cx="10773692" cy="5321299"/>
          </a:xfrm>
        </p:spPr>
        <p:txBody>
          <a:bodyPr>
            <a:normAutofit/>
          </a:bodyPr>
          <a:lstStyle/>
          <a:p>
            <a:pPr marL="0" indent="0">
              <a:buNone/>
            </a:pPr>
            <a:r>
              <a:rPr lang="fr-FR" dirty="0">
                <a:solidFill>
                  <a:schemeClr val="tx1"/>
                </a:solidFill>
              </a:rPr>
              <a:t>Parce que notre passé s'écrit aujourd'hui, nous devons en être conscients. Nous vous accompagnons au quotidien dans vos défis, des plus simples aux plus périlleux. HYDRA MAX est avec vous pour vous aider à l'emporter. </a:t>
            </a:r>
            <a:endParaRPr lang="fr-FR" dirty="0" smtClean="0">
              <a:solidFill>
                <a:schemeClr val="tx1"/>
              </a:solidFill>
            </a:endParaRPr>
          </a:p>
          <a:p>
            <a:pPr marL="0" indent="0">
              <a:buNone/>
            </a:pPr>
            <a:r>
              <a:rPr lang="fr-FR" dirty="0" smtClean="0">
                <a:solidFill>
                  <a:schemeClr val="tx1"/>
                </a:solidFill>
              </a:rPr>
              <a:t>Pensez </a:t>
            </a:r>
            <a:r>
              <a:rPr lang="fr-FR" dirty="0" smtClean="0">
                <a:solidFill>
                  <a:schemeClr val="tx1"/>
                </a:solidFill>
              </a:rPr>
              <a:t>Sport- Pensez Ecoresponsable</a:t>
            </a:r>
          </a:p>
          <a:p>
            <a:pPr marL="0" indent="0">
              <a:buNone/>
            </a:pPr>
            <a:endParaRPr lang="fr-FR" dirty="0">
              <a:solidFill>
                <a:schemeClr val="tx1"/>
              </a:solidFill>
            </a:endParaRPr>
          </a:p>
          <a:p>
            <a:pPr marL="0" indent="0">
              <a:buNone/>
            </a:pPr>
            <a:r>
              <a:rPr lang="fr-FR" dirty="0" smtClean="0">
                <a:solidFill>
                  <a:schemeClr val="tx1"/>
                </a:solidFill>
              </a:rPr>
              <a:t>Ce message ressort 03 implications: </a:t>
            </a:r>
          </a:p>
          <a:p>
            <a:pPr>
              <a:buFontTx/>
              <a:buChar char="-"/>
            </a:pPr>
            <a:r>
              <a:rPr lang="fr-FR" dirty="0" smtClean="0">
                <a:solidFill>
                  <a:schemeClr val="tx1"/>
                </a:solidFill>
              </a:rPr>
              <a:t>Le dynamisme: caractères attribués à la jeunesse 15-24 ans notre cœur de cible</a:t>
            </a:r>
          </a:p>
          <a:p>
            <a:pPr>
              <a:buFontTx/>
              <a:buChar char="-"/>
            </a:pPr>
            <a:r>
              <a:rPr lang="fr-FR" dirty="0" smtClean="0">
                <a:solidFill>
                  <a:schemeClr val="tx1"/>
                </a:solidFill>
              </a:rPr>
              <a:t>L’avenir: le volet respect et préservation de la nature</a:t>
            </a:r>
          </a:p>
          <a:p>
            <a:pPr>
              <a:buFontTx/>
              <a:buChar char="-"/>
            </a:pPr>
            <a:r>
              <a:rPr lang="fr-FR" dirty="0" smtClean="0">
                <a:solidFill>
                  <a:schemeClr val="tx1"/>
                </a:solidFill>
              </a:rPr>
              <a:t>Les challenges périlleux: ressortant la capacité de cette gourde à vous suivre partout dans vos activités mettant en exergue sa solidité</a:t>
            </a:r>
          </a:p>
          <a:p>
            <a:pPr>
              <a:buFontTx/>
              <a:buChar char="-"/>
            </a:pPr>
            <a:endParaRPr lang="fr-FR" dirty="0" smtClean="0">
              <a:solidFill>
                <a:schemeClr val="tx1"/>
              </a:solidFill>
            </a:endParaRPr>
          </a:p>
          <a:p>
            <a:pPr marL="0" indent="0">
              <a:buNone/>
            </a:pPr>
            <a:endParaRPr lang="fr-FR" dirty="0">
              <a:solidFill>
                <a:schemeClr val="tx1"/>
              </a:solidFill>
            </a:endParaRPr>
          </a:p>
        </p:txBody>
      </p:sp>
    </p:spTree>
    <p:extLst>
      <p:ext uri="{BB962C8B-B14F-4D97-AF65-F5344CB8AC3E}">
        <p14:creationId xmlns:p14="http://schemas.microsoft.com/office/powerpoint/2010/main" val="3416972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6641" y="-331276"/>
            <a:ext cx="8534400" cy="1507067"/>
          </a:xfrm>
        </p:spPr>
        <p:txBody>
          <a:bodyPr>
            <a:normAutofit/>
          </a:bodyPr>
          <a:lstStyle/>
          <a:p>
            <a:pPr algn="ctr"/>
            <a:r>
              <a:rPr lang="fr-FR" sz="2800" b="1" dirty="0" smtClean="0"/>
              <a:t>6.	COPY STRATEGIQUE</a:t>
            </a:r>
            <a:endParaRPr lang="fr-FR" sz="2800" b="1" dirty="0"/>
          </a:p>
        </p:txBody>
      </p:sp>
      <p:sp>
        <p:nvSpPr>
          <p:cNvPr id="4" name="Rectangle à coins arrondis 3"/>
          <p:cNvSpPr/>
          <p:nvPr/>
        </p:nvSpPr>
        <p:spPr>
          <a:xfrm>
            <a:off x="682580" y="969733"/>
            <a:ext cx="3206840" cy="792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La Promesse</a:t>
            </a:r>
            <a:endParaRPr lang="fr-FR" dirty="0"/>
          </a:p>
        </p:txBody>
      </p:sp>
      <p:sp>
        <p:nvSpPr>
          <p:cNvPr id="5" name="Rectangle à coins arrondis 4"/>
          <p:cNvSpPr/>
          <p:nvPr/>
        </p:nvSpPr>
        <p:spPr>
          <a:xfrm>
            <a:off x="682580" y="2100499"/>
            <a:ext cx="3206840" cy="792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La preuve</a:t>
            </a:r>
            <a:endParaRPr lang="fr-FR" dirty="0"/>
          </a:p>
        </p:txBody>
      </p:sp>
      <p:sp>
        <p:nvSpPr>
          <p:cNvPr id="6" name="Rectangle à coins arrondis 5"/>
          <p:cNvSpPr/>
          <p:nvPr/>
        </p:nvSpPr>
        <p:spPr>
          <a:xfrm>
            <a:off x="682580" y="3469351"/>
            <a:ext cx="3206840" cy="792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bénéfice Consommateur</a:t>
            </a:r>
            <a:endParaRPr lang="fr-FR" dirty="0"/>
          </a:p>
        </p:txBody>
      </p:sp>
      <p:sp>
        <p:nvSpPr>
          <p:cNvPr id="7" name="Rectangle à coins arrondis 6"/>
          <p:cNvSpPr/>
          <p:nvPr/>
        </p:nvSpPr>
        <p:spPr>
          <a:xfrm>
            <a:off x="682580" y="4676190"/>
            <a:ext cx="3206840" cy="792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Ton du message</a:t>
            </a:r>
            <a:endParaRPr lang="fr-FR" dirty="0"/>
          </a:p>
        </p:txBody>
      </p:sp>
      <p:sp>
        <p:nvSpPr>
          <p:cNvPr id="8" name="Rectangle à coins arrondis 7"/>
          <p:cNvSpPr/>
          <p:nvPr/>
        </p:nvSpPr>
        <p:spPr>
          <a:xfrm>
            <a:off x="682580" y="5785904"/>
            <a:ext cx="3206840" cy="792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message résiduel</a:t>
            </a:r>
            <a:endParaRPr lang="fr-FR" dirty="0"/>
          </a:p>
        </p:txBody>
      </p:sp>
      <p:sp>
        <p:nvSpPr>
          <p:cNvPr id="9" name="Rectangle à coins arrondis 8"/>
          <p:cNvSpPr/>
          <p:nvPr/>
        </p:nvSpPr>
        <p:spPr>
          <a:xfrm>
            <a:off x="5872762" y="969733"/>
            <a:ext cx="5151549" cy="928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sportif pourra avoir une boisson fraiche ou chaude toujours à disposition dans ses activités</a:t>
            </a:r>
            <a:endParaRPr lang="fr-FR" dirty="0"/>
          </a:p>
        </p:txBody>
      </p:sp>
      <p:sp>
        <p:nvSpPr>
          <p:cNvPr id="10" name="Rectangle à coins arrondis 9"/>
          <p:cNvSpPr/>
          <p:nvPr/>
        </p:nvSpPr>
        <p:spPr>
          <a:xfrm>
            <a:off x="5872763" y="3378810"/>
            <a:ext cx="5151549" cy="1100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Hydra max est une gourde en acier inoxydable résistante aux chocs élevés et étanche avec un conditionnement 500ml et 1L et respectueuse de l’environnement</a:t>
            </a:r>
            <a:endParaRPr lang="fr-FR" dirty="0"/>
          </a:p>
        </p:txBody>
      </p:sp>
      <p:sp>
        <p:nvSpPr>
          <p:cNvPr id="11" name="Rectangle à coins arrondis 10"/>
          <p:cNvSpPr/>
          <p:nvPr/>
        </p:nvSpPr>
        <p:spPr>
          <a:xfrm>
            <a:off x="5872762" y="5592155"/>
            <a:ext cx="5151549" cy="1191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Hydra max est une gourde qu’il faut absolument possédé idéal pour toute activité sportive, résistante et écoresponsable</a:t>
            </a:r>
            <a:endParaRPr lang="fr-FR" dirty="0"/>
          </a:p>
        </p:txBody>
      </p:sp>
      <p:sp>
        <p:nvSpPr>
          <p:cNvPr id="12" name="Rectangle à coins arrondis 11"/>
          <p:cNvSpPr/>
          <p:nvPr/>
        </p:nvSpPr>
        <p:spPr>
          <a:xfrm>
            <a:off x="5872762" y="4551716"/>
            <a:ext cx="5151549" cy="928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Ton adopté est conviviale et détendu avec des mots et des références Jeunes</a:t>
            </a:r>
            <a:endParaRPr lang="fr-FR" dirty="0"/>
          </a:p>
        </p:txBody>
      </p:sp>
      <p:sp>
        <p:nvSpPr>
          <p:cNvPr id="13" name="Rectangle à coins arrondis 12"/>
          <p:cNvSpPr/>
          <p:nvPr/>
        </p:nvSpPr>
        <p:spPr>
          <a:xfrm>
            <a:off x="5872762" y="2027621"/>
            <a:ext cx="5151549" cy="1099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Hydra max est conçut par deux jeunes très sportifs qui connaissent exactement les besoins et contraintes aux quels se frottent les sportifs</a:t>
            </a:r>
            <a:endParaRPr lang="fr-FR" dirty="0"/>
          </a:p>
        </p:txBody>
      </p:sp>
    </p:spTree>
    <p:extLst>
      <p:ext uri="{BB962C8B-B14F-4D97-AF65-F5344CB8AC3E}">
        <p14:creationId xmlns:p14="http://schemas.microsoft.com/office/powerpoint/2010/main" val="3369393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vec flèche vers la droite 3"/>
          <p:cNvSpPr/>
          <p:nvPr/>
        </p:nvSpPr>
        <p:spPr>
          <a:xfrm>
            <a:off x="110587" y="540914"/>
            <a:ext cx="4667475" cy="61561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MOYEN DE COMMUNICATION </a:t>
            </a:r>
            <a:r>
              <a:rPr lang="fr-FR" sz="1400" b="1" dirty="0" smtClean="0"/>
              <a:t>MEDIA</a:t>
            </a:r>
            <a:r>
              <a:rPr lang="fr-FR" sz="1600" b="1" dirty="0" smtClean="0"/>
              <a:t>:</a:t>
            </a:r>
          </a:p>
          <a:p>
            <a:pPr algn="ctr"/>
            <a:endParaRPr lang="fr-FR" dirty="0"/>
          </a:p>
          <a:p>
            <a:pPr algn="ctr"/>
            <a:r>
              <a:rPr lang="fr-FR" b="1" dirty="0" smtClean="0"/>
              <a:t>1- Les réseaux Sociaux: </a:t>
            </a:r>
            <a:r>
              <a:rPr lang="fr-FR" dirty="0" smtClean="0"/>
              <a:t>Facebook, Instagram, YouTube, Tiktok, Twitter</a:t>
            </a:r>
          </a:p>
          <a:p>
            <a:pPr algn="ctr"/>
            <a:endParaRPr lang="fr-FR" dirty="0" smtClean="0"/>
          </a:p>
          <a:p>
            <a:pPr algn="ctr"/>
            <a:r>
              <a:rPr lang="fr-FR" b="1" dirty="0" smtClean="0"/>
              <a:t>2- Mise sur pied d’un blog spécialisé pour les amateurs de Sport</a:t>
            </a:r>
          </a:p>
          <a:p>
            <a:pPr algn="ctr"/>
            <a:endParaRPr lang="fr-FR" dirty="0" smtClean="0"/>
          </a:p>
          <a:p>
            <a:pPr algn="ctr"/>
            <a:r>
              <a:rPr lang="fr-FR" b="1" dirty="0" smtClean="0"/>
              <a:t>4- Publicité Ciblée sur des Chaines YouTube de Sport pour amateur</a:t>
            </a:r>
          </a:p>
          <a:p>
            <a:pPr marL="285750" indent="-285750" algn="ctr">
              <a:buFontTx/>
              <a:buChar char="-"/>
            </a:pPr>
            <a:r>
              <a:rPr lang="fr-FR" dirty="0" smtClean="0"/>
              <a:t>From Human to God</a:t>
            </a:r>
          </a:p>
          <a:p>
            <a:pPr marL="285750" indent="-285750" algn="ctr">
              <a:buFontTx/>
              <a:buChar char="-"/>
            </a:pPr>
            <a:r>
              <a:rPr lang="fr-FR" dirty="0" smtClean="0"/>
              <a:t>Fitness Blender</a:t>
            </a:r>
          </a:p>
          <a:p>
            <a:pPr marL="285750" indent="-285750" algn="ctr">
              <a:buFontTx/>
              <a:buChar char="-"/>
            </a:pPr>
            <a:r>
              <a:rPr lang="fr-FR" dirty="0" smtClean="0"/>
              <a:t>P4P</a:t>
            </a:r>
            <a:endParaRPr lang="fr-FR" dirty="0"/>
          </a:p>
        </p:txBody>
      </p:sp>
      <p:sp>
        <p:nvSpPr>
          <p:cNvPr id="5" name="Rectangle avec flèche vers la gauche 4"/>
          <p:cNvSpPr/>
          <p:nvPr/>
        </p:nvSpPr>
        <p:spPr>
          <a:xfrm>
            <a:off x="7204612" y="540914"/>
            <a:ext cx="4790941" cy="6156099"/>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b="1" dirty="0" smtClean="0"/>
          </a:p>
          <a:p>
            <a:pPr algn="ctr"/>
            <a:r>
              <a:rPr lang="fr-FR" sz="1600" b="1" dirty="0"/>
              <a:t>MOYEN DE COMMUNICATION MEDIA:</a:t>
            </a:r>
          </a:p>
          <a:p>
            <a:pPr algn="ctr"/>
            <a:endParaRPr lang="fr-FR" sz="1600" b="1" dirty="0"/>
          </a:p>
          <a:p>
            <a:pPr algn="ctr"/>
            <a:endParaRPr lang="fr-FR" sz="1600" b="1" dirty="0" smtClean="0"/>
          </a:p>
          <a:p>
            <a:pPr algn="ctr"/>
            <a:r>
              <a:rPr lang="fr-FR" sz="1600" b="1" dirty="0" smtClean="0"/>
              <a:t>1- Magazine Spécialisée vendu par correspondance (VPC): </a:t>
            </a:r>
            <a:r>
              <a:rPr lang="fr-FR" sz="1600" dirty="0"/>
              <a:t>running/Fitness: </a:t>
            </a:r>
          </a:p>
          <a:p>
            <a:pPr algn="ctr"/>
            <a:r>
              <a:rPr lang="fr-FR" sz="1600" dirty="0"/>
              <a:t>-Jogging International (N°1 de la course à pied)</a:t>
            </a:r>
          </a:p>
          <a:p>
            <a:pPr marL="285750" indent="-285750" algn="ctr">
              <a:buFontTx/>
              <a:buChar char="-"/>
            </a:pPr>
            <a:r>
              <a:rPr lang="fr-FR" sz="1600" dirty="0"/>
              <a:t>Running pour elle(magazine féminin</a:t>
            </a:r>
            <a:r>
              <a:rPr lang="fr-FR" sz="1600" dirty="0" smtClean="0"/>
              <a:t>)</a:t>
            </a:r>
          </a:p>
          <a:p>
            <a:pPr algn="ctr"/>
            <a:endParaRPr lang="fr-FR" sz="1600" dirty="0" smtClean="0"/>
          </a:p>
          <a:p>
            <a:pPr algn="ctr"/>
            <a:r>
              <a:rPr lang="fr-FR" sz="1600" b="1" dirty="0" smtClean="0"/>
              <a:t>2- </a:t>
            </a:r>
            <a:r>
              <a:rPr lang="fr-FR" sz="1600" b="1" dirty="0"/>
              <a:t>Site Internet marchand</a:t>
            </a:r>
          </a:p>
          <a:p>
            <a:pPr marL="285750" indent="-285750" algn="ctr">
              <a:buFontTx/>
              <a:buChar char="-"/>
            </a:pPr>
            <a:endParaRPr lang="fr-FR" sz="1600" dirty="0"/>
          </a:p>
          <a:p>
            <a:pPr algn="ctr"/>
            <a:r>
              <a:rPr lang="fr-FR" sz="1600" b="1" dirty="0" smtClean="0"/>
              <a:t>3- Les Influenceurs de Fitness pouvant recommandés les produits à leur communauté:</a:t>
            </a:r>
          </a:p>
          <a:p>
            <a:pPr marL="285750" indent="-285750" algn="ctr">
              <a:buFontTx/>
              <a:buChar char="-"/>
            </a:pPr>
            <a:r>
              <a:rPr lang="fr-FR" sz="1600" dirty="0" err="1" smtClean="0"/>
              <a:t>Juju</a:t>
            </a:r>
            <a:r>
              <a:rPr lang="fr-FR" sz="1600" dirty="0" smtClean="0"/>
              <a:t> Fit Cat: 2,7 Millions abonnés </a:t>
            </a:r>
            <a:r>
              <a:rPr lang="fr-FR" sz="1600" dirty="0" err="1" smtClean="0"/>
              <a:t>Youtube</a:t>
            </a:r>
            <a:r>
              <a:rPr lang="fr-FR" sz="1600" dirty="0" smtClean="0"/>
              <a:t> et 3millions Instagram</a:t>
            </a:r>
          </a:p>
          <a:p>
            <a:pPr marL="285750" indent="-285750" algn="ctr">
              <a:buFontTx/>
              <a:buChar char="-"/>
            </a:pPr>
            <a:r>
              <a:rPr lang="fr-FR" sz="1600" dirty="0" smtClean="0"/>
              <a:t>Marine </a:t>
            </a:r>
            <a:r>
              <a:rPr lang="fr-FR" sz="1600" dirty="0" err="1" smtClean="0"/>
              <a:t>Leuleu</a:t>
            </a:r>
            <a:r>
              <a:rPr lang="fr-FR" sz="1600" dirty="0" smtClean="0"/>
              <a:t>: 500 millions abonnés Instagram</a:t>
            </a:r>
            <a:endParaRPr lang="fr-FR" sz="1600" dirty="0"/>
          </a:p>
        </p:txBody>
      </p:sp>
      <p:sp>
        <p:nvSpPr>
          <p:cNvPr id="6" name="Rectangle à coins arrondis 5"/>
          <p:cNvSpPr/>
          <p:nvPr/>
        </p:nvSpPr>
        <p:spPr>
          <a:xfrm>
            <a:off x="4778063" y="540914"/>
            <a:ext cx="2524258" cy="6156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MOYEN DE COMMUNICATION MEDIA ET HORS MEDIA HYDRA MAX</a:t>
            </a:r>
            <a:endParaRPr lang="fr-FR" b="1" dirty="0"/>
          </a:p>
        </p:txBody>
      </p:sp>
    </p:spTree>
    <p:extLst>
      <p:ext uri="{BB962C8B-B14F-4D97-AF65-F5344CB8AC3E}">
        <p14:creationId xmlns:p14="http://schemas.microsoft.com/office/powerpoint/2010/main" val="245523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20681" y="1717766"/>
            <a:ext cx="8534400" cy="3615267"/>
          </a:xfrm>
        </p:spPr>
        <p:txBody>
          <a:bodyPr>
            <a:normAutofit/>
          </a:bodyPr>
          <a:lstStyle/>
          <a:p>
            <a:pPr marL="0" indent="0" algn="ctr">
              <a:buNone/>
            </a:pPr>
            <a:r>
              <a:rPr lang="fr-CM" sz="4800" dirty="0" smtClean="0"/>
              <a:t>ANALYSE CONCURRENTIELLE</a:t>
            </a:r>
            <a:endParaRPr lang="fr-FR" sz="4800" dirty="0"/>
          </a:p>
        </p:txBody>
      </p:sp>
    </p:spTree>
    <p:extLst>
      <p:ext uri="{BB962C8B-B14F-4D97-AF65-F5344CB8AC3E}">
        <p14:creationId xmlns:p14="http://schemas.microsoft.com/office/powerpoint/2010/main" val="121338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824489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2514" y="1541417"/>
            <a:ext cx="9910944" cy="4146246"/>
          </a:xfrm>
        </p:spPr>
        <p:txBody>
          <a:bodyPr>
            <a:noAutofit/>
          </a:bodyPr>
          <a:lstStyle/>
          <a:p>
            <a:pPr>
              <a:lnSpc>
                <a:spcPct val="150000"/>
              </a:lnSpc>
            </a:pPr>
            <a:r>
              <a:rPr lang="fr-FR" sz="3200" dirty="0"/>
              <a:t>1- Analyse des axes stratégiques</a:t>
            </a:r>
            <a:br>
              <a:rPr lang="fr-FR" sz="3200" dirty="0"/>
            </a:br>
            <a:r>
              <a:rPr lang="fr-FR" sz="3200" dirty="0"/>
              <a:t>2- Analyse du message</a:t>
            </a:r>
            <a:br>
              <a:rPr lang="fr-FR" sz="3200" dirty="0"/>
            </a:br>
            <a:r>
              <a:rPr lang="fr-FR" sz="3200" dirty="0"/>
              <a:t>3- Analyse de la partie visuelle</a:t>
            </a:r>
            <a:br>
              <a:rPr lang="fr-FR" sz="3200" dirty="0"/>
            </a:br>
            <a:r>
              <a:rPr lang="fr-FR" sz="3200" dirty="0"/>
              <a:t>4- Etudier les actions de communication</a:t>
            </a:r>
            <a:br>
              <a:rPr lang="fr-FR" sz="3200" dirty="0"/>
            </a:br>
            <a:r>
              <a:rPr lang="fr-FR" sz="3200" dirty="0"/>
              <a:t>5- Etudier la stratégie et la présence </a:t>
            </a:r>
            <a:r>
              <a:rPr lang="fr-FR" sz="3200" dirty="0" smtClean="0"/>
              <a:t>digitale</a:t>
            </a:r>
            <a:endParaRPr lang="fr-FR" sz="3200" dirty="0"/>
          </a:p>
        </p:txBody>
      </p:sp>
      <p:sp>
        <p:nvSpPr>
          <p:cNvPr id="3" name="Espace réservé du contenu 2"/>
          <p:cNvSpPr>
            <a:spLocks noGrp="1"/>
          </p:cNvSpPr>
          <p:nvPr>
            <p:ph idx="1"/>
          </p:nvPr>
        </p:nvSpPr>
        <p:spPr>
          <a:xfrm>
            <a:off x="1533298" y="19833"/>
            <a:ext cx="8534400" cy="2011681"/>
          </a:xfrm>
        </p:spPr>
        <p:txBody>
          <a:bodyPr>
            <a:normAutofit/>
          </a:bodyPr>
          <a:lstStyle/>
          <a:p>
            <a:pPr marL="0" indent="0" algn="ctr">
              <a:buNone/>
            </a:pPr>
            <a:r>
              <a:rPr lang="fr-CM" sz="4800" dirty="0" smtClean="0"/>
              <a:t>ETAPES DU TRAVAIL</a:t>
            </a:r>
            <a:endParaRPr lang="fr-FR" sz="4800" dirty="0"/>
          </a:p>
        </p:txBody>
      </p:sp>
    </p:spTree>
    <p:extLst>
      <p:ext uri="{BB962C8B-B14F-4D97-AF65-F5344CB8AC3E}">
        <p14:creationId xmlns:p14="http://schemas.microsoft.com/office/powerpoint/2010/main" val="87362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51311" y="104502"/>
            <a:ext cx="5572895" cy="679269"/>
          </a:xfrm>
        </p:spPr>
        <p:txBody>
          <a:bodyPr>
            <a:normAutofit/>
          </a:bodyPr>
          <a:lstStyle/>
          <a:p>
            <a:pPr algn="ctr"/>
            <a:r>
              <a:rPr lang="fr-FR" dirty="0">
                <a:solidFill>
                  <a:schemeClr val="bg2">
                    <a:lumMod val="75000"/>
                  </a:schemeClr>
                </a:solidFill>
              </a:rPr>
              <a:t>1- ANALYSE DE </a:t>
            </a:r>
            <a:r>
              <a:rPr lang="fr-FR" dirty="0" smtClean="0">
                <a:solidFill>
                  <a:schemeClr val="bg2">
                    <a:lumMod val="75000"/>
                  </a:schemeClr>
                </a:solidFill>
              </a:rPr>
              <a:t>L’OFFRE</a:t>
            </a:r>
            <a:endParaRPr lang="fr-FR" dirty="0">
              <a:solidFill>
                <a:schemeClr val="bg2">
                  <a:lumMod val="75000"/>
                </a:schemeClr>
              </a:solidFill>
            </a:endParaRPr>
          </a:p>
        </p:txBody>
      </p:sp>
      <p:sp>
        <p:nvSpPr>
          <p:cNvPr id="3" name="Espace réservé du texte 2"/>
          <p:cNvSpPr>
            <a:spLocks noGrp="1"/>
          </p:cNvSpPr>
          <p:nvPr>
            <p:ph type="body" idx="1"/>
          </p:nvPr>
        </p:nvSpPr>
        <p:spPr>
          <a:xfrm>
            <a:off x="814841" y="1595845"/>
            <a:ext cx="8534400" cy="4269378"/>
          </a:xfrm>
        </p:spPr>
        <p:txBody>
          <a:bodyPr>
            <a:noAutofit/>
          </a:bodyPr>
          <a:lstStyle/>
          <a:p>
            <a:pPr algn="ctr"/>
            <a:r>
              <a:rPr lang="fr-FR" dirty="0" err="1"/>
              <a:t>Khroom</a:t>
            </a:r>
            <a:r>
              <a:rPr lang="fr-FR" dirty="0" smtClean="0"/>
              <a:t>:</a:t>
            </a:r>
          </a:p>
          <a:p>
            <a:endParaRPr lang="fr-FR" dirty="0">
              <a:solidFill>
                <a:schemeClr val="tx1"/>
              </a:solidFill>
            </a:endParaRPr>
          </a:p>
          <a:p>
            <a:r>
              <a:rPr lang="fr-FR" dirty="0">
                <a:solidFill>
                  <a:schemeClr val="tx1"/>
                </a:solidFill>
              </a:rPr>
              <a:t>La </a:t>
            </a:r>
            <a:r>
              <a:rPr lang="fr-FR" dirty="0" smtClean="0">
                <a:solidFill>
                  <a:schemeClr val="tx1"/>
                </a:solidFill>
              </a:rPr>
              <a:t>gourde bidon </a:t>
            </a:r>
            <a:r>
              <a:rPr lang="fr-FR" dirty="0">
                <a:solidFill>
                  <a:schemeClr val="tx1"/>
                </a:solidFill>
              </a:rPr>
              <a:t>de sport </a:t>
            </a:r>
            <a:r>
              <a:rPr lang="fr-FR" dirty="0" err="1">
                <a:solidFill>
                  <a:schemeClr val="tx1"/>
                </a:solidFill>
              </a:rPr>
              <a:t>Khroom</a:t>
            </a:r>
            <a:r>
              <a:rPr lang="fr-FR" dirty="0">
                <a:solidFill>
                  <a:schemeClr val="tx1"/>
                </a:solidFill>
              </a:rPr>
              <a:t> </a:t>
            </a:r>
            <a:r>
              <a:rPr lang="fr-FR" dirty="0" smtClean="0">
                <a:solidFill>
                  <a:schemeClr val="tx1"/>
                </a:solidFill>
              </a:rPr>
              <a:t>de </a:t>
            </a:r>
            <a:r>
              <a:rPr lang="fr-FR" dirty="0">
                <a:solidFill>
                  <a:schemeClr val="tx1"/>
                </a:solidFill>
              </a:rPr>
              <a:t>grande capacité </a:t>
            </a:r>
            <a:r>
              <a:rPr lang="fr-FR" dirty="0" smtClean="0">
                <a:solidFill>
                  <a:schemeClr val="tx1"/>
                </a:solidFill>
              </a:rPr>
              <a:t>de 1,3L </a:t>
            </a:r>
            <a:r>
              <a:rPr lang="fr-FR" dirty="0">
                <a:solidFill>
                  <a:schemeClr val="tx1"/>
                </a:solidFill>
              </a:rPr>
              <a:t>et 2,2 L est un excellent choix pour la musculation, </a:t>
            </a:r>
            <a:r>
              <a:rPr lang="fr-FR" dirty="0" smtClean="0">
                <a:solidFill>
                  <a:schemeClr val="tx1"/>
                </a:solidFill>
              </a:rPr>
              <a:t>l'haltérophilie, </a:t>
            </a:r>
            <a:r>
              <a:rPr lang="fr-FR" dirty="0" err="1">
                <a:solidFill>
                  <a:schemeClr val="tx1"/>
                </a:solidFill>
              </a:rPr>
              <a:t>crossfit</a:t>
            </a:r>
            <a:r>
              <a:rPr lang="fr-FR" dirty="0">
                <a:solidFill>
                  <a:schemeClr val="tx1"/>
                </a:solidFill>
              </a:rPr>
              <a:t>, cross training </a:t>
            </a:r>
            <a:r>
              <a:rPr lang="fr-FR" dirty="0" smtClean="0">
                <a:solidFill>
                  <a:schemeClr val="tx1"/>
                </a:solidFill>
              </a:rPr>
              <a:t>et autres activités.</a:t>
            </a:r>
          </a:p>
          <a:p>
            <a:r>
              <a:rPr lang="fr-FR" dirty="0">
                <a:solidFill>
                  <a:schemeClr val="tx1"/>
                </a:solidFill>
              </a:rPr>
              <a:t>Le fait qu'elle soit conçue en acier inoxydable la rend solide et </a:t>
            </a:r>
            <a:r>
              <a:rPr lang="fr-FR" dirty="0" err="1">
                <a:solidFill>
                  <a:schemeClr val="tx1"/>
                </a:solidFill>
              </a:rPr>
              <a:t>durable.Elle</a:t>
            </a:r>
            <a:r>
              <a:rPr lang="fr-FR" dirty="0">
                <a:solidFill>
                  <a:schemeClr val="tx1"/>
                </a:solidFill>
              </a:rPr>
              <a:t> a une finition mate à paroi unique. Le bouchon à vis est également une fonctionnalité intéressante, et il est facile à ouvrir et à fermer.</a:t>
            </a:r>
          </a:p>
          <a:p>
            <a:r>
              <a:rPr lang="fr-FR" dirty="0">
                <a:solidFill>
                  <a:schemeClr val="tx1"/>
                </a:solidFill>
              </a:rPr>
              <a:t>Nous avons le choix entre 7 couleurs: Noir, vert, marron, jaune, bleu, rouge et Gris.</a:t>
            </a:r>
          </a:p>
          <a:p>
            <a:r>
              <a:rPr lang="fr-FR" dirty="0" smtClean="0">
                <a:solidFill>
                  <a:schemeClr val="tx1"/>
                </a:solidFill>
              </a:rPr>
              <a:t>Elle pèse14 </a:t>
            </a:r>
            <a:r>
              <a:rPr lang="fr-FR" dirty="0">
                <a:solidFill>
                  <a:schemeClr val="tx1"/>
                </a:solidFill>
              </a:rPr>
              <a:t>gammes</a:t>
            </a:r>
            <a:endParaRPr lang="fr-CM" dirty="0">
              <a:solidFill>
                <a:schemeClr val="tx1"/>
              </a:solidFill>
            </a:endParaRPr>
          </a:p>
          <a:p>
            <a:endParaRPr lang="fr-FR" dirty="0" smtClean="0">
              <a:solidFill>
                <a:schemeClr val="tx1"/>
              </a:solidFill>
            </a:endParaRPr>
          </a:p>
          <a:p>
            <a:endParaRPr lang="fr-FR" dirty="0"/>
          </a:p>
        </p:txBody>
      </p:sp>
      <p:sp>
        <p:nvSpPr>
          <p:cNvPr id="5" name="Titre 1"/>
          <p:cNvSpPr txBox="1">
            <a:spLocks/>
          </p:cNvSpPr>
          <p:nvPr/>
        </p:nvSpPr>
        <p:spPr>
          <a:xfrm>
            <a:off x="2116774" y="680357"/>
            <a:ext cx="4506096" cy="679269"/>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000" dirty="0" smtClean="0">
                <a:solidFill>
                  <a:schemeClr val="bg2">
                    <a:lumMod val="75000"/>
                  </a:schemeClr>
                </a:solidFill>
              </a:rPr>
              <a:t/>
            </a:r>
            <a:br>
              <a:rPr lang="fr-FR" sz="2000" dirty="0" smtClean="0">
                <a:solidFill>
                  <a:schemeClr val="bg2">
                    <a:lumMod val="75000"/>
                  </a:schemeClr>
                </a:solidFill>
              </a:rPr>
            </a:br>
            <a:r>
              <a:rPr lang="fr-FR" sz="2000" dirty="0" smtClean="0">
                <a:solidFill>
                  <a:schemeClr val="bg2">
                    <a:lumMod val="75000"/>
                  </a:schemeClr>
                </a:solidFill>
              </a:rPr>
              <a:t>A- Offre des concurrents:</a:t>
            </a:r>
            <a:endParaRPr lang="fr-FR" sz="2000" dirty="0">
              <a:solidFill>
                <a:schemeClr val="bg2">
                  <a:lumMod val="75000"/>
                </a:schemeClr>
              </a:solidFill>
            </a:endParaRP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5559" y="4606057"/>
            <a:ext cx="3756441" cy="2251579"/>
          </a:xfrm>
          <a:prstGeom prst="rect">
            <a:avLst/>
          </a:prstGeom>
        </p:spPr>
      </p:pic>
    </p:spTree>
    <p:extLst>
      <p:ext uri="{BB962C8B-B14F-4D97-AF65-F5344CB8AC3E}">
        <p14:creationId xmlns:p14="http://schemas.microsoft.com/office/powerpoint/2010/main" val="319209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14841" y="1595845"/>
            <a:ext cx="8534400" cy="4269378"/>
          </a:xfrm>
        </p:spPr>
        <p:txBody>
          <a:bodyPr>
            <a:noAutofit/>
          </a:bodyPr>
          <a:lstStyle/>
          <a:p>
            <a:r>
              <a:rPr lang="fr-FR" dirty="0" smtClean="0">
                <a:solidFill>
                  <a:schemeClr val="tx1"/>
                </a:solidFill>
              </a:rPr>
              <a:t>Image de </a:t>
            </a:r>
            <a:r>
              <a:rPr lang="fr-FR" dirty="0" err="1" smtClean="0">
                <a:solidFill>
                  <a:schemeClr val="tx1"/>
                </a:solidFill>
              </a:rPr>
              <a:t>Khroom</a:t>
            </a:r>
            <a:r>
              <a:rPr lang="fr-FR" dirty="0" smtClean="0">
                <a:solidFill>
                  <a:schemeClr val="tx1"/>
                </a:solidFill>
              </a:rPr>
              <a:t>:</a:t>
            </a:r>
          </a:p>
          <a:p>
            <a:r>
              <a:rPr lang="fr-FR" dirty="0" err="1">
                <a:solidFill>
                  <a:schemeClr val="tx1"/>
                </a:solidFill>
              </a:rPr>
              <a:t>Khroom</a:t>
            </a:r>
            <a:r>
              <a:rPr lang="fr-FR" dirty="0">
                <a:solidFill>
                  <a:schemeClr val="tx1"/>
                </a:solidFill>
              </a:rPr>
              <a:t> se présente comme une entreprise familiale légitime qui s'intéresse à chaque vente et à chaque produit commercialisé. Les produits sont présentés comme durables et validés par la famille et les amis avant commercialisation</a:t>
            </a:r>
            <a:r>
              <a:rPr lang="fr-FR" dirty="0" smtClean="0">
                <a:solidFill>
                  <a:schemeClr val="tx1"/>
                </a:solidFill>
              </a:rPr>
              <a:t>.</a:t>
            </a:r>
          </a:p>
          <a:p>
            <a:endParaRPr lang="fr-FR" dirty="0">
              <a:solidFill>
                <a:schemeClr val="tx1"/>
              </a:solidFill>
            </a:endParaRPr>
          </a:p>
          <a:p>
            <a:r>
              <a:rPr lang="fr-FR" dirty="0" smtClean="0">
                <a:solidFill>
                  <a:schemeClr val="tx1"/>
                </a:solidFill>
              </a:rPr>
              <a:t>Quel </a:t>
            </a:r>
            <a:r>
              <a:rPr lang="fr-FR" dirty="0">
                <a:solidFill>
                  <a:schemeClr val="tx1"/>
                </a:solidFill>
              </a:rPr>
              <a:t>est le ton utilisé? </a:t>
            </a:r>
            <a:endParaRPr lang="fr-FR" dirty="0" smtClean="0">
              <a:solidFill>
                <a:schemeClr val="tx1"/>
              </a:solidFill>
            </a:endParaRPr>
          </a:p>
          <a:p>
            <a:r>
              <a:rPr lang="fr-FR" dirty="0" smtClean="0">
                <a:solidFill>
                  <a:schemeClr val="tx1"/>
                </a:solidFill>
              </a:rPr>
              <a:t>Le </a:t>
            </a:r>
            <a:r>
              <a:rPr lang="fr-FR" dirty="0">
                <a:solidFill>
                  <a:schemeClr val="tx1"/>
                </a:solidFill>
              </a:rPr>
              <a:t>ton employé est </a:t>
            </a:r>
            <a:r>
              <a:rPr lang="fr-FR" dirty="0" smtClean="0">
                <a:solidFill>
                  <a:schemeClr val="tx1"/>
                </a:solidFill>
              </a:rPr>
              <a:t>un </a:t>
            </a:r>
            <a:r>
              <a:rPr lang="fr-FR" dirty="0">
                <a:solidFill>
                  <a:schemeClr val="tx1"/>
                </a:solidFill>
              </a:rPr>
              <a:t>ton amical voir familial dans les </a:t>
            </a:r>
            <a:r>
              <a:rPr lang="fr-FR" dirty="0" smtClean="0">
                <a:solidFill>
                  <a:schemeClr val="tx1"/>
                </a:solidFill>
              </a:rPr>
              <a:t>échanges </a:t>
            </a:r>
            <a:r>
              <a:rPr lang="fr-FR" dirty="0">
                <a:solidFill>
                  <a:schemeClr val="tx1"/>
                </a:solidFill>
              </a:rPr>
              <a:t>avec la communauté de consommateurs </a:t>
            </a:r>
            <a:r>
              <a:rPr lang="fr-FR" dirty="0" smtClean="0">
                <a:solidFill>
                  <a:schemeClr val="tx1"/>
                </a:solidFill>
              </a:rPr>
              <a:t>afin de nous assurer de leur satisfaction</a:t>
            </a:r>
          </a:p>
        </p:txBody>
      </p:sp>
    </p:spTree>
    <p:extLst>
      <p:ext uri="{BB962C8B-B14F-4D97-AF65-F5344CB8AC3E}">
        <p14:creationId xmlns:p14="http://schemas.microsoft.com/office/powerpoint/2010/main" val="242850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51311" y="104502"/>
            <a:ext cx="5572895" cy="679269"/>
          </a:xfrm>
        </p:spPr>
        <p:txBody>
          <a:bodyPr>
            <a:normAutofit/>
          </a:bodyPr>
          <a:lstStyle/>
          <a:p>
            <a:pPr algn="ctr"/>
            <a:r>
              <a:rPr lang="fr-FR" dirty="0">
                <a:solidFill>
                  <a:schemeClr val="bg2">
                    <a:lumMod val="75000"/>
                  </a:schemeClr>
                </a:solidFill>
              </a:rPr>
              <a:t>1- ANALYSE DE </a:t>
            </a:r>
            <a:r>
              <a:rPr lang="fr-FR" dirty="0" smtClean="0">
                <a:solidFill>
                  <a:schemeClr val="bg2">
                    <a:lumMod val="75000"/>
                  </a:schemeClr>
                </a:solidFill>
              </a:rPr>
              <a:t>L’OFFRE</a:t>
            </a:r>
            <a:endParaRPr lang="fr-FR" dirty="0">
              <a:solidFill>
                <a:schemeClr val="bg2">
                  <a:lumMod val="75000"/>
                </a:schemeClr>
              </a:solidFill>
            </a:endParaRPr>
          </a:p>
        </p:txBody>
      </p:sp>
      <p:sp>
        <p:nvSpPr>
          <p:cNvPr id="3" name="Espace réservé du texte 2"/>
          <p:cNvSpPr>
            <a:spLocks noGrp="1"/>
          </p:cNvSpPr>
          <p:nvPr>
            <p:ph type="body" idx="1"/>
          </p:nvPr>
        </p:nvSpPr>
        <p:spPr>
          <a:xfrm>
            <a:off x="814841" y="1595845"/>
            <a:ext cx="8534400" cy="4269378"/>
          </a:xfrm>
        </p:spPr>
        <p:txBody>
          <a:bodyPr>
            <a:noAutofit/>
          </a:bodyPr>
          <a:lstStyle/>
          <a:p>
            <a:pPr algn="ctr"/>
            <a:r>
              <a:rPr lang="fr-FR" dirty="0" smtClean="0"/>
              <a:t>Ion 8 </a:t>
            </a:r>
            <a:r>
              <a:rPr lang="fr-FR" dirty="0" err="1" smtClean="0"/>
              <a:t>leak</a:t>
            </a:r>
            <a:r>
              <a:rPr lang="fr-FR" dirty="0" smtClean="0"/>
              <a:t> Proof:</a:t>
            </a:r>
          </a:p>
          <a:p>
            <a:endParaRPr lang="fr-FR" dirty="0">
              <a:solidFill>
                <a:schemeClr val="tx1"/>
              </a:solidFill>
            </a:endParaRPr>
          </a:p>
          <a:p>
            <a:r>
              <a:rPr lang="fr-FR" dirty="0">
                <a:solidFill>
                  <a:schemeClr val="tx1"/>
                </a:solidFill>
              </a:rPr>
              <a:t>Le produit est fabriqué avec une fermeture étanche et un couvercle </a:t>
            </a:r>
            <a:r>
              <a:rPr lang="fr-FR" dirty="0" err="1" smtClean="0">
                <a:solidFill>
                  <a:schemeClr val="tx1"/>
                </a:solidFill>
              </a:rPr>
              <a:t>verrouillable</a:t>
            </a:r>
            <a:r>
              <a:rPr lang="fr-FR" dirty="0" smtClean="0">
                <a:solidFill>
                  <a:schemeClr val="tx1"/>
                </a:solidFill>
              </a:rPr>
              <a:t> (Couvercle </a:t>
            </a:r>
            <a:r>
              <a:rPr lang="fr-FR" dirty="0">
                <a:solidFill>
                  <a:schemeClr val="tx1"/>
                </a:solidFill>
              </a:rPr>
              <a:t>avec ouverture une main </a:t>
            </a:r>
            <a:r>
              <a:rPr lang="fr-FR" dirty="0" err="1" smtClean="0">
                <a:solidFill>
                  <a:schemeClr val="tx1"/>
                </a:solidFill>
              </a:rPr>
              <a:t>OneTouch</a:t>
            </a:r>
            <a:r>
              <a:rPr lang="fr-FR" dirty="0" smtClean="0">
                <a:solidFill>
                  <a:schemeClr val="tx1"/>
                </a:solidFill>
              </a:rPr>
              <a:t>)</a:t>
            </a:r>
            <a:endParaRPr lang="fr-FR" dirty="0">
              <a:solidFill>
                <a:schemeClr val="tx1"/>
              </a:solidFill>
            </a:endParaRPr>
          </a:p>
          <a:p>
            <a:r>
              <a:rPr lang="fr-FR" dirty="0" smtClean="0">
                <a:solidFill>
                  <a:schemeClr val="tx1"/>
                </a:solidFill>
              </a:rPr>
              <a:t>Il possède une </a:t>
            </a:r>
            <a:r>
              <a:rPr lang="fr-FR" dirty="0">
                <a:solidFill>
                  <a:schemeClr val="tx1"/>
                </a:solidFill>
              </a:rPr>
              <a:t>large gamme de couleurs et de décorations imprimées au </a:t>
            </a:r>
            <a:r>
              <a:rPr lang="fr-FR" dirty="0" smtClean="0">
                <a:solidFill>
                  <a:schemeClr val="tx1"/>
                </a:solidFill>
              </a:rPr>
              <a:t>choix.(Plus de 20 versions personnalisables)</a:t>
            </a:r>
          </a:p>
          <a:p>
            <a:r>
              <a:rPr lang="fr-FR" dirty="0" smtClean="0">
                <a:solidFill>
                  <a:schemeClr val="tx1"/>
                </a:solidFill>
              </a:rPr>
              <a:t>Elle est produite sous différents modèles:</a:t>
            </a:r>
          </a:p>
          <a:p>
            <a:r>
              <a:rPr lang="fr-FR" dirty="0" smtClean="0">
                <a:solidFill>
                  <a:schemeClr val="tx1"/>
                </a:solidFill>
              </a:rPr>
              <a:t>inox </a:t>
            </a:r>
            <a:r>
              <a:rPr lang="fr-FR" dirty="0">
                <a:solidFill>
                  <a:schemeClr val="tx1"/>
                </a:solidFill>
              </a:rPr>
              <a:t>isotherme 320ml, 500ml, 920ml, 1,2 litres</a:t>
            </a:r>
          </a:p>
          <a:p>
            <a:endParaRPr lang="fr-CM" dirty="0">
              <a:solidFill>
                <a:schemeClr val="tx1"/>
              </a:solidFill>
            </a:endParaRPr>
          </a:p>
          <a:p>
            <a:endParaRPr lang="fr-FR" dirty="0" smtClean="0">
              <a:solidFill>
                <a:schemeClr val="tx1"/>
              </a:solidFill>
            </a:endParaRPr>
          </a:p>
          <a:p>
            <a:endParaRPr lang="fr-FR" dirty="0"/>
          </a:p>
        </p:txBody>
      </p:sp>
      <p:sp>
        <p:nvSpPr>
          <p:cNvPr id="5" name="Titre 1"/>
          <p:cNvSpPr txBox="1">
            <a:spLocks/>
          </p:cNvSpPr>
          <p:nvPr/>
        </p:nvSpPr>
        <p:spPr>
          <a:xfrm>
            <a:off x="2116774" y="680357"/>
            <a:ext cx="4506096" cy="679269"/>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000" dirty="0" smtClean="0">
                <a:solidFill>
                  <a:schemeClr val="bg2">
                    <a:lumMod val="75000"/>
                  </a:schemeClr>
                </a:solidFill>
              </a:rPr>
              <a:t/>
            </a:r>
            <a:br>
              <a:rPr lang="fr-FR" sz="2000" dirty="0" smtClean="0">
                <a:solidFill>
                  <a:schemeClr val="bg2">
                    <a:lumMod val="75000"/>
                  </a:schemeClr>
                </a:solidFill>
              </a:rPr>
            </a:br>
            <a:r>
              <a:rPr lang="fr-FR" sz="2000" dirty="0" smtClean="0">
                <a:solidFill>
                  <a:schemeClr val="bg2">
                    <a:lumMod val="75000"/>
                  </a:schemeClr>
                </a:solidFill>
              </a:rPr>
              <a:t>A- Offre des concurrents:</a:t>
            </a:r>
            <a:endParaRPr lang="fr-FR" sz="2000" dirty="0">
              <a:solidFill>
                <a:schemeClr val="bg2">
                  <a:lumMod val="75000"/>
                </a:schemeClr>
              </a:solidFill>
            </a:endParaRP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5559" y="4879553"/>
            <a:ext cx="3756441" cy="1971340"/>
          </a:xfrm>
          <a:prstGeom prst="rect">
            <a:avLst/>
          </a:prstGeom>
        </p:spPr>
      </p:pic>
    </p:spTree>
    <p:extLst>
      <p:ext uri="{BB962C8B-B14F-4D97-AF65-F5344CB8AC3E}">
        <p14:creationId xmlns:p14="http://schemas.microsoft.com/office/powerpoint/2010/main" val="608365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1" y="368300"/>
            <a:ext cx="8534401" cy="3919900"/>
          </a:xfrm>
        </p:spPr>
        <p:txBody>
          <a:bodyPr>
            <a:normAutofit/>
          </a:bodyPr>
          <a:lstStyle/>
          <a:p>
            <a:pPr>
              <a:spcBef>
                <a:spcPct val="20000"/>
              </a:spcBef>
              <a:spcAft>
                <a:spcPts val="600"/>
              </a:spcAft>
              <a:buClr>
                <a:schemeClr val="tx1"/>
              </a:buClr>
              <a:buSzPct val="80000"/>
            </a:pPr>
            <a:r>
              <a:rPr lang="fr-FR" sz="1800" cap="none" dirty="0">
                <a:latin typeface="+mn-lt"/>
                <a:ea typeface="+mn-ea"/>
                <a:cs typeface="+mn-cs"/>
              </a:rPr>
              <a:t>Image de Ion 8</a:t>
            </a:r>
            <a:r>
              <a:rPr lang="fr-FR" sz="1800" cap="none" dirty="0" smtClean="0">
                <a:latin typeface="+mn-lt"/>
                <a:ea typeface="+mn-ea"/>
                <a:cs typeface="+mn-cs"/>
              </a:rPr>
              <a:t>:</a:t>
            </a:r>
            <a:br>
              <a:rPr lang="fr-FR" sz="1800" cap="none" dirty="0" smtClean="0">
                <a:latin typeface="+mn-lt"/>
                <a:ea typeface="+mn-ea"/>
                <a:cs typeface="+mn-cs"/>
              </a:rPr>
            </a:br>
            <a:r>
              <a:rPr lang="fr-FR" sz="1800" cap="none" dirty="0">
                <a:latin typeface="+mn-lt"/>
                <a:ea typeface="+mn-ea"/>
                <a:cs typeface="+mn-cs"/>
              </a:rPr>
              <a:t/>
            </a:r>
            <a:br>
              <a:rPr lang="fr-FR" sz="1800" cap="none" dirty="0">
                <a:latin typeface="+mn-lt"/>
                <a:ea typeface="+mn-ea"/>
                <a:cs typeface="+mn-cs"/>
              </a:rPr>
            </a:br>
            <a:r>
              <a:rPr lang="fr-FR" sz="1800" cap="none" dirty="0">
                <a:latin typeface="+mn-lt"/>
                <a:ea typeface="+mn-ea"/>
                <a:cs typeface="+mn-cs"/>
              </a:rPr>
              <a:t>L'entreprise se présente comme une entreprise dont la mission est de concevoir et de fournir des produits innovants et réutilisables qui inspirent une réduction efficace des déchets.</a:t>
            </a:r>
            <a:r>
              <a:rPr lang="fr-FR" sz="1800" cap="none" dirty="0">
                <a:latin typeface="+mn-lt"/>
                <a:ea typeface="+mn-ea"/>
                <a:cs typeface="+mn-cs"/>
              </a:rPr>
              <a:t/>
            </a:r>
            <a:br>
              <a:rPr lang="fr-FR" sz="1800" cap="none" dirty="0">
                <a:latin typeface="+mn-lt"/>
                <a:ea typeface="+mn-ea"/>
                <a:cs typeface="+mn-cs"/>
              </a:rPr>
            </a:br>
            <a:r>
              <a:rPr lang="fr-FR" sz="1800" cap="none" dirty="0">
                <a:latin typeface="+mn-lt"/>
                <a:ea typeface="+mn-ea"/>
                <a:cs typeface="+mn-cs"/>
              </a:rPr>
              <a:t/>
            </a:r>
            <a:br>
              <a:rPr lang="fr-FR" sz="1800" cap="none" dirty="0">
                <a:latin typeface="+mn-lt"/>
                <a:ea typeface="+mn-ea"/>
                <a:cs typeface="+mn-cs"/>
              </a:rPr>
            </a:br>
            <a:r>
              <a:rPr lang="fr-FR" sz="1800" cap="none" dirty="0">
                <a:latin typeface="+mn-lt"/>
                <a:ea typeface="+mn-ea"/>
                <a:cs typeface="+mn-cs"/>
              </a:rPr>
              <a:t>Quel est le ton utilisé? </a:t>
            </a:r>
            <a:r>
              <a:rPr lang="fr-FR" sz="1800" cap="none" dirty="0" smtClean="0">
                <a:latin typeface="+mn-lt"/>
                <a:ea typeface="+mn-ea"/>
                <a:cs typeface="+mn-cs"/>
              </a:rPr>
              <a:t/>
            </a:r>
            <a:br>
              <a:rPr lang="fr-FR" sz="1800" cap="none" dirty="0" smtClean="0">
                <a:latin typeface="+mn-lt"/>
                <a:ea typeface="+mn-ea"/>
                <a:cs typeface="+mn-cs"/>
              </a:rPr>
            </a:br>
            <a:r>
              <a:rPr lang="fr-FR" sz="1800" cap="none" dirty="0">
                <a:latin typeface="+mn-lt"/>
                <a:ea typeface="+mn-ea"/>
                <a:cs typeface="+mn-cs"/>
              </a:rPr>
              <a:t/>
            </a:r>
            <a:br>
              <a:rPr lang="fr-FR" sz="1800" cap="none" dirty="0">
                <a:latin typeface="+mn-lt"/>
                <a:ea typeface="+mn-ea"/>
                <a:cs typeface="+mn-cs"/>
              </a:rPr>
            </a:br>
            <a:r>
              <a:rPr lang="fr-FR" sz="1800" cap="none" dirty="0" smtClean="0">
                <a:latin typeface="+mn-lt"/>
                <a:ea typeface="+mn-ea"/>
                <a:cs typeface="+mn-cs"/>
              </a:rPr>
              <a:t>Le </a:t>
            </a:r>
            <a:r>
              <a:rPr lang="fr-FR" sz="1800" cap="none" dirty="0">
                <a:latin typeface="+mn-lt"/>
                <a:ea typeface="+mn-ea"/>
                <a:cs typeface="+mn-cs"/>
              </a:rPr>
              <a:t>concurrent garde un ton très expert avec des termes professionnels et très peu de convivialité dans son type de communication</a:t>
            </a:r>
          </a:p>
        </p:txBody>
      </p:sp>
    </p:spTree>
    <p:extLst>
      <p:ext uri="{BB962C8B-B14F-4D97-AF65-F5344CB8AC3E}">
        <p14:creationId xmlns:p14="http://schemas.microsoft.com/office/powerpoint/2010/main" val="232328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51311" y="104502"/>
            <a:ext cx="5572895" cy="679269"/>
          </a:xfrm>
        </p:spPr>
        <p:txBody>
          <a:bodyPr>
            <a:normAutofit/>
          </a:bodyPr>
          <a:lstStyle/>
          <a:p>
            <a:pPr algn="ctr"/>
            <a:r>
              <a:rPr lang="fr-FR" dirty="0">
                <a:solidFill>
                  <a:schemeClr val="bg2">
                    <a:lumMod val="75000"/>
                  </a:schemeClr>
                </a:solidFill>
              </a:rPr>
              <a:t>1- ANALYSE DE </a:t>
            </a:r>
            <a:r>
              <a:rPr lang="fr-FR" dirty="0" smtClean="0">
                <a:solidFill>
                  <a:schemeClr val="bg2">
                    <a:lumMod val="75000"/>
                  </a:schemeClr>
                </a:solidFill>
              </a:rPr>
              <a:t>L’OFFRE</a:t>
            </a:r>
            <a:endParaRPr lang="fr-FR" dirty="0">
              <a:solidFill>
                <a:schemeClr val="bg2">
                  <a:lumMod val="75000"/>
                </a:schemeClr>
              </a:solidFill>
            </a:endParaRPr>
          </a:p>
        </p:txBody>
      </p:sp>
      <p:sp>
        <p:nvSpPr>
          <p:cNvPr id="3" name="Espace réservé du texte 2"/>
          <p:cNvSpPr>
            <a:spLocks noGrp="1"/>
          </p:cNvSpPr>
          <p:nvPr>
            <p:ph type="body" idx="1"/>
          </p:nvPr>
        </p:nvSpPr>
        <p:spPr>
          <a:xfrm>
            <a:off x="814841" y="1595845"/>
            <a:ext cx="8534400" cy="4269378"/>
          </a:xfrm>
        </p:spPr>
        <p:txBody>
          <a:bodyPr>
            <a:noAutofit/>
          </a:bodyPr>
          <a:lstStyle/>
          <a:p>
            <a:pPr algn="ctr"/>
            <a:r>
              <a:rPr lang="fr-FR" dirty="0"/>
              <a:t>S</a:t>
            </a:r>
            <a:r>
              <a:rPr lang="fr-FR" dirty="0" smtClean="0"/>
              <a:t>uper </a:t>
            </a:r>
            <a:r>
              <a:rPr lang="fr-FR" dirty="0" err="1"/>
              <a:t>Sparrow</a:t>
            </a:r>
            <a:r>
              <a:rPr lang="fr-FR" dirty="0"/>
              <a:t>: </a:t>
            </a:r>
            <a:r>
              <a:rPr lang="fr-FR" dirty="0" err="1"/>
              <a:t>Trittan</a:t>
            </a:r>
            <a:r>
              <a:rPr lang="fr-FR" dirty="0"/>
              <a:t> Sports </a:t>
            </a:r>
            <a:r>
              <a:rPr lang="fr-FR" dirty="0" err="1"/>
              <a:t>Bottles</a:t>
            </a:r>
            <a:endParaRPr lang="fr-FR" dirty="0"/>
          </a:p>
          <a:p>
            <a:pPr algn="ctr"/>
            <a:endParaRPr lang="fr-FR" dirty="0" smtClean="0"/>
          </a:p>
          <a:p>
            <a:endParaRPr lang="fr-FR" dirty="0">
              <a:solidFill>
                <a:schemeClr val="tx1"/>
              </a:solidFill>
            </a:endParaRPr>
          </a:p>
          <a:p>
            <a:r>
              <a:rPr lang="fr-FR" dirty="0">
                <a:solidFill>
                  <a:schemeClr val="tx1"/>
                </a:solidFill>
              </a:rPr>
              <a:t>La bouteille isotherme est fabriquée en acier inoxydable de haute qualité et possède deux bouchons : un bouchon de paille sport et un bouchon à vis en acier inoxydable avec poignée</a:t>
            </a:r>
            <a:r>
              <a:rPr lang="fr-FR" dirty="0" smtClean="0">
                <a:solidFill>
                  <a:schemeClr val="tx1"/>
                </a:solidFill>
              </a:rPr>
              <a:t>.</a:t>
            </a:r>
          </a:p>
          <a:p>
            <a:r>
              <a:rPr lang="fr-FR" dirty="0">
                <a:solidFill>
                  <a:schemeClr val="tx1"/>
                </a:solidFill>
              </a:rPr>
              <a:t>Elle </a:t>
            </a:r>
            <a:r>
              <a:rPr lang="fr-FR" dirty="0" smtClean="0">
                <a:solidFill>
                  <a:schemeClr val="tx1"/>
                </a:solidFill>
              </a:rPr>
              <a:t>est </a:t>
            </a:r>
            <a:r>
              <a:rPr lang="fr-FR" dirty="0">
                <a:solidFill>
                  <a:schemeClr val="tx1"/>
                </a:solidFill>
              </a:rPr>
              <a:t>également </a:t>
            </a:r>
            <a:r>
              <a:rPr lang="fr-FR" dirty="0" smtClean="0">
                <a:solidFill>
                  <a:schemeClr val="tx1"/>
                </a:solidFill>
              </a:rPr>
              <a:t>équipée </a:t>
            </a:r>
            <a:r>
              <a:rPr lang="fr-FR" dirty="0">
                <a:solidFill>
                  <a:schemeClr val="tx1"/>
                </a:solidFill>
              </a:rPr>
              <a:t>d'une mallette de transport avec bandoulière. La bouteille est étanche et hermétique. </a:t>
            </a:r>
            <a:endParaRPr lang="fr-FR" dirty="0" smtClean="0">
              <a:solidFill>
                <a:schemeClr val="tx1"/>
              </a:solidFill>
            </a:endParaRPr>
          </a:p>
          <a:p>
            <a:r>
              <a:rPr lang="fr-FR" dirty="0">
                <a:solidFill>
                  <a:schemeClr val="tx1"/>
                </a:solidFill>
              </a:rPr>
              <a:t>La bouteille a une capacité de 350 ml, 500 ml, 620 ml, 750 ml ou 1 </a:t>
            </a:r>
            <a:r>
              <a:rPr lang="fr-FR" dirty="0" smtClean="0">
                <a:solidFill>
                  <a:schemeClr val="tx1"/>
                </a:solidFill>
              </a:rPr>
              <a:t>litre et conserve au </a:t>
            </a:r>
            <a:r>
              <a:rPr lang="fr-FR" dirty="0">
                <a:solidFill>
                  <a:schemeClr val="tx1"/>
                </a:solidFill>
              </a:rPr>
              <a:t>froid 24h et au chaud </a:t>
            </a:r>
            <a:r>
              <a:rPr lang="fr-FR" dirty="0" smtClean="0">
                <a:solidFill>
                  <a:schemeClr val="tx1"/>
                </a:solidFill>
              </a:rPr>
              <a:t>12H.</a:t>
            </a:r>
          </a:p>
          <a:p>
            <a:endParaRPr lang="fr-FR" dirty="0"/>
          </a:p>
        </p:txBody>
      </p:sp>
      <p:sp>
        <p:nvSpPr>
          <p:cNvPr id="5" name="Titre 1"/>
          <p:cNvSpPr txBox="1">
            <a:spLocks/>
          </p:cNvSpPr>
          <p:nvPr/>
        </p:nvSpPr>
        <p:spPr>
          <a:xfrm>
            <a:off x="2116774" y="680357"/>
            <a:ext cx="4506096" cy="679269"/>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000" dirty="0" smtClean="0">
                <a:solidFill>
                  <a:schemeClr val="bg2">
                    <a:lumMod val="75000"/>
                  </a:schemeClr>
                </a:solidFill>
              </a:rPr>
              <a:t/>
            </a:r>
            <a:br>
              <a:rPr lang="fr-FR" sz="2000" dirty="0" smtClean="0">
                <a:solidFill>
                  <a:schemeClr val="bg2">
                    <a:lumMod val="75000"/>
                  </a:schemeClr>
                </a:solidFill>
              </a:rPr>
            </a:br>
            <a:r>
              <a:rPr lang="fr-FR" sz="2000" dirty="0" smtClean="0">
                <a:solidFill>
                  <a:schemeClr val="bg2">
                    <a:lumMod val="75000"/>
                  </a:schemeClr>
                </a:solidFill>
              </a:rPr>
              <a:t>A- Offre des concurrents:</a:t>
            </a:r>
            <a:endParaRPr lang="fr-FR" sz="2000" dirty="0">
              <a:solidFill>
                <a:schemeClr val="bg2">
                  <a:lumMod val="75000"/>
                </a:schemeClr>
              </a:solidFill>
            </a:endParaRPr>
          </a:p>
        </p:txBody>
      </p:sp>
      <p:pic>
        <p:nvPicPr>
          <p:cNvPr id="6" name="Image 5"/>
          <p:cNvPicPr>
            <a:picLocks noChangeAspect="1"/>
          </p:cNvPicPr>
          <p:nvPr/>
        </p:nvPicPr>
        <p:blipFill>
          <a:blip r:embed="rId2"/>
          <a:stretch>
            <a:fillRect/>
          </a:stretch>
        </p:blipFill>
        <p:spPr>
          <a:xfrm>
            <a:off x="9369307" y="4285265"/>
            <a:ext cx="2822693" cy="2572735"/>
          </a:xfrm>
          <a:prstGeom prst="rect">
            <a:avLst/>
          </a:prstGeom>
        </p:spPr>
      </p:pic>
    </p:spTree>
    <p:extLst>
      <p:ext uri="{BB962C8B-B14F-4D97-AF65-F5344CB8AC3E}">
        <p14:creationId xmlns:p14="http://schemas.microsoft.com/office/powerpoint/2010/main" val="137792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1" y="368300"/>
            <a:ext cx="8534401" cy="3919900"/>
          </a:xfrm>
        </p:spPr>
        <p:txBody>
          <a:bodyPr>
            <a:normAutofit/>
          </a:bodyPr>
          <a:lstStyle/>
          <a:p>
            <a:pPr>
              <a:spcBef>
                <a:spcPct val="20000"/>
              </a:spcBef>
              <a:spcAft>
                <a:spcPts val="600"/>
              </a:spcAft>
              <a:buClr>
                <a:schemeClr val="tx1"/>
              </a:buClr>
              <a:buSzPct val="80000"/>
            </a:pPr>
            <a:r>
              <a:rPr lang="fr-FR" sz="1800" cap="none" dirty="0">
                <a:latin typeface="+mn-lt"/>
                <a:ea typeface="+mn-ea"/>
                <a:cs typeface="+mn-cs"/>
              </a:rPr>
              <a:t>Image de </a:t>
            </a:r>
            <a:r>
              <a:rPr lang="fr-FR" sz="1800" dirty="0"/>
              <a:t>Super </a:t>
            </a:r>
            <a:r>
              <a:rPr lang="fr-FR" sz="1800" dirty="0" err="1"/>
              <a:t>Sparrow</a:t>
            </a:r>
            <a:r>
              <a:rPr lang="fr-FR" sz="1800" dirty="0"/>
              <a:t> </a:t>
            </a:r>
            <a:r>
              <a:rPr lang="fr-FR" sz="1800" cap="none" dirty="0" smtClean="0">
                <a:latin typeface="+mn-lt"/>
                <a:ea typeface="+mn-ea"/>
                <a:cs typeface="+mn-cs"/>
              </a:rPr>
              <a:t>:</a:t>
            </a:r>
            <a:br>
              <a:rPr lang="fr-FR" sz="1800" cap="none" dirty="0" smtClean="0">
                <a:latin typeface="+mn-lt"/>
                <a:ea typeface="+mn-ea"/>
                <a:cs typeface="+mn-cs"/>
              </a:rPr>
            </a:br>
            <a:r>
              <a:rPr lang="fr-FR" sz="1800" cap="none" dirty="0">
                <a:latin typeface="+mn-lt"/>
                <a:ea typeface="+mn-ea"/>
                <a:cs typeface="+mn-cs"/>
              </a:rPr>
              <a:t/>
            </a:r>
            <a:br>
              <a:rPr lang="fr-FR" sz="1800" cap="none" dirty="0">
                <a:latin typeface="+mn-lt"/>
                <a:ea typeface="+mn-ea"/>
                <a:cs typeface="+mn-cs"/>
              </a:rPr>
            </a:br>
            <a:r>
              <a:rPr lang="fr-FR" sz="1800" cap="none" dirty="0">
                <a:latin typeface="+mn-lt"/>
                <a:ea typeface="+mn-ea"/>
                <a:cs typeface="+mn-cs"/>
              </a:rPr>
              <a:t>Notre mission est de changer la façon dont nous utilisons les produits et de créer une communauté qui veut faire une différence pour la planète. En créant Super </a:t>
            </a:r>
            <a:r>
              <a:rPr lang="fr-FR" sz="1800" cap="none" dirty="0" err="1">
                <a:latin typeface="+mn-lt"/>
                <a:ea typeface="+mn-ea"/>
                <a:cs typeface="+mn-cs"/>
              </a:rPr>
              <a:t>Sparrow</a:t>
            </a:r>
            <a:r>
              <a:rPr lang="fr-FR" sz="1800" cap="none" dirty="0">
                <a:latin typeface="+mn-lt"/>
                <a:ea typeface="+mn-ea"/>
                <a:cs typeface="+mn-cs"/>
              </a:rPr>
              <a:t> et en rendant la durabilité accessible à tous, nous valorisons les moments qui comptent le plus.</a:t>
            </a:r>
            <a:r>
              <a:rPr lang="fr-FR" sz="1800" cap="none" dirty="0">
                <a:latin typeface="+mn-lt"/>
                <a:ea typeface="+mn-ea"/>
                <a:cs typeface="+mn-cs"/>
              </a:rPr>
              <a:t/>
            </a:r>
            <a:br>
              <a:rPr lang="fr-FR" sz="1800" cap="none" dirty="0">
                <a:latin typeface="+mn-lt"/>
                <a:ea typeface="+mn-ea"/>
                <a:cs typeface="+mn-cs"/>
              </a:rPr>
            </a:br>
            <a:r>
              <a:rPr lang="fr-FR" sz="1800" cap="none" dirty="0">
                <a:latin typeface="+mn-lt"/>
                <a:ea typeface="+mn-ea"/>
                <a:cs typeface="+mn-cs"/>
              </a:rPr>
              <a:t/>
            </a:r>
            <a:br>
              <a:rPr lang="fr-FR" sz="1800" cap="none" dirty="0">
                <a:latin typeface="+mn-lt"/>
                <a:ea typeface="+mn-ea"/>
                <a:cs typeface="+mn-cs"/>
              </a:rPr>
            </a:br>
            <a:r>
              <a:rPr lang="fr-FR" sz="1800" cap="none" dirty="0">
                <a:latin typeface="+mn-lt"/>
                <a:ea typeface="+mn-ea"/>
                <a:cs typeface="+mn-cs"/>
              </a:rPr>
              <a:t>Quel est le ton utilisé? </a:t>
            </a:r>
            <a:r>
              <a:rPr lang="fr-FR" sz="1800" cap="none" dirty="0" smtClean="0">
                <a:latin typeface="+mn-lt"/>
                <a:ea typeface="+mn-ea"/>
                <a:cs typeface="+mn-cs"/>
              </a:rPr>
              <a:t/>
            </a:r>
            <a:br>
              <a:rPr lang="fr-FR" sz="1800" cap="none" dirty="0" smtClean="0">
                <a:latin typeface="+mn-lt"/>
                <a:ea typeface="+mn-ea"/>
                <a:cs typeface="+mn-cs"/>
              </a:rPr>
            </a:br>
            <a:r>
              <a:rPr lang="fr-FR" sz="1800" cap="none" dirty="0">
                <a:latin typeface="+mn-lt"/>
                <a:ea typeface="+mn-ea"/>
                <a:cs typeface="+mn-cs"/>
              </a:rPr>
              <a:t/>
            </a:r>
            <a:br>
              <a:rPr lang="fr-FR" sz="1800" cap="none" dirty="0">
                <a:latin typeface="+mn-lt"/>
                <a:ea typeface="+mn-ea"/>
                <a:cs typeface="+mn-cs"/>
              </a:rPr>
            </a:br>
            <a:r>
              <a:rPr lang="fr-FR" sz="1800" cap="none" dirty="0" smtClean="0">
                <a:latin typeface="+mn-lt"/>
                <a:ea typeface="+mn-ea"/>
                <a:cs typeface="+mn-cs"/>
              </a:rPr>
              <a:t>Le ton utilisé est un </a:t>
            </a:r>
            <a:r>
              <a:rPr lang="fr-FR" sz="1800" cap="none" dirty="0">
                <a:latin typeface="+mn-lt"/>
                <a:ea typeface="+mn-ea"/>
                <a:cs typeface="+mn-cs"/>
              </a:rPr>
              <a:t>ton proche des utilisateurs dans la communication les incitants à une démarche écoresponsable</a:t>
            </a:r>
          </a:p>
        </p:txBody>
      </p:sp>
    </p:spTree>
    <p:extLst>
      <p:ext uri="{BB962C8B-B14F-4D97-AF65-F5344CB8AC3E}">
        <p14:creationId xmlns:p14="http://schemas.microsoft.com/office/powerpoint/2010/main" val="4102676332"/>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854</TotalTime>
  <Words>1086</Words>
  <Application>Microsoft Office PowerPoint</Application>
  <PresentationFormat>Grand écran</PresentationFormat>
  <Paragraphs>123</Paragraphs>
  <Slides>20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Century Gothic</vt:lpstr>
      <vt:lpstr>Wingdings 3</vt:lpstr>
      <vt:lpstr>Secteur</vt:lpstr>
      <vt:lpstr>Programme TALENT4STARTUP</vt:lpstr>
      <vt:lpstr>Présentation PowerPoint</vt:lpstr>
      <vt:lpstr>1- Analyse des axes stratégiques 2- Analyse du message 3- Analyse de la partie visuelle 4- Etudier les actions de communication 5- Etudier la stratégie et la présence digitale</vt:lpstr>
      <vt:lpstr>1- ANALYSE DE L’OFFRE</vt:lpstr>
      <vt:lpstr>Présentation PowerPoint</vt:lpstr>
      <vt:lpstr>1- ANALYSE DE L’OFFRE</vt:lpstr>
      <vt:lpstr>Image de Ion 8:  L'entreprise se présente comme une entreprise dont la mission est de concevoir et de fournir des produits innovants et réutilisables qui inspirent une réduction efficace des déchets.  Quel est le ton utilisé?   Le concurrent garde un ton très expert avec des termes professionnels et très peu de convivialité dans son type de communication</vt:lpstr>
      <vt:lpstr>1- ANALYSE DE L’OFFRE</vt:lpstr>
      <vt:lpstr>Image de Super Sparrow :  Notre mission est de changer la façon dont nous utilisons les produits et de créer une communauté qui veut faire une différence pour la planète. En créant Super Sparrow et en rendant la durabilité accessible à tous, nous valorisons les moments qui comptent le plus.  Quel est le ton utilisé?   Le ton utilisé est un ton proche des utilisateurs dans la communication les incitants à une démarche écoresponsable</vt:lpstr>
      <vt:lpstr>Présentation PowerPoint</vt:lpstr>
      <vt:lpstr>Présentation PowerPoint</vt:lpstr>
      <vt:lpstr>Présentation PowerPoint</vt:lpstr>
      <vt:lpstr>Présentation PowerPoint</vt:lpstr>
      <vt:lpstr>3. PRISME DE LA MARQUE</vt:lpstr>
      <vt:lpstr>SLOGAN HYDRAMAX</vt:lpstr>
      <vt:lpstr>4. Positionnement du hydro max</vt:lpstr>
      <vt:lpstr>5. MESSAGE DE CAMPAGNE DE COMMUNICATION</vt:lpstr>
      <vt:lpstr>6. COPY STRATEGIQUE</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 TALENT4STARTUP MODULE: LE MARKETING DIGITAL</dc:title>
  <dc:creator>DELL</dc:creator>
  <cp:lastModifiedBy>DELL</cp:lastModifiedBy>
  <cp:revision>24</cp:revision>
  <dcterms:created xsi:type="dcterms:W3CDTF">2022-09-24T10:58:52Z</dcterms:created>
  <dcterms:modified xsi:type="dcterms:W3CDTF">2022-10-28T21:49:13Z</dcterms:modified>
</cp:coreProperties>
</file>