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7" r:id="rId7"/>
    <p:sldId id="268" r:id="rId8"/>
    <p:sldId id="265" r:id="rId9"/>
    <p:sldId id="266" r:id="rId10"/>
    <p:sldId id="269"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3" d="100"/>
          <a:sy n="73" d="100"/>
        </p:scale>
        <p:origin x="4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02FFD28-2391-487F-94F8-6A1F35B1A794}" type="datetimeFigureOut">
              <a:rPr lang="fr-FR" smtClean="0"/>
              <a:t>28/10/2022</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AC328F7A-FD97-4242-B152-080D2B341007}"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207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02FFD28-2391-487F-94F8-6A1F35B1A794}" type="datetimeFigureOut">
              <a:rPr lang="fr-FR" smtClean="0"/>
              <a:t>28/10/2022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C328F7A-FD97-4242-B152-080D2B341007}" type="slidenum">
              <a:rPr lang="fr-FR" smtClean="0"/>
              <a:t>‹N°›</a:t>
            </a:fld>
            <a:endParaRPr lang="fr-FR"/>
          </a:p>
        </p:txBody>
      </p:sp>
    </p:spTree>
    <p:extLst>
      <p:ext uri="{BB962C8B-B14F-4D97-AF65-F5344CB8AC3E}">
        <p14:creationId xmlns:p14="http://schemas.microsoft.com/office/powerpoint/2010/main" val="184153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02FFD28-2391-487F-94F8-6A1F35B1A794}"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328F7A-FD97-4242-B152-080D2B341007}"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8652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02FFD28-2391-487F-94F8-6A1F35B1A794}"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328F7A-FD97-4242-B152-080D2B341007}"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2238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02FFD28-2391-487F-94F8-6A1F35B1A794}"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328F7A-FD97-4242-B152-080D2B341007}" type="slidenum">
              <a:rPr lang="fr-FR" smtClean="0"/>
              <a:t>‹N°›</a:t>
            </a:fld>
            <a:endParaRPr lang="fr-FR"/>
          </a:p>
        </p:txBody>
      </p:sp>
    </p:spTree>
    <p:extLst>
      <p:ext uri="{BB962C8B-B14F-4D97-AF65-F5344CB8AC3E}">
        <p14:creationId xmlns:p14="http://schemas.microsoft.com/office/powerpoint/2010/main" val="3526030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02FFD28-2391-487F-94F8-6A1F35B1A794}"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328F7A-FD97-4242-B152-080D2B341007}"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461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02FFD28-2391-487F-94F8-6A1F35B1A794}"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328F7A-FD97-4242-B152-080D2B341007}"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562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02FFD28-2391-487F-94F8-6A1F35B1A794}"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328F7A-FD97-4242-B152-080D2B341007}"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11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02FFD28-2391-487F-94F8-6A1F35B1A794}"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328F7A-FD97-4242-B152-080D2B341007}"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0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02FFD28-2391-487F-94F8-6A1F35B1A794}"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328F7A-FD97-4242-B152-080D2B341007}" type="slidenum">
              <a:rPr lang="fr-FR" smtClean="0"/>
              <a:t>‹N°›</a:t>
            </a:fld>
            <a:endParaRPr lang="fr-FR"/>
          </a:p>
        </p:txBody>
      </p:sp>
    </p:spTree>
    <p:extLst>
      <p:ext uri="{BB962C8B-B14F-4D97-AF65-F5344CB8AC3E}">
        <p14:creationId xmlns:p14="http://schemas.microsoft.com/office/powerpoint/2010/main" val="164864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02FFD28-2391-487F-94F8-6A1F35B1A794}"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328F7A-FD97-4242-B152-080D2B341007}"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15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02FFD28-2391-487F-94F8-6A1F35B1A794}" type="datetimeFigureOut">
              <a:rPr lang="fr-FR" smtClean="0"/>
              <a:t>28/10/2022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C328F7A-FD97-4242-B152-080D2B341007}" type="slidenum">
              <a:rPr lang="fr-FR" smtClean="0"/>
              <a:t>‹N°›</a:t>
            </a:fld>
            <a:endParaRPr lang="fr-FR"/>
          </a:p>
        </p:txBody>
      </p:sp>
    </p:spTree>
    <p:extLst>
      <p:ext uri="{BB962C8B-B14F-4D97-AF65-F5344CB8AC3E}">
        <p14:creationId xmlns:p14="http://schemas.microsoft.com/office/powerpoint/2010/main" val="212719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02FFD28-2391-487F-94F8-6A1F35B1A794}" type="datetimeFigureOut">
              <a:rPr lang="fr-FR" smtClean="0"/>
              <a:t>28/10/2022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C328F7A-FD97-4242-B152-080D2B341007}"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80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02FFD28-2391-487F-94F8-6A1F35B1A794}" type="datetimeFigureOut">
              <a:rPr lang="fr-FR" smtClean="0"/>
              <a:t>28/10/2022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C328F7A-FD97-4242-B152-080D2B341007}"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8427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FFD28-2391-487F-94F8-6A1F35B1A794}" type="datetimeFigureOut">
              <a:rPr lang="fr-FR" smtClean="0"/>
              <a:t>28/10/2022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C328F7A-FD97-4242-B152-080D2B341007}" type="slidenum">
              <a:rPr lang="fr-FR" smtClean="0"/>
              <a:t>‹N°›</a:t>
            </a:fld>
            <a:endParaRPr lang="fr-FR"/>
          </a:p>
        </p:txBody>
      </p:sp>
    </p:spTree>
    <p:extLst>
      <p:ext uri="{BB962C8B-B14F-4D97-AF65-F5344CB8AC3E}">
        <p14:creationId xmlns:p14="http://schemas.microsoft.com/office/powerpoint/2010/main" val="388923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02FFD28-2391-487F-94F8-6A1F35B1A794}" type="datetimeFigureOut">
              <a:rPr lang="fr-FR" smtClean="0"/>
              <a:t>28/10/2022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C328F7A-FD97-4242-B152-080D2B341007}"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497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02FFD28-2391-487F-94F8-6A1F35B1A794}" type="datetimeFigureOut">
              <a:rPr lang="fr-FR" smtClean="0"/>
              <a:t>28/10/2022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C328F7A-FD97-4242-B152-080D2B341007}" type="slidenum">
              <a:rPr lang="fr-FR" smtClean="0"/>
              <a:t>‹N°›</a:t>
            </a:fld>
            <a:endParaRPr lang="fr-FR"/>
          </a:p>
        </p:txBody>
      </p:sp>
    </p:spTree>
    <p:extLst>
      <p:ext uri="{BB962C8B-B14F-4D97-AF65-F5344CB8AC3E}">
        <p14:creationId xmlns:p14="http://schemas.microsoft.com/office/powerpoint/2010/main" val="2303643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2FFD28-2391-487F-94F8-6A1F35B1A794}" type="datetimeFigureOut">
              <a:rPr lang="fr-FR" smtClean="0"/>
              <a:t>28/10/2022</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328F7A-FD97-4242-B152-080D2B341007}" type="slidenum">
              <a:rPr lang="fr-FR" smtClean="0"/>
              <a:t>‹N°›</a:t>
            </a:fld>
            <a:endParaRPr lang="fr-FR"/>
          </a:p>
        </p:txBody>
      </p:sp>
    </p:spTree>
    <p:extLst>
      <p:ext uri="{BB962C8B-B14F-4D97-AF65-F5344CB8AC3E}">
        <p14:creationId xmlns:p14="http://schemas.microsoft.com/office/powerpoint/2010/main" val="2238497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vmed.ch/revue-medicale-suisse/2013/revue-medicale-suisse-391/innovation-dans-les-technologies-medicales-pourquoi-et-comment-s-impliquer" TargetMode="External"/><Relationship Id="rId2" Type="http://schemas.openxmlformats.org/officeDocument/2006/relationships/hyperlink" Target="https://www.nucleodoconhecimento.com.br/technologie-fr/technologies-en-medeci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Programme </a:t>
            </a:r>
            <a:r>
              <a:rPr lang="fr-FR" dirty="0" smtClean="0"/>
              <a:t>Talent4Startup</a:t>
            </a:r>
            <a:endParaRPr lang="fr-FR" dirty="0"/>
          </a:p>
        </p:txBody>
      </p:sp>
      <p:sp>
        <p:nvSpPr>
          <p:cNvPr id="3" name="Sous-titre 2"/>
          <p:cNvSpPr>
            <a:spLocks noGrp="1"/>
          </p:cNvSpPr>
          <p:nvPr>
            <p:ph type="subTitle" idx="1"/>
          </p:nvPr>
        </p:nvSpPr>
        <p:spPr/>
        <p:txBody>
          <a:bodyPr>
            <a:normAutofit fontScale="92500" lnSpcReduction="10000"/>
          </a:bodyPr>
          <a:lstStyle/>
          <a:p>
            <a:r>
              <a:rPr lang="fr-FR" sz="3200" dirty="0"/>
              <a:t>Module : Rédaction Web</a:t>
            </a:r>
            <a:endParaRPr lang="fr-FR" sz="3200" dirty="0" smtClean="0"/>
          </a:p>
          <a:p>
            <a:r>
              <a:rPr lang="fr-FR" dirty="0"/>
              <a:t>Projet 2 - S’informer avant d’écrire,</a:t>
            </a:r>
          </a:p>
          <a:p>
            <a:r>
              <a:rPr lang="fr-FR" dirty="0"/>
              <a:t>l’incontournable travail de veille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1" y="0"/>
            <a:ext cx="5460317" cy="1485714"/>
          </a:xfrm>
          <a:prstGeom prst="rect">
            <a:avLst/>
          </a:prstGeom>
        </p:spPr>
      </p:pic>
    </p:spTree>
    <p:extLst>
      <p:ext uri="{BB962C8B-B14F-4D97-AF65-F5344CB8AC3E}">
        <p14:creationId xmlns:p14="http://schemas.microsoft.com/office/powerpoint/2010/main" val="716656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Recherche de sources et synthèse</a:t>
            </a:r>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a:t>Les technologies médicales ont réussi à fournir de meilleurs traitements, une meilleure qualité de soins et des soins plus efficaces au fil des ans. Cependant, les conditions et les ressources utilisées pour rendre ces innovations possibles ont conduit à exclure certains groupes de personnes de leur accès. Pendant longtemps, le développement de l'innovation n'a été qu'une partie d'une approche solitaire des chercheurs médicaux. À l'époque, ils ne pouvaient concevoir leur travail dans une perspective globale, où d'autres praticiens, des professionnels d'autres disciplines et des patients feraient partie de l'équation. Qu'est-ce qui est plus facile à imaginer pour les gens aujourd'hui </a:t>
            </a:r>
            <a:r>
              <a:rPr lang="fr-FR" dirty="0" smtClean="0"/>
              <a:t>?</a:t>
            </a:r>
          </a:p>
          <a:p>
            <a:pPr marL="0" indent="0">
              <a:buNone/>
            </a:pPr>
            <a:r>
              <a:rPr lang="fr-FR" dirty="0"/>
              <a:t>La complexité croissante des sciences numériques, technologiques et biotechnologiques a conduit au développement de traitements médicaux de pointe et aussi au coût de ces traitements très onéreux. Cependant, il y a aussi eu des problèmes avec la mise en œuvre de ces technologies, comme la non prise en compte des expériences du corps médical, des patients et des pouvoirs publics. Pour pallier ces inconvénients, il est nécessaire d'impliquer le public dans le processus de développement et de proposer un système compatible avec la vie des acteurs</a:t>
            </a:r>
            <a:r>
              <a:rPr lang="fr-FR" dirty="0" smtClean="0"/>
              <a:t>.</a:t>
            </a:r>
          </a:p>
          <a:p>
            <a:pPr marL="0" indent="0">
              <a:buNone/>
            </a:pPr>
            <a:r>
              <a:rPr lang="fr-CM" smtClean="0"/>
              <a:t>369mots.</a:t>
            </a:r>
            <a:endParaRPr lang="fr-CM"/>
          </a:p>
        </p:txBody>
      </p:sp>
    </p:spTree>
    <p:extLst>
      <p:ext uri="{BB962C8B-B14F-4D97-AF65-F5344CB8AC3E}">
        <p14:creationId xmlns:p14="http://schemas.microsoft.com/office/powerpoint/2010/main" val="375776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Résumé 1</a:t>
            </a:r>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a:t>Texte 1: Sauvons la nature - Jean </a:t>
            </a:r>
            <a:r>
              <a:rPr lang="fr-FR" dirty="0" smtClean="0"/>
              <a:t>ROSTAND 150mots+15%</a:t>
            </a:r>
          </a:p>
          <a:p>
            <a:pPr marL="0" indent="0">
              <a:buNone/>
            </a:pPr>
            <a:endParaRPr lang="fr-CM" dirty="0"/>
          </a:p>
          <a:p>
            <a:pPr marL="0" indent="0">
              <a:buNone/>
            </a:pPr>
            <a:r>
              <a:rPr lang="fr-FR" dirty="0"/>
              <a:t>L'histoire de la relation de l'homme avec la nature est une histoire complexe, qui a subi diverses modifications au fil du temps. Depuis les débuts de l'humanité, lorsque nous étions chasseurs-cueilleurs, jusqu'à nos jours, lorsque nous dépendons de plus en plus de la technologie, la façon dont nous interagissons avec le monde naturel a évolué. Les gens croyaient qu'ils ne pouvaient pas contrôler la nature, alors ils ont cessé de s'en soucier. Finalement, les gens ont réalisé qu'il ne suffisait pas de prendre soin de la nature par eux-mêmes. Ils devaient travailler ensemble pour s'assurer qu'il continuait à survivre. Il y a ceux qui aiment la nature pour elle-même et la considèrent comme un cadre vivant et vibrant, lien avec la plénitude originelle et un refuge de paix et de vérité. Ils prennent le flanc de l'arbre contre le béton, et refusent d'abandonner l'espoir que les sources couleront à nouveau.</a:t>
            </a:r>
            <a:endParaRPr lang="fr-CM" dirty="0"/>
          </a:p>
          <a:p>
            <a:pPr marL="0" indent="0">
              <a:buNone/>
            </a:pPr>
            <a:r>
              <a:rPr lang="fr-CM" dirty="0" smtClean="0"/>
              <a:t>165mots</a:t>
            </a:r>
            <a:endParaRPr lang="fr-FR" dirty="0"/>
          </a:p>
        </p:txBody>
      </p:sp>
    </p:spTree>
    <p:extLst>
      <p:ext uri="{BB962C8B-B14F-4D97-AF65-F5344CB8AC3E}">
        <p14:creationId xmlns:p14="http://schemas.microsoft.com/office/powerpoint/2010/main" val="21566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Résumé </a:t>
            </a:r>
            <a:r>
              <a:rPr lang="fr-FR" dirty="0" smtClean="0"/>
              <a:t>2</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a:t>Texte </a:t>
            </a:r>
            <a:r>
              <a:rPr lang="fr-FR" dirty="0" smtClean="0"/>
              <a:t>2</a:t>
            </a:r>
            <a:r>
              <a:rPr lang="fr-FR" dirty="0"/>
              <a:t>: Les trois fonctions du loisir- Jean </a:t>
            </a:r>
            <a:r>
              <a:rPr lang="fr-FR" dirty="0" smtClean="0"/>
              <a:t>ROSTAND 150mots+15%</a:t>
            </a:r>
          </a:p>
          <a:p>
            <a:pPr marL="0" indent="0">
              <a:buNone/>
            </a:pPr>
            <a:endParaRPr lang="fr-CM" dirty="0"/>
          </a:p>
          <a:p>
            <a:pPr marL="0" indent="0">
              <a:buNone/>
            </a:pPr>
            <a:r>
              <a:rPr lang="fr-FR" dirty="0"/>
              <a:t>La relaxation peut aider à réduire l'ennui et la fatigue, ce qui peut rendre le travail fastidieux et ennuyeux. La relaxation est un élément important d'un mode de vie sain, car elle peut aider les gens à profiter de leur vie et à développer leur personnalité. La relaxation peut aider les gens à apprendre de nouvelles choses et à adopter une attitude active lors de l'utilisation de l'information. Ceci est particulièrement important lorsque vous essayez d'absorber de nouvelles informations, car cela peut aider à réduire l'anxiété et le stress. Ces trois fonctions sont liées ; elles sont présentes à des degrés divers dans toutes les situations, pour tous les êtres. Les loisirs sont une activité dans laquelle vous pouvez choisir de vous détendre ou de vous divertir. Cela peut être un excellent moyen d'utiliser votre temps sans vous soucier du travail, de la famille ou des obligations sociales</a:t>
            </a:r>
            <a:r>
              <a:rPr lang="fr-FR" dirty="0" smtClean="0"/>
              <a:t>.</a:t>
            </a:r>
          </a:p>
          <a:p>
            <a:pPr marL="0" indent="0">
              <a:buNone/>
            </a:pPr>
            <a:endParaRPr lang="fr-FR" dirty="0" smtClean="0"/>
          </a:p>
          <a:p>
            <a:pPr marL="0" indent="0">
              <a:buNone/>
            </a:pPr>
            <a:r>
              <a:rPr lang="fr-CM" dirty="0" smtClean="0"/>
              <a:t>154mots</a:t>
            </a:r>
            <a:endParaRPr lang="fr-FR" dirty="0"/>
          </a:p>
        </p:txBody>
      </p:sp>
    </p:spTree>
    <p:extLst>
      <p:ext uri="{BB962C8B-B14F-4D97-AF65-F5344CB8AC3E}">
        <p14:creationId xmlns:p14="http://schemas.microsoft.com/office/powerpoint/2010/main" val="3328026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Recherche de sources et synthèse</a:t>
            </a: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a:t>Recherchez et sélectionnez 3 articles intéressants portant sur l’apport des</a:t>
            </a:r>
          </a:p>
          <a:p>
            <a:pPr marL="0" indent="0">
              <a:buNone/>
            </a:pPr>
            <a:r>
              <a:rPr lang="fr-FR" dirty="0"/>
              <a:t>nouvelles technologies dans la médecine (utiliser différentes sources vues dans </a:t>
            </a:r>
            <a:r>
              <a:rPr lang="fr-FR" dirty="0" smtClean="0"/>
              <a:t>le cours</a:t>
            </a:r>
            <a:r>
              <a:rPr lang="fr-FR" dirty="0" smtClean="0"/>
              <a:t>).</a:t>
            </a:r>
          </a:p>
          <a:p>
            <a:pPr marL="0" indent="0">
              <a:buNone/>
            </a:pPr>
            <a:r>
              <a:rPr lang="fr-CM" dirty="0"/>
              <a:t>Article 1: </a:t>
            </a:r>
            <a:r>
              <a:rPr lang="fr-CM" dirty="0">
                <a:hlinkClick r:id="rId2"/>
              </a:rPr>
              <a:t>https://</a:t>
            </a:r>
            <a:r>
              <a:rPr lang="fr-CM" dirty="0" smtClean="0">
                <a:hlinkClick r:id="rId2"/>
              </a:rPr>
              <a:t>www.nucleodoconhecimento.com.br/technologie-fr/technologies-en-medecine</a:t>
            </a:r>
            <a:endParaRPr lang="fr-CM" dirty="0" smtClean="0"/>
          </a:p>
          <a:p>
            <a:pPr marL="0" indent="0">
              <a:buNone/>
            </a:pPr>
            <a:r>
              <a:rPr lang="fr-CM" dirty="0"/>
              <a:t>Article 2: </a:t>
            </a:r>
            <a:r>
              <a:rPr lang="fr-CM" dirty="0">
                <a:hlinkClick r:id="rId3"/>
              </a:rPr>
              <a:t>https://</a:t>
            </a:r>
            <a:r>
              <a:rPr lang="fr-CM" dirty="0" smtClean="0">
                <a:hlinkClick r:id="rId3"/>
              </a:rPr>
              <a:t>www.revmed.ch/revue-medicale-suisse/2013/revue-medicale-suisse-391/innovation-dans-les-technologies-medicales-pourquoi-et-comment-s-impliquer</a:t>
            </a:r>
            <a:endParaRPr lang="fr-CM" dirty="0" smtClean="0"/>
          </a:p>
          <a:p>
            <a:pPr marL="0" indent="0">
              <a:buNone/>
            </a:pPr>
            <a:r>
              <a:rPr lang="fr-CM" dirty="0"/>
              <a:t>Article 3: https://www.vie-publique.fr/parole-dexpert/38509-nouvelles-technologies-sante</a:t>
            </a:r>
            <a:endParaRPr lang="fr-FR" dirty="0"/>
          </a:p>
        </p:txBody>
      </p:sp>
    </p:spTree>
    <p:extLst>
      <p:ext uri="{BB962C8B-B14F-4D97-AF65-F5344CB8AC3E}">
        <p14:creationId xmlns:p14="http://schemas.microsoft.com/office/powerpoint/2010/main" val="1003131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2" y="982132"/>
            <a:ext cx="9601196" cy="794417"/>
          </a:xfrm>
        </p:spPr>
        <p:txBody>
          <a:bodyPr>
            <a:normAutofit/>
          </a:bodyPr>
          <a:lstStyle/>
          <a:p>
            <a:r>
              <a:rPr lang="fr-FR" sz="4000" dirty="0"/>
              <a:t>IV.1 - Recherche de sources et synthèse</a:t>
            </a:r>
          </a:p>
        </p:txBody>
      </p:sp>
      <p:sp>
        <p:nvSpPr>
          <p:cNvPr id="3" name="Espace réservé du contenu 2"/>
          <p:cNvSpPr>
            <a:spLocks noGrp="1"/>
          </p:cNvSpPr>
          <p:nvPr>
            <p:ph idx="1"/>
          </p:nvPr>
        </p:nvSpPr>
        <p:spPr>
          <a:xfrm>
            <a:off x="1295401" y="2416629"/>
            <a:ext cx="9601196" cy="3459239"/>
          </a:xfrm>
        </p:spPr>
        <p:txBody>
          <a:bodyPr>
            <a:normAutofit/>
          </a:bodyPr>
          <a:lstStyle/>
          <a:p>
            <a:pPr marL="0" indent="0">
              <a:buNone/>
            </a:pPr>
            <a:r>
              <a:rPr lang="fr-FR" dirty="0" smtClean="0"/>
              <a:t>Analysez-les </a:t>
            </a:r>
            <a:r>
              <a:rPr lang="fr-FR" dirty="0"/>
              <a:t>en remplissant le tableau (le nombre d’idées principales est</a:t>
            </a:r>
          </a:p>
          <a:p>
            <a:pPr marL="0" indent="0">
              <a:buNone/>
            </a:pPr>
            <a:r>
              <a:rPr lang="fr-FR" dirty="0"/>
              <a:t>indicatif, il peut y en avoir plus ou moins que 4)</a:t>
            </a:r>
          </a:p>
        </p:txBody>
      </p:sp>
    </p:spTree>
    <p:extLst>
      <p:ext uri="{BB962C8B-B14F-4D97-AF65-F5344CB8AC3E}">
        <p14:creationId xmlns:p14="http://schemas.microsoft.com/office/powerpoint/2010/main" val="1928761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4067161762"/>
              </p:ext>
            </p:extLst>
          </p:nvPr>
        </p:nvGraphicFramePr>
        <p:xfrm>
          <a:off x="914400" y="869163"/>
          <a:ext cx="10228216" cy="5296506"/>
        </p:xfrm>
        <a:graphic>
          <a:graphicData uri="http://schemas.openxmlformats.org/drawingml/2006/table">
            <a:tbl>
              <a:tblPr firstRow="1" bandRow="1">
                <a:tableStyleId>{5C22544A-7EE6-4342-B048-85BDC9FD1C3A}</a:tableStyleId>
              </a:tblPr>
              <a:tblGrid>
                <a:gridCol w="2557054"/>
                <a:gridCol w="2557054"/>
                <a:gridCol w="2557054"/>
                <a:gridCol w="2557054"/>
              </a:tblGrid>
              <a:tr h="430281">
                <a:tc>
                  <a:txBody>
                    <a:bodyPr/>
                    <a:lstStyle/>
                    <a:p>
                      <a:endParaRPr lang="fr-FR" sz="1200" dirty="0"/>
                    </a:p>
                  </a:txBody>
                  <a:tcPr/>
                </a:tc>
                <a:tc>
                  <a:txBody>
                    <a:bodyPr/>
                    <a:lstStyle/>
                    <a:p>
                      <a:r>
                        <a:rPr lang="fr-CM" sz="1200" dirty="0" smtClean="0"/>
                        <a:t>Document 1</a:t>
                      </a:r>
                      <a:endParaRPr lang="fr-FR" sz="1200" dirty="0"/>
                    </a:p>
                  </a:txBody>
                  <a:tcPr/>
                </a:tc>
                <a:tc>
                  <a:txBody>
                    <a:bodyPr/>
                    <a:lstStyle/>
                    <a:p>
                      <a:r>
                        <a:rPr lang="fr-CM" sz="1200" dirty="0" smtClean="0"/>
                        <a:t>Document 2</a:t>
                      </a:r>
                      <a:endParaRPr lang="fr-FR" sz="1200" dirty="0"/>
                    </a:p>
                  </a:txBody>
                  <a:tcPr/>
                </a:tc>
                <a:tc>
                  <a:txBody>
                    <a:bodyPr/>
                    <a:lstStyle/>
                    <a:p>
                      <a:r>
                        <a:rPr lang="fr-CM" sz="1200" dirty="0" smtClean="0"/>
                        <a:t>Document</a:t>
                      </a:r>
                      <a:r>
                        <a:rPr lang="fr-CM" sz="1200" baseline="0" dirty="0" smtClean="0"/>
                        <a:t> 3</a:t>
                      </a:r>
                      <a:endParaRPr lang="fr-FR" sz="1200" dirty="0"/>
                    </a:p>
                  </a:txBody>
                  <a:tcPr/>
                </a:tc>
              </a:tr>
              <a:tr h="436257">
                <a:tc>
                  <a:txBody>
                    <a:bodyPr/>
                    <a:lstStyle/>
                    <a:p>
                      <a:r>
                        <a:rPr lang="fr-CM" sz="1200" dirty="0" smtClean="0"/>
                        <a:t>Date</a:t>
                      </a:r>
                      <a:endParaRPr lang="fr-FR" sz="1200" dirty="0"/>
                    </a:p>
                  </a:txBody>
                  <a:tcPr/>
                </a:tc>
                <a:tc>
                  <a:txBody>
                    <a:bodyPr/>
                    <a:lstStyle/>
                    <a:p>
                      <a:r>
                        <a:rPr lang="fr-CM" sz="1200" dirty="0" smtClean="0"/>
                        <a:t>03 </a:t>
                      </a:r>
                      <a:r>
                        <a:rPr lang="fr-CM" sz="1200" dirty="0" err="1" smtClean="0"/>
                        <a:t>fevrier</a:t>
                      </a:r>
                      <a:r>
                        <a:rPr lang="fr-CM" sz="1200" dirty="0" smtClean="0"/>
                        <a:t> 2022</a:t>
                      </a:r>
                      <a:endParaRPr lang="fr-FR" sz="1200" dirty="0"/>
                    </a:p>
                  </a:txBody>
                  <a:tcPr/>
                </a:tc>
                <a:tc>
                  <a:txBody>
                    <a:bodyPr/>
                    <a:lstStyle/>
                    <a:p>
                      <a:r>
                        <a:rPr lang="fr-FR" sz="1200" b="0" i="0" kern="1200" dirty="0" smtClean="0">
                          <a:solidFill>
                            <a:schemeClr val="dk1"/>
                          </a:solidFill>
                          <a:effectLst/>
                          <a:latin typeface="+mn-lt"/>
                          <a:ea typeface="+mn-ea"/>
                          <a:cs typeface="+mn-cs"/>
                        </a:rPr>
                        <a:t>19 juin 2013</a:t>
                      </a:r>
                      <a:endParaRPr lang="fr-FR" sz="1200" dirty="0"/>
                    </a:p>
                  </a:txBody>
                  <a:tcPr/>
                </a:tc>
                <a:tc>
                  <a:txBody>
                    <a:bodyPr/>
                    <a:lstStyle/>
                    <a:p>
                      <a:r>
                        <a:rPr lang="fr-FR" sz="1200" b="0" i="0" kern="1200" dirty="0" smtClean="0">
                          <a:solidFill>
                            <a:schemeClr val="dk1"/>
                          </a:solidFill>
                          <a:effectLst/>
                          <a:latin typeface="+mn-lt"/>
                          <a:ea typeface="+mn-ea"/>
                          <a:cs typeface="+mn-cs"/>
                        </a:rPr>
                        <a:t>1er juillet 2019</a:t>
                      </a:r>
                      <a:endParaRPr lang="fr-FR" sz="1200" dirty="0"/>
                    </a:p>
                  </a:txBody>
                  <a:tcPr/>
                </a:tc>
              </a:tr>
              <a:tr h="863808">
                <a:tc>
                  <a:txBody>
                    <a:bodyPr/>
                    <a:lstStyle/>
                    <a:p>
                      <a:r>
                        <a:rPr lang="fr-CM" sz="1200" dirty="0" smtClean="0"/>
                        <a:t>Thème</a:t>
                      </a:r>
                      <a:endParaRPr lang="fr-FR"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kern="1200" dirty="0" smtClean="0">
                          <a:solidFill>
                            <a:schemeClr val="dk1"/>
                          </a:solidFill>
                          <a:effectLst/>
                          <a:latin typeface="+mn-lt"/>
                          <a:ea typeface="+mn-ea"/>
                          <a:cs typeface="+mn-cs"/>
                        </a:rPr>
                        <a:t>Technologies en </a:t>
                      </a:r>
                      <a:r>
                        <a:rPr lang="fr-FR" sz="1200" b="0" kern="1200" dirty="0" err="1" smtClean="0">
                          <a:solidFill>
                            <a:schemeClr val="dk1"/>
                          </a:solidFill>
                          <a:effectLst/>
                          <a:latin typeface="+mn-lt"/>
                          <a:ea typeface="+mn-ea"/>
                          <a:cs typeface="+mn-cs"/>
                        </a:rPr>
                        <a:t>Médécine</a:t>
                      </a:r>
                      <a:r>
                        <a:rPr lang="fr-FR" sz="1200" b="0" kern="1200" dirty="0" smtClean="0">
                          <a:solidFill>
                            <a:schemeClr val="dk1"/>
                          </a:solidFill>
                          <a:effectLst/>
                          <a:latin typeface="+mn-lt"/>
                          <a:ea typeface="+mn-ea"/>
                          <a:cs typeface="+mn-cs"/>
                        </a:rPr>
                        <a:t> 4.0</a:t>
                      </a:r>
                      <a:r>
                        <a:rPr lang="fr-FR" sz="1200" b="0" kern="1200" baseline="0" dirty="0" smtClean="0">
                          <a:solidFill>
                            <a:schemeClr val="dk1"/>
                          </a:solidFill>
                          <a:effectLst/>
                          <a:latin typeface="+mn-lt"/>
                          <a:ea typeface="+mn-ea"/>
                          <a:cs typeface="+mn-cs"/>
                        </a:rPr>
                        <a:t> et résistance médicale aux nouveaux systèmes</a:t>
                      </a:r>
                      <a:endParaRPr lang="fr-FR"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CM" sz="1200" dirty="0" smtClean="0"/>
                        <a:t>Chirurgie: </a:t>
                      </a:r>
                      <a:r>
                        <a:rPr lang="fr-FR" sz="1200" b="0" kern="1200" dirty="0" smtClean="0">
                          <a:solidFill>
                            <a:schemeClr val="dk1"/>
                          </a:solidFill>
                          <a:effectLst/>
                          <a:latin typeface="+mn-lt"/>
                          <a:ea typeface="+mn-ea"/>
                          <a:cs typeface="+mn-cs"/>
                        </a:rPr>
                        <a:t>Innovation dans les technologies médicales : pourquoi et comment s’impliquer ?</a:t>
                      </a:r>
                    </a:p>
                  </a:txBody>
                  <a:tcPr/>
                </a:tc>
                <a:tc>
                  <a:txBody>
                    <a:bodyPr/>
                    <a:lstStyle/>
                    <a:p>
                      <a:r>
                        <a:rPr lang="fr-CM" sz="1200" dirty="0" smtClean="0"/>
                        <a:t>Les nouvelles technologies au service de la santé</a:t>
                      </a:r>
                      <a:endParaRPr lang="fr-FR" sz="1200" dirty="0"/>
                    </a:p>
                  </a:txBody>
                  <a:tcPr/>
                </a:tc>
              </a:tr>
              <a:tr h="2689255">
                <a:tc>
                  <a:txBody>
                    <a:bodyPr/>
                    <a:lstStyle/>
                    <a:p>
                      <a:pPr marL="0" algn="l" defTabSz="457200" rtl="0" eaLnBrk="1" latinLnBrk="0" hangingPunct="1"/>
                      <a:r>
                        <a:rPr lang="fr-FR" sz="1200" kern="1200" dirty="0" smtClean="0">
                          <a:solidFill>
                            <a:schemeClr val="dk1"/>
                          </a:solidFill>
                          <a:latin typeface="+mn-lt"/>
                          <a:ea typeface="+mn-ea"/>
                          <a:cs typeface="+mn-cs"/>
                        </a:rPr>
                        <a:t>IDEE</a:t>
                      </a:r>
                      <a:br>
                        <a:rPr lang="fr-FR" sz="1200" kern="1200" dirty="0" smtClean="0">
                          <a:solidFill>
                            <a:schemeClr val="dk1"/>
                          </a:solidFill>
                          <a:latin typeface="+mn-lt"/>
                          <a:ea typeface="+mn-ea"/>
                          <a:cs typeface="+mn-cs"/>
                        </a:rPr>
                      </a:br>
                      <a:r>
                        <a:rPr lang="fr-FR" sz="1200" kern="1200" dirty="0" smtClean="0">
                          <a:solidFill>
                            <a:schemeClr val="dk1"/>
                          </a:solidFill>
                          <a:latin typeface="+mn-lt"/>
                          <a:ea typeface="+mn-ea"/>
                          <a:cs typeface="+mn-cs"/>
                        </a:rPr>
                        <a:t>PRINCIPALE 1 +</a:t>
                      </a:r>
                      <a:br>
                        <a:rPr lang="fr-FR" sz="1200" kern="1200" dirty="0" smtClean="0">
                          <a:solidFill>
                            <a:schemeClr val="dk1"/>
                          </a:solidFill>
                          <a:latin typeface="+mn-lt"/>
                          <a:ea typeface="+mn-ea"/>
                          <a:cs typeface="+mn-cs"/>
                        </a:rPr>
                      </a:br>
                      <a:r>
                        <a:rPr lang="fr-FR" sz="1200" kern="1200" dirty="0" smtClean="0">
                          <a:solidFill>
                            <a:schemeClr val="dk1"/>
                          </a:solidFill>
                          <a:latin typeface="+mn-lt"/>
                          <a:ea typeface="+mn-ea"/>
                          <a:cs typeface="+mn-cs"/>
                        </a:rPr>
                        <a:t>(ARGUMENT OU</a:t>
                      </a:r>
                      <a:br>
                        <a:rPr lang="fr-FR" sz="1200" kern="1200" dirty="0" smtClean="0">
                          <a:solidFill>
                            <a:schemeClr val="dk1"/>
                          </a:solidFill>
                          <a:latin typeface="+mn-lt"/>
                          <a:ea typeface="+mn-ea"/>
                          <a:cs typeface="+mn-cs"/>
                        </a:rPr>
                      </a:br>
                      <a:r>
                        <a:rPr lang="fr-FR" sz="1200" kern="1200" dirty="0" smtClean="0">
                          <a:solidFill>
                            <a:schemeClr val="dk1"/>
                          </a:solidFill>
                          <a:latin typeface="+mn-lt"/>
                          <a:ea typeface="+mn-ea"/>
                          <a:cs typeface="+mn-cs"/>
                        </a:rPr>
                        <a:t>EXEMPLE)</a:t>
                      </a:r>
                      <a:br>
                        <a:rPr lang="fr-FR" sz="1200" kern="1200" dirty="0" smtClean="0">
                          <a:solidFill>
                            <a:schemeClr val="dk1"/>
                          </a:solidFill>
                          <a:latin typeface="+mn-lt"/>
                          <a:ea typeface="+mn-ea"/>
                          <a:cs typeface="+mn-cs"/>
                        </a:rPr>
                      </a:br>
                      <a:endParaRPr lang="fr-FR" sz="1200" kern="1200" dirty="0">
                        <a:solidFill>
                          <a:schemeClr val="dk1"/>
                        </a:solidFill>
                        <a:latin typeface="+mn-lt"/>
                        <a:ea typeface="+mn-ea"/>
                        <a:cs typeface="+mn-cs"/>
                      </a:endParaRPr>
                    </a:p>
                  </a:txBody>
                  <a:tcPr/>
                </a:tc>
                <a:tc>
                  <a:txBody>
                    <a:bodyPr/>
                    <a:lstStyle/>
                    <a:p>
                      <a:r>
                        <a:rPr lang="fr-CM" sz="1200" dirty="0" smtClean="0"/>
                        <a:t>Idée: </a:t>
                      </a:r>
                      <a:r>
                        <a:rPr lang="fr-FR" sz="1200" dirty="0" smtClean="0"/>
                        <a:t>De nombreux disciples des sciences numériques, technologiques et biotechnologiques rivalisent pour créer une médecine de pointe.</a:t>
                      </a:r>
                    </a:p>
                    <a:p>
                      <a:endParaRPr lang="fr-FR" sz="1200" dirty="0" smtClean="0"/>
                    </a:p>
                    <a:p>
                      <a:r>
                        <a:rPr lang="fr-CM" sz="1200" dirty="0" smtClean="0"/>
                        <a:t>Exemple: L</a:t>
                      </a:r>
                      <a:r>
                        <a:rPr lang="fr-FR" sz="1200" dirty="0" smtClean="0"/>
                        <a:t>es techniques d'édition génétique ont conduit au</a:t>
                      </a:r>
                      <a:r>
                        <a:rPr lang="fr-FR" sz="1200" baseline="0" dirty="0" smtClean="0"/>
                        <a:t> </a:t>
                      </a:r>
                      <a:r>
                        <a:rPr lang="fr-FR" sz="1200" dirty="0" smtClean="0"/>
                        <a:t>développement de la biologie moderne. Avec l'invention d'outils tels que CRISPR (</a:t>
                      </a:r>
                      <a:r>
                        <a:rPr lang="fr-FR" sz="1200" dirty="0" err="1" smtClean="0"/>
                        <a:t>Clustered</a:t>
                      </a:r>
                      <a:r>
                        <a:rPr lang="fr-FR" sz="1200" dirty="0" smtClean="0"/>
                        <a:t> Short </a:t>
                      </a:r>
                      <a:r>
                        <a:rPr lang="fr-FR" sz="1200" dirty="0" err="1" smtClean="0"/>
                        <a:t>Regularly</a:t>
                      </a:r>
                      <a:r>
                        <a:rPr lang="fr-FR" sz="1200" dirty="0" smtClean="0"/>
                        <a:t> </a:t>
                      </a:r>
                      <a:r>
                        <a:rPr lang="fr-FR" sz="1200" dirty="0" err="1" smtClean="0"/>
                        <a:t>Spaced</a:t>
                      </a:r>
                      <a:r>
                        <a:rPr lang="fr-FR" sz="1200" dirty="0" smtClean="0"/>
                        <a:t> </a:t>
                      </a:r>
                      <a:r>
                        <a:rPr lang="fr-FR" sz="1200" dirty="0" err="1" smtClean="0"/>
                        <a:t>Palindromic</a:t>
                      </a:r>
                      <a:r>
                        <a:rPr lang="fr-FR" sz="1200" dirty="0" smtClean="0"/>
                        <a:t> </a:t>
                      </a:r>
                      <a:r>
                        <a:rPr lang="fr-FR" sz="1200" dirty="0" err="1" smtClean="0"/>
                        <a:t>Repeats</a:t>
                      </a:r>
                      <a:r>
                        <a:rPr lang="fr-FR" sz="1200" dirty="0" smtClean="0"/>
                        <a:t>), ils ont pu ouvrir des possibilités sans précédent en permettant l'édition</a:t>
                      </a:r>
                    </a:p>
                    <a:p>
                      <a:r>
                        <a:rPr lang="fr-FR" sz="1200" dirty="0" smtClean="0"/>
                        <a:t>génomique.</a:t>
                      </a:r>
                      <a:r>
                        <a:rPr lang="fr-FR" sz="1200" baseline="0" dirty="0" smtClean="0"/>
                        <a:t> </a:t>
                      </a:r>
                      <a:r>
                        <a:rPr lang="fr-FR" sz="1200" dirty="0" smtClean="0"/>
                        <a:t>Donner l'espoir d'un rétablissement réussi pour les patients atteints de cancer est important. L'immunothérapie a réussi à traiter le cancer, nous devons donc poursuivre notre bon travail.</a:t>
                      </a:r>
                      <a:endParaRPr lang="fr-FR" sz="1200" dirty="0"/>
                    </a:p>
                  </a:txBody>
                  <a:tcPr/>
                </a:tc>
                <a:tc>
                  <a:txBody>
                    <a:bodyPr/>
                    <a:lstStyle/>
                    <a:p>
                      <a:r>
                        <a:rPr lang="fr-CM" sz="1200" dirty="0" smtClean="0"/>
                        <a:t>Idée: </a:t>
                      </a:r>
                      <a:r>
                        <a:rPr lang="fr-FR" sz="1200" dirty="0" smtClean="0"/>
                        <a:t>Nous devrions permettre aux étudiants de se former comme médecins, mais seulement s'ils utilisent les dernières technologies. Cela éviterait de nous priver des dernières avancées médicales qui auraient un impact certain sur la qualité des soins.</a:t>
                      </a:r>
                    </a:p>
                    <a:p>
                      <a:endParaRPr lang="fr-CM" sz="1200" dirty="0" smtClean="0"/>
                    </a:p>
                    <a:p>
                      <a:r>
                        <a:rPr lang="fr-CM" sz="1200" dirty="0" smtClean="0"/>
                        <a:t>Argument: </a:t>
                      </a:r>
                      <a:r>
                        <a:rPr lang="fr-FR" sz="1200" dirty="0" smtClean="0"/>
                        <a:t>L'un des créateurs de technologies médicales modernes, le Dr Koch, lui-même fils d'inventeur, a démontré en concevant l'ECG et le </a:t>
                      </a:r>
                      <a:r>
                        <a:rPr lang="fr-FR" sz="1200" dirty="0" err="1" smtClean="0"/>
                        <a:t>Saturomètre</a:t>
                      </a:r>
                      <a:r>
                        <a:rPr lang="fr-FR" sz="1200" dirty="0" smtClean="0"/>
                        <a:t> qu'une activité de recherche plus fondamentale sur les phénomènes physiologiques et physiopathologiques n'exclut pas une contribution importante à l'innovation dans les technologies médicales.</a:t>
                      </a:r>
                      <a:endParaRPr lang="fr-FR" sz="1200" dirty="0"/>
                    </a:p>
                  </a:txBody>
                  <a:tcPr/>
                </a:tc>
                <a:tc>
                  <a:txBody>
                    <a:bodyPr/>
                    <a:lstStyle/>
                    <a:p>
                      <a:r>
                        <a:rPr lang="fr-CM" sz="1200" dirty="0" smtClean="0"/>
                        <a:t>Idée: </a:t>
                      </a:r>
                      <a:r>
                        <a:rPr lang="fr-FR" sz="1200" dirty="0" smtClean="0"/>
                        <a:t>L'avenir des soins de santé recèle de nombreuses potentialités. La technologie médicale a un grand rôle à jouer pour garantir de meilleures options et mesures pour résoudre tous les problèmes de santé les plus importants auxquels les patients sont confrontés.</a:t>
                      </a:r>
                      <a:endParaRPr lang="fr-FR" sz="1200" dirty="0"/>
                    </a:p>
                  </a:txBody>
                  <a:tcPr/>
                </a:tc>
              </a:tr>
            </a:tbl>
          </a:graphicData>
        </a:graphic>
      </p:graphicFrame>
    </p:spTree>
    <p:extLst>
      <p:ext uri="{BB962C8B-B14F-4D97-AF65-F5344CB8AC3E}">
        <p14:creationId xmlns:p14="http://schemas.microsoft.com/office/powerpoint/2010/main" val="280064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063237173"/>
              </p:ext>
            </p:extLst>
          </p:nvPr>
        </p:nvGraphicFramePr>
        <p:xfrm>
          <a:off x="822960" y="869163"/>
          <a:ext cx="10515600" cy="3657600"/>
        </p:xfrm>
        <a:graphic>
          <a:graphicData uri="http://schemas.openxmlformats.org/drawingml/2006/table">
            <a:tbl>
              <a:tblPr firstRow="1" bandRow="1">
                <a:tableStyleId>{5C22544A-7EE6-4342-B048-85BDC9FD1C3A}</a:tableStyleId>
              </a:tblPr>
              <a:tblGrid>
                <a:gridCol w="2628900"/>
                <a:gridCol w="2628900"/>
                <a:gridCol w="2628900"/>
                <a:gridCol w="2628900"/>
              </a:tblGrid>
              <a:tr h="0">
                <a:tc>
                  <a:txBody>
                    <a:bodyPr/>
                    <a:lstStyle/>
                    <a:p>
                      <a:endParaRPr lang="fr-FR" sz="1200" dirty="0"/>
                    </a:p>
                  </a:txBody>
                  <a:tcPr/>
                </a:tc>
                <a:tc>
                  <a:txBody>
                    <a:bodyPr/>
                    <a:lstStyle/>
                    <a:p>
                      <a:r>
                        <a:rPr lang="fr-CM" sz="1200" dirty="0" smtClean="0"/>
                        <a:t>Document 1</a:t>
                      </a:r>
                      <a:endParaRPr lang="fr-FR" sz="1200" dirty="0"/>
                    </a:p>
                  </a:txBody>
                  <a:tcPr/>
                </a:tc>
                <a:tc>
                  <a:txBody>
                    <a:bodyPr/>
                    <a:lstStyle/>
                    <a:p>
                      <a:r>
                        <a:rPr lang="fr-CM" sz="1200" dirty="0" smtClean="0"/>
                        <a:t>Document 2</a:t>
                      </a:r>
                      <a:endParaRPr lang="fr-FR" sz="1200" dirty="0"/>
                    </a:p>
                  </a:txBody>
                  <a:tcPr/>
                </a:tc>
                <a:tc>
                  <a:txBody>
                    <a:bodyPr/>
                    <a:lstStyle/>
                    <a:p>
                      <a:r>
                        <a:rPr lang="fr-CM" sz="1200" dirty="0" smtClean="0"/>
                        <a:t>Document</a:t>
                      </a:r>
                      <a:r>
                        <a:rPr lang="fr-CM" sz="1200" baseline="0" dirty="0" smtClean="0"/>
                        <a:t> 3</a:t>
                      </a:r>
                      <a:endParaRPr lang="fr-FR" sz="1200" dirty="0"/>
                    </a:p>
                  </a:txBody>
                  <a:tcPr/>
                </a:tc>
              </a:tr>
              <a:tr h="370840">
                <a:tc>
                  <a:txBody>
                    <a:bodyPr/>
                    <a:lstStyle/>
                    <a:p>
                      <a:r>
                        <a:rPr lang="fr-FR" sz="1200" i="0" kern="1200" dirty="0" smtClean="0">
                          <a:solidFill>
                            <a:schemeClr val="dk1"/>
                          </a:solidFill>
                          <a:effectLst/>
                          <a:latin typeface="+mn-lt"/>
                          <a:ea typeface="+mn-ea"/>
                          <a:cs typeface="+mn-cs"/>
                        </a:rPr>
                        <a:t>IDEE</a:t>
                      </a:r>
                      <a:br>
                        <a:rPr lang="fr-FR" sz="1200" i="0" kern="1200" dirty="0" smtClean="0">
                          <a:solidFill>
                            <a:schemeClr val="dk1"/>
                          </a:solidFill>
                          <a:effectLst/>
                          <a:latin typeface="+mn-lt"/>
                          <a:ea typeface="+mn-ea"/>
                          <a:cs typeface="+mn-cs"/>
                        </a:rPr>
                      </a:br>
                      <a:r>
                        <a:rPr lang="fr-FR" sz="1200" i="0" kern="1200" dirty="0" smtClean="0">
                          <a:solidFill>
                            <a:schemeClr val="dk1"/>
                          </a:solidFill>
                          <a:effectLst/>
                          <a:latin typeface="+mn-lt"/>
                          <a:ea typeface="+mn-ea"/>
                          <a:cs typeface="+mn-cs"/>
                        </a:rPr>
                        <a:t>PRINCIPALE 2</a:t>
                      </a:r>
                      <a:r>
                        <a:rPr lang="fr-FR" sz="1200" i="0" kern="1200" baseline="0" dirty="0" smtClean="0">
                          <a:solidFill>
                            <a:schemeClr val="dk1"/>
                          </a:solidFill>
                          <a:effectLst/>
                          <a:latin typeface="+mn-lt"/>
                          <a:ea typeface="+mn-ea"/>
                          <a:cs typeface="+mn-cs"/>
                        </a:rPr>
                        <a:t> </a:t>
                      </a:r>
                      <a:r>
                        <a:rPr lang="fr-FR" sz="1200" i="0" kern="1200" dirty="0" smtClean="0">
                          <a:solidFill>
                            <a:schemeClr val="dk1"/>
                          </a:solidFill>
                          <a:effectLst/>
                          <a:latin typeface="+mn-lt"/>
                          <a:ea typeface="+mn-ea"/>
                          <a:cs typeface="+mn-cs"/>
                        </a:rPr>
                        <a:t>+</a:t>
                      </a:r>
                      <a:br>
                        <a:rPr lang="fr-FR" sz="1200" i="0" kern="1200" dirty="0" smtClean="0">
                          <a:solidFill>
                            <a:schemeClr val="dk1"/>
                          </a:solidFill>
                          <a:effectLst/>
                          <a:latin typeface="+mn-lt"/>
                          <a:ea typeface="+mn-ea"/>
                          <a:cs typeface="+mn-cs"/>
                        </a:rPr>
                      </a:br>
                      <a:r>
                        <a:rPr lang="fr-FR" sz="1200" i="0" kern="1200" dirty="0" smtClean="0">
                          <a:solidFill>
                            <a:schemeClr val="dk1"/>
                          </a:solidFill>
                          <a:effectLst/>
                          <a:latin typeface="+mn-lt"/>
                          <a:ea typeface="+mn-ea"/>
                          <a:cs typeface="+mn-cs"/>
                        </a:rPr>
                        <a:t>(ARGUMENT OU</a:t>
                      </a:r>
                      <a:br>
                        <a:rPr lang="fr-FR" sz="1200" i="0" kern="1200" dirty="0" smtClean="0">
                          <a:solidFill>
                            <a:schemeClr val="dk1"/>
                          </a:solidFill>
                          <a:effectLst/>
                          <a:latin typeface="+mn-lt"/>
                          <a:ea typeface="+mn-ea"/>
                          <a:cs typeface="+mn-cs"/>
                        </a:rPr>
                      </a:br>
                      <a:r>
                        <a:rPr lang="fr-FR" sz="1200" i="0" kern="1200" dirty="0" smtClean="0">
                          <a:solidFill>
                            <a:schemeClr val="dk1"/>
                          </a:solidFill>
                          <a:effectLst/>
                          <a:latin typeface="+mn-lt"/>
                          <a:ea typeface="+mn-ea"/>
                          <a:cs typeface="+mn-cs"/>
                        </a:rPr>
                        <a:t>EXEMPLE)</a:t>
                      </a:r>
                      <a:endParaRPr lang="fr-FR" sz="1200" dirty="0"/>
                    </a:p>
                  </a:txBody>
                  <a:tcPr/>
                </a:tc>
                <a:tc>
                  <a:txBody>
                    <a:bodyPr/>
                    <a:lstStyle/>
                    <a:p>
                      <a:r>
                        <a:rPr lang="fr-CM" sz="1200" dirty="0" smtClean="0"/>
                        <a:t>Idée: </a:t>
                      </a:r>
                      <a:r>
                        <a:rPr lang="fr-FR" sz="1200" dirty="0" smtClean="0"/>
                        <a:t>La technologie médicale ne doit pas seulement créer des innovations, mais doit accentuer même la main-d'œuvre.</a:t>
                      </a:r>
                    </a:p>
                    <a:p>
                      <a:endParaRPr lang="fr-CM" sz="1200" dirty="0" smtClean="0"/>
                    </a:p>
                    <a:p>
                      <a:r>
                        <a:rPr lang="fr-CM" sz="1200" dirty="0" smtClean="0"/>
                        <a:t>Argument: </a:t>
                      </a:r>
                      <a:r>
                        <a:rPr lang="fr-FR" sz="1200" dirty="0" smtClean="0"/>
                        <a:t>La télésanté ou e‐santé utilise la technologie pour entrer en contact avec des médecins et d'autres professionnels de santé via Internet ou via des applications sur smartphones et/ou objets connectés. En 2016, une application e-santé a été créée spécifiquement pour les patients diabétiques, leur permettant de mieux suivre leur traitement.</a:t>
                      </a:r>
                      <a:endParaRPr lang="fr-FR" sz="1200" dirty="0"/>
                    </a:p>
                  </a:txBody>
                  <a:tcPr/>
                </a:tc>
                <a:tc>
                  <a:txBody>
                    <a:bodyPr/>
                    <a:lstStyle/>
                    <a:p>
                      <a:r>
                        <a:rPr lang="fr-CM" sz="1200" dirty="0" smtClean="0"/>
                        <a:t>Idée: </a:t>
                      </a:r>
                      <a:r>
                        <a:rPr lang="fr-FR" sz="1200" dirty="0" smtClean="0"/>
                        <a:t>Les États-Unis ont été les premiers à créer un programme post-diplôme d'un an qui donne aux étudiants la possibilité de concevoir la technologie dans leur propre coin et à un groupe multidisciplinaire de personnes.</a:t>
                      </a:r>
                    </a:p>
                    <a:p>
                      <a:endParaRPr lang="fr-CM" sz="1200" dirty="0" smtClean="0"/>
                    </a:p>
                    <a:p>
                      <a:r>
                        <a:rPr lang="fr-CM" sz="1200" dirty="0" smtClean="0"/>
                        <a:t>Argument: </a:t>
                      </a:r>
                      <a:r>
                        <a:rPr lang="fr-FR" sz="1200" dirty="0" smtClean="0"/>
                        <a:t>Les avantages de rejoindre un groupe de travail, de</a:t>
                      </a:r>
                      <a:r>
                        <a:rPr lang="fr-FR" sz="1200" baseline="0" dirty="0" smtClean="0"/>
                        <a:t> </a:t>
                      </a:r>
                      <a:r>
                        <a:rPr lang="fr-FR" sz="1200" baseline="0" dirty="0" err="1" smtClean="0"/>
                        <a:t>médécins</a:t>
                      </a:r>
                      <a:r>
                        <a:rPr lang="fr-FR" sz="1200" dirty="0" smtClean="0"/>
                        <a:t> sont grands, car ils peuvent tous travailler ensemble pour atteindre des objectifs communs.</a:t>
                      </a:r>
                      <a:endParaRPr lang="fr-FR" sz="1200" dirty="0"/>
                    </a:p>
                  </a:txBody>
                  <a:tcPr/>
                </a:tc>
                <a:tc>
                  <a:txBody>
                    <a:bodyPr/>
                    <a:lstStyle/>
                    <a:p>
                      <a:r>
                        <a:rPr lang="fr-CM" sz="1200" dirty="0" smtClean="0"/>
                        <a:t>Idée: </a:t>
                      </a:r>
                      <a:r>
                        <a:rPr lang="fr-FR" sz="1200" dirty="0" smtClean="0"/>
                        <a:t>Les patients sont de plus en plus connectés au monde extérieur. Les étudiants utilisant ces applications de fitness bénéficient d'une grande variété d'applications qui les aident à rester en forme.</a:t>
                      </a:r>
                    </a:p>
                    <a:p>
                      <a:endParaRPr lang="fr-CM" sz="1200" dirty="0" smtClean="0"/>
                    </a:p>
                    <a:p>
                      <a:r>
                        <a:rPr lang="fr-CM" sz="1200" dirty="0" smtClean="0"/>
                        <a:t>Argument: </a:t>
                      </a:r>
                      <a:r>
                        <a:rPr lang="fr-FR" sz="1200" dirty="0" smtClean="0"/>
                        <a:t>Bien que les patients reçoivent</a:t>
                      </a:r>
                      <a:r>
                        <a:rPr lang="fr-FR" sz="1200" baseline="0" dirty="0" smtClean="0"/>
                        <a:t> </a:t>
                      </a:r>
                      <a:r>
                        <a:rPr lang="fr-FR" sz="1200" dirty="0" smtClean="0"/>
                        <a:t>d'excellents soins médicaux, il est important de se rappeler que cette relation doit être plus humaine afin de créer une expérience plus positive et satisfaisante pour tous. Certaines technologies, telles que l'IA ou les défaillances technologiques, présentent des inconvénients car elles manquent de l'empathie et du lien personnel des humains.</a:t>
                      </a:r>
                      <a:endParaRPr lang="fr-FR" sz="1200" dirty="0"/>
                    </a:p>
                  </a:txBody>
                  <a:tcPr/>
                </a:tc>
              </a:tr>
            </a:tbl>
          </a:graphicData>
        </a:graphic>
      </p:graphicFrame>
    </p:spTree>
    <p:extLst>
      <p:ext uri="{BB962C8B-B14F-4D97-AF65-F5344CB8AC3E}">
        <p14:creationId xmlns:p14="http://schemas.microsoft.com/office/powerpoint/2010/main" val="100397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Recherche de sources et synthèse</a:t>
            </a:r>
          </a:p>
        </p:txBody>
      </p:sp>
      <p:sp>
        <p:nvSpPr>
          <p:cNvPr id="3" name="Espace réservé du contenu 2"/>
          <p:cNvSpPr>
            <a:spLocks noGrp="1"/>
          </p:cNvSpPr>
          <p:nvPr>
            <p:ph idx="1"/>
          </p:nvPr>
        </p:nvSpPr>
        <p:spPr/>
        <p:txBody>
          <a:bodyPr>
            <a:normAutofit/>
          </a:bodyPr>
          <a:lstStyle/>
          <a:p>
            <a:pPr marL="0" indent="0">
              <a:buNone/>
            </a:pPr>
            <a:r>
              <a:rPr lang="fr-FR" dirty="0"/>
              <a:t>Définissez une problématique et établir le plan de la synthèse</a:t>
            </a:r>
          </a:p>
          <a:p>
            <a:pPr marL="0" indent="0">
              <a:buNone/>
            </a:pPr>
            <a:r>
              <a:rPr lang="fr-FR" dirty="0"/>
              <a:t>(cause/conséquence ; thèse antithèse ; historique</a:t>
            </a:r>
            <a:r>
              <a:rPr lang="fr-FR" dirty="0" smtClean="0"/>
              <a:t>...)</a:t>
            </a:r>
          </a:p>
          <a:p>
            <a:pPr marL="0" indent="0">
              <a:buNone/>
            </a:pPr>
            <a:r>
              <a:rPr lang="fr-CM" dirty="0" smtClean="0"/>
              <a:t>Problématique: </a:t>
            </a:r>
            <a:r>
              <a:rPr lang="fr-FR" dirty="0"/>
              <a:t>Les nouvelles technologies médicales peuvent-elles se développer sans une stratégie globale qui intègre l'humain au centre du processus d'innovation ?</a:t>
            </a:r>
            <a:endParaRPr lang="fr-FR" dirty="0"/>
          </a:p>
        </p:txBody>
      </p:sp>
    </p:spTree>
    <p:extLst>
      <p:ext uri="{BB962C8B-B14F-4D97-AF65-F5344CB8AC3E}">
        <p14:creationId xmlns:p14="http://schemas.microsoft.com/office/powerpoint/2010/main" val="2915932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Recherche de sources et synthèse</a:t>
            </a:r>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a:t>Rédigez une synthèse comprise entre 300 et 500 mots</a:t>
            </a:r>
            <a:r>
              <a:rPr lang="fr-FR" dirty="0" smtClean="0"/>
              <a:t>.</a:t>
            </a:r>
          </a:p>
          <a:p>
            <a:pPr marL="0" indent="0">
              <a:buNone/>
            </a:pPr>
            <a:r>
              <a:rPr lang="fr-FR" dirty="0"/>
              <a:t>De nombreuses solutions innovantes basées sur les disciplines numériques, la technologie et même la biotechnologie ont réussi, mais parfois elles ne fonctionnent pas bien car elles ne tiennent pas compte du monde naturel. La nature a aussi des solutions innovantes qui fonctionnent bien, mais elles n'impliquent pas toujours l'</a:t>
            </a:r>
            <a:r>
              <a:rPr lang="fr-FR" dirty="0" err="1"/>
              <a:t>homme.Après</a:t>
            </a:r>
            <a:r>
              <a:rPr lang="fr-FR" dirty="0"/>
              <a:t> avoir présenté les différents domaines de l'innovation, nous pourrons apprécier les différents apports, déterminer la place de l'homme et les opportunités possibles de son implication dans les différents processus. Enfin, identifier les postulats clés pour le développement de stratégies </a:t>
            </a:r>
            <a:r>
              <a:rPr lang="fr-FR" dirty="0" err="1"/>
              <a:t>translationnelles</a:t>
            </a:r>
            <a:r>
              <a:rPr lang="fr-FR" dirty="0"/>
              <a:t> qui créeraient une émulation saine et efficace autour des technologies biomédicales.</a:t>
            </a:r>
          </a:p>
          <a:p>
            <a:pPr marL="0" indent="0">
              <a:buNone/>
            </a:pPr>
            <a:endParaRPr lang="fr-FR" dirty="0"/>
          </a:p>
          <a:p>
            <a:pPr marL="0" indent="0">
              <a:buNone/>
            </a:pPr>
            <a:r>
              <a:rPr lang="fr-FR" dirty="0"/>
              <a:t>Nos technologies médicales comprennent des dispositifs qui sont utilisés pour prévenir, diagnostiquer ou traiter une condition ou une maladie, ou pour détecter, mesurer, restaurer, corriger ou modifier la structure ou la fonction du corps à des fins de santé. L'innovation est "le processus consistant à faire passer des découvertes scientifiques qui peuvent résoudre des problèmes cliniques d'un cadre expérimental à un cadre clinique</a:t>
            </a:r>
            <a:endParaRPr lang="fr-FR" dirty="0"/>
          </a:p>
        </p:txBody>
      </p:sp>
    </p:spTree>
    <p:extLst>
      <p:ext uri="{BB962C8B-B14F-4D97-AF65-F5344CB8AC3E}">
        <p14:creationId xmlns:p14="http://schemas.microsoft.com/office/powerpoint/2010/main" val="33810863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TM02900743[[fn=Organique]]</Template>
  <TotalTime>1743</TotalTime>
  <Words>1428</Words>
  <Application>Microsoft Office PowerPoint</Application>
  <PresentationFormat>Grand écran</PresentationFormat>
  <Paragraphs>70</Paragraphs>
  <Slides>10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Arial</vt:lpstr>
      <vt:lpstr>Garamond</vt:lpstr>
      <vt:lpstr>Organique</vt:lpstr>
      <vt:lpstr>Programme Talent4Startup</vt:lpstr>
      <vt:lpstr>IV.1 - Résumé 1</vt:lpstr>
      <vt:lpstr>IV.1 - Résumé 2</vt:lpstr>
      <vt:lpstr>IV.1 - Recherche de sources et synthèse</vt:lpstr>
      <vt:lpstr>IV.1 - Recherche de sources et synthèse</vt:lpstr>
      <vt:lpstr>Présentation PowerPoint</vt:lpstr>
      <vt:lpstr>Présentation PowerPoint</vt:lpstr>
      <vt:lpstr>IV.1 - Recherche de sources et synthèse</vt:lpstr>
      <vt:lpstr>IV.1 - Recherche de sources et synthèse</vt:lpstr>
      <vt:lpstr>IV.1 - Recherche de sources et synthèse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 Talent4Startup</dc:title>
  <dc:creator>DELL</dc:creator>
  <cp:lastModifiedBy>DELL</cp:lastModifiedBy>
  <cp:revision>27</cp:revision>
  <dcterms:created xsi:type="dcterms:W3CDTF">2022-09-06T16:15:32Z</dcterms:created>
  <dcterms:modified xsi:type="dcterms:W3CDTF">2022-10-28T23:18:37Z</dcterms:modified>
</cp:coreProperties>
</file>