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80" r:id="rId11"/>
    <p:sldId id="279" r:id="rId12"/>
    <p:sldId id="284" r:id="rId13"/>
    <p:sldId id="283" r:id="rId14"/>
    <p:sldId id="281" r:id="rId15"/>
    <p:sldId id="282" r:id="rId16"/>
    <p:sldId id="285" r:id="rId17"/>
    <p:sldId id="274" r:id="rId18"/>
    <p:sldId id="286" r:id="rId19"/>
    <p:sldId id="275" r:id="rId20"/>
    <p:sldId id="288" r:id="rId21"/>
    <p:sldId id="287" r:id="rId22"/>
    <p:sldId id="290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1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9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4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9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0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1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mymag.com/produit/univers-sport-life-1-le-guide-de-la-f1-2022" TargetMode="External"/><Relationship Id="rId13" Type="http://schemas.openxmlformats.org/officeDocument/2006/relationships/hyperlink" Target="https://www.geneve.ch/fr/themes/sport/lieux-sport/centres-sportifs-stades" TargetMode="External"/><Relationship Id="rId3" Type="http://schemas.openxmlformats.org/officeDocument/2006/relationships/hyperlink" Target="https://www.lefigaro.fr/sports" TargetMode="External"/><Relationship Id="rId7" Type="http://schemas.openxmlformats.org/officeDocument/2006/relationships/hyperlink" Target="http://www.univers-sports.ch/" TargetMode="External"/><Relationship Id="rId12" Type="http://schemas.openxmlformats.org/officeDocument/2006/relationships/hyperlink" Target="https://www.sports-aventures.ch/" TargetMode="External"/><Relationship Id="rId2" Type="http://schemas.openxmlformats.org/officeDocument/2006/relationships/hyperlink" Target="https://www.sport.f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equipe.fr/" TargetMode="External"/><Relationship Id="rId11" Type="http://schemas.openxmlformats.org/officeDocument/2006/relationships/hyperlink" Target="https://parcaventuregeneve.com/" TargetMode="External"/><Relationship Id="rId5" Type="http://schemas.openxmlformats.org/officeDocument/2006/relationships/hyperlink" Target="https://www.sports.fr/" TargetMode="External"/><Relationship Id="rId10" Type="http://schemas.openxmlformats.org/officeDocument/2006/relationships/hyperlink" Target="https://www.montsdegeneve.com/offres/passsport-montagne-aventure-8-12-ans-presilly-fr-2789789/" TargetMode="External"/><Relationship Id="rId4" Type="http://schemas.openxmlformats.org/officeDocument/2006/relationships/hyperlink" Target="https://www.ouest-france.fr/sport/" TargetMode="External"/><Relationship Id="rId9" Type="http://schemas.openxmlformats.org/officeDocument/2006/relationships/hyperlink" Target="https://www.moneyhouse.ch/fr/company/univers-sports-sa-14830429641" TargetMode="External"/><Relationship Id="rId14" Type="http://schemas.openxmlformats.org/officeDocument/2006/relationships/hyperlink" Target="https://cssm.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ndhubien-etre.ch/" TargetMode="External"/><Relationship Id="rId2" Type="http://schemas.openxmlformats.org/officeDocument/2006/relationships/hyperlink" Target="https://www.pimkie.f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mme-un-rev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Programme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Module : </a:t>
            </a:r>
            <a:r>
              <a:rPr lang="fr-FR" sz="3200" dirty="0" smtClean="0"/>
              <a:t>SEA</a:t>
            </a:r>
          </a:p>
          <a:p>
            <a:r>
              <a:rPr lang="fr-FR" dirty="0"/>
              <a:t>Projet 1 - Introduction au SEA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624012"/>
            <a:ext cx="8867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10 mots-clés sur les thématiques du sport grâce à l’outil de planification des mots-clés de </a:t>
            </a:r>
            <a:r>
              <a:rPr lang="fr-FR" dirty="0" err="1" smtClean="0"/>
              <a:t>ubbersuggest</a:t>
            </a:r>
            <a:r>
              <a:rPr lang="fr-FR" dirty="0"/>
              <a:t>:</a:t>
            </a:r>
            <a:endParaRPr lang="fr-FR" dirty="0" smtClean="0"/>
          </a:p>
          <a:p>
            <a:pPr>
              <a:buFontTx/>
              <a:buChar char="-"/>
            </a:pPr>
            <a:r>
              <a:rPr lang="fr-CM" dirty="0"/>
              <a:t>Sport</a:t>
            </a:r>
          </a:p>
          <a:p>
            <a:pPr>
              <a:buFontTx/>
              <a:buChar char="-"/>
            </a:pPr>
            <a:r>
              <a:rPr lang="fr-CM" dirty="0" err="1" smtClean="0"/>
              <a:t>Vetement</a:t>
            </a:r>
            <a:r>
              <a:rPr lang="fr-CM" dirty="0" smtClean="0"/>
              <a:t> </a:t>
            </a:r>
            <a:r>
              <a:rPr lang="fr-CM" dirty="0"/>
              <a:t>sport</a:t>
            </a:r>
          </a:p>
          <a:p>
            <a:pPr>
              <a:buFontTx/>
              <a:buChar char="-"/>
            </a:pPr>
            <a:r>
              <a:rPr lang="fr-CM" dirty="0"/>
              <a:t>Actualité sportive</a:t>
            </a:r>
          </a:p>
          <a:p>
            <a:pPr>
              <a:buFontTx/>
              <a:buChar char="-"/>
            </a:pPr>
            <a:r>
              <a:rPr lang="fr-CM" dirty="0"/>
              <a:t>Univers sport</a:t>
            </a:r>
          </a:p>
          <a:p>
            <a:pPr>
              <a:buFontTx/>
              <a:buChar char="-"/>
            </a:pPr>
            <a:r>
              <a:rPr lang="fr-CM" dirty="0" smtClean="0"/>
              <a:t>Sports d’aventure</a:t>
            </a:r>
          </a:p>
          <a:p>
            <a:pPr>
              <a:buFontTx/>
              <a:buChar char="-"/>
            </a:pPr>
            <a:r>
              <a:rPr lang="fr-CM" dirty="0" smtClean="0"/>
              <a:t>Coaching professionnel</a:t>
            </a:r>
          </a:p>
          <a:p>
            <a:pPr>
              <a:buFontTx/>
              <a:buChar char="-"/>
            </a:pPr>
            <a:r>
              <a:rPr lang="fr-CM" dirty="0" smtClean="0"/>
              <a:t>Complexe sportif</a:t>
            </a:r>
          </a:p>
          <a:p>
            <a:pPr>
              <a:buFontTx/>
              <a:buChar char="-"/>
            </a:pPr>
            <a:r>
              <a:rPr lang="fr-CM" dirty="0" smtClean="0"/>
              <a:t>Magasin de vêtements</a:t>
            </a:r>
          </a:p>
          <a:p>
            <a:pPr>
              <a:buFontTx/>
              <a:buChar char="-"/>
            </a:pPr>
            <a:r>
              <a:rPr lang="fr-CM" dirty="0" smtClean="0"/>
              <a:t>Institut de massages</a:t>
            </a:r>
          </a:p>
          <a:p>
            <a:pPr>
              <a:buFontTx/>
              <a:buChar char="-"/>
            </a:pPr>
            <a:r>
              <a:rPr lang="fr-CM" dirty="0" smtClean="0"/>
              <a:t>Ergothérapeute</a:t>
            </a:r>
          </a:p>
          <a:p>
            <a:pPr>
              <a:buFontTx/>
              <a:buChar char="-"/>
            </a:pP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53486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8" y="2606901"/>
            <a:ext cx="10991850" cy="1876425"/>
          </a:xfrm>
          <a:prstGeom prst="rect">
            <a:avLst/>
          </a:prstGeom>
        </p:spPr>
      </p:pic>
      <p:sp>
        <p:nvSpPr>
          <p:cNvPr id="3" name="Espace réservé du contenu 2"/>
          <p:cNvSpPr txBox="1">
            <a:spLocks/>
          </p:cNvSpPr>
          <p:nvPr/>
        </p:nvSpPr>
        <p:spPr>
          <a:xfrm>
            <a:off x="1295401" y="734292"/>
            <a:ext cx="9601196" cy="84209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2- Listez les mots-clés avec le volume de recherche mensuel et les CPC pour </a:t>
            </a:r>
            <a:r>
              <a:rPr lang="fr-FR" dirty="0" smtClean="0"/>
              <a:t>chacun d’eux. D’après yooda.com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1" y="709158"/>
            <a:ext cx="10906125" cy="1724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" y="4657044"/>
            <a:ext cx="10839450" cy="14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9" y="830715"/>
            <a:ext cx="10934700" cy="1762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29" y="2892364"/>
            <a:ext cx="10651199" cy="15154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29" y="4407816"/>
            <a:ext cx="10535085" cy="17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2" y="837033"/>
            <a:ext cx="10345651" cy="18800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36" y="2851280"/>
            <a:ext cx="10315977" cy="15072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36" y="4256979"/>
            <a:ext cx="10578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4" y="1116920"/>
            <a:ext cx="105782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3- </a:t>
            </a:r>
            <a:r>
              <a:rPr lang="fr-FR" dirty="0"/>
              <a:t>Tapez ces mots-clés dans la barre de recherche Google et essayez de trouver </a:t>
            </a:r>
            <a:r>
              <a:rPr lang="fr-FR" dirty="0" smtClean="0"/>
              <a:t>des annonces </a:t>
            </a:r>
            <a:r>
              <a:rPr lang="fr-FR" dirty="0" err="1"/>
              <a:t>Search</a:t>
            </a:r>
            <a:r>
              <a:rPr lang="fr-FR" dirty="0"/>
              <a:t>. Identifiez au moins 3 concurrents potentiels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CM" dirty="0"/>
              <a:t>Sport : </a:t>
            </a:r>
            <a:r>
              <a:rPr lang="fr-CM" dirty="0">
                <a:hlinkClick r:id="rId2"/>
              </a:rPr>
              <a:t>https://www.sport.fr</a:t>
            </a:r>
            <a:r>
              <a:rPr lang="fr-CM" dirty="0" smtClean="0">
                <a:hlinkClick r:id="rId2"/>
              </a:rPr>
              <a:t>/</a:t>
            </a:r>
            <a:r>
              <a:rPr lang="fr-CM" dirty="0"/>
              <a:t> , </a:t>
            </a:r>
            <a:r>
              <a:rPr lang="fr-CM" dirty="0">
                <a:hlinkClick r:id="rId3"/>
              </a:rPr>
              <a:t>https://</a:t>
            </a:r>
            <a:r>
              <a:rPr lang="fr-CM" dirty="0" smtClean="0">
                <a:hlinkClick r:id="rId3"/>
              </a:rPr>
              <a:t>www.lefigaro.fr/sports</a:t>
            </a:r>
            <a:r>
              <a:rPr lang="fr-CM" dirty="0"/>
              <a:t> , </a:t>
            </a:r>
            <a:r>
              <a:rPr lang="fr-CM" dirty="0">
                <a:hlinkClick r:id="rId4"/>
              </a:rPr>
              <a:t>https://www.ouest-france.fr/sport</a:t>
            </a:r>
            <a:r>
              <a:rPr lang="fr-CM" dirty="0" smtClean="0">
                <a:hlinkClick r:id="rId4"/>
              </a:rPr>
              <a:t>/</a:t>
            </a:r>
            <a:endParaRPr lang="fr-CM" dirty="0" smtClean="0"/>
          </a:p>
          <a:p>
            <a:pPr>
              <a:buFontTx/>
              <a:buChar char="-"/>
            </a:pPr>
            <a:endParaRPr lang="fr-CM" dirty="0"/>
          </a:p>
          <a:p>
            <a:pPr>
              <a:buFontTx/>
              <a:buChar char="-"/>
            </a:pPr>
            <a:r>
              <a:rPr lang="fr-CM" dirty="0" err="1"/>
              <a:t>Vetement</a:t>
            </a:r>
            <a:r>
              <a:rPr lang="fr-CM" dirty="0"/>
              <a:t> </a:t>
            </a:r>
            <a:r>
              <a:rPr lang="fr-CM" dirty="0" smtClean="0"/>
              <a:t>sport </a:t>
            </a:r>
            <a:r>
              <a:rPr lang="fr-CM" dirty="0"/>
              <a:t>: https://www.zalando.fr/vetements-femme/, https://www.zalando.fr/vetements-femme/ , https://www.fabletics.fr/ </a:t>
            </a:r>
            <a:endParaRPr lang="fr-CM" dirty="0" smtClean="0"/>
          </a:p>
          <a:p>
            <a:pPr>
              <a:buFontTx/>
              <a:buChar char="-"/>
            </a:pPr>
            <a:endParaRPr lang="fr-CM" dirty="0"/>
          </a:p>
          <a:p>
            <a:pPr>
              <a:buFontTx/>
              <a:buChar char="-"/>
            </a:pPr>
            <a:r>
              <a:rPr lang="fr-CM" dirty="0" smtClean="0"/>
              <a:t>Actualité sportive </a:t>
            </a:r>
            <a:r>
              <a:rPr lang="fr-CM" dirty="0"/>
              <a:t>: </a:t>
            </a:r>
            <a:r>
              <a:rPr lang="fr-CM" dirty="0">
                <a:hlinkClick r:id="rId3"/>
              </a:rPr>
              <a:t>https://</a:t>
            </a:r>
            <a:r>
              <a:rPr lang="fr-CM" dirty="0" smtClean="0">
                <a:hlinkClick r:id="rId3"/>
              </a:rPr>
              <a:t>www.lefigaro.fr/sports</a:t>
            </a:r>
            <a:r>
              <a:rPr lang="fr-CM" dirty="0" smtClean="0"/>
              <a:t> ,</a:t>
            </a:r>
            <a:r>
              <a:rPr lang="fr-CM" dirty="0" smtClean="0">
                <a:hlinkClick r:id="rId5"/>
              </a:rPr>
              <a:t>https</a:t>
            </a:r>
            <a:r>
              <a:rPr lang="fr-CM" dirty="0">
                <a:hlinkClick r:id="rId5"/>
              </a:rPr>
              <a:t>://</a:t>
            </a:r>
            <a:r>
              <a:rPr lang="fr-CM" dirty="0" smtClean="0">
                <a:hlinkClick r:id="rId5"/>
              </a:rPr>
              <a:t>www.sports.fr/</a:t>
            </a:r>
            <a:r>
              <a:rPr lang="fr-CM" dirty="0" smtClean="0"/>
              <a:t> , </a:t>
            </a:r>
            <a:r>
              <a:rPr lang="fr-CM" dirty="0" smtClean="0">
                <a:hlinkClick r:id="rId6"/>
              </a:rPr>
              <a:t>https</a:t>
            </a:r>
            <a:r>
              <a:rPr lang="fr-CM" dirty="0">
                <a:hlinkClick r:id="rId6"/>
              </a:rPr>
              <a:t>://www.lequipe.fr</a:t>
            </a:r>
            <a:r>
              <a:rPr lang="fr-CM" dirty="0" smtClean="0">
                <a:hlinkClick r:id="rId6"/>
              </a:rPr>
              <a:t>/</a:t>
            </a:r>
            <a:endParaRPr lang="fr-CM" dirty="0" smtClean="0"/>
          </a:p>
          <a:p>
            <a:pPr>
              <a:buFontTx/>
              <a:buChar char="-"/>
            </a:pPr>
            <a:endParaRPr lang="fr-CM" dirty="0"/>
          </a:p>
          <a:p>
            <a:pPr>
              <a:buFontTx/>
              <a:buChar char="-"/>
            </a:pPr>
            <a:r>
              <a:rPr lang="fr-CM" dirty="0"/>
              <a:t>Univers sport: </a:t>
            </a:r>
            <a:r>
              <a:rPr lang="fr-CM" dirty="0">
                <a:hlinkClick r:id="rId7"/>
              </a:rPr>
              <a:t>http://www.univers-sports.ch</a:t>
            </a:r>
            <a:r>
              <a:rPr lang="fr-CM" dirty="0" smtClean="0">
                <a:hlinkClick r:id="rId7"/>
              </a:rPr>
              <a:t>/</a:t>
            </a:r>
            <a:r>
              <a:rPr lang="fr-CM" dirty="0" smtClean="0"/>
              <a:t> </a:t>
            </a:r>
            <a:r>
              <a:rPr lang="fr-CM" dirty="0"/>
              <a:t>, </a:t>
            </a:r>
            <a:r>
              <a:rPr lang="fr-CM" dirty="0">
                <a:hlinkClick r:id="rId8"/>
              </a:rPr>
              <a:t>https://</a:t>
            </a:r>
            <a:r>
              <a:rPr lang="fr-CM" dirty="0" smtClean="0">
                <a:hlinkClick r:id="rId8"/>
              </a:rPr>
              <a:t>makemymag.com/produit/univers-sport-life-1-le-guide-de-la-f1-2022</a:t>
            </a:r>
            <a:r>
              <a:rPr lang="fr-CM" dirty="0" smtClean="0"/>
              <a:t> </a:t>
            </a:r>
            <a:r>
              <a:rPr lang="fr-CM" dirty="0"/>
              <a:t>, </a:t>
            </a:r>
            <a:r>
              <a:rPr lang="fr-CM" dirty="0">
                <a:hlinkClick r:id="rId9"/>
              </a:rPr>
              <a:t>https://</a:t>
            </a:r>
            <a:r>
              <a:rPr lang="fr-CM" dirty="0" smtClean="0">
                <a:hlinkClick r:id="rId9"/>
              </a:rPr>
              <a:t>www.moneyhouse.ch/fr/company/univers-sports-sa-14830429641</a:t>
            </a:r>
            <a:endParaRPr lang="fr-CM" dirty="0" smtClean="0"/>
          </a:p>
          <a:p>
            <a:pPr marL="0" indent="0">
              <a:buNone/>
            </a:pPr>
            <a:endParaRPr lang="fr-CM" dirty="0"/>
          </a:p>
          <a:p>
            <a:pPr>
              <a:buFontTx/>
              <a:buChar char="-"/>
            </a:pPr>
            <a:r>
              <a:rPr lang="fr-CM" dirty="0"/>
              <a:t>Sports </a:t>
            </a:r>
            <a:r>
              <a:rPr lang="fr-CM" dirty="0" smtClean="0"/>
              <a:t>d’aventure </a:t>
            </a:r>
            <a:r>
              <a:rPr lang="fr-CM" dirty="0"/>
              <a:t>: </a:t>
            </a:r>
            <a:r>
              <a:rPr lang="fr-CM" dirty="0">
                <a:hlinkClick r:id="rId10"/>
              </a:rPr>
              <a:t>https://www.montsdegeneve.com/offres/passsport-montagne-aventure-8-12-ans-presilly-fr-2789789</a:t>
            </a:r>
            <a:r>
              <a:rPr lang="fr-CM" dirty="0" smtClean="0">
                <a:hlinkClick r:id="rId10"/>
              </a:rPr>
              <a:t>/</a:t>
            </a:r>
            <a:r>
              <a:rPr lang="fr-CM" dirty="0"/>
              <a:t> , </a:t>
            </a:r>
            <a:r>
              <a:rPr lang="fr-CM" dirty="0">
                <a:hlinkClick r:id="rId11"/>
              </a:rPr>
              <a:t>https://parcaventuregeneve.com</a:t>
            </a:r>
            <a:r>
              <a:rPr lang="fr-CM" dirty="0" smtClean="0">
                <a:hlinkClick r:id="rId11"/>
              </a:rPr>
              <a:t>/</a:t>
            </a:r>
            <a:r>
              <a:rPr lang="fr-CM" dirty="0"/>
              <a:t> , </a:t>
            </a:r>
            <a:r>
              <a:rPr lang="fr-CM" dirty="0">
                <a:hlinkClick r:id="rId12"/>
              </a:rPr>
              <a:t>https://</a:t>
            </a:r>
            <a:r>
              <a:rPr lang="fr-CM" dirty="0" smtClean="0">
                <a:hlinkClick r:id="rId12"/>
              </a:rPr>
              <a:t>www.sports-aventures.ch/</a:t>
            </a:r>
            <a:endParaRPr lang="fr-CM" dirty="0"/>
          </a:p>
          <a:p>
            <a:pPr>
              <a:buFontTx/>
              <a:buChar char="-"/>
            </a:pPr>
            <a:endParaRPr lang="fr-CM" dirty="0" smtClean="0"/>
          </a:p>
          <a:p>
            <a:pPr>
              <a:buFontTx/>
              <a:buChar char="-"/>
            </a:pPr>
            <a:r>
              <a:rPr lang="fr-CM" dirty="0" smtClean="0"/>
              <a:t>Complexe </a:t>
            </a:r>
            <a:r>
              <a:rPr lang="fr-CM" dirty="0"/>
              <a:t>sportif: </a:t>
            </a:r>
            <a:r>
              <a:rPr lang="fr-CM" dirty="0">
                <a:hlinkClick r:id="rId13"/>
              </a:rPr>
              <a:t>https://www.geneve.ch/fr/themes/sport/lieux-sport/centres-sportifs-stades</a:t>
            </a:r>
            <a:r>
              <a:rPr lang="fr-CM" dirty="0"/>
              <a:t>, </a:t>
            </a:r>
            <a:r>
              <a:rPr lang="fr-CM" dirty="0">
                <a:hlinkClick r:id="rId14"/>
              </a:rPr>
              <a:t>https://cssm.ch/</a:t>
            </a:r>
            <a:r>
              <a:rPr lang="fr-CM" dirty="0"/>
              <a:t> , https://www.petitfute.com/v53406-geneve/c1171-sports-loisirs/c1301-complexe-multisports/375325-centre-sportif-de-varembe.html</a:t>
            </a:r>
          </a:p>
          <a:p>
            <a:pPr marL="0" indent="0">
              <a:buNone/>
            </a:pP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54424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M" dirty="0"/>
              <a:t>Coaching professionnel: Annonce </a:t>
            </a:r>
            <a:r>
              <a:rPr lang="fr-CM" dirty="0" err="1" smtClean="0"/>
              <a:t>search</a:t>
            </a:r>
            <a:r>
              <a:rPr lang="fr-CM" dirty="0" smtClean="0"/>
              <a:t>:</a:t>
            </a:r>
          </a:p>
          <a:p>
            <a:pPr marL="0" indent="0">
              <a:buNone/>
            </a:pPr>
            <a:r>
              <a:rPr lang="fr-CM" dirty="0" smtClean="0"/>
              <a:t>https</a:t>
            </a:r>
            <a:r>
              <a:rPr lang="fr-CM" dirty="0"/>
              <a:t>://www.googleadservices.com/pagead/aclk?sa=L&amp;ai=DChcSEwjLi6y466_6AhWFiNUKHQcnDmAYABADGgJ3cw&amp;ohost=www.google.com&amp;cid=CAESaeD2TPMKY2G6lwZohzyf7ET4H_yiUiPCeegrAPr0I6MzqEFAHU5tEIZDJ0cjX2QxEFGE4PVuqrzVf9Vxycs827Dp-Bwk0MeBh-edMPpk4q32eSy_MlTTAoPBMtQY1LPo_tw2Q30iErsgQg&amp;sig=AOD64_1aggcrVMq9P-HkOSdR8ReqNg-V7g&amp;q&amp;adurl&amp;ved=2ahUKEwi6oaS466_6AhUyQ_EDHTy3BCQQ0Qx6BAgEEAE</a:t>
            </a:r>
          </a:p>
          <a:p>
            <a:pPr marL="0" indent="0">
              <a:buNone/>
            </a:pPr>
            <a:r>
              <a:rPr lang="fr-CM" dirty="0"/>
              <a:t>https://www.googleadservices.com/pagead/aclk?sa=L&amp;ai=DChcSEwjLi6y466_6AhWFiNUKHQcnDmAYABAAGgJ3cw&amp;ohost=www.google.com&amp;cid=CAESaeD2TPMKY2G6lwZohzyf7ET4H_yiUiPCeegrAPr0I6MzqEFAHU5tEIZDJ0cjX2QxEFGE4PVuqrzVf9Vxycs827Dp-Bwk0MeBh-edMPpk4q32eSy_MlTTAoPBMtQY1LPo_tw2Q30iErsgQg&amp;sig=AOD64_0U8pEFV3wYu6xRh-Ak37kezwgeaA&amp;q&amp;adurl&amp;ved=2ahUKEwi6oaS466_6AhUyQ_EDHTy3BCQQ0Qx6BAgFEAE</a:t>
            </a:r>
          </a:p>
          <a:p>
            <a:pPr marL="0" indent="0">
              <a:buNone/>
            </a:pPr>
            <a:r>
              <a:rPr lang="fr-CM" dirty="0"/>
              <a:t>https://www.googleadservices.com/pagead/aclk?sa=L&amp;ai=DChcSEwjLi6y466_6AhWFiNUKHQcnDmAYABABGgJ3cw&amp;ohost=www.google.com&amp;cid=CAESaeD2TPMKY2G6lwZohzyf7ET4H_yiUiPCeegrAPr0I6MzqEFAHU5tEIZDJ0cjX2QxEFGE4PVuqrzVf9Vxycs827Dp-Bwk0MeBh-edMPpk4q32eSy_MlTTAoPBMtQY1LPo_tw2Q30iErsgQg&amp;sig=AOD64_3JdZRr3qhFfmYpfusGHDQxhZgmWg&amp;q&amp;adurl&amp;ved=2ahUKEwi6oaS466_6AhUyQ_EDHTy3BCQQ0Qx6BAgGEAM</a:t>
            </a:r>
          </a:p>
          <a:p>
            <a:pPr marL="0" indent="0">
              <a:buNone/>
            </a:pP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108076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M" dirty="0" smtClean="0"/>
              <a:t>Magasin </a:t>
            </a:r>
            <a:r>
              <a:rPr lang="fr-CM" dirty="0"/>
              <a:t>de </a:t>
            </a:r>
            <a:r>
              <a:rPr lang="fr-CM" dirty="0" smtClean="0"/>
              <a:t>vêtements</a:t>
            </a:r>
            <a:r>
              <a:rPr lang="fr-CM" dirty="0"/>
              <a:t>: </a:t>
            </a:r>
            <a:r>
              <a:rPr lang="fr-CM" dirty="0">
                <a:hlinkClick r:id="rId2"/>
              </a:rPr>
              <a:t>https://www.pimkie.fr</a:t>
            </a:r>
            <a:r>
              <a:rPr lang="fr-CM" dirty="0" smtClean="0">
                <a:hlinkClick r:id="rId2"/>
              </a:rPr>
              <a:t>/</a:t>
            </a:r>
            <a:r>
              <a:rPr lang="fr-CM" dirty="0" smtClean="0"/>
              <a:t> ,</a:t>
            </a:r>
          </a:p>
          <a:p>
            <a:pPr marL="0" indent="0">
              <a:buNone/>
            </a:pPr>
            <a:r>
              <a:rPr lang="fr-CM" dirty="0" smtClean="0"/>
              <a:t>Annonces </a:t>
            </a:r>
            <a:r>
              <a:rPr lang="fr-CM" dirty="0" err="1" smtClean="0"/>
              <a:t>search</a:t>
            </a:r>
            <a:r>
              <a:rPr lang="fr-CM" dirty="0"/>
              <a:t>: https://www.googleadservices.com/pagead/aclk?sa=L&amp;ai=DChcSEwi64uie7a_6AhWLjWgJHbNJAzIYABABGgJ3Zg&amp;ohost=www.google.com&amp;cid=CAESaeD247EIG40_KoieGPQrtedZMe9gikLU6yWni76n6NshL40bjXYk0VcTgW4ieaKksep__H1CfAUCqEGljvBoSihom3jWN--</a:t>
            </a:r>
            <a:r>
              <a:rPr lang="fr-CM" dirty="0" smtClean="0"/>
              <a:t>CM93dagPJG-L2PEMmq_P_aOvlsNNHS4ciZip3imGqmqXigQ&amp;sig=AOD64_3tImqpH9DT6EUHJlHy94dYZQHJsA&amp;q&amp;adurl&amp;ved=2ahUKEwjYpOGe7a_6AhUNQfEDHV2sC6g4ChDRDHoECAgQAQ</a:t>
            </a:r>
          </a:p>
          <a:p>
            <a:pPr marL="0" indent="0">
              <a:buNone/>
            </a:pPr>
            <a:r>
              <a:rPr lang="fr-CM" dirty="0"/>
              <a:t>https://www.googleadservices.com/pagead/aclk?sa=L&amp;ai=DChcSEwi64uie7a_6AhWLjWgJHbNJAzIYABAFGgJ3Zg&amp;ohost=www.google.com&amp;cid=CAESaeD247EIG40_KoieGPQrtedZMe9gikLU6yWni76n6NshL40bjXYk0VcTgW4ieaKksep__H1CfAUCqEGljvBoSihom3jWN--CM93dagPJG-L2PEMmq_P_aOvlsNNHS4ciZip3imGqmqXigQ&amp;sig=AOD64_1EGr_-Vi8V3UcK3UkK0kp-0IgboA&amp;q&amp;adurl&amp;ved=2ahUKEwjYpOGe7a_6AhUNQfEDHV2sC6g4ChDRDHoECAIQAQ</a:t>
            </a:r>
          </a:p>
          <a:p>
            <a:pPr>
              <a:buFontTx/>
              <a:buChar char="-"/>
            </a:pPr>
            <a:r>
              <a:rPr lang="fr-CM" dirty="0"/>
              <a:t>Institut de massages: </a:t>
            </a:r>
            <a:r>
              <a:rPr lang="fr-CM" dirty="0">
                <a:hlinkClick r:id="rId3"/>
              </a:rPr>
              <a:t>https://www.beendhubien-etre.ch</a:t>
            </a:r>
            <a:r>
              <a:rPr lang="fr-CM" dirty="0" smtClean="0">
                <a:hlinkClick r:id="rId3"/>
              </a:rPr>
              <a:t>/</a:t>
            </a:r>
            <a:r>
              <a:rPr lang="fr-CM" dirty="0"/>
              <a:t> , </a:t>
            </a:r>
            <a:r>
              <a:rPr lang="fr-CM" dirty="0">
                <a:hlinkClick r:id="rId4"/>
              </a:rPr>
              <a:t>https://www.comme-un-reve.com</a:t>
            </a:r>
            <a:r>
              <a:rPr lang="fr-CM" dirty="0" smtClean="0">
                <a:hlinkClick r:id="rId4"/>
              </a:rPr>
              <a:t>/</a:t>
            </a:r>
            <a:r>
              <a:rPr lang="fr-CM" dirty="0"/>
              <a:t>, https://</a:t>
            </a:r>
            <a:r>
              <a:rPr lang="fr-CM" dirty="0" smtClean="0"/>
              <a:t>fleursdecoton.ch/pages/equipe-soins-geneve </a:t>
            </a:r>
            <a:endParaRPr lang="fr-CM" dirty="0"/>
          </a:p>
          <a:p>
            <a:pPr marL="0" indent="0">
              <a:buNone/>
            </a:pP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5414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338944" y="647206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IV.4 - Exercice 4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1- Qu’est-ce que le réseau Shopping et à qui est-il adressé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Le réseau </a:t>
            </a:r>
            <a:r>
              <a:rPr lang="fr-FR" dirty="0" smtClean="0"/>
              <a:t>Shopping </a:t>
            </a:r>
            <a:r>
              <a:rPr lang="fr-FR" dirty="0"/>
              <a:t>s’adresse aux sites e-commerce.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permet de lister des produits avant les résultats de recherche en fonction des mots-clés que l’internaute tape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 Tapez dans la barre de recherche les mots-clés que vous avez trouvés dans le </a:t>
            </a:r>
            <a:r>
              <a:rPr lang="fr-FR" dirty="0" smtClean="0"/>
              <a:t>cours sur </a:t>
            </a:r>
            <a:r>
              <a:rPr lang="fr-FR" dirty="0"/>
              <a:t>le réseau </a:t>
            </a:r>
            <a:r>
              <a:rPr lang="fr-FR" dirty="0" err="1"/>
              <a:t>Search</a:t>
            </a:r>
            <a:r>
              <a:rPr lang="fr-FR" dirty="0"/>
              <a:t>, et identifiez des produits sur le réseau Shopping</a:t>
            </a:r>
            <a:r>
              <a:rPr lang="fr-FR" dirty="0" smtClean="0"/>
              <a:t>.</a:t>
            </a:r>
            <a:endParaRPr lang="fr-CM" dirty="0"/>
          </a:p>
          <a:p>
            <a:pPr>
              <a:buFontTx/>
              <a:buChar char="-"/>
            </a:pPr>
            <a:r>
              <a:rPr lang="fr-CM" dirty="0" err="1"/>
              <a:t>Vetement</a:t>
            </a:r>
            <a:r>
              <a:rPr lang="fr-CM" dirty="0"/>
              <a:t> </a:t>
            </a:r>
            <a:r>
              <a:rPr lang="fr-CM" dirty="0" smtClean="0"/>
              <a:t>sport</a:t>
            </a:r>
          </a:p>
          <a:p>
            <a:pPr>
              <a:buFontTx/>
              <a:buChar char="-"/>
            </a:pPr>
            <a:endParaRPr lang="fr-CM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7" y="4436579"/>
            <a:ext cx="5090886" cy="18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 - Énoncé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IV.1 - Exercice 1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CM" dirty="0"/>
          </a:p>
          <a:p>
            <a:pPr marL="0" indent="0">
              <a:buNone/>
            </a:pPr>
            <a:r>
              <a:rPr lang="fr-FR" dirty="0"/>
              <a:t>1- Définir ce qu’est le SEA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SEA est l’acronyme de </a:t>
            </a:r>
            <a:r>
              <a:rPr lang="fr-FR" i="1" dirty="0" err="1"/>
              <a:t>Search</a:t>
            </a:r>
            <a:r>
              <a:rPr lang="fr-FR" i="1" dirty="0"/>
              <a:t> </a:t>
            </a:r>
            <a:r>
              <a:rPr lang="fr-FR" i="1" dirty="0" err="1"/>
              <a:t>Engine</a:t>
            </a:r>
            <a:r>
              <a:rPr lang="fr-FR" i="1" dirty="0"/>
              <a:t> </a:t>
            </a:r>
            <a:r>
              <a:rPr lang="fr-FR" i="1" dirty="0" err="1"/>
              <a:t>Advertising</a:t>
            </a:r>
            <a:r>
              <a:rPr lang="fr-FR" dirty="0"/>
              <a:t>, et c’est l’un des meilleurs moyens de se positionner rapidement sur les mots-clés visés et de générer du trafic. Le SEA est un système qui vise à placer une annonce publicitaire en bonne position sur les moteurs de recherche, dans la partie payante. </a:t>
            </a:r>
          </a:p>
        </p:txBody>
      </p:sp>
    </p:spTree>
    <p:extLst>
      <p:ext uri="{BB962C8B-B14F-4D97-AF65-F5344CB8AC3E}">
        <p14:creationId xmlns:p14="http://schemas.microsoft.com/office/powerpoint/2010/main" val="2156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M" dirty="0" smtClean="0"/>
              <a:t>Univers </a:t>
            </a:r>
            <a:r>
              <a:rPr lang="fr-CM" dirty="0"/>
              <a:t>sport</a:t>
            </a:r>
          </a:p>
          <a:p>
            <a:pPr>
              <a:buFontTx/>
              <a:buChar char="-"/>
            </a:pPr>
            <a:r>
              <a:rPr lang="fr-CM" dirty="0" smtClean="0"/>
              <a:t>S</a:t>
            </a:r>
          </a:p>
          <a:p>
            <a:pPr>
              <a:buFontTx/>
              <a:buChar char="-"/>
            </a:pPr>
            <a:r>
              <a:rPr lang="fr-CM" dirty="0" smtClean="0"/>
              <a:t>C</a:t>
            </a:r>
          </a:p>
          <a:p>
            <a:pPr>
              <a:buFontTx/>
              <a:buChar char="-"/>
            </a:pPr>
            <a:r>
              <a:rPr lang="fr-CM" dirty="0" smtClean="0"/>
              <a:t>C</a:t>
            </a:r>
            <a:endParaRPr lang="fr-CM" dirty="0"/>
          </a:p>
          <a:p>
            <a:pPr>
              <a:buFontTx/>
              <a:buChar char="-"/>
            </a:pPr>
            <a:r>
              <a:rPr lang="fr-CM" dirty="0"/>
              <a:t>Sports d’aventure</a:t>
            </a:r>
          </a:p>
          <a:p>
            <a:pPr>
              <a:buFontTx/>
              <a:buChar char="-"/>
            </a:pPr>
            <a:r>
              <a:rPr lang="fr-CM" dirty="0" smtClean="0"/>
              <a:t>Sports d’aventure</a:t>
            </a:r>
          </a:p>
          <a:p>
            <a:pPr>
              <a:buFontTx/>
              <a:buChar char="-"/>
            </a:pPr>
            <a:r>
              <a:rPr lang="fr-CM" dirty="0" smtClean="0"/>
              <a:t>Ergothérapeute</a:t>
            </a:r>
            <a:endParaRPr lang="fr-CM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0" y="1083940"/>
            <a:ext cx="5610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M" dirty="0" smtClean="0"/>
              <a:t>Coaching </a:t>
            </a:r>
            <a:r>
              <a:rPr lang="fr-CM" dirty="0"/>
              <a:t>professionnel</a:t>
            </a:r>
          </a:p>
          <a:p>
            <a:pPr>
              <a:buFontTx/>
              <a:buChar char="-"/>
            </a:pPr>
            <a:r>
              <a:rPr lang="fr-CM" dirty="0"/>
              <a:t>Complexe sportif</a:t>
            </a:r>
          </a:p>
          <a:p>
            <a:pPr>
              <a:buFontTx/>
              <a:buChar char="-"/>
            </a:pPr>
            <a:r>
              <a:rPr lang="fr-CM" dirty="0"/>
              <a:t>Magasin de vêtements</a:t>
            </a:r>
          </a:p>
          <a:p>
            <a:pPr>
              <a:buFontTx/>
              <a:buChar char="-"/>
            </a:pPr>
            <a:r>
              <a:rPr lang="fr-CM" dirty="0"/>
              <a:t>Institut de massages</a:t>
            </a:r>
          </a:p>
          <a:p>
            <a:pPr>
              <a:buFontTx/>
              <a:buChar char="-"/>
            </a:pPr>
            <a:r>
              <a:rPr lang="fr-CM" dirty="0"/>
              <a:t>Ergothérapeute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3- Comment Google identifie et liste un produit sur le réseau Shopping ?</a:t>
            </a:r>
          </a:p>
          <a:p>
            <a:pPr marL="0" indent="0">
              <a:buNone/>
            </a:pPr>
            <a:r>
              <a:rPr lang="fr-FR" dirty="0"/>
              <a:t>4- Comment optimiser une campagne Shopping ?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416634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M" dirty="0" smtClean="0"/>
              <a:t>Coaching </a:t>
            </a:r>
            <a:r>
              <a:rPr lang="fr-CM" dirty="0"/>
              <a:t>professionnel</a:t>
            </a:r>
          </a:p>
          <a:p>
            <a:pPr>
              <a:buFontTx/>
              <a:buChar char="-"/>
            </a:pPr>
            <a:r>
              <a:rPr lang="fr-CM" dirty="0"/>
              <a:t>Complexe sportif</a:t>
            </a:r>
          </a:p>
          <a:p>
            <a:pPr>
              <a:buFontTx/>
              <a:buChar char="-"/>
            </a:pPr>
            <a:r>
              <a:rPr lang="fr-CM" dirty="0"/>
              <a:t>Magasin de vêtements</a:t>
            </a:r>
          </a:p>
          <a:p>
            <a:pPr>
              <a:buFontTx/>
              <a:buChar char="-"/>
            </a:pPr>
            <a:r>
              <a:rPr lang="fr-CM" dirty="0"/>
              <a:t>Institut de massages</a:t>
            </a:r>
          </a:p>
          <a:p>
            <a:pPr>
              <a:buFontTx/>
              <a:buChar char="-"/>
            </a:pPr>
            <a:r>
              <a:rPr lang="fr-CM" dirty="0"/>
              <a:t>Ergothérapeute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3- Comment Google identifie et liste un produit sur le réseau Shopping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 smtClean="0"/>
              <a:t>Pour référencer </a:t>
            </a:r>
            <a:r>
              <a:rPr lang="fr-FR" dirty="0"/>
              <a:t>un produit, vous pouvez demander à Google de scanner le titre et la description du produit, ou la balise </a:t>
            </a:r>
            <a:r>
              <a:rPr lang="fr-FR" dirty="0" err="1"/>
              <a:t>title</a:t>
            </a:r>
            <a:r>
              <a:rPr lang="fr-FR" dirty="0"/>
              <a:t> et la </a:t>
            </a:r>
            <a:r>
              <a:rPr lang="fr-FR" dirty="0" err="1"/>
              <a:t>meta</a:t>
            </a:r>
            <a:r>
              <a:rPr lang="fr-FR" dirty="0"/>
              <a:t> description.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4- Comment optimiser une campagne Shopping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La campagne se crée au même endroit que les autres campagnes, il suffit de choisir « shopping» et choisir campagne standard : Il faut ensuite choisir une enchère au CPC manuelles afin de pouvoir avoir la main sur les coûts par clic et de choisir le montant. Il est préférable de cocher « optimiser pour les conversions » qui est une option permettant d’indiquer à Google d’optimiser l’utilisation du budget pour les conversions afin d’en obtenir un maximum. Concernant le budget, il est conseillé de mettre le même montant que pour une campagne </a:t>
            </a:r>
            <a:r>
              <a:rPr lang="fr-FR" dirty="0" err="1" smtClean="0"/>
              <a:t>Search</a:t>
            </a:r>
            <a:r>
              <a:rPr lang="fr-FR" dirty="0"/>
              <a:t>.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424370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IV.5 - Exercice 5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1- En quoi consiste le réseau Display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le réseau Display est utilisé pour afficher des publicités en dehors des moteurs de recherche, très souvent sur des sites internet.</a:t>
            </a:r>
          </a:p>
          <a:p>
            <a:pPr marL="0" indent="0">
              <a:buNone/>
            </a:pPr>
            <a:r>
              <a:rPr lang="fr-FR" dirty="0"/>
              <a:t>2- Quel en est l’usage le plus fréquent ? (acquisition, retargeting...) Pourquoi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smtClean="0"/>
              <a:t>retargeting car c</a:t>
            </a:r>
            <a:r>
              <a:rPr lang="fr-FR" dirty="0"/>
              <a:t>ela permet de relancer le prospect afin de le convaincre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3- </a:t>
            </a:r>
            <a:r>
              <a:rPr lang="fr-FR" dirty="0"/>
              <a:t>Quels sont les différents ciblages possibles ? Quelles sont leurs différences et leurs</a:t>
            </a:r>
          </a:p>
          <a:p>
            <a:pPr marL="0" indent="0">
              <a:buNone/>
            </a:pPr>
            <a:r>
              <a:rPr lang="fr-FR" dirty="0"/>
              <a:t>particularités </a:t>
            </a:r>
            <a:r>
              <a:rPr lang="fr-FR" dirty="0" smtClean="0"/>
              <a:t>?</a:t>
            </a:r>
          </a:p>
          <a:p>
            <a:pPr>
              <a:buFontTx/>
              <a:buChar char="-"/>
            </a:pPr>
            <a:r>
              <a:rPr lang="fr-FR" dirty="0"/>
              <a:t>Ciblage par mots-clés:  Cette analyse permet de décider si oui ou non votre annonce est affichée sur les sites</a:t>
            </a:r>
          </a:p>
          <a:p>
            <a:pPr>
              <a:buFontTx/>
              <a:buChar char="-"/>
            </a:pPr>
            <a:r>
              <a:rPr lang="fr-FR" dirty="0"/>
              <a:t>Ciblage par placement: Il consiste dans le fait de choisir soi-même les sites où l’on souhaite voir apparaître les publicités.</a:t>
            </a:r>
          </a:p>
          <a:p>
            <a:pPr>
              <a:buFontTx/>
              <a:buChar char="-"/>
            </a:pPr>
            <a:r>
              <a:rPr lang="fr-FR" dirty="0"/>
              <a:t>Ciblage par thème/ sujet: Il permet de placer des publicités sur des sites qui traitent d’un thème en particulier.</a:t>
            </a:r>
          </a:p>
          <a:p>
            <a:pPr>
              <a:buFontTx/>
              <a:buChar char="-"/>
            </a:pPr>
            <a:r>
              <a:rPr lang="fr-FR" dirty="0"/>
              <a:t>Ciblage par intérêt: Google tracke le comportement de navigation et les intérêts des visiteurs pour que les marketeurs puissent correctement cibler leur audience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4- Désactivez votre bloqueur de publicité si vous en avez un, et baladez-vous sur </a:t>
            </a:r>
            <a:r>
              <a:rPr lang="fr-FR" dirty="0" smtClean="0"/>
              <a:t>des gros </a:t>
            </a:r>
            <a:r>
              <a:rPr lang="fr-FR" dirty="0"/>
              <a:t>sites comme </a:t>
            </a:r>
            <a:r>
              <a:rPr lang="fr-FR" dirty="0" err="1"/>
              <a:t>Lequipe</a:t>
            </a:r>
            <a:r>
              <a:rPr lang="fr-FR" dirty="0"/>
              <a:t> ou Le Monde. Essayez de trouver des publicités </a:t>
            </a:r>
            <a:r>
              <a:rPr lang="fr-FR"/>
              <a:t>Display </a:t>
            </a:r>
            <a:r>
              <a:rPr lang="fr-FR" smtClean="0"/>
              <a:t>et proposez- </a:t>
            </a:r>
            <a:r>
              <a:rPr lang="fr-FR" dirty="0"/>
              <a:t>moi 3 publicités différentes.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412431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IV.6 - Exercice 6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1- Où apparaissent les vidéos sur le réseau YouTube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Les vidéos apparaissent avant la vidéo que l’internaute choisit de visionner (</a:t>
            </a:r>
            <a:r>
              <a:rPr lang="fr-FR" dirty="0" err="1"/>
              <a:t>Pre</a:t>
            </a:r>
            <a:r>
              <a:rPr lang="fr-FR" dirty="0"/>
              <a:t>-Roll). Elles peuvent être également affichées dans les pages de résultat de YouTube, dans la page d’accueil, ou encore sous une vidéo (</a:t>
            </a:r>
            <a:r>
              <a:rPr lang="fr-FR" dirty="0" err="1"/>
              <a:t>True-View</a:t>
            </a:r>
            <a:r>
              <a:rPr lang="fr-FR" dirty="0" smtClean="0"/>
              <a:t>).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 Combien de temps dure la présentation avant que l’internaute ne puisse passer la</a:t>
            </a:r>
          </a:p>
          <a:p>
            <a:pPr marL="0" indent="0">
              <a:buNone/>
            </a:pPr>
            <a:r>
              <a:rPr lang="fr-FR" dirty="0"/>
              <a:t>vidéo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C’est une vidéo assez courte et dont les 5 premières secondes sont censées être </a:t>
            </a:r>
            <a:r>
              <a:rPr lang="fr-FR" dirty="0" err="1"/>
              <a:t>impactantes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pour convaincre l’internaute de la regarder entièrement.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3- Quels sont les principes d’un bon script de vente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 smtClean="0"/>
              <a:t>-interpeller </a:t>
            </a:r>
            <a:r>
              <a:rPr lang="fr-FR" dirty="0"/>
              <a:t>l’internaute avec une phrase brutale et </a:t>
            </a:r>
            <a:r>
              <a:rPr lang="fr-FR" dirty="0" err="1"/>
              <a:t>impactante</a:t>
            </a:r>
            <a:r>
              <a:rPr lang="fr-FR" dirty="0"/>
              <a:t>.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smtClean="0"/>
              <a:t>la promesse</a:t>
            </a:r>
          </a:p>
          <a:p>
            <a:pPr marL="0" indent="0">
              <a:buNone/>
            </a:pPr>
            <a:r>
              <a:rPr lang="fr-FR" dirty="0" smtClean="0"/>
              <a:t>-le </a:t>
            </a:r>
            <a:r>
              <a:rPr lang="fr-FR" dirty="0"/>
              <a:t>call to action.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4- Rendez-vous sur YouTube et essayez d’afficher une publicité en consultant une</a:t>
            </a:r>
          </a:p>
          <a:p>
            <a:pPr marL="0" indent="0">
              <a:buNone/>
            </a:pPr>
            <a:r>
              <a:rPr lang="fr-FR" dirty="0"/>
              <a:t>vidéo.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361489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IV.7 - Exercice 7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1- Qu’est ce que le </a:t>
            </a:r>
            <a:r>
              <a:rPr lang="fr-FR" dirty="0" err="1"/>
              <a:t>retargeting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C’est le fait de </a:t>
            </a:r>
            <a:r>
              <a:rPr lang="fr-FR" dirty="0" err="1"/>
              <a:t>recibler</a:t>
            </a:r>
            <a:r>
              <a:rPr lang="fr-FR" dirty="0"/>
              <a:t> les gens qui ont déjà effectué une action sur un site, ou qui ont déjà visité le site. Par exemple, si un internaute a visité votre site et ajouté un produit au panier mais n’a pas procédé à l’achat, le </a:t>
            </a:r>
            <a:r>
              <a:rPr lang="fr-FR" dirty="0" err="1"/>
              <a:t>retargeting</a:t>
            </a:r>
            <a:r>
              <a:rPr lang="fr-FR" dirty="0"/>
              <a:t> va permettre de faire apparaître une publicité sur un réseau de Google pour lui rappeler qu’il n’a pas finalisé l’achat.</a:t>
            </a:r>
          </a:p>
          <a:p>
            <a:pPr marL="0" indent="0">
              <a:buNone/>
            </a:pPr>
            <a:r>
              <a:rPr lang="fr-FR" dirty="0"/>
              <a:t>2- Connectez-vous à votre compte Google </a:t>
            </a:r>
            <a:r>
              <a:rPr lang="fr-FR" dirty="0" err="1"/>
              <a:t>Ads</a:t>
            </a:r>
            <a:r>
              <a:rPr lang="fr-FR" dirty="0"/>
              <a:t> et créez une audience de retargeting.</a:t>
            </a:r>
          </a:p>
          <a:p>
            <a:pPr marL="0" indent="0">
              <a:buNone/>
            </a:pPr>
            <a:r>
              <a:rPr lang="fr-FR" dirty="0"/>
              <a:t>3- Créez une campagne de retargeting de Display intelligent en ciblant votre audience</a:t>
            </a:r>
          </a:p>
          <a:p>
            <a:pPr marL="0" indent="0">
              <a:buNone/>
            </a:pPr>
            <a:r>
              <a:rPr lang="fr-FR" dirty="0"/>
              <a:t>de retargeting.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7262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2- Quels sont les différents réseaux qu’il est possible de cibler grâce à Google </a:t>
            </a:r>
            <a:r>
              <a:rPr lang="fr-FR" dirty="0" err="1"/>
              <a:t>Ads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réseau </a:t>
            </a:r>
            <a:r>
              <a:rPr lang="fr-FR" dirty="0" err="1"/>
              <a:t>Search</a:t>
            </a:r>
            <a:r>
              <a:rPr lang="fr-FR" dirty="0"/>
              <a:t>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réseau Shopping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réseau Display </a:t>
            </a:r>
            <a:endParaRPr lang="fr-FR" dirty="0" smtClean="0"/>
          </a:p>
          <a:p>
            <a:pPr>
              <a:buFontTx/>
              <a:buChar char="-"/>
            </a:pPr>
            <a:r>
              <a:rPr lang="fr-CM" dirty="0" smtClean="0"/>
              <a:t>Le réseau </a:t>
            </a:r>
            <a:r>
              <a:rPr lang="fr-CM" dirty="0" err="1" smtClean="0"/>
              <a:t>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9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3- Quelles sont les spécificités de chaque réseau ?</a:t>
            </a:r>
          </a:p>
          <a:p>
            <a:pPr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réseau </a:t>
            </a:r>
            <a:r>
              <a:rPr lang="fr-FR" dirty="0" err="1"/>
              <a:t>Search</a:t>
            </a:r>
            <a:r>
              <a:rPr lang="fr-FR" dirty="0"/>
              <a:t> correspondant aux pages de résultat de recherche. Sur Google, les résultats provenant de campagnes SEA sont affichées avec une petite étiquette « annonce » à côté du </a:t>
            </a:r>
            <a:r>
              <a:rPr lang="fr-FR" dirty="0" smtClean="0"/>
              <a:t>lien,</a:t>
            </a:r>
          </a:p>
          <a:p>
            <a:pPr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réseau Shopping qui apparaît sous forme de bande avec différents produits en relation avec la requête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/>
              <a:t>Le réseau Display qui permet d’afficher des annonces à des endroits très précis sur certains sites. </a:t>
            </a:r>
            <a:endParaRPr lang="fr-FR" dirty="0" smtClean="0"/>
          </a:p>
          <a:p>
            <a:pPr>
              <a:buFontTx/>
              <a:buChar char="-"/>
            </a:pPr>
            <a:r>
              <a:rPr lang="fr-CM" dirty="0" smtClean="0"/>
              <a:t>Le réseau </a:t>
            </a:r>
            <a:r>
              <a:rPr lang="fr-CM" dirty="0" err="1" smtClean="0"/>
              <a:t>Youtube</a:t>
            </a:r>
            <a:r>
              <a:rPr lang="fr-CM" dirty="0" smtClean="0"/>
              <a:t> : </a:t>
            </a:r>
            <a:r>
              <a:rPr lang="fr-FR" dirty="0"/>
              <a:t>permet d’afficher une publicité avant une vidéo </a:t>
            </a:r>
            <a:r>
              <a:rPr lang="fr-FR" dirty="0" err="1"/>
              <a:t>Youtube</a:t>
            </a:r>
            <a:r>
              <a:rPr lang="fr-FR" dirty="0"/>
              <a:t>. Lorsqu’un internaute lancera une vidéo </a:t>
            </a:r>
            <a:r>
              <a:rPr lang="fr-FR" dirty="0" err="1"/>
              <a:t>Youtube</a:t>
            </a:r>
            <a:r>
              <a:rPr lang="fr-FR" dirty="0"/>
              <a:t>, votre publicité lui sera proposée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27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4- Expliquer les différences entre le SEO et le SEA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Le SEA place </a:t>
            </a:r>
            <a:r>
              <a:rPr lang="fr-FR" dirty="0"/>
              <a:t>tout en haut des pages de résultat en quelques minutes seulement après le lancement de la campagne publicitaire même si le site ne bénéficie pas d’une notoriété </a:t>
            </a:r>
            <a:r>
              <a:rPr lang="fr-FR" dirty="0" smtClean="0"/>
              <a:t>SEO.</a:t>
            </a:r>
          </a:p>
          <a:p>
            <a:pPr>
              <a:buFontTx/>
              <a:buChar char="-"/>
            </a:pPr>
            <a:r>
              <a:rPr lang="fr-FR" dirty="0" smtClean="0"/>
              <a:t>Le SEA est très </a:t>
            </a:r>
            <a:r>
              <a:rPr lang="fr-FR" dirty="0"/>
              <a:t>simple à mettre en </a:t>
            </a:r>
            <a:r>
              <a:rPr lang="fr-FR" dirty="0" smtClean="0"/>
              <a:t>place</a:t>
            </a:r>
            <a:r>
              <a:rPr lang="fr-FR" dirty="0"/>
              <a:t> </a:t>
            </a:r>
            <a:r>
              <a:rPr lang="fr-FR" dirty="0" smtClean="0"/>
              <a:t>contrairement </a:t>
            </a:r>
            <a:r>
              <a:rPr lang="fr-FR" dirty="0"/>
              <a:t>au </a:t>
            </a:r>
            <a:r>
              <a:rPr lang="fr-FR" dirty="0" smtClean="0"/>
              <a:t>SEO. En dépit du fait qu’il faille rédiger du contenu pertinent l’on n’a pas par exemple à renouveler le contenu de la page. </a:t>
            </a:r>
          </a:p>
          <a:p>
            <a:pPr>
              <a:buFontTx/>
              <a:buChar char="-"/>
            </a:pPr>
            <a:r>
              <a:rPr lang="fr-FR" dirty="0" smtClean="0"/>
              <a:t>Le SEA permet </a:t>
            </a:r>
            <a:r>
              <a:rPr lang="fr-FR" dirty="0"/>
              <a:t>de toucher une cible particulièrement qualifiée puisque en principe, si un internaute voit votre lien sponsorisé dans les résultats de sa recherche, c’est qu’il a effectué une recherche en rapport avec ce que vous proposez (produit ou service).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SEA facilite le </a:t>
            </a:r>
            <a:r>
              <a:rPr lang="fr-FR" dirty="0"/>
              <a:t>suivi des campagnes </a:t>
            </a:r>
            <a:r>
              <a:rPr lang="fr-FR" dirty="0" smtClean="0"/>
              <a:t>puisqu’il </a:t>
            </a:r>
            <a:r>
              <a:rPr lang="fr-FR" dirty="0"/>
              <a:t>est possible de mesurer l’efficacité des campagnes en temps réel et de la modifier à tout moment. 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Dès </a:t>
            </a:r>
            <a:r>
              <a:rPr lang="fr-FR" dirty="0"/>
              <a:t>lors que la campagne </a:t>
            </a:r>
            <a:r>
              <a:rPr lang="fr-FR" dirty="0" smtClean="0"/>
              <a:t>SEA est </a:t>
            </a:r>
            <a:r>
              <a:rPr lang="fr-FR" dirty="0"/>
              <a:t>stoppée, vous disparaissez des premiers résultats.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Un lien sponsorisé est moins crédible qu’un lien référencé naturellement,</a:t>
            </a:r>
          </a:p>
        </p:txBody>
      </p:sp>
    </p:spTree>
    <p:extLst>
      <p:ext uri="{BB962C8B-B14F-4D97-AF65-F5344CB8AC3E}">
        <p14:creationId xmlns:p14="http://schemas.microsoft.com/office/powerpoint/2010/main" val="172620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1773382"/>
            <a:ext cx="9601196" cy="410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IV.1 - Exercice </a:t>
            </a:r>
            <a:r>
              <a:rPr lang="fr-FR" dirty="0" smtClean="0"/>
              <a:t>2 :</a:t>
            </a:r>
          </a:p>
          <a:p>
            <a:pPr marL="0" indent="0">
              <a:buNone/>
            </a:pPr>
            <a:endParaRPr lang="fr-CM" dirty="0"/>
          </a:p>
          <a:p>
            <a:pPr marL="0" indent="0">
              <a:buNone/>
            </a:pPr>
            <a:r>
              <a:rPr lang="fr-FR" dirty="0"/>
              <a:t>1- Comment est structuré un compte Google </a:t>
            </a:r>
            <a:r>
              <a:rPr lang="fr-FR" dirty="0" err="1"/>
              <a:t>Ads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endParaRPr lang="fr-CM" dirty="0"/>
          </a:p>
          <a:p>
            <a:pPr>
              <a:buFont typeface="Wingdings" panose="05000000000000000000" pitchFamily="2" charset="2"/>
              <a:buChar char="Ø"/>
            </a:pPr>
            <a:r>
              <a:rPr lang="fr-CM" dirty="0" smtClean="0"/>
              <a:t>Campagne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M" dirty="0"/>
              <a:t>G</a:t>
            </a:r>
            <a:r>
              <a:rPr lang="fr-CM" dirty="0" smtClean="0"/>
              <a:t>roupe d’annonces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M" dirty="0" smtClean="0"/>
              <a:t>Mots clés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M" dirty="0" smtClean="0"/>
              <a:t>Annonces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9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2- Comment établir un bon ciblage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CM" dirty="0" smtClean="0"/>
              <a:t>Il faut savoir: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-Quel </a:t>
            </a:r>
            <a:r>
              <a:rPr lang="fr-FR" dirty="0"/>
              <a:t>type de produit ou de service je vends ? </a:t>
            </a:r>
            <a:br>
              <a:rPr lang="fr-FR" dirty="0"/>
            </a:br>
            <a:r>
              <a:rPr lang="fr-FR" dirty="0"/>
              <a:t>- Quelle est mon audience </a:t>
            </a:r>
            <a:r>
              <a:rPr lang="fr-FR" dirty="0" smtClean="0"/>
              <a:t>?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Quel réseau choisir ? </a:t>
            </a:r>
            <a:br>
              <a:rPr lang="fr-FR" dirty="0"/>
            </a:b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3- </a:t>
            </a:r>
            <a:r>
              <a:rPr lang="fr-FR" dirty="0"/>
              <a:t>Comment bien gérer son budget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Le budget sur Google </a:t>
            </a:r>
            <a:r>
              <a:rPr lang="fr-FR" dirty="0" err="1"/>
              <a:t>Ads</a:t>
            </a:r>
            <a:r>
              <a:rPr lang="fr-FR" dirty="0"/>
              <a:t> se détermine par un montant journalier que la campagne peut dépenser. Il faut donc établir un budget quotidien que Google dépensera tout au long de la journée. </a:t>
            </a:r>
          </a:p>
        </p:txBody>
      </p:sp>
    </p:spTree>
    <p:extLst>
      <p:ext uri="{BB962C8B-B14F-4D97-AF65-F5344CB8AC3E}">
        <p14:creationId xmlns:p14="http://schemas.microsoft.com/office/powerpoint/2010/main" val="12450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2- Comment établir un bon ciblage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CM" dirty="0" smtClean="0"/>
              <a:t>Il faut savoir: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-Quel </a:t>
            </a:r>
            <a:r>
              <a:rPr lang="fr-FR" dirty="0"/>
              <a:t>type de produit ou de service je vends ? </a:t>
            </a:r>
            <a:br>
              <a:rPr lang="fr-FR" dirty="0"/>
            </a:br>
            <a:r>
              <a:rPr lang="fr-FR" dirty="0"/>
              <a:t>- Quelle est mon audience </a:t>
            </a:r>
            <a:r>
              <a:rPr lang="fr-FR" dirty="0" smtClean="0"/>
              <a:t>?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 Quel réseau choisir ? </a:t>
            </a:r>
            <a:br>
              <a:rPr lang="fr-FR" dirty="0"/>
            </a:b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3- </a:t>
            </a:r>
            <a:r>
              <a:rPr lang="fr-FR" dirty="0"/>
              <a:t>Comment bien gérer son budget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budget sur Google </a:t>
            </a:r>
            <a:r>
              <a:rPr lang="fr-FR" dirty="0" err="1"/>
              <a:t>Ads</a:t>
            </a:r>
            <a:r>
              <a:rPr lang="fr-FR" dirty="0"/>
              <a:t> se détermine par un montant journalier que la campagne peut dépenser. Il faut donc établir un budget quotidien que Google dépensera tout au long de la journée. </a:t>
            </a:r>
          </a:p>
          <a:p>
            <a:pPr marL="0" indent="0">
              <a:buNone/>
            </a:pPr>
            <a:r>
              <a:rPr lang="fr-FR" dirty="0"/>
              <a:t>4- Qu’est-ce que le CPC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CM" dirty="0" smtClean="0"/>
              <a:t>Il s’agit du </a:t>
            </a:r>
            <a:r>
              <a:rPr lang="fr-FR" dirty="0"/>
              <a:t> coût que vous dépenserez pour chaque clic sur votre </a:t>
            </a:r>
            <a:r>
              <a:rPr lang="fr-FR" dirty="0" smtClean="0"/>
              <a:t>lien.</a:t>
            </a:r>
          </a:p>
        </p:txBody>
      </p:sp>
    </p:spTree>
    <p:extLst>
      <p:ext uri="{BB962C8B-B14F-4D97-AF65-F5344CB8AC3E}">
        <p14:creationId xmlns:p14="http://schemas.microsoft.com/office/powerpoint/2010/main" val="17663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1" y="734291"/>
            <a:ext cx="9601196" cy="514157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IV.3 - Exercice 3 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En tant que webmaster </a:t>
            </a:r>
            <a:r>
              <a:rPr lang="fr-FR" dirty="0"/>
              <a:t>pour sport-univers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1 </a:t>
            </a:r>
            <a:r>
              <a:rPr lang="fr-FR" dirty="0" smtClean="0"/>
              <a:t>– Je me connecte </a:t>
            </a:r>
            <a:r>
              <a:rPr lang="fr-FR" dirty="0"/>
              <a:t>à </a:t>
            </a:r>
            <a:r>
              <a:rPr lang="fr-FR" dirty="0" smtClean="0"/>
              <a:t>mon </a:t>
            </a:r>
            <a:r>
              <a:rPr lang="fr-FR" dirty="0"/>
              <a:t>compte Google </a:t>
            </a:r>
            <a:r>
              <a:rPr lang="fr-FR" dirty="0" err="1"/>
              <a:t>Ads</a:t>
            </a:r>
            <a:r>
              <a:rPr lang="fr-FR" dirty="0"/>
              <a:t> et </a:t>
            </a:r>
            <a:r>
              <a:rPr lang="fr-FR" dirty="0" smtClean="0"/>
              <a:t>trouve </a:t>
            </a:r>
            <a:r>
              <a:rPr lang="fr-FR" dirty="0"/>
              <a:t>au moins 10 mots-clés </a:t>
            </a:r>
            <a:r>
              <a:rPr lang="fr-FR" dirty="0" smtClean="0"/>
              <a:t>sur les </a:t>
            </a:r>
            <a:r>
              <a:rPr lang="fr-FR" dirty="0"/>
              <a:t>thématiques du sport grâce à l’outil de planification des mots-clés de Google </a:t>
            </a:r>
            <a:r>
              <a:rPr lang="fr-FR" dirty="0" err="1"/>
              <a:t>Ads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Tx/>
              <a:buChar char="-"/>
            </a:pPr>
            <a:endParaRPr lang="fr-CM" dirty="0" smtClean="0"/>
          </a:p>
          <a:p>
            <a:pPr>
              <a:buFontTx/>
              <a:buChar char="-"/>
            </a:pPr>
            <a:endParaRPr lang="fr-CM" dirty="0" smtClean="0"/>
          </a:p>
          <a:p>
            <a:pPr>
              <a:buFontTx/>
              <a:buChar char="-"/>
            </a:pPr>
            <a:endParaRPr lang="fr-CM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66" y="2878527"/>
            <a:ext cx="7900114" cy="32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5195</TotalTime>
  <Words>1227</Words>
  <Application>Microsoft Office PowerPoint</Application>
  <PresentationFormat>Grand écran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Garamond</vt:lpstr>
      <vt:lpstr>Wingdings</vt:lpstr>
      <vt:lpstr>Organique</vt:lpstr>
      <vt:lpstr>Programme D-CLIC</vt:lpstr>
      <vt:lpstr>IV - Énoncé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Talent4Startup</dc:title>
  <dc:creator>DELL</dc:creator>
  <cp:lastModifiedBy>DELL</cp:lastModifiedBy>
  <cp:revision>55</cp:revision>
  <dcterms:created xsi:type="dcterms:W3CDTF">2022-09-06T16:15:32Z</dcterms:created>
  <dcterms:modified xsi:type="dcterms:W3CDTF">2022-10-28T23:50:26Z</dcterms:modified>
</cp:coreProperties>
</file>