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5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3" d="100"/>
          <a:sy n="73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1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9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4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92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0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1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FFD28-2391-487F-94F8-6A1F35B1A794}" type="datetimeFigureOut">
              <a:rPr lang="fr-FR" smtClean="0"/>
              <a:t>29/10/2022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328F7A-FD97-4242-B152-080D2B341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Programme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 dirty="0"/>
              <a:t>Module : </a:t>
            </a:r>
            <a:r>
              <a:rPr lang="fr-FR" sz="3200" dirty="0" smtClean="0"/>
              <a:t>SEO</a:t>
            </a:r>
          </a:p>
          <a:p>
            <a:r>
              <a:rPr lang="fr-FR" dirty="0"/>
              <a:t>Projet </a:t>
            </a:r>
            <a:r>
              <a:rPr lang="fr-FR" dirty="0" smtClean="0"/>
              <a:t>2 – </a:t>
            </a:r>
            <a:r>
              <a:rPr lang="fr-FR" dirty="0"/>
              <a:t>1er pilier du SEO : La</a:t>
            </a:r>
            <a:br>
              <a:rPr lang="fr-FR" dirty="0"/>
            </a:br>
            <a:r>
              <a:rPr lang="fr-FR" dirty="0"/>
              <a:t>technique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IV - Énoncé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 module vous a permis d’apprendre ce que sont les </a:t>
            </a:r>
            <a:r>
              <a:rPr lang="fr-FR" dirty="0" err="1"/>
              <a:t>backlinks</a:t>
            </a:r>
            <a:r>
              <a:rPr lang="fr-FR" dirty="0"/>
              <a:t> et leur importance dans </a:t>
            </a:r>
            <a:r>
              <a:rPr lang="fr-FR" dirty="0" smtClean="0"/>
              <a:t>une stratégie </a:t>
            </a:r>
            <a:r>
              <a:rPr lang="fr-FR" dirty="0"/>
              <a:t>SEO.</a:t>
            </a:r>
            <a:br>
              <a:rPr lang="fr-FR" dirty="0"/>
            </a:br>
            <a:r>
              <a:rPr lang="fr-FR" dirty="0"/>
              <a:t>Dans cette liste d’exercice, vous devrez mettre en pratique tout ce que vous avez appris </a:t>
            </a:r>
            <a:r>
              <a:rPr lang="fr-FR" dirty="0" smtClean="0"/>
              <a:t>afin d’essayer </a:t>
            </a:r>
            <a:r>
              <a:rPr lang="fr-FR" dirty="0"/>
              <a:t>d’identifier de bons </a:t>
            </a:r>
            <a:r>
              <a:rPr lang="fr-FR" dirty="0" err="1"/>
              <a:t>backlinks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IV-1 PREREQUIS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M" dirty="0" smtClean="0"/>
              <a:t>Le site choisi à étudier </a:t>
            </a:r>
            <a:r>
              <a:rPr lang="fr-CM" dirty="0"/>
              <a:t>est: </a:t>
            </a:r>
            <a:r>
              <a:rPr lang="fr-CM" dirty="0">
                <a:hlinkClick r:id="rId2"/>
              </a:rPr>
              <a:t>https://www.google.com</a:t>
            </a:r>
            <a:r>
              <a:rPr lang="fr-CM" dirty="0" smtClean="0">
                <a:hlinkClick r:id="rId2"/>
              </a:rPr>
              <a:t>/</a:t>
            </a:r>
            <a:endParaRPr lang="fr-CM" dirty="0" smtClean="0"/>
          </a:p>
          <a:p>
            <a:pPr marL="0" indent="0">
              <a:buNone/>
            </a:pPr>
            <a:endParaRPr lang="fr-CM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57" y="3148148"/>
            <a:ext cx="8766540" cy="31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IV-1 PREREQUIS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M" dirty="0" smtClean="0"/>
              <a:t>Le site choisi à étudier </a:t>
            </a:r>
            <a:r>
              <a:rPr lang="fr-CM" dirty="0"/>
              <a:t>est: </a:t>
            </a:r>
            <a:r>
              <a:rPr lang="fr-CM" dirty="0">
                <a:hlinkClick r:id="rId2"/>
              </a:rPr>
              <a:t>https://www.google.com</a:t>
            </a:r>
            <a:r>
              <a:rPr lang="fr-CM" dirty="0" smtClean="0">
                <a:hlinkClick r:id="rId2"/>
              </a:rPr>
              <a:t>/</a:t>
            </a:r>
            <a:endParaRPr lang="fr-CM" dirty="0" smtClean="0"/>
          </a:p>
          <a:p>
            <a:pPr marL="0" indent="0">
              <a:buNone/>
            </a:pPr>
            <a:endParaRPr lang="fr-CM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57" y="3148148"/>
            <a:ext cx="8766540" cy="31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IV.2 - Exercice 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fr-FR" dirty="0" smtClean="0"/>
              <a:t>Définir </a:t>
            </a:r>
            <a:r>
              <a:rPr lang="fr-FR" dirty="0"/>
              <a:t>ce qu’est un </a:t>
            </a:r>
            <a:r>
              <a:rPr lang="fr-FR" dirty="0" err="1"/>
              <a:t>backlink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désigne </a:t>
            </a:r>
            <a:r>
              <a:rPr lang="fr-FR" dirty="0"/>
              <a:t>un lien entrant </a:t>
            </a:r>
            <a:r>
              <a:rPr lang="fr-FR" dirty="0" smtClean="0"/>
              <a:t>renvoyant </a:t>
            </a:r>
            <a:r>
              <a:rPr lang="fr-FR" dirty="0"/>
              <a:t>vers un site internet depuis un autre site</a:t>
            </a:r>
            <a:br>
              <a:rPr lang="fr-FR" dirty="0"/>
            </a:br>
            <a:r>
              <a:rPr lang="fr-FR" dirty="0"/>
              <a:t>internet.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2)	Est-ce </a:t>
            </a:r>
            <a:r>
              <a:rPr lang="fr-FR" dirty="0"/>
              <a:t>qu’un </a:t>
            </a:r>
            <a:r>
              <a:rPr lang="fr-FR" dirty="0" err="1"/>
              <a:t>backlink</a:t>
            </a:r>
            <a:r>
              <a:rPr lang="fr-FR" dirty="0"/>
              <a:t> est indispensable dans une stratégie SEO ? Expliquez pourquoi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Oui avoir une stratégie d’acquisition de </a:t>
            </a:r>
            <a:r>
              <a:rPr lang="fr-FR" dirty="0" err="1"/>
              <a:t>backlinks</a:t>
            </a:r>
            <a:r>
              <a:rPr lang="fr-FR" dirty="0"/>
              <a:t> est indispensable. Pour amener du trafic vers le</a:t>
            </a:r>
            <a:br>
              <a:rPr lang="fr-FR" dirty="0"/>
            </a:br>
            <a:r>
              <a:rPr lang="fr-FR" dirty="0"/>
              <a:t>site web et gagner un meilleur rang dans le SERP. Parce que pour </a:t>
            </a:r>
            <a:r>
              <a:rPr lang="fr-FR" dirty="0" err="1"/>
              <a:t>google</a:t>
            </a:r>
            <a:r>
              <a:rPr lang="fr-FR" dirty="0"/>
              <a:t> ils sont un gage de</a:t>
            </a:r>
            <a:br>
              <a:rPr lang="fr-FR" dirty="0"/>
            </a:br>
            <a:r>
              <a:rPr lang="fr-FR" dirty="0"/>
              <a:t>confiance.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3)	Citer </a:t>
            </a:r>
            <a:r>
              <a:rPr lang="fr-FR" dirty="0"/>
              <a:t>les différents types de </a:t>
            </a:r>
            <a:r>
              <a:rPr lang="fr-FR" dirty="0" err="1"/>
              <a:t>backlinks</a:t>
            </a:r>
            <a:r>
              <a:rPr lang="fr-FR" dirty="0"/>
              <a:t> et leur définition.</a:t>
            </a:r>
            <a:br>
              <a:rPr lang="fr-FR" dirty="0"/>
            </a:b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dofollow</a:t>
            </a:r>
            <a:r>
              <a:rPr lang="fr-FR" b="1" dirty="0"/>
              <a:t> </a:t>
            </a:r>
            <a:r>
              <a:rPr lang="fr-FR" dirty="0"/>
              <a:t>: le plus recherché de tous, le lien suivi par les moteurs de recherche. En réalité,</a:t>
            </a:r>
            <a:br>
              <a:rPr lang="fr-FR" dirty="0"/>
            </a:br>
            <a:r>
              <a:rPr lang="fr-FR" dirty="0"/>
              <a:t>on ne déclare pas qu’un lien est « </a:t>
            </a:r>
            <a:r>
              <a:rPr lang="fr-FR" dirty="0" err="1"/>
              <a:t>dofollow</a:t>
            </a:r>
            <a:r>
              <a:rPr lang="fr-FR" dirty="0"/>
              <a:t> », l’attribut réel est simplement « </a:t>
            </a:r>
            <a:r>
              <a:rPr lang="fr-FR" dirty="0" err="1"/>
              <a:t>follow</a:t>
            </a:r>
            <a:r>
              <a:rPr lang="fr-FR" dirty="0"/>
              <a:t> » ;</a:t>
            </a:r>
            <a:br>
              <a:rPr lang="fr-FR" dirty="0"/>
            </a:b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nofollow</a:t>
            </a:r>
            <a:r>
              <a:rPr lang="fr-FR" b="1" dirty="0"/>
              <a:t> </a:t>
            </a:r>
            <a:r>
              <a:rPr lang="fr-FR" dirty="0"/>
              <a:t>: un type de lien officiellement non suivi (</a:t>
            </a:r>
            <a:r>
              <a:rPr lang="fr-FR" dirty="0" err="1"/>
              <a:t>nofollow</a:t>
            </a:r>
            <a:r>
              <a:rPr lang="fr-FR" dirty="0"/>
              <a:t>) par Google </a:t>
            </a:r>
            <a:r>
              <a:rPr lang="fr-FR" dirty="0" smtClean="0"/>
              <a:t>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9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IV.2 - Exercice 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nofollow</a:t>
            </a:r>
            <a:r>
              <a:rPr lang="fr-FR" b="1" dirty="0"/>
              <a:t> </a:t>
            </a:r>
            <a:r>
              <a:rPr lang="fr-FR" b="1" dirty="0" err="1"/>
              <a:t>ugc</a:t>
            </a:r>
            <a:r>
              <a:rPr lang="fr-FR" b="1" dirty="0"/>
              <a:t> </a:t>
            </a:r>
            <a:r>
              <a:rPr lang="fr-FR" dirty="0"/>
              <a:t>: ce type de </a:t>
            </a:r>
            <a:r>
              <a:rPr lang="fr-FR" dirty="0" err="1"/>
              <a:t>backlink</a:t>
            </a:r>
            <a:r>
              <a:rPr lang="fr-FR" dirty="0"/>
              <a:t> est généralement classifié tel quel par les webmasters</a:t>
            </a:r>
            <a:br>
              <a:rPr lang="fr-FR" dirty="0"/>
            </a:br>
            <a:r>
              <a:rPr lang="fr-FR" dirty="0"/>
              <a:t>eux </a:t>
            </a:r>
            <a:r>
              <a:rPr lang="fr-FR" dirty="0" err="1"/>
              <a:t>memes</a:t>
            </a:r>
            <a:r>
              <a:rPr lang="fr-FR" dirty="0"/>
              <a:t> lorsque ces liens ont été ajoutés par les utilisateurs dudit site et non via le webmaster</a:t>
            </a:r>
            <a:br>
              <a:rPr lang="fr-FR" dirty="0"/>
            </a:br>
            <a:r>
              <a:rPr lang="fr-FR" dirty="0"/>
              <a:t>lui‐même. Le terme UGC désigne le terme User </a:t>
            </a:r>
            <a:r>
              <a:rPr lang="fr-FR" dirty="0" err="1"/>
              <a:t>Generated</a:t>
            </a:r>
            <a:r>
              <a:rPr lang="fr-FR" dirty="0"/>
              <a:t> Content (contenu généré par</a:t>
            </a:r>
            <a:br>
              <a:rPr lang="fr-FR" dirty="0"/>
            </a:br>
            <a:r>
              <a:rPr lang="fr-FR" dirty="0"/>
              <a:t>l’utilisateur).</a:t>
            </a:r>
            <a:br>
              <a:rPr lang="fr-FR" dirty="0"/>
            </a:b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nofollow</a:t>
            </a:r>
            <a:r>
              <a:rPr lang="fr-FR" b="1" dirty="0"/>
              <a:t> </a:t>
            </a:r>
            <a:r>
              <a:rPr lang="fr-FR" b="1" dirty="0" err="1"/>
              <a:t>sponsored</a:t>
            </a:r>
            <a:r>
              <a:rPr lang="fr-FR" b="1" dirty="0"/>
              <a:t> </a:t>
            </a:r>
            <a:r>
              <a:rPr lang="fr-FR" dirty="0"/>
              <a:t>: à l’instar des </a:t>
            </a:r>
            <a:r>
              <a:rPr lang="fr-FR" dirty="0" err="1"/>
              <a:t>backlinks</a:t>
            </a:r>
            <a:r>
              <a:rPr lang="fr-FR" dirty="0"/>
              <a:t> </a:t>
            </a:r>
            <a:r>
              <a:rPr lang="fr-FR" dirty="0" err="1"/>
              <a:t>nofollow</a:t>
            </a:r>
            <a:r>
              <a:rPr lang="fr-FR" dirty="0"/>
              <a:t> </a:t>
            </a:r>
            <a:r>
              <a:rPr lang="fr-FR" dirty="0" err="1"/>
              <a:t>ugc</a:t>
            </a:r>
            <a:r>
              <a:rPr lang="fr-FR" dirty="0"/>
              <a:t>, les </a:t>
            </a:r>
            <a:r>
              <a:rPr lang="fr-FR" dirty="0" err="1"/>
              <a:t>nofollow</a:t>
            </a:r>
            <a:r>
              <a:rPr lang="fr-FR" dirty="0"/>
              <a:t> </a:t>
            </a:r>
            <a:r>
              <a:rPr lang="fr-FR" dirty="0" err="1"/>
              <a:t>sponsored</a:t>
            </a:r>
            <a:r>
              <a:rPr lang="fr-FR" dirty="0"/>
              <a:t> sont des</a:t>
            </a:r>
            <a:br>
              <a:rPr lang="fr-FR" dirty="0"/>
            </a:br>
            <a:r>
              <a:rPr lang="fr-FR" dirty="0"/>
              <a:t>liens qui ont été balisés tels quels par les sites qui vendent des liens sponsorisés dans des articles</a:t>
            </a:r>
            <a:br>
              <a:rPr lang="fr-FR" dirty="0"/>
            </a:br>
            <a:r>
              <a:rPr lang="fr-FR" dirty="0"/>
              <a:t>sponsorisés. Il est important de savoir que ces attributs de liens ne sont pas encore massivement</a:t>
            </a:r>
            <a:br>
              <a:rPr lang="fr-FR" dirty="0"/>
            </a:br>
            <a:r>
              <a:rPr lang="fr-FR" dirty="0"/>
              <a:t>utilisés par les webmasters. Google recommande toutefois leur utilisation officiellement.</a:t>
            </a:r>
            <a:br>
              <a:rPr lang="fr-FR" dirty="0"/>
            </a:br>
            <a:r>
              <a:rPr lang="fr-FR" b="1" dirty="0"/>
              <a:t>Les liens depuis les articles </a:t>
            </a:r>
            <a:r>
              <a:rPr lang="fr-FR" dirty="0"/>
              <a:t>: ce sont aujourd’hui les </a:t>
            </a:r>
            <a:r>
              <a:rPr lang="fr-FR" dirty="0" err="1"/>
              <a:t>backlinks</a:t>
            </a:r>
            <a:r>
              <a:rPr lang="fr-FR" dirty="0"/>
              <a:t> les plus recherchés dans le cadre de</a:t>
            </a:r>
            <a:br>
              <a:rPr lang="fr-FR" dirty="0"/>
            </a:br>
            <a:r>
              <a:rPr lang="fr-FR" dirty="0"/>
              <a:t>campagnes de </a:t>
            </a:r>
            <a:r>
              <a:rPr lang="fr-FR" b="1" dirty="0" err="1"/>
              <a:t>netlinking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/>
              <a:t>Les liens dans les commentaires de blogs </a:t>
            </a:r>
            <a:r>
              <a:rPr lang="fr-FR" dirty="0"/>
              <a:t>: historiquement très recherchés, cette typologie de liens a</a:t>
            </a:r>
            <a:br>
              <a:rPr lang="fr-FR" dirty="0"/>
            </a:br>
            <a:r>
              <a:rPr lang="fr-FR" dirty="0"/>
              <a:t>été massivement pénalisée par Google via les mises à jour Google </a:t>
            </a:r>
            <a:r>
              <a:rPr lang="fr-FR" dirty="0" err="1" smtClean="0"/>
              <a:t>Penguin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/>
              <a:t>Les liens depuis les forums et communautés </a:t>
            </a:r>
            <a:r>
              <a:rPr lang="fr-FR" dirty="0"/>
              <a:t>: ces liens, généralement en </a:t>
            </a:r>
            <a:r>
              <a:rPr lang="fr-FR" dirty="0" err="1"/>
              <a:t>nofollow</a:t>
            </a:r>
            <a:r>
              <a:rPr lang="fr-FR" dirty="0"/>
              <a:t> mais parfois en</a:t>
            </a:r>
            <a:br>
              <a:rPr lang="fr-FR" dirty="0"/>
            </a:br>
            <a:r>
              <a:rPr lang="fr-FR" dirty="0" err="1"/>
              <a:t>dofollow</a:t>
            </a:r>
            <a:r>
              <a:rPr lang="fr-FR" dirty="0"/>
              <a:t> sont généralement effectués naturellement par les utilisateurs des forums pour partager</a:t>
            </a:r>
            <a:br>
              <a:rPr lang="fr-FR" dirty="0"/>
            </a:br>
            <a:r>
              <a:rPr lang="fr-FR" dirty="0"/>
              <a:t>des ressources ou des produits répondant à la question d’un autre internaute. Bien entendu, dans le</a:t>
            </a:r>
            <a:br>
              <a:rPr lang="fr-FR" dirty="0"/>
            </a:br>
            <a:r>
              <a:rPr lang="fr-FR" dirty="0"/>
              <a:t>cadre d’une stratégie de </a:t>
            </a:r>
            <a:r>
              <a:rPr lang="fr-FR" dirty="0" err="1"/>
              <a:t>netlinking</a:t>
            </a:r>
            <a:r>
              <a:rPr lang="fr-FR" dirty="0"/>
              <a:t>, il est possible de créer ces liens artificiellement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27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IV.2 - Exercice 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nofollow</a:t>
            </a:r>
            <a:r>
              <a:rPr lang="fr-FR" b="1" dirty="0"/>
              <a:t> </a:t>
            </a:r>
            <a:r>
              <a:rPr lang="fr-FR" b="1" dirty="0" err="1"/>
              <a:t>ugc</a:t>
            </a:r>
            <a:r>
              <a:rPr lang="fr-FR" b="1" dirty="0"/>
              <a:t> </a:t>
            </a:r>
            <a:r>
              <a:rPr lang="fr-FR" dirty="0"/>
              <a:t>: ce type de </a:t>
            </a:r>
            <a:r>
              <a:rPr lang="fr-FR" dirty="0" err="1"/>
              <a:t>backlink</a:t>
            </a:r>
            <a:r>
              <a:rPr lang="fr-FR" dirty="0"/>
              <a:t> est généralement classifié tel quel par les webmasters</a:t>
            </a:r>
            <a:br>
              <a:rPr lang="fr-FR" dirty="0"/>
            </a:br>
            <a:r>
              <a:rPr lang="fr-FR" dirty="0"/>
              <a:t>eux </a:t>
            </a:r>
            <a:r>
              <a:rPr lang="fr-FR" dirty="0" err="1"/>
              <a:t>memes</a:t>
            </a:r>
            <a:r>
              <a:rPr lang="fr-FR" dirty="0"/>
              <a:t> lorsque ces liens ont été ajoutés par les utilisateurs dudit site et non via le webmaster</a:t>
            </a:r>
            <a:br>
              <a:rPr lang="fr-FR" dirty="0"/>
            </a:br>
            <a:r>
              <a:rPr lang="fr-FR" dirty="0"/>
              <a:t>lui‐même. Le terme UGC désigne le terme User </a:t>
            </a:r>
            <a:r>
              <a:rPr lang="fr-FR" dirty="0" err="1"/>
              <a:t>Generated</a:t>
            </a:r>
            <a:r>
              <a:rPr lang="fr-FR" dirty="0"/>
              <a:t> Content (contenu généré par</a:t>
            </a:r>
            <a:br>
              <a:rPr lang="fr-FR" dirty="0"/>
            </a:br>
            <a:r>
              <a:rPr lang="fr-FR" dirty="0"/>
              <a:t>l’utilisateur).</a:t>
            </a:r>
            <a:br>
              <a:rPr lang="fr-FR" dirty="0"/>
            </a:br>
            <a:r>
              <a:rPr lang="fr-FR" b="1" dirty="0" err="1"/>
              <a:t>Backlink</a:t>
            </a:r>
            <a:r>
              <a:rPr lang="fr-FR" b="1" dirty="0"/>
              <a:t> </a:t>
            </a:r>
            <a:r>
              <a:rPr lang="fr-FR" b="1" dirty="0" err="1"/>
              <a:t>nofollow</a:t>
            </a:r>
            <a:r>
              <a:rPr lang="fr-FR" b="1" dirty="0"/>
              <a:t> </a:t>
            </a:r>
            <a:r>
              <a:rPr lang="fr-FR" b="1" dirty="0" err="1"/>
              <a:t>sponsored</a:t>
            </a:r>
            <a:r>
              <a:rPr lang="fr-FR" b="1" dirty="0"/>
              <a:t> </a:t>
            </a:r>
            <a:r>
              <a:rPr lang="fr-FR" dirty="0"/>
              <a:t>: à l’instar des </a:t>
            </a:r>
            <a:r>
              <a:rPr lang="fr-FR" dirty="0" err="1"/>
              <a:t>backlinks</a:t>
            </a:r>
            <a:r>
              <a:rPr lang="fr-FR" dirty="0"/>
              <a:t> </a:t>
            </a:r>
            <a:r>
              <a:rPr lang="fr-FR" dirty="0" err="1"/>
              <a:t>nofollow</a:t>
            </a:r>
            <a:r>
              <a:rPr lang="fr-FR" dirty="0"/>
              <a:t> </a:t>
            </a:r>
            <a:r>
              <a:rPr lang="fr-FR" dirty="0" err="1"/>
              <a:t>ugc</a:t>
            </a:r>
            <a:r>
              <a:rPr lang="fr-FR" dirty="0"/>
              <a:t>, les </a:t>
            </a:r>
            <a:r>
              <a:rPr lang="fr-FR" dirty="0" err="1"/>
              <a:t>nofollow</a:t>
            </a:r>
            <a:r>
              <a:rPr lang="fr-FR" dirty="0"/>
              <a:t> </a:t>
            </a:r>
            <a:r>
              <a:rPr lang="fr-FR" dirty="0" err="1"/>
              <a:t>sponsored</a:t>
            </a:r>
            <a:r>
              <a:rPr lang="fr-FR" dirty="0"/>
              <a:t> sont des</a:t>
            </a:r>
            <a:br>
              <a:rPr lang="fr-FR" dirty="0"/>
            </a:br>
            <a:r>
              <a:rPr lang="fr-FR" dirty="0"/>
              <a:t>liens qui ont été balisés tels quels par les sites qui vendent des liens sponsorisés dans des articles</a:t>
            </a:r>
            <a:br>
              <a:rPr lang="fr-FR" dirty="0"/>
            </a:br>
            <a:r>
              <a:rPr lang="fr-FR" dirty="0"/>
              <a:t>sponsorisés. Il est important de savoir que ces attributs de liens ne sont pas encore massivement</a:t>
            </a:r>
            <a:br>
              <a:rPr lang="fr-FR" dirty="0"/>
            </a:br>
            <a:r>
              <a:rPr lang="fr-FR" dirty="0"/>
              <a:t>utilisés par les webmasters. Google recommande toutefois leur utilisation officiellement.</a:t>
            </a:r>
            <a:br>
              <a:rPr lang="fr-FR" dirty="0"/>
            </a:br>
            <a:r>
              <a:rPr lang="fr-FR" b="1" dirty="0"/>
              <a:t>Les liens depuis les articles </a:t>
            </a:r>
            <a:r>
              <a:rPr lang="fr-FR" dirty="0"/>
              <a:t>: ce sont aujourd’hui les </a:t>
            </a:r>
            <a:r>
              <a:rPr lang="fr-FR" dirty="0" err="1"/>
              <a:t>backlinks</a:t>
            </a:r>
            <a:r>
              <a:rPr lang="fr-FR" dirty="0"/>
              <a:t> les plus recherchés dans le cadre de</a:t>
            </a:r>
            <a:br>
              <a:rPr lang="fr-FR" dirty="0"/>
            </a:br>
            <a:r>
              <a:rPr lang="fr-FR" dirty="0"/>
              <a:t>campagnes de </a:t>
            </a:r>
            <a:r>
              <a:rPr lang="fr-FR" b="1" dirty="0" err="1"/>
              <a:t>netlinking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/>
              <a:t>Les liens dans les commentaires de blogs </a:t>
            </a:r>
            <a:r>
              <a:rPr lang="fr-FR" dirty="0"/>
              <a:t>: historiquement très recherchés, cette typologie de liens a</a:t>
            </a:r>
            <a:br>
              <a:rPr lang="fr-FR" dirty="0"/>
            </a:br>
            <a:r>
              <a:rPr lang="fr-FR" dirty="0"/>
              <a:t>été massivement pénalisée par Google via les mises à jour Google </a:t>
            </a:r>
            <a:r>
              <a:rPr lang="fr-FR" dirty="0" err="1" smtClean="0"/>
              <a:t>Penguin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b="1" dirty="0"/>
              <a:t>Les liens depuis les forums et communautés </a:t>
            </a:r>
            <a:r>
              <a:rPr lang="fr-FR" dirty="0"/>
              <a:t>: ces liens, généralement en </a:t>
            </a:r>
            <a:r>
              <a:rPr lang="fr-FR" dirty="0" err="1"/>
              <a:t>nofollow</a:t>
            </a:r>
            <a:r>
              <a:rPr lang="fr-FR" dirty="0"/>
              <a:t> mais parfois en</a:t>
            </a:r>
            <a:br>
              <a:rPr lang="fr-FR" dirty="0"/>
            </a:br>
            <a:r>
              <a:rPr lang="fr-FR" dirty="0" err="1"/>
              <a:t>dofollow</a:t>
            </a:r>
            <a:r>
              <a:rPr lang="fr-FR" dirty="0"/>
              <a:t> sont généralement effectués naturellement par les utilisateurs des forums pour partager</a:t>
            </a:r>
            <a:br>
              <a:rPr lang="fr-FR" dirty="0"/>
            </a:br>
            <a:r>
              <a:rPr lang="fr-FR" dirty="0"/>
              <a:t>des ressources ou des produits répondant à la question d’un autre internaute. Bien entendu, dans le</a:t>
            </a:r>
            <a:br>
              <a:rPr lang="fr-FR" dirty="0"/>
            </a:br>
            <a:r>
              <a:rPr lang="fr-FR" dirty="0"/>
              <a:t>cadre d’une stratégie de </a:t>
            </a:r>
            <a:r>
              <a:rPr lang="fr-FR" dirty="0" err="1"/>
              <a:t>netlinking</a:t>
            </a:r>
            <a:r>
              <a:rPr lang="fr-FR" dirty="0"/>
              <a:t>, il est possible de créer ces liens artificiellement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3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IV.2 - Exercice 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/>
              <a:t>Les liens issus des réseaux sociaux </a:t>
            </a:r>
            <a:r>
              <a:rPr lang="fr-FR" dirty="0"/>
              <a:t>: il s’agit simplement de liens issus des principales plateformes</a:t>
            </a:r>
            <a:br>
              <a:rPr lang="fr-FR" dirty="0"/>
            </a:br>
            <a:r>
              <a:rPr lang="fr-FR" dirty="0"/>
              <a:t>sociales, la plupart n’étant pas officiellement suivis par les moteurs de recherche, ils n’ont donc que</a:t>
            </a:r>
            <a:br>
              <a:rPr lang="fr-FR" dirty="0"/>
            </a:br>
            <a:r>
              <a:rPr lang="fr-FR" dirty="0"/>
              <a:t>peu d’intérêt pour le SEO.</a:t>
            </a:r>
            <a:br>
              <a:rPr lang="fr-FR" dirty="0"/>
            </a:br>
            <a:r>
              <a:rPr lang="fr-FR" b="1" dirty="0"/>
              <a:t>Les liens sur des images </a:t>
            </a:r>
            <a:r>
              <a:rPr lang="fr-FR" dirty="0"/>
              <a:t>: bien qu’un lien soit habituellement créé sur du texte, il peut également</a:t>
            </a:r>
            <a:br>
              <a:rPr lang="fr-FR" dirty="0"/>
            </a:br>
            <a:r>
              <a:rPr lang="fr-FR" dirty="0"/>
              <a:t>être ajouté sur une image. Dans ce cas, c’est la balise </a:t>
            </a:r>
            <a:r>
              <a:rPr lang="fr-FR" dirty="0" err="1"/>
              <a:t>alt</a:t>
            </a:r>
            <a:r>
              <a:rPr lang="fr-FR" dirty="0"/>
              <a:t> de l’image qui est interprétée par les</a:t>
            </a:r>
            <a:br>
              <a:rPr lang="fr-FR" dirty="0"/>
            </a:br>
            <a:r>
              <a:rPr lang="fr-FR" dirty="0"/>
              <a:t>moteurs de recherche comme l’ancre du </a:t>
            </a:r>
            <a:r>
              <a:rPr lang="fr-FR" dirty="0" err="1"/>
              <a:t>backlink</a:t>
            </a:r>
            <a:r>
              <a:rPr lang="fr-FR" dirty="0"/>
              <a:t>, il faut donc la choisir avec soin.</a:t>
            </a:r>
            <a:br>
              <a:rPr lang="fr-FR" dirty="0"/>
            </a:br>
            <a:r>
              <a:rPr lang="fr-FR" b="1" dirty="0"/>
              <a:t>Les liens </a:t>
            </a:r>
            <a:r>
              <a:rPr lang="fr-FR" b="1" dirty="0" err="1"/>
              <a:t>sitewide</a:t>
            </a:r>
            <a:r>
              <a:rPr lang="fr-FR" b="1" dirty="0"/>
              <a:t> </a:t>
            </a:r>
            <a:r>
              <a:rPr lang="fr-FR" dirty="0"/>
              <a:t>: un lien </a:t>
            </a:r>
            <a:r>
              <a:rPr lang="fr-FR" dirty="0" err="1"/>
              <a:t>sitewide</a:t>
            </a:r>
            <a:r>
              <a:rPr lang="fr-FR" dirty="0"/>
              <a:t> est par définition un lien qui est fait depuis l’intégralité des</a:t>
            </a:r>
            <a:br>
              <a:rPr lang="fr-FR" dirty="0"/>
            </a:br>
            <a:r>
              <a:rPr lang="fr-FR" dirty="0"/>
              <a:t>pages d’un site web vers une page d’un autre site web. C’est souvent le cas des liens </a:t>
            </a:r>
            <a:r>
              <a:rPr lang="fr-FR" dirty="0" err="1"/>
              <a:t>footer</a:t>
            </a:r>
            <a:r>
              <a:rPr lang="fr-FR" dirty="0"/>
              <a:t> ou de</a:t>
            </a:r>
            <a:br>
              <a:rPr lang="fr-FR" dirty="0"/>
            </a:br>
            <a:r>
              <a:rPr lang="fr-FR" dirty="0"/>
              <a:t>liens intégrés dans des menus de navigation.</a:t>
            </a:r>
            <a:br>
              <a:rPr lang="fr-FR" dirty="0"/>
            </a:br>
            <a:r>
              <a:rPr lang="fr-FR" b="1" dirty="0"/>
              <a:t>Les liens </a:t>
            </a:r>
            <a:r>
              <a:rPr lang="fr-FR" b="1" dirty="0" err="1"/>
              <a:t>footer</a:t>
            </a:r>
            <a:r>
              <a:rPr lang="fr-FR" b="1" dirty="0"/>
              <a:t> </a:t>
            </a:r>
            <a:r>
              <a:rPr lang="fr-FR" dirty="0"/>
              <a:t>: il s’agit de liens ajoutés dans le </a:t>
            </a:r>
            <a:r>
              <a:rPr lang="fr-FR" dirty="0" err="1"/>
              <a:t>footer</a:t>
            </a:r>
            <a:r>
              <a:rPr lang="fr-FR" dirty="0"/>
              <a:t> d’un site web, généralement sur l’intégralité</a:t>
            </a:r>
            <a:br>
              <a:rPr lang="fr-FR" dirty="0"/>
            </a:br>
            <a:r>
              <a:rPr lang="fr-FR" dirty="0"/>
              <a:t>des pages du site. Il ne s’agit pas des liens les plus qualitatifs à créer.</a:t>
            </a:r>
            <a:br>
              <a:rPr lang="fr-FR" dirty="0"/>
            </a:br>
            <a:r>
              <a:rPr lang="fr-FR" b="1" dirty="0"/>
              <a:t>Les liens </a:t>
            </a:r>
            <a:r>
              <a:rPr lang="fr-FR" b="1" dirty="0" err="1"/>
              <a:t>sidebar</a:t>
            </a:r>
            <a:r>
              <a:rPr lang="fr-FR" b="1" dirty="0"/>
              <a:t> </a:t>
            </a:r>
            <a:r>
              <a:rPr lang="fr-FR" dirty="0"/>
              <a:t>: il s’agit de liens créés sur les côtés des sites web, sur la barre de droite</a:t>
            </a:r>
            <a:br>
              <a:rPr lang="fr-FR" dirty="0"/>
            </a:br>
            <a:r>
              <a:rPr lang="fr-FR" dirty="0"/>
              <a:t>habituellement. Ils ne sont également pas très recommandés dans le cadre d’une stratégie de</a:t>
            </a:r>
            <a:br>
              <a:rPr lang="fr-FR" dirty="0"/>
            </a:br>
            <a:r>
              <a:rPr lang="fr-FR" dirty="0" err="1"/>
              <a:t>netlinking</a:t>
            </a:r>
            <a:r>
              <a:rPr lang="fr-FR" dirty="0"/>
              <a:t> de qualité.</a:t>
            </a:r>
            <a:br>
              <a:rPr lang="fr-FR" dirty="0"/>
            </a:br>
            <a:r>
              <a:rPr lang="fr-FR" b="1" dirty="0"/>
              <a:t>Les liens réciproques </a:t>
            </a:r>
            <a:r>
              <a:rPr lang="fr-FR" dirty="0"/>
              <a:t>: habituellement rencontrés dans le cadre d’échange de liens. Un </a:t>
            </a:r>
            <a:r>
              <a:rPr lang="fr-FR" dirty="0" err="1"/>
              <a:t>backlink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réciproque est un lien qui redirige vers une page d’un site alors que ce dernier réalise également un</a:t>
            </a:r>
            <a:br>
              <a:rPr lang="fr-FR" dirty="0"/>
            </a:br>
            <a:r>
              <a:rPr lang="fr-FR" dirty="0"/>
              <a:t>lien vers sa propre page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41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IV.2 - Exercice 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4</a:t>
            </a:r>
            <a:r>
              <a:rPr lang="fr-FR" dirty="0"/>
              <a:t>) A quoi reconnaît-on un bon </a:t>
            </a:r>
            <a:r>
              <a:rPr lang="fr-FR" dirty="0" err="1"/>
              <a:t>backlink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dirty="0" err="1"/>
              <a:t>backlink</a:t>
            </a:r>
            <a:r>
              <a:rPr lang="fr-FR" dirty="0"/>
              <a:t> de très bonne qualité est :</a:t>
            </a:r>
            <a:br>
              <a:rPr lang="fr-FR" dirty="0"/>
            </a:br>
            <a:r>
              <a:rPr lang="fr-FR" dirty="0"/>
              <a:t>1. Un lien avec une ancre semi‐optimisée</a:t>
            </a:r>
            <a:br>
              <a:rPr lang="fr-FR" dirty="0"/>
            </a:br>
            <a:r>
              <a:rPr lang="fr-FR" dirty="0"/>
              <a:t>2. Un lien issu d’un site avec une très bonne autorité et beaucoup de trafic SEO</a:t>
            </a:r>
            <a:br>
              <a:rPr lang="fr-FR" dirty="0"/>
            </a:br>
            <a:r>
              <a:rPr lang="fr-FR" dirty="0"/>
              <a:t>3. Un lien ajouté le plus haut possible dans la page web</a:t>
            </a:r>
            <a:br>
              <a:rPr lang="fr-FR" dirty="0"/>
            </a:br>
            <a:r>
              <a:rPr lang="fr-FR" dirty="0"/>
              <a:t>4. Un lien </a:t>
            </a:r>
            <a:r>
              <a:rPr lang="fr-FR" dirty="0" err="1"/>
              <a:t>dofollow</a:t>
            </a:r>
            <a:r>
              <a:rPr lang="fr-FR" dirty="0"/>
              <a:t> que les moteurs de recherche vont suivre à tous les coups</a:t>
            </a:r>
            <a:br>
              <a:rPr lang="fr-FR" dirty="0"/>
            </a:br>
            <a:r>
              <a:rPr lang="fr-FR" dirty="0"/>
              <a:t>5. Un lien idéalement non payé via un partenariat sponsorisé</a:t>
            </a:r>
            <a:br>
              <a:rPr lang="fr-FR" dirty="0"/>
            </a:br>
            <a:r>
              <a:rPr lang="fr-FR" dirty="0"/>
              <a:t>Un </a:t>
            </a:r>
            <a:r>
              <a:rPr lang="fr-FR" dirty="0" smtClean="0"/>
              <a:t>bon </a:t>
            </a:r>
            <a:r>
              <a:rPr lang="fr-FR" dirty="0" err="1" smtClean="0"/>
              <a:t>backlink</a:t>
            </a:r>
            <a:r>
              <a:rPr lang="fr-FR" dirty="0" smtClean="0"/>
              <a:t> </a:t>
            </a:r>
            <a:r>
              <a:rPr lang="fr-FR" dirty="0"/>
              <a:t>qui va être créé sur un support de qualité, donc</a:t>
            </a:r>
            <a:br>
              <a:rPr lang="fr-FR" dirty="0"/>
            </a:br>
            <a:r>
              <a:rPr lang="fr-FR" dirty="0"/>
              <a:t>un autre site de qualité.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41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5868</TotalTime>
  <Words>172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Organique</vt:lpstr>
      <vt:lpstr>Programme D-CLIC</vt:lpstr>
      <vt:lpstr>IV - Énoncé</vt:lpstr>
      <vt:lpstr>IV-1 PREREQUIS</vt:lpstr>
      <vt:lpstr>IV-1 PREREQUIS</vt:lpstr>
      <vt:lpstr>IV.2 - Exercice 1 :</vt:lpstr>
      <vt:lpstr>IV.2 - Exercice 1 :</vt:lpstr>
      <vt:lpstr>IV.2 - Exercice 1 :</vt:lpstr>
      <vt:lpstr>IV.2 - Exercice 1 :</vt:lpstr>
      <vt:lpstr>IV.2 - Exercice 1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Talent4Startup</dc:title>
  <dc:creator>DELL</dc:creator>
  <cp:lastModifiedBy>DELL</cp:lastModifiedBy>
  <cp:revision>82</cp:revision>
  <dcterms:created xsi:type="dcterms:W3CDTF">2022-09-06T16:15:32Z</dcterms:created>
  <dcterms:modified xsi:type="dcterms:W3CDTF">2022-10-29T18:33:50Z</dcterms:modified>
</cp:coreProperties>
</file>