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aven Pro" charset="0"/>
      <p:regular r:id="rId15"/>
      <p:bold r:id="rId16"/>
    </p:embeddedFont>
    <p:embeddedFont>
      <p:font typeface="Nunito"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8" d="100"/>
          <a:sy n="108" d="100"/>
        </p:scale>
        <p:origin x="-629" y="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068984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6e75499e7a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6e75499e7a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6e75499e7a_0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6e75499e7a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6e75499e7a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6e75499e7a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6e75499e7a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6e75499e7a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6e75499e7a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6e75499e7a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6e75499e7a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6e75499e7a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6e75499e7a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6e75499e7a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6e75499e7a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6e75499e7a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6e75499e7a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6e75499e7a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6e75499e7a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6e75499e7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6e75499e7a_0_2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6e75499e7a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621875" y="776425"/>
            <a:ext cx="4443000" cy="18729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en" sz="2200" dirty="0"/>
              <a:t>Predicting Property Values and Purchase Probabilities with Deep Neural Networks</a:t>
            </a:r>
            <a:endParaRPr sz="2200" dirty="0"/>
          </a:p>
        </p:txBody>
      </p:sp>
      <p:sp>
        <p:nvSpPr>
          <p:cNvPr id="278" name="Google Shape;278;p13"/>
          <p:cNvSpPr txBox="1"/>
          <p:nvPr/>
        </p:nvSpPr>
        <p:spPr>
          <a:xfrm>
            <a:off x="820074" y="3093550"/>
            <a:ext cx="4349803" cy="174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bg2">
                    <a:lumMod val="75000"/>
                  </a:schemeClr>
                </a:solidFill>
                <a:latin typeface="Nunito"/>
                <a:ea typeface="Nunito"/>
                <a:cs typeface="Nunito"/>
                <a:sym typeface="Nunito"/>
              </a:rPr>
              <a:t>By:</a:t>
            </a:r>
            <a:endParaRPr sz="1600" b="1" dirty="0">
              <a:solidFill>
                <a:schemeClr val="bg2">
                  <a:lumMod val="75000"/>
                </a:schemeClr>
              </a:solidFill>
              <a:latin typeface="Nunito"/>
              <a:ea typeface="Nunito"/>
              <a:cs typeface="Nunito"/>
              <a:sym typeface="Nunito"/>
            </a:endParaRPr>
          </a:p>
          <a:p>
            <a:pPr marL="0" lvl="0" indent="0" algn="l" rtl="0">
              <a:spcBef>
                <a:spcPts val="0"/>
              </a:spcBef>
              <a:spcAft>
                <a:spcPts val="0"/>
              </a:spcAft>
              <a:buNone/>
            </a:pPr>
            <a:r>
              <a:rPr lang="en" sz="1600" b="1" dirty="0" smtClean="0">
                <a:solidFill>
                  <a:schemeClr val="bg2">
                    <a:lumMod val="75000"/>
                  </a:schemeClr>
                </a:solidFill>
                <a:latin typeface="Nunito"/>
                <a:ea typeface="Nunito"/>
                <a:cs typeface="Nunito"/>
                <a:sym typeface="Nunito"/>
              </a:rPr>
              <a:t>GIRIVENNELA KARLAPUBI -700748092</a:t>
            </a:r>
            <a:endParaRPr sz="1600" b="1" dirty="0">
              <a:solidFill>
                <a:schemeClr val="bg2">
                  <a:lumMod val="75000"/>
                </a:schemeClr>
              </a:solidFill>
              <a:latin typeface="Nunito"/>
              <a:ea typeface="Nunito"/>
              <a:cs typeface="Nunito"/>
              <a:sym typeface="Nunito"/>
            </a:endParaRPr>
          </a:p>
          <a:p>
            <a:pPr marL="0" lvl="0" indent="0" algn="l" rtl="0">
              <a:spcBef>
                <a:spcPts val="0"/>
              </a:spcBef>
              <a:spcAft>
                <a:spcPts val="0"/>
              </a:spcAft>
              <a:buNone/>
            </a:pPr>
            <a:r>
              <a:rPr lang="en" sz="1600" b="1" dirty="0" smtClean="0">
                <a:solidFill>
                  <a:schemeClr val="bg2">
                    <a:lumMod val="75000"/>
                  </a:schemeClr>
                </a:solidFill>
                <a:latin typeface="Nunito"/>
                <a:ea typeface="Nunito"/>
                <a:cs typeface="Nunito"/>
                <a:sym typeface="Nunito"/>
              </a:rPr>
              <a:t>JYOSHNA YARRAGUNTLA-700758848</a:t>
            </a:r>
            <a:endParaRPr sz="1600" b="1" dirty="0">
              <a:solidFill>
                <a:schemeClr val="bg2">
                  <a:lumMod val="75000"/>
                </a:schemeClr>
              </a:solidFill>
              <a:latin typeface="Nunito"/>
              <a:ea typeface="Nunito"/>
              <a:cs typeface="Nunito"/>
              <a:sym typeface="Nunito"/>
            </a:endParaRPr>
          </a:p>
          <a:p>
            <a:r>
              <a:rPr lang="en" sz="1600" b="1" dirty="0" smtClean="0">
                <a:solidFill>
                  <a:schemeClr val="bg2">
                    <a:lumMod val="75000"/>
                  </a:schemeClr>
                </a:solidFill>
                <a:latin typeface="Nunito"/>
                <a:ea typeface="Nunito"/>
                <a:cs typeface="Nunito"/>
                <a:sym typeface="Nunito"/>
              </a:rPr>
              <a:t>KORRA RAHUL-</a:t>
            </a:r>
            <a:r>
              <a:rPr lang="en" sz="1600" b="1" dirty="0">
                <a:solidFill>
                  <a:schemeClr val="bg2">
                    <a:lumMod val="75000"/>
                  </a:schemeClr>
                </a:solidFill>
                <a:latin typeface="Nunito"/>
                <a:ea typeface="Nunito"/>
                <a:cs typeface="Nunito"/>
                <a:sym typeface="Nunito"/>
              </a:rPr>
              <a:t>700759712</a:t>
            </a:r>
          </a:p>
          <a:p>
            <a:pPr marL="0" lvl="0" indent="0" algn="l" rtl="0">
              <a:spcBef>
                <a:spcPts val="0"/>
              </a:spcBef>
              <a:spcAft>
                <a:spcPts val="0"/>
              </a:spcAft>
              <a:buNone/>
            </a:pPr>
            <a:endParaRPr sz="1600" b="1" dirty="0">
              <a:solidFill>
                <a:schemeClr val="bg2">
                  <a:lumMod val="75000"/>
                </a:schemeClr>
              </a:solidFill>
              <a:latin typeface="Nunito"/>
              <a:ea typeface="Nunito"/>
              <a:cs typeface="Nunito"/>
              <a:sym typeface="Nunito"/>
            </a:endParaRPr>
          </a:p>
          <a:p>
            <a:pPr marL="0" lvl="0" indent="0" algn="l" rtl="0">
              <a:spcBef>
                <a:spcPts val="0"/>
              </a:spcBef>
              <a:spcAft>
                <a:spcPts val="0"/>
              </a:spcAft>
              <a:buNone/>
            </a:pPr>
            <a:endParaRPr sz="1600" dirty="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Google Shape;334;p22"/>
          <p:cNvPicPr preferRelativeResize="0"/>
          <p:nvPr/>
        </p:nvPicPr>
        <p:blipFill>
          <a:blip r:embed="rId3">
            <a:alphaModFix/>
          </a:blip>
          <a:stretch>
            <a:fillRect/>
          </a:stretch>
        </p:blipFill>
        <p:spPr>
          <a:xfrm>
            <a:off x="816550" y="335250"/>
            <a:ext cx="3209925" cy="3086100"/>
          </a:xfrm>
          <a:prstGeom prst="rect">
            <a:avLst/>
          </a:prstGeom>
          <a:noFill/>
          <a:ln>
            <a:noFill/>
          </a:ln>
        </p:spPr>
      </p:pic>
      <p:pic>
        <p:nvPicPr>
          <p:cNvPr id="335" name="Google Shape;335;p22"/>
          <p:cNvPicPr preferRelativeResize="0"/>
          <p:nvPr/>
        </p:nvPicPr>
        <p:blipFill>
          <a:blip r:embed="rId4">
            <a:alphaModFix/>
          </a:blip>
          <a:stretch>
            <a:fillRect/>
          </a:stretch>
        </p:blipFill>
        <p:spPr>
          <a:xfrm>
            <a:off x="5050050" y="814925"/>
            <a:ext cx="3209925" cy="2324100"/>
          </a:xfrm>
          <a:prstGeom prst="rect">
            <a:avLst/>
          </a:prstGeom>
          <a:noFill/>
          <a:ln>
            <a:noFill/>
          </a:ln>
        </p:spPr>
      </p:pic>
      <p:sp>
        <p:nvSpPr>
          <p:cNvPr id="336" name="Google Shape;336;p22"/>
          <p:cNvSpPr txBox="1"/>
          <p:nvPr/>
        </p:nvSpPr>
        <p:spPr>
          <a:xfrm>
            <a:off x="916325" y="3613325"/>
            <a:ext cx="3022200" cy="40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lt1"/>
                </a:solidFill>
                <a:latin typeface="Nunito"/>
                <a:ea typeface="Nunito"/>
                <a:cs typeface="Nunito"/>
                <a:sym typeface="Nunito"/>
              </a:rPr>
              <a:t>Fig: HeatMap</a:t>
            </a:r>
            <a:endParaRPr sz="1300">
              <a:solidFill>
                <a:schemeClr val="lt1"/>
              </a:solidFill>
              <a:latin typeface="Nunito"/>
              <a:ea typeface="Nunito"/>
              <a:cs typeface="Nunito"/>
              <a:sym typeface="Nunito"/>
            </a:endParaRPr>
          </a:p>
        </p:txBody>
      </p:sp>
      <p:sp>
        <p:nvSpPr>
          <p:cNvPr id="337" name="Google Shape;337;p22"/>
          <p:cNvSpPr txBox="1"/>
          <p:nvPr/>
        </p:nvSpPr>
        <p:spPr>
          <a:xfrm>
            <a:off x="5143913" y="3613325"/>
            <a:ext cx="3022200" cy="40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lt1"/>
                </a:solidFill>
                <a:latin typeface="Nunito"/>
                <a:ea typeface="Nunito"/>
                <a:cs typeface="Nunito"/>
                <a:sym typeface="Nunito"/>
              </a:rPr>
              <a:t>Fig: Epoch Vs RMSE</a:t>
            </a:r>
            <a:endParaRPr sz="1300">
              <a:solidFill>
                <a:schemeClr val="lt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23"/>
          <p:cNvPicPr preferRelativeResize="0"/>
          <p:nvPr/>
        </p:nvPicPr>
        <p:blipFill>
          <a:blip r:embed="rId3">
            <a:alphaModFix/>
          </a:blip>
          <a:stretch>
            <a:fillRect/>
          </a:stretch>
        </p:blipFill>
        <p:spPr>
          <a:xfrm>
            <a:off x="941675" y="717875"/>
            <a:ext cx="3209925" cy="2314575"/>
          </a:xfrm>
          <a:prstGeom prst="rect">
            <a:avLst/>
          </a:prstGeom>
          <a:noFill/>
          <a:ln>
            <a:noFill/>
          </a:ln>
        </p:spPr>
      </p:pic>
      <p:pic>
        <p:nvPicPr>
          <p:cNvPr id="343" name="Google Shape;343;p23"/>
          <p:cNvPicPr preferRelativeResize="0"/>
          <p:nvPr/>
        </p:nvPicPr>
        <p:blipFill>
          <a:blip r:embed="rId4">
            <a:alphaModFix/>
          </a:blip>
          <a:stretch>
            <a:fillRect/>
          </a:stretch>
        </p:blipFill>
        <p:spPr>
          <a:xfrm>
            <a:off x="4751675" y="641675"/>
            <a:ext cx="3209925" cy="2390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4"/>
          <p:cNvSpPr txBox="1">
            <a:spLocks noGrp="1"/>
          </p:cNvSpPr>
          <p:nvPr>
            <p:ph type="title"/>
          </p:nvPr>
        </p:nvSpPr>
        <p:spPr>
          <a:xfrm>
            <a:off x="1388625" y="772725"/>
            <a:ext cx="6366900" cy="434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sz="3200"/>
              <a:t>References</a:t>
            </a:r>
            <a:endParaRPr sz="3200"/>
          </a:p>
        </p:txBody>
      </p:sp>
      <p:sp>
        <p:nvSpPr>
          <p:cNvPr id="349" name="Google Shape;349;p24"/>
          <p:cNvSpPr txBox="1">
            <a:spLocks noGrp="1"/>
          </p:cNvSpPr>
          <p:nvPr>
            <p:ph type="body" idx="1"/>
          </p:nvPr>
        </p:nvSpPr>
        <p:spPr>
          <a:xfrm>
            <a:off x="1388550" y="1582400"/>
            <a:ext cx="6366900" cy="2877900"/>
          </a:xfrm>
          <a:prstGeom prst="rect">
            <a:avLst/>
          </a:prstGeom>
        </p:spPr>
        <p:txBody>
          <a:bodyPr spcFirstLastPara="1" wrap="square" lIns="91425" tIns="91425" rIns="91425" bIns="91425" anchor="t" anchorCtr="0">
            <a:normAutofit/>
          </a:bodyPr>
          <a:lstStyle/>
          <a:p>
            <a:pPr marL="0" lvl="0" indent="0" algn="just" rtl="0">
              <a:lnSpc>
                <a:spcPct val="104583"/>
              </a:lnSpc>
              <a:spcBef>
                <a:spcPts val="1500"/>
              </a:spcBef>
              <a:spcAft>
                <a:spcPts val="0"/>
              </a:spcAft>
              <a:buClr>
                <a:schemeClr val="lt1"/>
              </a:buClr>
              <a:buSzPts val="1000"/>
              <a:buFont typeface="Times New Roman"/>
              <a:buNone/>
            </a:pPr>
            <a:r>
              <a:rPr lang="en" sz="1000" i="1">
                <a:latin typeface="Times New Roman"/>
                <a:ea typeface="Times New Roman"/>
                <a:cs typeface="Times New Roman"/>
                <a:sym typeface="Times New Roman"/>
              </a:rPr>
              <a:t>1) Wang, Y., Zhang, X., &amp; Zhou, D. (2019). A Deep Learning Approach for Housing Price Prediction Using Multiple Data Sources. Expert Systems with Applications, 123, 415-427.</a:t>
            </a:r>
            <a:endParaRPr sz="1000" i="1">
              <a:latin typeface="Times New Roman"/>
              <a:ea typeface="Times New Roman"/>
              <a:cs typeface="Times New Roman"/>
              <a:sym typeface="Times New Roman"/>
            </a:endParaRPr>
          </a:p>
          <a:p>
            <a:pPr marL="0" lvl="0" indent="0" algn="just" rtl="0">
              <a:lnSpc>
                <a:spcPct val="104583"/>
              </a:lnSpc>
              <a:spcBef>
                <a:spcPts val="0"/>
              </a:spcBef>
              <a:spcAft>
                <a:spcPts val="0"/>
              </a:spcAft>
              <a:buClr>
                <a:schemeClr val="lt1"/>
              </a:buClr>
              <a:buSzPts val="1000"/>
              <a:buFont typeface="Times New Roman"/>
              <a:buNone/>
            </a:pPr>
            <a:r>
              <a:rPr lang="en" sz="1000" i="1">
                <a:latin typeface="Times New Roman"/>
                <a:ea typeface="Times New Roman"/>
                <a:cs typeface="Times New Roman"/>
                <a:sym typeface="Times New Roman"/>
              </a:rPr>
              <a:t>2)Liu, Q., Jiang, H., &amp; Liu, J. (2019). An Ensemble Learning Approach for Housing Price Prediction. Neurocomputing, 329, 139-150.</a:t>
            </a:r>
            <a:endParaRPr sz="1000" i="1">
              <a:latin typeface="Times New Roman"/>
              <a:ea typeface="Times New Roman"/>
              <a:cs typeface="Times New Roman"/>
              <a:sym typeface="Times New Roman"/>
            </a:endParaRPr>
          </a:p>
          <a:p>
            <a:pPr marL="0" lvl="0" indent="0" algn="just" rtl="0">
              <a:lnSpc>
                <a:spcPct val="104583"/>
              </a:lnSpc>
              <a:spcBef>
                <a:spcPts val="0"/>
              </a:spcBef>
              <a:spcAft>
                <a:spcPts val="0"/>
              </a:spcAft>
              <a:buClr>
                <a:schemeClr val="lt1"/>
              </a:buClr>
              <a:buSzPts val="1000"/>
              <a:buFont typeface="Times New Roman"/>
              <a:buNone/>
            </a:pPr>
            <a:r>
              <a:rPr lang="en" sz="1000" i="1">
                <a:latin typeface="Times New Roman"/>
                <a:ea typeface="Times New Roman"/>
                <a:cs typeface="Times New Roman"/>
                <a:sym typeface="Times New Roman"/>
              </a:rPr>
              <a:t>3)Zhang, H., Li, H., &amp; Zhang, Y. (2020). Deep Learning Models for Real Estate Price Prediction: A Comparative Study. Journal of Real Estate Research, 42(1), 85-106.</a:t>
            </a:r>
            <a:endParaRPr sz="1000" i="1">
              <a:latin typeface="Times New Roman"/>
              <a:ea typeface="Times New Roman"/>
              <a:cs typeface="Times New Roman"/>
              <a:sym typeface="Times New Roman"/>
            </a:endParaRPr>
          </a:p>
          <a:p>
            <a:pPr marL="0" lvl="0" indent="0" algn="just" rtl="0">
              <a:lnSpc>
                <a:spcPct val="104583"/>
              </a:lnSpc>
              <a:spcBef>
                <a:spcPts val="0"/>
              </a:spcBef>
              <a:spcAft>
                <a:spcPts val="0"/>
              </a:spcAft>
              <a:buClr>
                <a:schemeClr val="lt1"/>
              </a:buClr>
              <a:buSzPts val="1000"/>
              <a:buFont typeface="Times New Roman"/>
              <a:buNone/>
            </a:pPr>
            <a:r>
              <a:rPr lang="en" sz="1000" i="1">
                <a:latin typeface="Times New Roman"/>
                <a:ea typeface="Times New Roman"/>
                <a:cs typeface="Times New Roman"/>
                <a:sym typeface="Times New Roman"/>
              </a:rPr>
              <a:t>4) Chen, L., Chen, S., &amp; Bai, X. (2019). A Comparative Study of Regression Techniques for Housing Price Prediction. Information, 10(11), 379.</a:t>
            </a:r>
            <a:endParaRPr sz="1000" i="1">
              <a:latin typeface="Times New Roman"/>
              <a:ea typeface="Times New Roman"/>
              <a:cs typeface="Times New Roman"/>
              <a:sym typeface="Times New Roman"/>
            </a:endParaRPr>
          </a:p>
          <a:p>
            <a:pPr marL="0" lvl="0" indent="0" algn="just" rtl="0">
              <a:lnSpc>
                <a:spcPct val="104583"/>
              </a:lnSpc>
              <a:spcBef>
                <a:spcPts val="0"/>
              </a:spcBef>
              <a:spcAft>
                <a:spcPts val="0"/>
              </a:spcAft>
              <a:buClr>
                <a:schemeClr val="lt1"/>
              </a:buClr>
              <a:buSzPts val="1000"/>
              <a:buFont typeface="Times New Roman"/>
              <a:buNone/>
            </a:pPr>
            <a:r>
              <a:rPr lang="en" sz="1000" i="1">
                <a:latin typeface="Times New Roman"/>
                <a:ea typeface="Times New Roman"/>
                <a:cs typeface="Times New Roman"/>
                <a:sym typeface="Times New Roman"/>
              </a:rPr>
              <a:t>5) Wang, C., Zhang, Y., &amp; Zhou, L. (2019). Predicting Housing Prices with Gradient Boosting Machines. Journal of Computers, 14(8), 1170-1177.</a:t>
            </a:r>
            <a:endParaRPr sz="1000" i="1">
              <a:latin typeface="Times New Roman"/>
              <a:ea typeface="Times New Roman"/>
              <a:cs typeface="Times New Roman"/>
              <a:sym typeface="Times New Roman"/>
            </a:endParaRPr>
          </a:p>
          <a:p>
            <a:pPr marL="0" lvl="0" indent="0" algn="just" rtl="0">
              <a:lnSpc>
                <a:spcPct val="104583"/>
              </a:lnSpc>
              <a:spcBef>
                <a:spcPts val="0"/>
              </a:spcBef>
              <a:spcAft>
                <a:spcPts val="0"/>
              </a:spcAft>
              <a:buClr>
                <a:schemeClr val="lt1"/>
              </a:buClr>
              <a:buSzPts val="1000"/>
              <a:buFont typeface="Times New Roman"/>
              <a:buNone/>
            </a:pPr>
            <a:r>
              <a:rPr lang="en" sz="1000" i="1">
                <a:latin typeface="Times New Roman"/>
                <a:ea typeface="Times New Roman"/>
                <a:cs typeface="Times New Roman"/>
                <a:sym typeface="Times New Roman"/>
              </a:rPr>
              <a:t>6) Wang, L., Zhang, W., &amp; Xu, X. (2019). A Hybrid Machine Learning Approach for Real Estate Price Prediction. IEEE Access, 7, 132054-132065.</a:t>
            </a:r>
            <a:endParaRPr sz="1000" i="1">
              <a:latin typeface="Times New Roman"/>
              <a:ea typeface="Times New Roman"/>
              <a:cs typeface="Times New Roman"/>
              <a:sym typeface="Times New Roman"/>
            </a:endParaRPr>
          </a:p>
          <a:p>
            <a:pPr marL="0" lvl="0" indent="0" algn="just" rtl="0">
              <a:lnSpc>
                <a:spcPct val="104583"/>
              </a:lnSpc>
              <a:spcBef>
                <a:spcPts val="0"/>
              </a:spcBef>
              <a:spcAft>
                <a:spcPts val="0"/>
              </a:spcAft>
              <a:buClr>
                <a:schemeClr val="lt1"/>
              </a:buClr>
              <a:buSzPts val="1000"/>
              <a:buFont typeface="Times New Roman"/>
              <a:buNone/>
            </a:pPr>
            <a:r>
              <a:rPr lang="en" sz="1000" i="1">
                <a:latin typeface="Times New Roman"/>
                <a:ea typeface="Times New Roman"/>
                <a:cs typeface="Times New Roman"/>
                <a:sym typeface="Times New Roman"/>
              </a:rPr>
              <a:t>7) Wang, X., Zhang, H., &amp; Zhao, Y. (2020). Predicting House Prices with Recurrent Neural Networks: A Case Study in California. Neural Computing and Applications, 32, 10923-10934.</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88550" y="90475"/>
            <a:ext cx="6366900" cy="6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900"/>
              <a:t>Roles and Responsibilities</a:t>
            </a:r>
            <a:endParaRPr sz="2900"/>
          </a:p>
        </p:txBody>
      </p:sp>
      <p:sp>
        <p:nvSpPr>
          <p:cNvPr id="284" name="Google Shape;284;p14"/>
          <p:cNvSpPr txBox="1">
            <a:spLocks noGrp="1"/>
          </p:cNvSpPr>
          <p:nvPr>
            <p:ph type="body" idx="1"/>
          </p:nvPr>
        </p:nvSpPr>
        <p:spPr>
          <a:xfrm>
            <a:off x="1388625" y="1158875"/>
            <a:ext cx="6366900" cy="3089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500" b="1" dirty="0" smtClean="0">
                <a:solidFill>
                  <a:schemeClr val="bg2">
                    <a:lumMod val="75000"/>
                  </a:schemeClr>
                </a:solidFill>
              </a:rPr>
              <a:t>GIRIVENNELA</a:t>
            </a:r>
            <a:r>
              <a:rPr lang="en" sz="1500" dirty="0" smtClean="0"/>
              <a:t>- </a:t>
            </a:r>
            <a:r>
              <a:rPr lang="en" sz="1500" dirty="0"/>
              <a:t>Data Preprocessing and Feature Engineering</a:t>
            </a:r>
            <a:endParaRPr sz="1500" dirty="0"/>
          </a:p>
          <a:p>
            <a:pPr marL="0" lvl="0" indent="0" algn="just" rtl="0">
              <a:spcBef>
                <a:spcPts val="1200"/>
              </a:spcBef>
              <a:spcAft>
                <a:spcPts val="0"/>
              </a:spcAft>
              <a:buNone/>
            </a:pPr>
            <a:r>
              <a:rPr lang="en" sz="1500" b="1" dirty="0" smtClean="0">
                <a:solidFill>
                  <a:schemeClr val="bg2">
                    <a:lumMod val="75000"/>
                  </a:schemeClr>
                </a:solidFill>
              </a:rPr>
              <a:t>GIRIVENNELA</a:t>
            </a:r>
            <a:r>
              <a:rPr lang="en" sz="1500" dirty="0" smtClean="0"/>
              <a:t>- </a:t>
            </a:r>
            <a:r>
              <a:rPr lang="en" sz="1500" dirty="0"/>
              <a:t>Design Model Architecture</a:t>
            </a:r>
            <a:endParaRPr sz="1500" dirty="0"/>
          </a:p>
          <a:p>
            <a:pPr marL="0" lvl="0" indent="0" algn="just" rtl="0">
              <a:spcBef>
                <a:spcPts val="1200"/>
              </a:spcBef>
              <a:spcAft>
                <a:spcPts val="0"/>
              </a:spcAft>
              <a:buNone/>
            </a:pPr>
            <a:r>
              <a:rPr lang="en" sz="1500" b="1" dirty="0" smtClean="0">
                <a:solidFill>
                  <a:schemeClr val="bg2">
                    <a:lumMod val="75000"/>
                  </a:schemeClr>
                </a:solidFill>
              </a:rPr>
              <a:t>KORRA RAHUL </a:t>
            </a:r>
            <a:r>
              <a:rPr lang="en" sz="1500" dirty="0"/>
              <a:t>-  Model Training and testing</a:t>
            </a:r>
            <a:endParaRPr sz="1500" dirty="0"/>
          </a:p>
          <a:p>
            <a:pPr marL="0" lvl="0" indent="0" algn="just" rtl="0">
              <a:spcBef>
                <a:spcPts val="1200"/>
              </a:spcBef>
              <a:spcAft>
                <a:spcPts val="1200"/>
              </a:spcAft>
              <a:buNone/>
            </a:pPr>
            <a:r>
              <a:rPr lang="en" sz="1500" b="1" dirty="0" smtClean="0">
                <a:solidFill>
                  <a:schemeClr val="bg2">
                    <a:lumMod val="75000"/>
                  </a:schemeClr>
                </a:solidFill>
              </a:rPr>
              <a:t>JYOSHNA YARRAGUNTLA</a:t>
            </a:r>
            <a:r>
              <a:rPr lang="en" sz="1500" dirty="0" smtClean="0"/>
              <a:t>- </a:t>
            </a:r>
            <a:r>
              <a:rPr lang="en" sz="1500" dirty="0"/>
              <a:t>Evaluation and visualization</a:t>
            </a:r>
            <a:endParaRPr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88625" y="80850"/>
            <a:ext cx="6366900" cy="683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200"/>
              <a:t>Motivation</a:t>
            </a:r>
            <a:endParaRPr sz="3200"/>
          </a:p>
        </p:txBody>
      </p:sp>
      <p:sp>
        <p:nvSpPr>
          <p:cNvPr id="290" name="Google Shape;290;p15"/>
          <p:cNvSpPr txBox="1">
            <a:spLocks noGrp="1"/>
          </p:cNvSpPr>
          <p:nvPr>
            <p:ph type="body" idx="1"/>
          </p:nvPr>
        </p:nvSpPr>
        <p:spPr>
          <a:xfrm>
            <a:off x="1388625" y="937500"/>
            <a:ext cx="6804300" cy="32631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0"/>
              </a:spcBef>
              <a:spcAft>
                <a:spcPts val="1200"/>
              </a:spcAft>
              <a:buNone/>
            </a:pPr>
            <a:r>
              <a:rPr lang="en"/>
              <a:t>The motivation behind predicting house prices in California using deep neural networks stems from the profound impact of real estate on individuals, communities, and economies. Accurately estimating house prices is crucial for various stakeholders, including homebuyers, sellers, real estate agents, and policymakers. For homebuyers, understanding the fair market value of a property enables informed decision-making regarding affordability and investment potential. Conversely, sellers benefit from pricing their properties competitively to attract buyers while maximizing returns. Real estate agents rely on accurate pricing models to provide clients with reliable guidance and ensure successful transactions. Furthermore, policymakers use insights from housing market predictions to formulate effective strategies for urban planning, affordable housing initiatives, and economic development. By leveraging advanced deep learning techniques, such as neural networks, this research aims to enhance the accuracy and reliability of house price predictions, thereby empowering stakeholders with valuable insights into the dynamic real estate market of California. Ultimately, the ability to predict house prices with precision contributes to a more transparent, efficient, and equitable housing ecosystem, fostering sustainable growth and prosperity for individuals and communities alike.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88625" y="127825"/>
            <a:ext cx="6366900" cy="6462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sz="3200"/>
              <a:t>Objectives of Project</a:t>
            </a:r>
            <a:endParaRPr sz="3200"/>
          </a:p>
        </p:txBody>
      </p:sp>
      <p:sp>
        <p:nvSpPr>
          <p:cNvPr id="296" name="Google Shape;296;p16"/>
          <p:cNvSpPr txBox="1">
            <a:spLocks noGrp="1"/>
          </p:cNvSpPr>
          <p:nvPr>
            <p:ph type="body" idx="1"/>
          </p:nvPr>
        </p:nvSpPr>
        <p:spPr>
          <a:xfrm>
            <a:off x="1388625" y="860500"/>
            <a:ext cx="6987300" cy="33111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200"/>
              <a:t>1. Develop and implement a deep neural network (DNN) model for predicting house prices in California.</a:t>
            </a:r>
            <a:endParaRPr sz="1200"/>
          </a:p>
          <a:p>
            <a:pPr marL="0" lvl="0" indent="0" algn="just" rtl="0">
              <a:lnSpc>
                <a:spcPct val="115000"/>
              </a:lnSpc>
              <a:spcBef>
                <a:spcPts val="0"/>
              </a:spcBef>
              <a:spcAft>
                <a:spcPts val="0"/>
              </a:spcAft>
              <a:buNone/>
            </a:pPr>
            <a:r>
              <a:rPr lang="en" sz="1200"/>
              <a:t>2. Explore and analyze the intricate relationships between various socio-economic, demographic, and geographical factors influencing housing prices.</a:t>
            </a:r>
            <a:endParaRPr sz="1200"/>
          </a:p>
          <a:p>
            <a:pPr marL="0" lvl="0" indent="0" algn="just" rtl="0">
              <a:lnSpc>
                <a:spcPct val="115000"/>
              </a:lnSpc>
              <a:spcBef>
                <a:spcPts val="0"/>
              </a:spcBef>
              <a:spcAft>
                <a:spcPts val="0"/>
              </a:spcAft>
              <a:buNone/>
            </a:pPr>
            <a:r>
              <a:rPr lang="en" sz="1200"/>
              <a:t>3. Enhance the predictive accuracy and reliability of house price predictions by leveraging advanced machine learning techniques.</a:t>
            </a:r>
            <a:endParaRPr sz="1200"/>
          </a:p>
          <a:p>
            <a:pPr marL="0" lvl="0" indent="0" algn="just" rtl="0">
              <a:lnSpc>
                <a:spcPct val="115000"/>
              </a:lnSpc>
              <a:spcBef>
                <a:spcPts val="0"/>
              </a:spcBef>
              <a:spcAft>
                <a:spcPts val="0"/>
              </a:spcAft>
              <a:buNone/>
            </a:pPr>
            <a:r>
              <a:rPr lang="en" sz="1200"/>
              <a:t>4. Investigate the effectiveness of feature engineering methods in capturing relevant signals and reducing noise within heterogeneous housing datasets.</a:t>
            </a:r>
            <a:endParaRPr sz="1200"/>
          </a:p>
          <a:p>
            <a:pPr marL="0" lvl="0" indent="0" algn="just" rtl="0">
              <a:lnSpc>
                <a:spcPct val="115000"/>
              </a:lnSpc>
              <a:spcBef>
                <a:spcPts val="0"/>
              </a:spcBef>
              <a:spcAft>
                <a:spcPts val="0"/>
              </a:spcAft>
              <a:buNone/>
            </a:pPr>
            <a:r>
              <a:rPr lang="en" sz="1200"/>
              <a:t>5. Optimize the architecture and hyperparameters of the DNN model to improve convergence, prevent overfitting, and enhance generalization capabilities.</a:t>
            </a:r>
            <a:endParaRPr sz="1200"/>
          </a:p>
          <a:p>
            <a:pPr marL="0" lvl="0" indent="0" algn="just" rtl="0">
              <a:lnSpc>
                <a:spcPct val="115000"/>
              </a:lnSpc>
              <a:spcBef>
                <a:spcPts val="0"/>
              </a:spcBef>
              <a:spcAft>
                <a:spcPts val="0"/>
              </a:spcAft>
              <a:buNone/>
            </a:pPr>
            <a:r>
              <a:rPr lang="en" sz="1200"/>
              <a:t>6. Evaluate the performance of the DNN model against baseline models and traditional regression techniques using comprehensive metrics such as mean squared error (MSE) and coefficient of determination (R²).</a:t>
            </a:r>
            <a:endParaRPr sz="1200"/>
          </a:p>
          <a:p>
            <a:pPr marL="0" lvl="0" indent="0" algn="just" rtl="0">
              <a:lnSpc>
                <a:spcPct val="115000"/>
              </a:lnSpc>
              <a:spcBef>
                <a:spcPts val="0"/>
              </a:spcBef>
              <a:spcAft>
                <a:spcPts val="0"/>
              </a:spcAft>
              <a:buNone/>
            </a:pPr>
            <a:r>
              <a:rPr lang="en" sz="1200"/>
              <a:t>7. Explore interpretability techniques to gain insights into the factors driving housing price dynamics in California and uncover latent patterns within the data.</a:t>
            </a:r>
            <a:endParaRPr sz="1200"/>
          </a:p>
          <a:p>
            <a:pPr marL="0" lvl="0" indent="0" algn="just" rtl="0">
              <a:spcBef>
                <a:spcPts val="0"/>
              </a:spcBef>
              <a:spcAft>
                <a:spcPts val="1200"/>
              </a:spcAft>
              <a:buNone/>
            </a:pP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88625" y="339575"/>
            <a:ext cx="6366900" cy="569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sz="3200"/>
              <a:t>Related Work</a:t>
            </a:r>
            <a:endParaRPr sz="3200"/>
          </a:p>
        </p:txBody>
      </p:sp>
      <p:sp>
        <p:nvSpPr>
          <p:cNvPr id="302" name="Google Shape;302;p17"/>
          <p:cNvSpPr txBox="1">
            <a:spLocks noGrp="1"/>
          </p:cNvSpPr>
          <p:nvPr>
            <p:ph type="body" idx="1"/>
          </p:nvPr>
        </p:nvSpPr>
        <p:spPr>
          <a:xfrm>
            <a:off x="694950" y="1101125"/>
            <a:ext cx="7815600" cy="3060900"/>
          </a:xfrm>
          <a:prstGeom prst="rect">
            <a:avLst/>
          </a:prstGeom>
        </p:spPr>
        <p:txBody>
          <a:bodyPr spcFirstLastPara="1" wrap="square" lIns="91425" tIns="91425" rIns="91425" bIns="91425" anchor="t" anchorCtr="0">
            <a:noAutofit/>
          </a:bodyPr>
          <a:lstStyle/>
          <a:p>
            <a:pPr marL="0" marR="70485" lvl="0" indent="0" algn="just" rtl="0">
              <a:lnSpc>
                <a:spcPct val="104583"/>
              </a:lnSpc>
              <a:spcBef>
                <a:spcPts val="0"/>
              </a:spcBef>
              <a:spcAft>
                <a:spcPts val="0"/>
              </a:spcAft>
              <a:buNone/>
            </a:pPr>
            <a:r>
              <a:rPr lang="en" sz="1000"/>
              <a:t>1. "Deep Learning for Housing Price Prediction: A Review" by Smith et al. (2020): This review paper examines the application of deep learning techniques in predicting housing prices, summarizing recent advancements, challenges, and future directions in the field.</a:t>
            </a:r>
            <a:endParaRPr sz="1000"/>
          </a:p>
          <a:p>
            <a:pPr marL="0" marR="70485" lvl="0" indent="0" algn="just" rtl="0">
              <a:lnSpc>
                <a:spcPct val="104583"/>
              </a:lnSpc>
              <a:spcBef>
                <a:spcPts val="15"/>
              </a:spcBef>
              <a:spcAft>
                <a:spcPts val="0"/>
              </a:spcAft>
              <a:buNone/>
            </a:pPr>
            <a:endParaRPr sz="1000"/>
          </a:p>
          <a:p>
            <a:pPr marL="0" marR="70485" lvl="0" indent="0" algn="just" rtl="0">
              <a:lnSpc>
                <a:spcPct val="104583"/>
              </a:lnSpc>
              <a:spcBef>
                <a:spcPts val="15"/>
              </a:spcBef>
              <a:spcAft>
                <a:spcPts val="0"/>
              </a:spcAft>
              <a:buNone/>
            </a:pPr>
            <a:r>
              <a:rPr lang="en" sz="1000"/>
              <a:t>2. "Predicting Housing Prices Using Convolutional Neural Networks" by Chen et al. (2019): This study explores the use of convolutional neural networks (CNNs) for housing price prediction, demonstrating the effectiveness of CNNs in capturing spatial patterns within housing data.</a:t>
            </a:r>
            <a:endParaRPr sz="1000"/>
          </a:p>
          <a:p>
            <a:pPr marL="0" marR="70485" lvl="0" indent="0" algn="just" rtl="0">
              <a:lnSpc>
                <a:spcPct val="104583"/>
              </a:lnSpc>
              <a:spcBef>
                <a:spcPts val="15"/>
              </a:spcBef>
              <a:spcAft>
                <a:spcPts val="0"/>
              </a:spcAft>
              <a:buNone/>
            </a:pPr>
            <a:endParaRPr sz="1000"/>
          </a:p>
          <a:p>
            <a:pPr marL="0" marR="70485" lvl="0" indent="0" algn="just" rtl="0">
              <a:lnSpc>
                <a:spcPct val="104583"/>
              </a:lnSpc>
              <a:spcBef>
                <a:spcPts val="15"/>
              </a:spcBef>
              <a:spcAft>
                <a:spcPts val="0"/>
              </a:spcAft>
              <a:buNone/>
            </a:pPr>
            <a:r>
              <a:rPr lang="en" sz="1000"/>
              <a:t>3. "A Comparative Study of Machine Learning Techniques for Real Estate Price Prediction" by Kumar et al. (2018): Kumar et al. compare the performance of various machine learning algorithms in predicting real estate prices, providing insights into the strengths and limitations of different approaches.</a:t>
            </a:r>
            <a:endParaRPr sz="1000"/>
          </a:p>
          <a:p>
            <a:pPr marL="0" marR="70485" lvl="0" indent="0" algn="just" rtl="0">
              <a:lnSpc>
                <a:spcPct val="104583"/>
              </a:lnSpc>
              <a:spcBef>
                <a:spcPts val="15"/>
              </a:spcBef>
              <a:spcAft>
                <a:spcPts val="0"/>
              </a:spcAft>
              <a:buNone/>
            </a:pPr>
            <a:endParaRPr sz="1000"/>
          </a:p>
          <a:p>
            <a:pPr marL="0" marR="70485" lvl="0" indent="0" algn="just" rtl="0">
              <a:lnSpc>
                <a:spcPct val="104583"/>
              </a:lnSpc>
              <a:spcBef>
                <a:spcPts val="15"/>
              </a:spcBef>
              <a:spcAft>
                <a:spcPts val="0"/>
              </a:spcAft>
              <a:buNone/>
            </a:pPr>
            <a:r>
              <a:rPr lang="en" sz="1000"/>
              <a:t>4. "Predicting Real Estate Prices Using Machine Learning Techniques: A Comparative Analysis" by Gupta et al. (2017): Gupta et al. conduct a comparative analysis of machine learning techniques for real estate price prediction, evaluating the predictive accuracy of different models and feature sets.</a:t>
            </a:r>
            <a:endParaRPr sz="1000"/>
          </a:p>
          <a:p>
            <a:pPr marL="0" marR="70485" lvl="0" indent="0" algn="just" rtl="0">
              <a:lnSpc>
                <a:spcPct val="104583"/>
              </a:lnSpc>
              <a:spcBef>
                <a:spcPts val="15"/>
              </a:spcBef>
              <a:spcAft>
                <a:spcPts val="0"/>
              </a:spcAft>
              <a:buNone/>
            </a:pPr>
            <a:endParaRPr sz="1000"/>
          </a:p>
          <a:p>
            <a:pPr marL="0" marR="70485" lvl="0" indent="0" algn="just" rtl="0">
              <a:lnSpc>
                <a:spcPct val="104583"/>
              </a:lnSpc>
              <a:spcBef>
                <a:spcPts val="15"/>
              </a:spcBef>
              <a:spcAft>
                <a:spcPts val="0"/>
              </a:spcAft>
              <a:buNone/>
            </a:pPr>
            <a:r>
              <a:rPr lang="en" sz="1000"/>
              <a:t>5. "A Deep Learning Approach for Housing Price Prediction Using Multiple Data Sources" by Wang et al. (2019): This study proposes a deep learning approach that integrates multiple data sources for housing price prediction, highlighting the benefits of leveraging diverse data modalities.</a:t>
            </a:r>
            <a:endParaRPr sz="1000"/>
          </a:p>
          <a:p>
            <a:pPr marL="0" marR="70485" lvl="0" indent="0" algn="just" rtl="0">
              <a:lnSpc>
                <a:spcPct val="104583"/>
              </a:lnSpc>
              <a:spcBef>
                <a:spcPts val="15"/>
              </a:spcBef>
              <a:spcAft>
                <a:spcPts val="0"/>
              </a:spcAft>
              <a:buNone/>
            </a:pPr>
            <a:endParaRPr sz="1000"/>
          </a:p>
          <a:p>
            <a:pPr marL="0" lvl="0" indent="0" algn="just" rtl="0">
              <a:spcBef>
                <a:spcPts val="15"/>
              </a:spcBef>
              <a:spcAft>
                <a:spcPts val="1200"/>
              </a:spcAft>
              <a:buNone/>
            </a:pP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88625" y="772725"/>
            <a:ext cx="6366900" cy="434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sz="3200"/>
              <a:t>Problem Statement</a:t>
            </a:r>
            <a:endParaRPr sz="3200"/>
          </a:p>
        </p:txBody>
      </p:sp>
      <p:sp>
        <p:nvSpPr>
          <p:cNvPr id="308" name="Google Shape;308;p18"/>
          <p:cNvSpPr txBox="1">
            <a:spLocks noGrp="1"/>
          </p:cNvSpPr>
          <p:nvPr>
            <p:ph type="body" idx="1"/>
          </p:nvPr>
        </p:nvSpPr>
        <p:spPr>
          <a:xfrm>
            <a:off x="1388625" y="1284000"/>
            <a:ext cx="6366900" cy="25395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n" sz="1200"/>
              <a:t>Despite advancements in predictive modeling, accurately forecasting real estate prices and the probability of sales across diverse markets and conditions remains a significant challenge. Fluctuating economic indicators, varying consumer preferences, and the unique characteristics of each property contribute to this complexity. This project seeks to conduct a thorough review and analysis of existing techniques in real estate price prediction and purchase likelihood estimation. By identifying gaps in current methodologies and exploring state-of-the-art deep learning approaches, the goal is to propose innovative solutions that enhance the accuracy and reliability of these predictions.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88625" y="310700"/>
            <a:ext cx="6366900" cy="588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sz="3200"/>
              <a:t>FrameWork</a:t>
            </a:r>
            <a:endParaRPr sz="3200"/>
          </a:p>
        </p:txBody>
      </p:sp>
      <p:sp>
        <p:nvSpPr>
          <p:cNvPr id="314" name="Google Shape;314;p19"/>
          <p:cNvSpPr txBox="1">
            <a:spLocks noGrp="1"/>
          </p:cNvSpPr>
          <p:nvPr>
            <p:ph type="body" idx="1"/>
          </p:nvPr>
        </p:nvSpPr>
        <p:spPr>
          <a:xfrm>
            <a:off x="781575" y="1130000"/>
            <a:ext cx="7527000" cy="3022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t>Data Preprocessing: Clean and preprocess the dataset, handling missing values, outliers, and encoding categorical variables.</a:t>
            </a:r>
            <a:endParaRPr sz="1200"/>
          </a:p>
          <a:p>
            <a:pPr marL="0" lvl="0" indent="0" algn="just" rtl="0">
              <a:spcBef>
                <a:spcPts val="1200"/>
              </a:spcBef>
              <a:spcAft>
                <a:spcPts val="0"/>
              </a:spcAft>
              <a:buNone/>
            </a:pPr>
            <a:r>
              <a:rPr lang="en" sz="1200"/>
              <a:t>Feature Engineering: Explore and extract relevant features to improve the model's predictive performance.</a:t>
            </a:r>
            <a:endParaRPr sz="1200"/>
          </a:p>
          <a:p>
            <a:pPr marL="0" lvl="0" indent="0" algn="just" rtl="0">
              <a:spcBef>
                <a:spcPts val="1200"/>
              </a:spcBef>
              <a:spcAft>
                <a:spcPts val="0"/>
              </a:spcAft>
              <a:buNone/>
            </a:pPr>
            <a:r>
              <a:rPr lang="en" sz="1200"/>
              <a:t>Model Architecture: Design and implement a Deep Neural Network architecture using TensorFlow and Keras, considering the complexity of the problem.</a:t>
            </a:r>
            <a:endParaRPr sz="1200"/>
          </a:p>
          <a:p>
            <a:pPr marL="0" lvl="0" indent="0" algn="just" rtl="0">
              <a:spcBef>
                <a:spcPts val="1200"/>
              </a:spcBef>
              <a:spcAft>
                <a:spcPts val="0"/>
              </a:spcAft>
              <a:buNone/>
            </a:pPr>
            <a:r>
              <a:rPr lang="en" sz="1200"/>
              <a:t>Training: Train the model on the preprocessed dataset, optimizing hyperparameters for better performance.</a:t>
            </a:r>
            <a:endParaRPr sz="1200"/>
          </a:p>
          <a:p>
            <a:pPr marL="0" lvl="0" indent="0" algn="just" rtl="0">
              <a:spcBef>
                <a:spcPts val="1200"/>
              </a:spcBef>
              <a:spcAft>
                <a:spcPts val="0"/>
              </a:spcAft>
              <a:buNone/>
            </a:pPr>
            <a:r>
              <a:rPr lang="en" sz="1200"/>
              <a:t>Evaluation: Evaluate the model's performance using metrics such as Mean Absolute Error (MAE) and Root Mean Squared Error (RMSE).</a:t>
            </a:r>
            <a:endParaRPr sz="1200"/>
          </a:p>
          <a:p>
            <a:pPr marL="0" lvl="0" indent="0" algn="just" rtl="0">
              <a:spcBef>
                <a:spcPts val="1200"/>
              </a:spcBef>
              <a:spcAft>
                <a:spcPts val="0"/>
              </a:spcAft>
              <a:buNone/>
            </a:pPr>
            <a:r>
              <a:rPr lang="en" sz="1200"/>
              <a:t>Visualization: Visualize key insights and trends in the data, as well as the model's predictions.</a:t>
            </a:r>
            <a:endParaRPr sz="1200"/>
          </a:p>
          <a:p>
            <a:pPr marL="0" lvl="0" indent="0" algn="just" rtl="0">
              <a:spcBef>
                <a:spcPts val="1200"/>
              </a:spcBef>
              <a:spcAft>
                <a:spcPts val="1200"/>
              </a:spcAft>
              <a:buNone/>
            </a:pP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88625" y="772725"/>
            <a:ext cx="6366900" cy="925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200"/>
              <a:t>Tools Used</a:t>
            </a:r>
            <a:endParaRPr sz="3200"/>
          </a:p>
        </p:txBody>
      </p:sp>
      <p:sp>
        <p:nvSpPr>
          <p:cNvPr id="320" name="Google Shape;320;p20"/>
          <p:cNvSpPr txBox="1">
            <a:spLocks noGrp="1"/>
          </p:cNvSpPr>
          <p:nvPr>
            <p:ph type="body" idx="1"/>
          </p:nvPr>
        </p:nvSpPr>
        <p:spPr>
          <a:xfrm>
            <a:off x="1388625" y="1697925"/>
            <a:ext cx="6366900" cy="2125500"/>
          </a:xfrm>
          <a:prstGeom prst="rect">
            <a:avLst/>
          </a:prstGeom>
        </p:spPr>
        <p:txBody>
          <a:bodyPr spcFirstLastPara="1" wrap="square" lIns="91425" tIns="91425" rIns="91425" bIns="91425" anchor="t" anchorCtr="0">
            <a:noAutofit/>
          </a:bodyPr>
          <a:lstStyle/>
          <a:p>
            <a:pPr marL="457200" lvl="0" indent="-355600" algn="l" rtl="0">
              <a:spcBef>
                <a:spcPts val="1100"/>
              </a:spcBef>
              <a:spcAft>
                <a:spcPts val="0"/>
              </a:spcAft>
              <a:buClr>
                <a:schemeClr val="lt1"/>
              </a:buClr>
              <a:buSzPts val="2000"/>
              <a:buFont typeface="Nunito"/>
              <a:buChar char="●"/>
            </a:pPr>
            <a:r>
              <a:rPr lang="en" sz="2000"/>
              <a:t>Python</a:t>
            </a:r>
            <a:endParaRPr sz="2000"/>
          </a:p>
          <a:p>
            <a:pPr marL="457200" lvl="0" indent="-355600" algn="l" rtl="0">
              <a:spcBef>
                <a:spcPts val="0"/>
              </a:spcBef>
              <a:spcAft>
                <a:spcPts val="0"/>
              </a:spcAft>
              <a:buClr>
                <a:schemeClr val="lt1"/>
              </a:buClr>
              <a:buSzPts val="2000"/>
              <a:buFont typeface="Nunito"/>
              <a:buChar char="●"/>
            </a:pPr>
            <a:r>
              <a:rPr lang="en" sz="2000"/>
              <a:t>NumPy</a:t>
            </a:r>
            <a:endParaRPr sz="2000"/>
          </a:p>
          <a:p>
            <a:pPr marL="457200" lvl="0" indent="-355600" algn="l" rtl="0">
              <a:spcBef>
                <a:spcPts val="0"/>
              </a:spcBef>
              <a:spcAft>
                <a:spcPts val="0"/>
              </a:spcAft>
              <a:buClr>
                <a:schemeClr val="lt1"/>
              </a:buClr>
              <a:buSzPts val="2000"/>
              <a:buFont typeface="Nunito"/>
              <a:buChar char="●"/>
            </a:pPr>
            <a:r>
              <a:rPr lang="en" sz="2000"/>
              <a:t>Pandas</a:t>
            </a:r>
            <a:endParaRPr sz="2000"/>
          </a:p>
          <a:p>
            <a:pPr marL="457200" lvl="0" indent="-355600" algn="l" rtl="0">
              <a:spcBef>
                <a:spcPts val="0"/>
              </a:spcBef>
              <a:spcAft>
                <a:spcPts val="0"/>
              </a:spcAft>
              <a:buClr>
                <a:schemeClr val="lt1"/>
              </a:buClr>
              <a:buSzPts val="2000"/>
              <a:buFont typeface="Nunito"/>
              <a:buChar char="●"/>
            </a:pPr>
            <a:r>
              <a:rPr lang="en" sz="2000"/>
              <a:t>TensorFlow</a:t>
            </a:r>
            <a:endParaRPr sz="2000"/>
          </a:p>
          <a:p>
            <a:pPr marL="457200" lvl="0" indent="-355600" algn="l" rtl="0">
              <a:spcBef>
                <a:spcPts val="0"/>
              </a:spcBef>
              <a:spcAft>
                <a:spcPts val="0"/>
              </a:spcAft>
              <a:buClr>
                <a:schemeClr val="lt1"/>
              </a:buClr>
              <a:buSzPts val="2000"/>
              <a:buFont typeface="Nunito"/>
              <a:buChar char="●"/>
            </a:pPr>
            <a:r>
              <a:rPr lang="en" sz="2000"/>
              <a:t>Keras</a:t>
            </a:r>
            <a:endParaRPr sz="2000"/>
          </a:p>
          <a:p>
            <a:pPr marL="0" lvl="0" indent="0" algn="ctr" rtl="0">
              <a:spcBef>
                <a:spcPts val="1100"/>
              </a:spcBef>
              <a:spcAft>
                <a:spcPts val="1200"/>
              </a:spcAft>
              <a:buNone/>
            </a:pP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1388625" y="350350"/>
            <a:ext cx="6366900" cy="558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sz="3200"/>
              <a:t>Results</a:t>
            </a:r>
            <a:endParaRPr sz="3200"/>
          </a:p>
        </p:txBody>
      </p:sp>
      <p:pic>
        <p:nvPicPr>
          <p:cNvPr id="326" name="Google Shape;326;p21"/>
          <p:cNvPicPr preferRelativeResize="0"/>
          <p:nvPr/>
        </p:nvPicPr>
        <p:blipFill>
          <a:blip r:embed="rId3">
            <a:alphaModFix/>
          </a:blip>
          <a:stretch>
            <a:fillRect/>
          </a:stretch>
        </p:blipFill>
        <p:spPr>
          <a:xfrm>
            <a:off x="903175" y="1114925"/>
            <a:ext cx="3209925" cy="2562225"/>
          </a:xfrm>
          <a:prstGeom prst="rect">
            <a:avLst/>
          </a:prstGeom>
          <a:noFill/>
          <a:ln>
            <a:noFill/>
          </a:ln>
        </p:spPr>
      </p:pic>
      <p:pic>
        <p:nvPicPr>
          <p:cNvPr id="327" name="Google Shape;327;p21"/>
          <p:cNvPicPr preferRelativeResize="0"/>
          <p:nvPr/>
        </p:nvPicPr>
        <p:blipFill>
          <a:blip r:embed="rId4">
            <a:alphaModFix/>
          </a:blip>
          <a:stretch>
            <a:fillRect/>
          </a:stretch>
        </p:blipFill>
        <p:spPr>
          <a:xfrm>
            <a:off x="4924925" y="1114925"/>
            <a:ext cx="3209925" cy="2562225"/>
          </a:xfrm>
          <a:prstGeom prst="rect">
            <a:avLst/>
          </a:prstGeom>
          <a:noFill/>
          <a:ln>
            <a:noFill/>
          </a:ln>
        </p:spPr>
      </p:pic>
      <p:sp>
        <p:nvSpPr>
          <p:cNvPr id="328" name="Google Shape;328;p21"/>
          <p:cNvSpPr txBox="1"/>
          <p:nvPr/>
        </p:nvSpPr>
        <p:spPr>
          <a:xfrm>
            <a:off x="887450" y="3748075"/>
            <a:ext cx="3763500" cy="433200"/>
          </a:xfrm>
          <a:prstGeom prst="rect">
            <a:avLst/>
          </a:prstGeom>
          <a:noFill/>
          <a:ln>
            <a:noFill/>
          </a:ln>
        </p:spPr>
        <p:txBody>
          <a:bodyPr spcFirstLastPara="1" wrap="square" lIns="91425" tIns="91425" rIns="91425" bIns="91425" anchor="t" anchorCtr="0">
            <a:noAutofit/>
          </a:bodyPr>
          <a:lstStyle/>
          <a:p>
            <a:pPr marL="0" marR="70485" lvl="0" indent="0" algn="just" rtl="0">
              <a:lnSpc>
                <a:spcPct val="104583"/>
              </a:lnSpc>
              <a:spcBef>
                <a:spcPts val="0"/>
              </a:spcBef>
              <a:spcAft>
                <a:spcPts val="15"/>
              </a:spcAft>
              <a:buNone/>
            </a:pPr>
            <a:r>
              <a:rPr lang="en" sz="1000">
                <a:solidFill>
                  <a:schemeClr val="lt1"/>
                </a:solidFill>
                <a:latin typeface="Times New Roman"/>
                <a:ea typeface="Times New Roman"/>
                <a:cs typeface="Times New Roman"/>
                <a:sym typeface="Times New Roman"/>
              </a:rPr>
              <a:t>Fig: Histograms for each numerical feature in the DataFrame</a:t>
            </a:r>
            <a:endParaRPr sz="1000">
              <a:solidFill>
                <a:schemeClr val="lt1"/>
              </a:solidFill>
              <a:latin typeface="Times New Roman"/>
              <a:ea typeface="Times New Roman"/>
              <a:cs typeface="Times New Roman"/>
              <a:sym typeface="Times New Roman"/>
            </a:endParaRPr>
          </a:p>
        </p:txBody>
      </p:sp>
      <p:sp>
        <p:nvSpPr>
          <p:cNvPr id="329" name="Google Shape;329;p21"/>
          <p:cNvSpPr txBox="1"/>
          <p:nvPr/>
        </p:nvSpPr>
        <p:spPr>
          <a:xfrm>
            <a:off x="5140200" y="3748075"/>
            <a:ext cx="2942700" cy="433200"/>
          </a:xfrm>
          <a:prstGeom prst="rect">
            <a:avLst/>
          </a:prstGeom>
          <a:noFill/>
          <a:ln>
            <a:noFill/>
          </a:ln>
        </p:spPr>
        <p:txBody>
          <a:bodyPr spcFirstLastPara="1" wrap="square" lIns="91425" tIns="91425" rIns="91425" bIns="91425" anchor="t" anchorCtr="0">
            <a:noAutofit/>
          </a:bodyPr>
          <a:lstStyle/>
          <a:p>
            <a:pPr marL="0" marR="70485" lvl="0" indent="0" algn="just" rtl="0">
              <a:lnSpc>
                <a:spcPct val="104583"/>
              </a:lnSpc>
              <a:spcBef>
                <a:spcPts val="0"/>
              </a:spcBef>
              <a:spcAft>
                <a:spcPts val="15"/>
              </a:spcAft>
              <a:buNone/>
            </a:pPr>
            <a:r>
              <a:rPr lang="en" sz="1000">
                <a:solidFill>
                  <a:schemeClr val="lt1"/>
                </a:solidFill>
                <a:latin typeface="Times New Roman"/>
                <a:ea typeface="Times New Roman"/>
                <a:cs typeface="Times New Roman"/>
                <a:sym typeface="Times New Roman"/>
              </a:rPr>
              <a:t>Fig: </a:t>
            </a:r>
            <a:r>
              <a:rPr lang="en" sz="900">
                <a:solidFill>
                  <a:schemeClr val="lt1"/>
                </a:solidFill>
                <a:latin typeface="Times New Roman"/>
                <a:ea typeface="Times New Roman"/>
                <a:cs typeface="Times New Roman"/>
                <a:sym typeface="Times New Roman"/>
              </a:rPr>
              <a:t>scatter plot visualizing geographical data points</a:t>
            </a:r>
            <a:endParaRPr sz="10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1182</Words>
  <Application>Microsoft Office PowerPoint</Application>
  <PresentationFormat>On-screen Show (16:9)</PresentationFormat>
  <Paragraphs>58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Maven Pro</vt:lpstr>
      <vt:lpstr>Times New Roman</vt:lpstr>
      <vt:lpstr>Nunito</vt:lpstr>
      <vt:lpstr>Momentum</vt:lpstr>
      <vt:lpstr>Predicting Property Values and Purchase Probabilities with Deep Neural Networks</vt:lpstr>
      <vt:lpstr>Roles and Responsibilities</vt:lpstr>
      <vt:lpstr>Motivation</vt:lpstr>
      <vt:lpstr>Objectives of Project</vt:lpstr>
      <vt:lpstr>Related Work</vt:lpstr>
      <vt:lpstr>Problem Statement</vt:lpstr>
      <vt:lpstr>FrameWork</vt:lpstr>
      <vt:lpstr>Tools Used</vt:lpstr>
      <vt:lpstr>Results</vt:lpstr>
      <vt:lpstr>PowerPoint Presentation</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Property Values and Purchase Probabilities with Deep Neural Networks</dc:title>
  <dc:creator>JYOSHNA</dc:creator>
  <cp:lastModifiedBy>JYOSHNA</cp:lastModifiedBy>
  <cp:revision>1</cp:revision>
  <dcterms:modified xsi:type="dcterms:W3CDTF">2024-04-17T06:17:47Z</dcterms:modified>
</cp:coreProperties>
</file>