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9" r:id="rId3"/>
    <p:sldId id="257" r:id="rId4"/>
    <p:sldId id="258" r:id="rId5"/>
    <p:sldId id="264" r:id="rId6"/>
    <p:sldId id="265" r:id="rId7"/>
    <p:sldId id="263" r:id="rId8"/>
    <p:sldId id="261" r:id="rId9"/>
    <p:sldId id="262"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889" autoAdjust="0"/>
  </p:normalViewPr>
  <p:slideViewPr>
    <p:cSldViewPr>
      <p:cViewPr>
        <p:scale>
          <a:sx n="70" d="100"/>
          <a:sy n="70" d="100"/>
        </p:scale>
        <p:origin x="-117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79A9AA-9CAF-4472-9BE2-F6C03A7A7B9A}" type="datetimeFigureOut">
              <a:rPr lang="en-US" smtClean="0"/>
              <a:pPr/>
              <a:t>9/23/2015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1B8F68-EAD3-4DE6-B13F-F266C4D4A26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Initial draft by: Karl Arao</a:t>
            </a:r>
          </a:p>
          <a:p>
            <a:r>
              <a:rPr lang="en-US" dirty="0" smtClean="0"/>
              <a:t>Workload</a:t>
            </a:r>
            <a:r>
              <a:rPr lang="en-US" baseline="0" dirty="0" smtClean="0"/>
              <a:t> data: Global Property Management Company</a:t>
            </a:r>
            <a:endParaRPr lang="en-US" dirty="0"/>
          </a:p>
        </p:txBody>
      </p:sp>
      <p:sp>
        <p:nvSpPr>
          <p:cNvPr id="4" name="Slide Number Placeholder 3"/>
          <p:cNvSpPr>
            <a:spLocks noGrp="1"/>
          </p:cNvSpPr>
          <p:nvPr>
            <p:ph type="sldNum" sz="quarter" idx="10"/>
          </p:nvPr>
        </p:nvSpPr>
        <p:spPr/>
        <p:txBody>
          <a:bodyPr/>
          <a:lstStyle/>
          <a:p>
            <a:fld id="{981B8F68-EAD3-4DE6-B13F-F266C4D4A26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981B8F68-EAD3-4DE6-B13F-F266C4D4A26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cluster level</a:t>
            </a:r>
            <a:r>
              <a:rPr lang="en-US" baseline="0" dirty="0" smtClean="0"/>
              <a:t> </a:t>
            </a:r>
            <a:r>
              <a:rPr lang="en-US" dirty="0" smtClean="0"/>
              <a:t>workload from January to April</a:t>
            </a:r>
            <a:endParaRPr lang="en-US" dirty="0"/>
          </a:p>
        </p:txBody>
      </p:sp>
      <p:sp>
        <p:nvSpPr>
          <p:cNvPr id="4" name="Slide Number Placeholder 3"/>
          <p:cNvSpPr>
            <a:spLocks noGrp="1"/>
          </p:cNvSpPr>
          <p:nvPr>
            <p:ph type="sldNum" sz="quarter" idx="10"/>
          </p:nvPr>
        </p:nvSpPr>
        <p:spPr/>
        <p:txBody>
          <a:bodyPr/>
          <a:lstStyle/>
          <a:p>
            <a:fld id="{981B8F68-EAD3-4DE6-B13F-F266C4D4A26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This is another view of the workload by database</a:t>
            </a:r>
            <a:r>
              <a:rPr lang="en-US" baseline="0" dirty="0" smtClean="0"/>
              <a:t>, this shows that usually the high load modules are FS, HCM, MTA. </a:t>
            </a:r>
          </a:p>
          <a:p>
            <a:pPr>
              <a:buFont typeface="Arial" pitchFamily="34" charset="0"/>
              <a:buChar char="•"/>
            </a:pPr>
            <a:r>
              <a:rPr lang="en-US" baseline="0" dirty="0" smtClean="0"/>
              <a:t>Also Peoplesoft has built-in reporting functionalities but companies still pull data across various Peoplesoft databases and consolidate them in a full blown DW database. </a:t>
            </a:r>
          </a:p>
          <a:p>
            <a:pPr>
              <a:buFont typeface="Arial" pitchFamily="34" charset="0"/>
              <a:buChar char="•"/>
            </a:pPr>
            <a:r>
              <a:rPr lang="en-US" baseline="0" dirty="0" smtClean="0"/>
              <a:t>The Exadata serves as both the consolidation and reporting platform. </a:t>
            </a:r>
            <a:endParaRPr lang="en-US" dirty="0"/>
          </a:p>
        </p:txBody>
      </p:sp>
      <p:sp>
        <p:nvSpPr>
          <p:cNvPr id="4" name="Slide Number Placeholder 3"/>
          <p:cNvSpPr>
            <a:spLocks noGrp="1"/>
          </p:cNvSpPr>
          <p:nvPr>
            <p:ph type="sldNum" sz="quarter" idx="10"/>
          </p:nvPr>
        </p:nvSpPr>
        <p:spPr/>
        <p:txBody>
          <a:bodyPr/>
          <a:lstStyle/>
          <a:p>
            <a:fld id="{981B8F68-EAD3-4DE6-B13F-F266C4D4A26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Exadata IO is just dedicated to Peoplesoft and doesn’t share with other external subsystems. </a:t>
            </a:r>
          </a:p>
          <a:p>
            <a:r>
              <a:rPr lang="en-US" dirty="0" smtClean="0"/>
              <a:t>Even this was on X2 and only</a:t>
            </a:r>
            <a:r>
              <a:rPr lang="en-US" baseline="0" dirty="0" smtClean="0"/>
              <a:t> flash logging was available at that time (no WBFC yet), once we have configured IORM the IO issues are gone. </a:t>
            </a:r>
            <a:endParaRPr lang="en-US" dirty="0"/>
          </a:p>
        </p:txBody>
      </p:sp>
      <p:sp>
        <p:nvSpPr>
          <p:cNvPr id="4" name="Slide Number Placeholder 3"/>
          <p:cNvSpPr>
            <a:spLocks noGrp="1"/>
          </p:cNvSpPr>
          <p:nvPr>
            <p:ph type="sldNum" sz="quarter" idx="10"/>
          </p:nvPr>
        </p:nvSpPr>
        <p:spPr/>
        <p:txBody>
          <a:bodyPr/>
          <a:lstStyle/>
          <a:p>
            <a:fld id="{981B8F68-EAD3-4DE6-B13F-F266C4D4A26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Peoplesoft can take advantage of</a:t>
            </a:r>
            <a:r>
              <a:rPr lang="en-US" baseline="0" dirty="0" smtClean="0"/>
              <a:t> high IOPS and high bandwidth capacity of Exadata. </a:t>
            </a:r>
            <a:endParaRPr lang="en-US" dirty="0"/>
          </a:p>
        </p:txBody>
      </p:sp>
      <p:sp>
        <p:nvSpPr>
          <p:cNvPr id="4" name="Slide Number Placeholder 3"/>
          <p:cNvSpPr>
            <a:spLocks noGrp="1"/>
          </p:cNvSpPr>
          <p:nvPr>
            <p:ph type="sldNum" sz="quarter" idx="10"/>
          </p:nvPr>
        </p:nvSpPr>
        <p:spPr/>
        <p:txBody>
          <a:bodyPr/>
          <a:lstStyle/>
          <a:p>
            <a:fld id="{981B8F68-EAD3-4DE6-B13F-F266C4D4A26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20K exec/sec</a:t>
            </a:r>
            <a:r>
              <a:rPr lang="en-US" baseline="0" dirty="0" smtClean="0"/>
              <a:t> on a X2-2 ½ rack is pretty good. I’ve seen environments do 20K exec/sec but they are running on a big iron machine like M9000 and only holding 1 critical OLTP database. </a:t>
            </a:r>
            <a:endParaRPr lang="en-US" dirty="0"/>
          </a:p>
        </p:txBody>
      </p:sp>
      <p:sp>
        <p:nvSpPr>
          <p:cNvPr id="4" name="Slide Number Placeholder 3"/>
          <p:cNvSpPr>
            <a:spLocks noGrp="1"/>
          </p:cNvSpPr>
          <p:nvPr>
            <p:ph type="sldNum" sz="quarter" idx="10"/>
          </p:nvPr>
        </p:nvSpPr>
        <p:spPr/>
        <p:txBody>
          <a:bodyPr/>
          <a:lstStyle/>
          <a:p>
            <a:fld id="{981B8F68-EAD3-4DE6-B13F-F266C4D4A26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Exadata</a:t>
            </a:r>
            <a:r>
              <a:rPr lang="en-US" baseline="0" dirty="0" smtClean="0"/>
              <a:t> still have limited capacity in terms of compute power. This is critical for CPU intensive workloads like the HCM and some BI/DW jobs. </a:t>
            </a:r>
          </a:p>
          <a:p>
            <a:pPr>
              <a:buFont typeface="Arial" pitchFamily="34" charset="0"/>
              <a:buNone/>
            </a:pPr>
            <a:r>
              <a:rPr lang="en-US" baseline="0" dirty="0" smtClean="0"/>
              <a:t>On the graph we made the node3 dedicated to just the DW database. Nodes 1 and 2 for HCM because it’s super critical. And the node4 for FS and MTA. Optionally we can make use of node3 for MTA if it needs compute power. The small DBs are spread out across nodes 1,2, and 4. The key here is knowing your workload by having a clear visualization to justify the workload management decisions.</a:t>
            </a:r>
          </a:p>
        </p:txBody>
      </p:sp>
      <p:sp>
        <p:nvSpPr>
          <p:cNvPr id="4" name="Slide Number Placeholder 3"/>
          <p:cNvSpPr>
            <a:spLocks noGrp="1"/>
          </p:cNvSpPr>
          <p:nvPr>
            <p:ph type="sldNum" sz="quarter" idx="10"/>
          </p:nvPr>
        </p:nvSpPr>
        <p:spPr/>
        <p:txBody>
          <a:bodyPr/>
          <a:lstStyle/>
          <a:p>
            <a:fld id="{981B8F68-EAD3-4DE6-B13F-F266C4D4A26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Peoplesoft on Exadata still needs tuning</a:t>
            </a:r>
            <a:r>
              <a:rPr lang="en-US" baseline="0" dirty="0" smtClean="0"/>
              <a:t> and stabilization</a:t>
            </a:r>
            <a:endParaRPr lang="en-US" dirty="0"/>
          </a:p>
        </p:txBody>
      </p:sp>
      <p:sp>
        <p:nvSpPr>
          <p:cNvPr id="4" name="Slide Number Placeholder 3"/>
          <p:cNvSpPr>
            <a:spLocks noGrp="1"/>
          </p:cNvSpPr>
          <p:nvPr>
            <p:ph type="sldNum" sz="quarter" idx="10"/>
          </p:nvPr>
        </p:nvSpPr>
        <p:spPr/>
        <p:txBody>
          <a:bodyPr/>
          <a:lstStyle/>
          <a:p>
            <a:fld id="{981B8F68-EAD3-4DE6-B13F-F266C4D4A26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5A35C7-BF89-47F4-AC2C-7F0AA79AC9B9}" type="datetimeFigureOut">
              <a:rPr lang="en-US" smtClean="0"/>
              <a:pPr/>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226D9-5E52-4551-84C0-F6E75FB321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5A35C7-BF89-47F4-AC2C-7F0AA79AC9B9}" type="datetimeFigureOut">
              <a:rPr lang="en-US" smtClean="0"/>
              <a:pPr/>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226D9-5E52-4551-84C0-F6E75FB321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5A35C7-BF89-47F4-AC2C-7F0AA79AC9B9}" type="datetimeFigureOut">
              <a:rPr lang="en-US" smtClean="0"/>
              <a:pPr/>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226D9-5E52-4551-84C0-F6E75FB321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5A35C7-BF89-47F4-AC2C-7F0AA79AC9B9}" type="datetimeFigureOut">
              <a:rPr lang="en-US" smtClean="0"/>
              <a:pPr/>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226D9-5E52-4551-84C0-F6E75FB321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5A35C7-BF89-47F4-AC2C-7F0AA79AC9B9}" type="datetimeFigureOut">
              <a:rPr lang="en-US" smtClean="0"/>
              <a:pPr/>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226D9-5E52-4551-84C0-F6E75FB321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5A35C7-BF89-47F4-AC2C-7F0AA79AC9B9}" type="datetimeFigureOut">
              <a:rPr lang="en-US" smtClean="0"/>
              <a:pPr/>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8226D9-5E52-4551-84C0-F6E75FB321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5A35C7-BF89-47F4-AC2C-7F0AA79AC9B9}" type="datetimeFigureOut">
              <a:rPr lang="en-US" smtClean="0"/>
              <a:pPr/>
              <a:t>9/23/2015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8226D9-5E52-4551-84C0-F6E75FB321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5A35C7-BF89-47F4-AC2C-7F0AA79AC9B9}" type="datetimeFigureOut">
              <a:rPr lang="en-US" smtClean="0"/>
              <a:pPr/>
              <a:t>9/23/2015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8226D9-5E52-4551-84C0-F6E75FB321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5A35C7-BF89-47F4-AC2C-7F0AA79AC9B9}" type="datetimeFigureOut">
              <a:rPr lang="en-US" smtClean="0"/>
              <a:pPr/>
              <a:t>9/23/2015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8226D9-5E52-4551-84C0-F6E75FB321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5A35C7-BF89-47F4-AC2C-7F0AA79AC9B9}" type="datetimeFigureOut">
              <a:rPr lang="en-US" smtClean="0"/>
              <a:pPr/>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8226D9-5E52-4551-84C0-F6E75FB321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5A35C7-BF89-47F4-AC2C-7F0AA79AC9B9}" type="datetimeFigureOut">
              <a:rPr lang="en-US" smtClean="0"/>
              <a:pPr/>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8226D9-5E52-4551-84C0-F6E75FB321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5A35C7-BF89-47F4-AC2C-7F0AA79AC9B9}" type="datetimeFigureOut">
              <a:rPr lang="en-US" smtClean="0"/>
              <a:pPr/>
              <a:t>9/23/2015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8226D9-5E52-4551-84C0-F6E75FB321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Peoplesoft on Exadata</a:t>
            </a:r>
            <a:endParaRPr lang="en-US" dirty="0"/>
          </a:p>
        </p:txBody>
      </p:sp>
      <p:sp>
        <p:nvSpPr>
          <p:cNvPr id="3" name="Subtitle 2"/>
          <p:cNvSpPr>
            <a:spLocks noGrp="1"/>
          </p:cNvSpPr>
          <p:nvPr>
            <p:ph type="subTitle" idx="1"/>
          </p:nvPr>
        </p:nvSpPr>
        <p:spPr/>
        <p:txBody>
          <a:bodyPr/>
          <a:lstStyle/>
          <a:p>
            <a:r>
              <a:rPr lang="en-US" dirty="0" smtClean="0"/>
              <a:t>By: Karl Arao</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pPr algn="ctr">
              <a:buNone/>
            </a:pPr>
            <a:endParaRPr lang="en-US" dirty="0" smtClean="0"/>
          </a:p>
          <a:p>
            <a:pPr algn="ctr">
              <a:buNone/>
            </a:pPr>
            <a:r>
              <a:rPr lang="en-US" dirty="0" smtClean="0"/>
              <a:t>End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Peoplesoft environment 1 year later</a:t>
            </a:r>
            <a:endParaRPr lang="en-US" dirty="0"/>
          </a:p>
        </p:txBody>
      </p:sp>
      <p:sp>
        <p:nvSpPr>
          <p:cNvPr id="5" name="TextBox 4"/>
          <p:cNvSpPr txBox="1"/>
          <p:nvPr/>
        </p:nvSpPr>
        <p:spPr>
          <a:xfrm>
            <a:off x="304800" y="5638800"/>
            <a:ext cx="8534400" cy="738664"/>
          </a:xfrm>
          <a:prstGeom prst="rect">
            <a:avLst/>
          </a:prstGeom>
          <a:noFill/>
        </p:spPr>
        <p:txBody>
          <a:bodyPr wrap="square" rtlCol="0">
            <a:spAutoFit/>
          </a:bodyPr>
          <a:lstStyle/>
          <a:p>
            <a:r>
              <a:rPr lang="en-US" sz="1400" dirty="0" smtClean="0"/>
              <a:t>Consolidate and Scale:</a:t>
            </a:r>
          </a:p>
          <a:p>
            <a:pPr lvl="1">
              <a:buFont typeface="Arial" pitchFamily="34" charset="0"/>
              <a:buChar char="•"/>
            </a:pPr>
            <a:r>
              <a:rPr lang="en-US" sz="1400" dirty="0" smtClean="0"/>
              <a:t>Consolidate for better hardware utilization</a:t>
            </a:r>
          </a:p>
          <a:p>
            <a:pPr lvl="1">
              <a:buFont typeface="Arial" pitchFamily="34" charset="0"/>
              <a:buChar char="•"/>
            </a:pPr>
            <a:r>
              <a:rPr lang="en-US" sz="1400" dirty="0" smtClean="0"/>
              <a:t>Scale across nodes as the workload grow. It’s also easy to extend or add capacity.</a:t>
            </a:r>
          </a:p>
        </p:txBody>
      </p:sp>
      <p:pic>
        <p:nvPicPr>
          <p:cNvPr id="7" name="Content Placeholder 6" descr="Screen Shot 2015-07-09 at 8.03.59 PM.png"/>
          <p:cNvPicPr>
            <a:picLocks noGrp="1" noChangeAspect="1"/>
          </p:cNvPicPr>
          <p:nvPr>
            <p:ph idx="1"/>
          </p:nvPr>
        </p:nvPicPr>
        <p:blipFill>
          <a:blip r:embed="rId3" cstate="print"/>
          <a:stretch>
            <a:fillRect/>
          </a:stretch>
        </p:blipFill>
        <p:spPr>
          <a:xfrm>
            <a:off x="781506" y="1112837"/>
            <a:ext cx="7580988" cy="4525963"/>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Workload</a:t>
            </a:r>
            <a:endParaRPr lang="en-US" dirty="0"/>
          </a:p>
        </p:txBody>
      </p:sp>
      <p:pic>
        <p:nvPicPr>
          <p:cNvPr id="4" name="Content Placeholder 3" descr="Screen Shot 2015-07-09 at 7.28.03 PM.png"/>
          <p:cNvPicPr>
            <a:picLocks noGrp="1" noChangeAspect="1"/>
          </p:cNvPicPr>
          <p:nvPr>
            <p:ph idx="1"/>
          </p:nvPr>
        </p:nvPicPr>
        <p:blipFill>
          <a:blip r:embed="rId3" cstate="print"/>
          <a:stretch>
            <a:fillRect/>
          </a:stretch>
        </p:blipFill>
        <p:spPr>
          <a:xfrm>
            <a:off x="762000" y="1143000"/>
            <a:ext cx="7561090" cy="4525963"/>
          </a:xfrm>
        </p:spPr>
      </p:pic>
      <p:sp>
        <p:nvSpPr>
          <p:cNvPr id="5" name="TextBox 4"/>
          <p:cNvSpPr txBox="1"/>
          <p:nvPr/>
        </p:nvSpPr>
        <p:spPr>
          <a:xfrm>
            <a:off x="304800" y="5638800"/>
            <a:ext cx="8534400" cy="1600438"/>
          </a:xfrm>
          <a:prstGeom prst="rect">
            <a:avLst/>
          </a:prstGeom>
          <a:noFill/>
        </p:spPr>
        <p:txBody>
          <a:bodyPr wrap="square" rtlCol="0">
            <a:spAutoFit/>
          </a:bodyPr>
          <a:lstStyle/>
          <a:p>
            <a:r>
              <a:rPr lang="en-US" sz="1400" dirty="0" smtClean="0"/>
              <a:t>Common wait events:</a:t>
            </a:r>
          </a:p>
          <a:p>
            <a:pPr lvl="1">
              <a:buFont typeface="Arial" pitchFamily="34" charset="0"/>
              <a:buChar char="•"/>
            </a:pPr>
            <a:r>
              <a:rPr lang="en-US" sz="1400" dirty="0" smtClean="0"/>
              <a:t>CPU, CPU wait, Scheduler			</a:t>
            </a:r>
            <a:endParaRPr lang="en-US" sz="1400" dirty="0"/>
          </a:p>
          <a:p>
            <a:pPr lvl="1">
              <a:buFont typeface="Arial" pitchFamily="34" charset="0"/>
              <a:buChar char="•"/>
            </a:pPr>
            <a:r>
              <a:rPr lang="en-US" sz="1400" dirty="0" smtClean="0"/>
              <a:t>enq: TX – row lock contention		</a:t>
            </a:r>
          </a:p>
          <a:p>
            <a:pPr lvl="1">
              <a:buFont typeface="Arial" pitchFamily="34" charset="0"/>
              <a:buChar char="•"/>
            </a:pPr>
            <a:r>
              <a:rPr lang="en-US" sz="1400" dirty="0" smtClean="0"/>
              <a:t>User IO: single block read, smart scan, Direct Path Read, Direct Path Write Temp, Read by other session</a:t>
            </a:r>
            <a:endParaRPr lang="en-US" sz="1400" dirty="0"/>
          </a:p>
          <a:p>
            <a:pPr lvl="1">
              <a:buFont typeface="Arial" pitchFamily="34" charset="0"/>
              <a:buChar char="•"/>
            </a:pPr>
            <a:r>
              <a:rPr lang="en-US" sz="1400" dirty="0" smtClean="0"/>
              <a:t>System IO: db file parallel write, log file parallel write</a:t>
            </a:r>
          </a:p>
          <a:p>
            <a:pPr>
              <a:buFont typeface="Arial" charset="0"/>
              <a:buChar char="•"/>
            </a:pPr>
            <a:endParaRPr lang="en-US" sz="1400" dirty="0" smtClean="0"/>
          </a:p>
          <a:p>
            <a:pPr>
              <a:buFont typeface="Arial" charset="0"/>
              <a:buChar char="•"/>
            </a:pPr>
            <a:endParaRPr lang="en-US" sz="1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High Load Databases</a:t>
            </a:r>
            <a:endParaRPr lang="en-US" dirty="0"/>
          </a:p>
        </p:txBody>
      </p:sp>
      <p:sp>
        <p:nvSpPr>
          <p:cNvPr id="5" name="TextBox 4"/>
          <p:cNvSpPr txBox="1"/>
          <p:nvPr/>
        </p:nvSpPr>
        <p:spPr>
          <a:xfrm>
            <a:off x="304800" y="5638800"/>
            <a:ext cx="8534400" cy="1600438"/>
          </a:xfrm>
          <a:prstGeom prst="rect">
            <a:avLst/>
          </a:prstGeom>
          <a:noFill/>
        </p:spPr>
        <p:txBody>
          <a:bodyPr wrap="square" rtlCol="0">
            <a:spAutoFit/>
          </a:bodyPr>
          <a:lstStyle/>
          <a:p>
            <a:r>
              <a:rPr lang="en-US" sz="1400" dirty="0" smtClean="0"/>
              <a:t>High Load Databases/Modules:</a:t>
            </a:r>
          </a:p>
          <a:p>
            <a:pPr lvl="1">
              <a:buFont typeface="Arial" pitchFamily="34" charset="0"/>
              <a:buChar char="•"/>
            </a:pPr>
            <a:r>
              <a:rPr lang="en-US" sz="1400" dirty="0" smtClean="0"/>
              <a:t>FS </a:t>
            </a:r>
          </a:p>
          <a:p>
            <a:pPr lvl="1">
              <a:buFont typeface="Arial" pitchFamily="34" charset="0"/>
              <a:buChar char="•"/>
            </a:pPr>
            <a:r>
              <a:rPr lang="en-US" sz="1400" dirty="0" smtClean="0"/>
              <a:t>HCM</a:t>
            </a:r>
          </a:p>
          <a:p>
            <a:pPr lvl="1">
              <a:buFont typeface="Arial" pitchFamily="34" charset="0"/>
              <a:buChar char="•"/>
            </a:pPr>
            <a:r>
              <a:rPr lang="en-US" sz="1400" dirty="0" smtClean="0"/>
              <a:t>MTA</a:t>
            </a:r>
          </a:p>
          <a:p>
            <a:pPr lvl="1">
              <a:buFont typeface="Arial" pitchFamily="34" charset="0"/>
              <a:buChar char="•"/>
            </a:pPr>
            <a:r>
              <a:rPr lang="en-US" sz="1400" dirty="0" smtClean="0"/>
              <a:t>In-house BI/DW</a:t>
            </a:r>
          </a:p>
          <a:p>
            <a:endParaRPr lang="en-US" sz="1400" dirty="0" smtClean="0"/>
          </a:p>
          <a:p>
            <a:pPr>
              <a:buFont typeface="Arial" charset="0"/>
              <a:buChar char="•"/>
            </a:pPr>
            <a:endParaRPr lang="en-US" sz="1400" dirty="0" smtClean="0"/>
          </a:p>
        </p:txBody>
      </p:sp>
      <p:pic>
        <p:nvPicPr>
          <p:cNvPr id="7" name="Content Placeholder 6" descr="Screen Shot 2015-07-09 at 7.40.39 PM.png"/>
          <p:cNvPicPr>
            <a:picLocks noGrp="1" noChangeAspect="1"/>
          </p:cNvPicPr>
          <p:nvPr>
            <p:ph idx="1"/>
          </p:nvPr>
        </p:nvPicPr>
        <p:blipFill>
          <a:blip r:embed="rId3" cstate="print"/>
          <a:stretch>
            <a:fillRect/>
          </a:stretch>
        </p:blipFill>
        <p:spPr>
          <a:xfrm>
            <a:off x="776512" y="1189037"/>
            <a:ext cx="7590976" cy="4525963"/>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IOPS and Bandwidth Capacity</a:t>
            </a:r>
            <a:endParaRPr lang="en-US" dirty="0"/>
          </a:p>
        </p:txBody>
      </p:sp>
      <p:pic>
        <p:nvPicPr>
          <p:cNvPr id="4" name="Content Placeholder 3" descr="Screen Shot 2015-07-09 at 8.57.00 PM.png"/>
          <p:cNvPicPr>
            <a:picLocks noGrp="1" noChangeAspect="1"/>
          </p:cNvPicPr>
          <p:nvPr>
            <p:ph idx="1"/>
          </p:nvPr>
        </p:nvPicPr>
        <p:blipFill>
          <a:blip r:embed="rId3" cstate="print"/>
          <a:stretch>
            <a:fillRect/>
          </a:stretch>
        </p:blipFill>
        <p:spPr>
          <a:xfrm>
            <a:off x="228600" y="1447800"/>
            <a:ext cx="8771829" cy="5238252"/>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Breakdown</a:t>
            </a:r>
            <a:endParaRPr lang="en-US" dirty="0"/>
          </a:p>
        </p:txBody>
      </p:sp>
      <p:pic>
        <p:nvPicPr>
          <p:cNvPr id="4" name="Content Placeholder 3" descr="Screen Shot 2015-07-09 at 8.59.01 PM.png"/>
          <p:cNvPicPr>
            <a:picLocks noGrp="1" noChangeAspect="1"/>
          </p:cNvPicPr>
          <p:nvPr>
            <p:ph idx="1"/>
          </p:nvPr>
        </p:nvPicPr>
        <p:blipFill>
          <a:blip r:embed="rId3" cstate="print"/>
          <a:stretch>
            <a:fillRect/>
          </a:stretch>
        </p:blipFill>
        <p:spPr>
          <a:xfrm>
            <a:off x="215080" y="1469999"/>
            <a:ext cx="8776520" cy="5235601"/>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~20K exec/sec on X2-2 ½ rack</a:t>
            </a:r>
            <a:endParaRPr lang="en-US" dirty="0"/>
          </a:p>
        </p:txBody>
      </p:sp>
      <p:pic>
        <p:nvPicPr>
          <p:cNvPr id="4" name="Content Placeholder 3" descr="Screen Shot 2015-07-09 at 8.55.44 PM.png"/>
          <p:cNvPicPr>
            <a:picLocks noGrp="1" noChangeAspect="1"/>
          </p:cNvPicPr>
          <p:nvPr>
            <p:ph idx="1"/>
          </p:nvPr>
        </p:nvPicPr>
        <p:blipFill>
          <a:blip r:embed="rId3" cstate="print"/>
          <a:stretch>
            <a:fillRect/>
          </a:stretch>
        </p:blipFill>
        <p:spPr>
          <a:xfrm>
            <a:off x="381000" y="1524000"/>
            <a:ext cx="8555357" cy="5123813"/>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smtClean="0"/>
              <a:t>Workload Management is still important</a:t>
            </a:r>
            <a:endParaRPr lang="en-US" sz="3500" dirty="0"/>
          </a:p>
        </p:txBody>
      </p:sp>
      <p:pic>
        <p:nvPicPr>
          <p:cNvPr id="8" name="Content Placeholder 7" descr="Screen Shot 2015-07-09 at 8.14.30 PM.png"/>
          <p:cNvPicPr>
            <a:picLocks noGrp="1" noChangeAspect="1"/>
          </p:cNvPicPr>
          <p:nvPr>
            <p:ph idx="1"/>
          </p:nvPr>
        </p:nvPicPr>
        <p:blipFill>
          <a:blip r:embed="rId3" cstate="print"/>
          <a:stretch>
            <a:fillRect/>
          </a:stretch>
        </p:blipFill>
        <p:spPr>
          <a:xfrm>
            <a:off x="788485" y="1143000"/>
            <a:ext cx="7567030" cy="4525963"/>
          </a:xfrm>
        </p:spPr>
      </p:pic>
      <p:cxnSp>
        <p:nvCxnSpPr>
          <p:cNvPr id="10" name="Straight Arrow Connector 9"/>
          <p:cNvCxnSpPr/>
          <p:nvPr/>
        </p:nvCxnSpPr>
        <p:spPr>
          <a:xfrm flipV="1">
            <a:off x="2286000" y="5715000"/>
            <a:ext cx="457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352800" y="5715000"/>
            <a:ext cx="228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648200" y="571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943600" y="571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7467600" y="571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828800" y="6172200"/>
            <a:ext cx="622286" cy="369332"/>
          </a:xfrm>
          <a:prstGeom prst="rect">
            <a:avLst/>
          </a:prstGeom>
          <a:noFill/>
        </p:spPr>
        <p:txBody>
          <a:bodyPr wrap="none" rtlCol="0">
            <a:spAutoFit/>
          </a:bodyPr>
          <a:lstStyle/>
          <a:p>
            <a:r>
              <a:rPr lang="en-US" dirty="0" smtClean="0"/>
              <a:t>1 DB</a:t>
            </a:r>
            <a:endParaRPr lang="en-US" dirty="0"/>
          </a:p>
        </p:txBody>
      </p:sp>
      <p:sp>
        <p:nvSpPr>
          <p:cNvPr id="28" name="TextBox 27"/>
          <p:cNvSpPr txBox="1"/>
          <p:nvPr/>
        </p:nvSpPr>
        <p:spPr>
          <a:xfrm>
            <a:off x="2971800" y="6172200"/>
            <a:ext cx="712054" cy="369332"/>
          </a:xfrm>
          <a:prstGeom prst="rect">
            <a:avLst/>
          </a:prstGeom>
          <a:noFill/>
        </p:spPr>
        <p:txBody>
          <a:bodyPr wrap="none" rtlCol="0">
            <a:spAutoFit/>
          </a:bodyPr>
          <a:lstStyle/>
          <a:p>
            <a:r>
              <a:rPr lang="en-US" dirty="0"/>
              <a:t>2</a:t>
            </a:r>
            <a:r>
              <a:rPr lang="en-US" dirty="0" smtClean="0"/>
              <a:t> DBs</a:t>
            </a:r>
            <a:endParaRPr lang="en-US" dirty="0"/>
          </a:p>
        </p:txBody>
      </p:sp>
      <p:sp>
        <p:nvSpPr>
          <p:cNvPr id="29" name="TextBox 28"/>
          <p:cNvSpPr txBox="1"/>
          <p:nvPr/>
        </p:nvSpPr>
        <p:spPr>
          <a:xfrm>
            <a:off x="4267200" y="6172200"/>
            <a:ext cx="712054" cy="369332"/>
          </a:xfrm>
          <a:prstGeom prst="rect">
            <a:avLst/>
          </a:prstGeom>
          <a:noFill/>
        </p:spPr>
        <p:txBody>
          <a:bodyPr wrap="none" rtlCol="0">
            <a:spAutoFit/>
          </a:bodyPr>
          <a:lstStyle/>
          <a:p>
            <a:r>
              <a:rPr lang="en-US" dirty="0"/>
              <a:t>3</a:t>
            </a:r>
            <a:r>
              <a:rPr lang="en-US" dirty="0" smtClean="0"/>
              <a:t> DBs</a:t>
            </a:r>
            <a:endParaRPr lang="en-US" dirty="0"/>
          </a:p>
        </p:txBody>
      </p:sp>
      <p:sp>
        <p:nvSpPr>
          <p:cNvPr id="30" name="TextBox 29"/>
          <p:cNvSpPr txBox="1"/>
          <p:nvPr/>
        </p:nvSpPr>
        <p:spPr>
          <a:xfrm>
            <a:off x="5486400" y="6096000"/>
            <a:ext cx="990600" cy="1015663"/>
          </a:xfrm>
          <a:prstGeom prst="rect">
            <a:avLst/>
          </a:prstGeom>
          <a:noFill/>
        </p:spPr>
        <p:txBody>
          <a:bodyPr wrap="square" rtlCol="0">
            <a:spAutoFit/>
          </a:bodyPr>
          <a:lstStyle/>
          <a:p>
            <a:pPr algn="ctr"/>
            <a:r>
              <a:rPr lang="en-US" dirty="0"/>
              <a:t>4</a:t>
            </a:r>
            <a:r>
              <a:rPr lang="en-US" dirty="0" smtClean="0"/>
              <a:t> DBs</a:t>
            </a:r>
          </a:p>
          <a:p>
            <a:pPr algn="ctr"/>
            <a:r>
              <a:rPr lang="en-US" sz="1200" dirty="0"/>
              <a:t>w</a:t>
            </a:r>
            <a:r>
              <a:rPr lang="en-US" sz="1200" dirty="0" smtClean="0"/>
              <a:t>orkload contention! </a:t>
            </a:r>
          </a:p>
          <a:p>
            <a:endParaRPr lang="en-US" dirty="0"/>
          </a:p>
        </p:txBody>
      </p:sp>
      <p:sp>
        <p:nvSpPr>
          <p:cNvPr id="31" name="TextBox 30"/>
          <p:cNvSpPr txBox="1"/>
          <p:nvPr/>
        </p:nvSpPr>
        <p:spPr>
          <a:xfrm>
            <a:off x="6934200" y="6096000"/>
            <a:ext cx="990600" cy="1015663"/>
          </a:xfrm>
          <a:prstGeom prst="rect">
            <a:avLst/>
          </a:prstGeom>
          <a:noFill/>
        </p:spPr>
        <p:txBody>
          <a:bodyPr wrap="square" rtlCol="0">
            <a:spAutoFit/>
          </a:bodyPr>
          <a:lstStyle/>
          <a:p>
            <a:pPr algn="ctr"/>
            <a:r>
              <a:rPr lang="en-US" dirty="0"/>
              <a:t>4</a:t>
            </a:r>
            <a:r>
              <a:rPr lang="en-US" dirty="0" smtClean="0"/>
              <a:t> DBs</a:t>
            </a:r>
          </a:p>
          <a:p>
            <a:pPr algn="ctr"/>
            <a:r>
              <a:rPr lang="en-US" sz="1200" dirty="0"/>
              <a:t>n</a:t>
            </a:r>
            <a:r>
              <a:rPr lang="en-US" sz="1200" dirty="0" smtClean="0"/>
              <a:t>ode layout</a:t>
            </a:r>
          </a:p>
          <a:p>
            <a:pPr algn="ctr"/>
            <a:r>
              <a:rPr lang="en-US" sz="1200" dirty="0" smtClean="0"/>
              <a:t>adjusted</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Tuning and Stabilization</a:t>
            </a:r>
            <a:endParaRPr lang="en-US" dirty="0"/>
          </a:p>
        </p:txBody>
      </p:sp>
      <p:pic>
        <p:nvPicPr>
          <p:cNvPr id="8" name="Content Placeholder 7" descr="Screen Shot 2015-07-09 at 8.43.19 PM.png"/>
          <p:cNvPicPr>
            <a:picLocks noGrp="1" noChangeAspect="1"/>
          </p:cNvPicPr>
          <p:nvPr>
            <p:ph idx="1"/>
          </p:nvPr>
        </p:nvPicPr>
        <p:blipFill>
          <a:blip r:embed="rId3" cstate="print"/>
          <a:stretch>
            <a:fillRect/>
          </a:stretch>
        </p:blipFill>
        <p:spPr>
          <a:xfrm>
            <a:off x="169531" y="1143000"/>
            <a:ext cx="8822069" cy="5298790"/>
          </a:xfrm>
        </p:spPr>
      </p:pic>
      <p:sp>
        <p:nvSpPr>
          <p:cNvPr id="9" name="Rectangle 8"/>
          <p:cNvSpPr/>
          <p:nvPr/>
        </p:nvSpPr>
        <p:spPr>
          <a:xfrm>
            <a:off x="2743200" y="1752600"/>
            <a:ext cx="2133600" cy="4724400"/>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181600" y="1752600"/>
            <a:ext cx="3810000" cy="4724400"/>
          </a:xfrm>
          <a:prstGeom prst="rect">
            <a:avLst/>
          </a:prstGeom>
          <a:solidFill>
            <a:schemeClr val="bg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2722543" y="6477000"/>
            <a:ext cx="2306657" cy="369332"/>
          </a:xfrm>
          <a:prstGeom prst="rect">
            <a:avLst/>
          </a:prstGeom>
          <a:noFill/>
        </p:spPr>
        <p:txBody>
          <a:bodyPr wrap="none" rtlCol="0">
            <a:spAutoFit/>
          </a:bodyPr>
          <a:lstStyle/>
          <a:p>
            <a:r>
              <a:rPr lang="en-US" dirty="0" smtClean="0"/>
              <a:t>SQL, config, app issues</a:t>
            </a:r>
            <a:endParaRPr lang="en-US" dirty="0"/>
          </a:p>
        </p:txBody>
      </p:sp>
      <p:sp>
        <p:nvSpPr>
          <p:cNvPr id="12" name="TextBox 11"/>
          <p:cNvSpPr txBox="1"/>
          <p:nvPr/>
        </p:nvSpPr>
        <p:spPr>
          <a:xfrm>
            <a:off x="6324600" y="6477000"/>
            <a:ext cx="1276055" cy="369332"/>
          </a:xfrm>
          <a:prstGeom prst="rect">
            <a:avLst/>
          </a:prstGeom>
          <a:noFill/>
        </p:spPr>
        <p:txBody>
          <a:bodyPr wrap="none" rtlCol="0">
            <a:spAutoFit/>
          </a:bodyPr>
          <a:lstStyle/>
          <a:p>
            <a:r>
              <a:rPr lang="en-US" dirty="0" smtClean="0"/>
              <a:t>Tuned state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410</Words>
  <Application>Microsoft Office PowerPoint</Application>
  <PresentationFormat>On-screen Show (4:3)</PresentationFormat>
  <Paragraphs>58</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Peoplesoft on Exadata</vt:lpstr>
      <vt:lpstr>Peoplesoft environment 1 year later</vt:lpstr>
      <vt:lpstr>Workload</vt:lpstr>
      <vt:lpstr>High Load Databases</vt:lpstr>
      <vt:lpstr>High IOPS and Bandwidth Capacity</vt:lpstr>
      <vt:lpstr>IO Breakdown</vt:lpstr>
      <vt:lpstr>~20K exec/sec on X2-2 ½ rack</vt:lpstr>
      <vt:lpstr>Workload Management is still important</vt:lpstr>
      <vt:lpstr>Tuning and Stabilization</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Peoplesoft on Exadata</dc:title>
  <dc:creator>karl</dc:creator>
  <cp:lastModifiedBy>karl</cp:lastModifiedBy>
  <cp:revision>45</cp:revision>
  <dcterms:created xsi:type="dcterms:W3CDTF">2015-07-09T22:55:10Z</dcterms:created>
  <dcterms:modified xsi:type="dcterms:W3CDTF">2015-09-24T03:53:20Z</dcterms:modified>
</cp:coreProperties>
</file>