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>
        <p:scale>
          <a:sx n="64" d="100"/>
          <a:sy n="64" d="100"/>
        </p:scale>
        <p:origin x="564" y="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1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4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9439-BC47-4DF5-9032-8AB3050B415E}" type="datetimeFigureOut">
              <a:rPr lang="en-US" smtClean="0"/>
              <a:t>2022-08-06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8CBB-9CED-429E-952E-7D58723DA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6" y="1122363"/>
            <a:ext cx="10972800" cy="2387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 to machine learning with applications</a:t>
            </a:r>
            <a:endParaRPr lang="en-US" sz="6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740" y="3634696"/>
            <a:ext cx="9144000" cy="2257224"/>
          </a:xfrm>
        </p:spPr>
        <p:txBody>
          <a:bodyPr>
            <a:noAutofit/>
          </a:bodyPr>
          <a:lstStyle/>
          <a:p>
            <a:endParaRPr lang="en-US" sz="2800" dirty="0">
              <a:ea typeface="Adobe Gothic Std B" panose="020B0800000000000000" pitchFamily="34" charset="-128"/>
            </a:endParaRPr>
          </a:p>
          <a:p>
            <a:r>
              <a:rPr lang="en-US" sz="2800" dirty="0">
                <a:ea typeface="Adobe Gothic Std B" panose="020B0800000000000000" pitchFamily="34" charset="-128"/>
              </a:rPr>
              <a:t>Slava Lyubchich</a:t>
            </a:r>
          </a:p>
          <a:p>
            <a:endParaRPr lang="en-US" sz="2800" dirty="0">
              <a:ea typeface="Adobe Gothic Std B" panose="020B0800000000000000" pitchFamily="34" charset="-128"/>
            </a:endParaRPr>
          </a:p>
          <a:p>
            <a:r>
              <a:rPr lang="en-US" sz="2800" dirty="0">
                <a:ea typeface="Adobe Gothic Std B" panose="020B0800000000000000" pitchFamily="34" charset="-128"/>
              </a:rPr>
              <a:t>Chesapeake Biological Laboratory</a:t>
            </a:r>
          </a:p>
          <a:p>
            <a:r>
              <a:rPr lang="en-US" sz="2800" dirty="0">
                <a:ea typeface="Adobe Gothic Std B" panose="020B0800000000000000" pitchFamily="34" charset="-128"/>
              </a:rPr>
              <a:t>University of Maryland Center for Environmental Science</a:t>
            </a:r>
          </a:p>
        </p:txBody>
      </p:sp>
    </p:spTree>
    <p:extLst>
      <p:ext uri="{BB962C8B-B14F-4D97-AF65-F5344CB8AC3E}">
        <p14:creationId xmlns:p14="http://schemas.microsoft.com/office/powerpoint/2010/main" val="6087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413" y="51198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Types of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21" y="1217544"/>
            <a:ext cx="10111468" cy="5371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a typeface="Adobe Gothic Std B" panose="020B0800000000000000" pitchFamily="34" charset="-128"/>
              </a:rPr>
              <a:t>Basic classes in R: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Character (i.e., text</a:t>
            </a:r>
            <a:r>
              <a:rPr lang="en-US" dirty="0" smtClean="0">
                <a:ea typeface="Adobe Gothic Std B" panose="020B0800000000000000" pitchFamily="34" charset="-128"/>
              </a:rPr>
              <a:t>) </a:t>
            </a:r>
            <a:r>
              <a:rPr lang="en-US" dirty="0" smtClean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“this is it”, “123”</a:t>
            </a:r>
            <a:endParaRPr lang="en-US" dirty="0">
              <a:latin typeface="Courier New" panose="02070309020205020404" pitchFamily="49" charset="0"/>
              <a:ea typeface="Adobe Gothic Std B" panose="020B0800000000000000" pitchFamily="34" charset="-128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Numeric (real numbers; default for numbers</a:t>
            </a:r>
            <a:r>
              <a:rPr lang="en-US" dirty="0" smtClean="0">
                <a:ea typeface="Adobe Gothic Std B" panose="020B0800000000000000" pitchFamily="34" charset="-128"/>
              </a:rPr>
              <a:t>): </a:t>
            </a:r>
            <a:r>
              <a:rPr lang="en-US" dirty="0" smtClean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123,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 15.901</a:t>
            </a:r>
            <a:endParaRPr lang="en-US" dirty="0">
              <a:latin typeface="Courier New" panose="02070309020205020404" pitchFamily="49" charset="0"/>
              <a:ea typeface="Adobe Gothic Std B" panose="020B0800000000000000" pitchFamily="34" charset="-128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ea typeface="Adobe Gothic Std B" panose="020B0800000000000000" pitchFamily="34" charset="-128"/>
              </a:rPr>
              <a:t>Integer: </a:t>
            </a:r>
            <a:r>
              <a:rPr lang="en-US" dirty="0" smtClean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1, 0, 100L</a:t>
            </a:r>
            <a:endParaRPr lang="en-US" dirty="0">
              <a:latin typeface="Courier New" panose="02070309020205020404" pitchFamily="49" charset="0"/>
              <a:ea typeface="Adobe Gothic Std B" panose="020B0800000000000000" pitchFamily="34" charset="-128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ea typeface="Adobe Gothic Std B" panose="020B0800000000000000" pitchFamily="34" charset="-128"/>
              </a:rPr>
              <a:t>Complex</a:t>
            </a:r>
            <a:r>
              <a:rPr lang="en-US" dirty="0">
                <a:ea typeface="Adobe Gothic Std B" panose="020B0800000000000000" pitchFamily="34" charset="-128"/>
              </a:rPr>
              <a:t>:</a:t>
            </a:r>
            <a:r>
              <a:rPr lang="en-US" dirty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 -</a:t>
            </a:r>
            <a:r>
              <a:rPr lang="en-US" dirty="0" smtClean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0.18 + 0.21i</a:t>
            </a:r>
            <a:endParaRPr lang="en-US" dirty="0">
              <a:latin typeface="Courier New" panose="02070309020205020404" pitchFamily="49" charset="0"/>
              <a:ea typeface="Adobe Gothic Std B" panose="020B0800000000000000" pitchFamily="34" charset="-128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Logical </a:t>
            </a:r>
            <a:r>
              <a:rPr lang="en-US" dirty="0" smtClean="0">
                <a:ea typeface="Adobe Gothic Std B" panose="020B0800000000000000" pitchFamily="34" charset="-128"/>
              </a:rPr>
              <a:t>(Boolean):   </a:t>
            </a:r>
            <a:r>
              <a:rPr lang="en-US" dirty="0" smtClean="0">
                <a:latin typeface="Courier New" panose="02070309020205020404" pitchFamily="49" charset="0"/>
                <a:ea typeface="Adobe Gothic Std B" panose="020B0800000000000000" pitchFamily="34" charset="-128"/>
                <a:cs typeface="Courier New" panose="02070309020205020404" pitchFamily="49" charset="0"/>
              </a:rPr>
              <a:t>TRUE, FALSE</a:t>
            </a:r>
            <a:endParaRPr lang="en-US" dirty="0">
              <a:latin typeface="Courier New" panose="02070309020205020404" pitchFamily="49" charset="0"/>
              <a:ea typeface="Adobe Gothic Std B" panose="020B0800000000000000" pitchFamily="34" charset="-128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Factors (used for categorical variables</a:t>
            </a:r>
            <a:r>
              <a:rPr lang="en-US" dirty="0" smtClean="0">
                <a:ea typeface="Adobe Gothic Std B" panose="020B0800000000000000" pitchFamily="34" charset="-128"/>
              </a:rPr>
              <a:t>): </a:t>
            </a:r>
            <a:endParaRPr lang="en-US" dirty="0">
              <a:ea typeface="Adobe Gothic Std B" panose="020B0800000000000000" pitchFamily="34" charset="-128"/>
            </a:endParaRPr>
          </a:p>
          <a:p>
            <a:pPr lvl="1">
              <a:lnSpc>
                <a:spcPct val="150000"/>
              </a:lnSpc>
            </a:pPr>
            <a:endParaRPr lang="en-US" dirty="0"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dirty="0">
              <a:ea typeface="Adobe Gothic Std B" panose="020B0800000000000000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66263" y="1301241"/>
            <a:ext cx="4367893" cy="5136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>
                <a:ea typeface="Adobe Gothic Std B" panose="020B0800000000000000" pitchFamily="34" charset="-128"/>
              </a:rPr>
              <a:t>Examples of objects in R: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Vectors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Matrices and Arrays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Data frames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a typeface="Adobe Gothic Std B" panose="020B0800000000000000" pitchFamily="34" charset="-128"/>
              </a:rPr>
              <a:t>Lists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>
                <a:ea typeface="Adobe Gothic Std B" panose="020B0800000000000000" pitchFamily="34" charset="-128"/>
              </a:rPr>
              <a:t>Objects </a:t>
            </a:r>
            <a:r>
              <a:rPr lang="en-US" dirty="0">
                <a:ea typeface="Adobe Gothic Std B" panose="020B0800000000000000" pitchFamily="34" charset="-128"/>
              </a:rPr>
              <a:t>may have attributes.</a:t>
            </a:r>
          </a:p>
          <a:p>
            <a:pPr lvl="1">
              <a:lnSpc>
                <a:spcPct val="150000"/>
              </a:lnSpc>
            </a:pPr>
            <a:endParaRPr lang="en-US" dirty="0"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dirty="0">
              <a:ea typeface="Adobe Gothic Std B" panose="020B08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213" y="5659903"/>
            <a:ext cx="5896455" cy="10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5" y="-181394"/>
            <a:ext cx="105156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5" y="824948"/>
            <a:ext cx="11698356" cy="57641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ea typeface="Adobe Gothic Std B" panose="020B0800000000000000" pitchFamily="34" charset="-128"/>
              </a:rPr>
              <a:t>Create a folder for this course to organize your files inside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ea typeface="Adobe Gothic Std B" panose="020B0800000000000000" pitchFamily="34" charset="-128"/>
              </a:rPr>
              <a:t>Put code and data into separate sub-folders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ea typeface="Adobe Gothic Std B" panose="020B0800000000000000" pitchFamily="34" charset="-128"/>
              </a:rPr>
              <a:t>For your future projects, it might be a good idea to have subfolders </a:t>
            </a:r>
            <a:r>
              <a:rPr lang="en-US" sz="2800" b="1" dirty="0" err="1">
                <a:ea typeface="Adobe Gothic Std B" panose="020B0800000000000000" pitchFamily="34" charset="-128"/>
              </a:rPr>
              <a:t>dataraw</a:t>
            </a:r>
            <a:r>
              <a:rPr lang="en-US" sz="2800" b="1" dirty="0">
                <a:ea typeface="Adobe Gothic Std B" panose="020B0800000000000000" pitchFamily="34" charset="-128"/>
              </a:rPr>
              <a:t>/ </a:t>
            </a:r>
            <a:r>
              <a:rPr lang="en-US" sz="2800" dirty="0">
                <a:ea typeface="Adobe Gothic Std B" panose="020B0800000000000000" pitchFamily="34" charset="-128"/>
              </a:rPr>
              <a:t>and </a:t>
            </a:r>
            <a:r>
              <a:rPr lang="en-US" sz="2800" b="1" dirty="0" err="1">
                <a:ea typeface="Adobe Gothic Std B" panose="020B0800000000000000" pitchFamily="34" charset="-128"/>
              </a:rPr>
              <a:t>dataderived</a:t>
            </a:r>
            <a:r>
              <a:rPr lang="en-US" sz="2800" b="1" dirty="0">
                <a:ea typeface="Adobe Gothic Std B" panose="020B0800000000000000" pitchFamily="34" charset="-128"/>
              </a:rPr>
              <a:t>/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Adobe Gothic Std B" panose="020B0800000000000000" pitchFamily="34" charset="-128"/>
              </a:rPr>
              <a:t>Do everything from a script to document your analysis, add </a:t>
            </a:r>
            <a:r>
              <a:rPr lang="en-US" sz="3200" dirty="0" smtClean="0">
                <a:ea typeface="Adobe Gothic Std B" panose="020B0800000000000000" pitchFamily="34" charset="-128"/>
              </a:rPr>
              <a:t>many comments </a:t>
            </a:r>
            <a:r>
              <a:rPr lang="en-US" sz="3200" dirty="0">
                <a:ea typeface="Adobe Gothic Std B" panose="020B0800000000000000" pitchFamily="34" charset="-128"/>
              </a:rPr>
              <a:t>into your scripts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Adobe Gothic Std B" panose="020B0800000000000000" pitchFamily="34" charset="-128"/>
              </a:rPr>
              <a:t>Indent your code, limit its width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ea typeface="Adobe Gothic Std B" panose="020B0800000000000000" pitchFamily="34" charset="-128"/>
              </a:rPr>
              <a:t>Use names for files, objects, outputs, graphs that are </a:t>
            </a:r>
            <a:r>
              <a:rPr lang="en-US" sz="3200" dirty="0" smtClean="0">
                <a:ea typeface="Adobe Gothic Std B" panose="020B0800000000000000" pitchFamily="34" charset="-128"/>
              </a:rPr>
              <a:t>descriptive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ea typeface="Adobe Gothic Std B" panose="020B0800000000000000" pitchFamily="34" charset="-128"/>
              </a:rPr>
              <a:t>Never use words “final,” ”new,” “old” in the filenames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ea typeface="Adobe Gothic Std B" panose="020B0800000000000000" pitchFamily="34" charset="-128"/>
              </a:rPr>
              <a:t>Don’t </a:t>
            </a:r>
            <a:r>
              <a:rPr lang="en-US" sz="2800" dirty="0">
                <a:ea typeface="Adobe Gothic Std B" panose="020B0800000000000000" pitchFamily="34" charset="-128"/>
              </a:rPr>
              <a:t>name objects or functions you create as already existing objects or functions in R</a:t>
            </a:r>
          </a:p>
          <a:p>
            <a:pPr>
              <a:lnSpc>
                <a:spcPct val="100000"/>
              </a:lnSpc>
            </a:pPr>
            <a:endParaRPr lang="en-US" sz="3200" dirty="0"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385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33" y="201839"/>
            <a:ext cx="10515600" cy="2063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Plan for </a:t>
            </a: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course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5170"/>
            <a:ext cx="10648950" cy="630283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1) Introduction to machine learning, R and </a:t>
            </a:r>
            <a:r>
              <a:rPr lang="en-US" dirty="0" err="1" smtClean="0">
                <a:ea typeface="Adobe Gothic Std B" panose="020B0800000000000000" pitchFamily="34" charset="-128"/>
              </a:rPr>
              <a:t>Rstudio</a:t>
            </a:r>
            <a:r>
              <a:rPr lang="en-US" dirty="0" smtClean="0">
                <a:ea typeface="Adobe Gothic Std B" panose="020B0800000000000000" pitchFamily="34" charset="-128"/>
              </a:rPr>
              <a:t> / Posit.</a:t>
            </a:r>
            <a:endParaRPr lang="en-US" dirty="0">
              <a:ea typeface="Adobe Gothic Std B" panose="020B0800000000000000" pitchFamily="34" charset="-128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2) Version control using </a:t>
            </a:r>
            <a:r>
              <a:rPr lang="en-US" dirty="0" err="1">
                <a:ea typeface="Adobe Gothic Std B" panose="020B0800000000000000" pitchFamily="34" charset="-128"/>
              </a:rPr>
              <a:t>Git</a:t>
            </a:r>
            <a:r>
              <a:rPr lang="en-US" dirty="0">
                <a:ea typeface="Adobe Gothic Std B" panose="020B0800000000000000" pitchFamily="34" charset="-128"/>
              </a:rPr>
              <a:t> and GitHub. Description of the project </a:t>
            </a:r>
            <a:r>
              <a:rPr lang="en-US" dirty="0" smtClean="0">
                <a:ea typeface="Adobe Gothic Std B" panose="020B0800000000000000" pitchFamily="34" charset="-128"/>
              </a:rPr>
              <a:t>data, dataset </a:t>
            </a:r>
            <a:r>
              <a:rPr lang="en-US" dirty="0">
                <a:ea typeface="Adobe Gothic Std B" panose="020B0800000000000000" pitchFamily="34" charset="-128"/>
              </a:rPr>
              <a:t>release.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3) Clustering (hierarchical, k-means/</a:t>
            </a:r>
            <a:r>
              <a:rPr lang="en-US" dirty="0" err="1">
                <a:ea typeface="Adobe Gothic Std B" panose="020B0800000000000000" pitchFamily="34" charset="-128"/>
              </a:rPr>
              <a:t>medoids</a:t>
            </a:r>
            <a:r>
              <a:rPr lang="en-US" dirty="0">
                <a:ea typeface="Adobe Gothic Std B" panose="020B0800000000000000" pitchFamily="34" charset="-128"/>
              </a:rPr>
              <a:t>, methods for time series clustering).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4) Regression trees, random forests.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5) Mid-course presentations of the work in progress.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ea typeface="Adobe Gothic Std B" panose="020B0800000000000000" pitchFamily="34" charset="-128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ea typeface="Adobe Gothic Std B" panose="020B0800000000000000" pitchFamily="34" charset="-128"/>
              </a:rPr>
              <a:t>6</a:t>
            </a:r>
            <a:r>
              <a:rPr lang="en-US" dirty="0">
                <a:ea typeface="Adobe Gothic Std B" panose="020B0800000000000000" pitchFamily="34" charset="-128"/>
              </a:rPr>
              <a:t>) Neural networks, different types of layers, deep learning.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7) Convolutional neural network (CNN).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8) Long short-term memory (LSTM) network.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9) Cross-validation and forecasting.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ea typeface="Adobe Gothic Std B" panose="020B0800000000000000" pitchFamily="34" charset="-128"/>
              </a:rPr>
              <a:t>10) Final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40863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Introductions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Machine learning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Some R history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RStudio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Getting started to work with scripts in </a:t>
            </a:r>
            <a:r>
              <a:rPr lang="en-US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RStudio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45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623" y="692056"/>
            <a:ext cx="10806953" cy="53591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— Why are </a:t>
            </a:r>
            <a:r>
              <a:rPr lang="en-US" dirty="0" smtClean="0"/>
              <a:t>open-source </a:t>
            </a:r>
            <a:r>
              <a:rPr lang="en-US" dirty="0"/>
              <a:t>statistical programming languages the best?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— Because they 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a typeface="Adobe Gothic Std B" panose="020B0800000000000000" pitchFamily="34" charset="-128"/>
              </a:rPr>
              <a:t>is a </a:t>
            </a:r>
            <a:r>
              <a:rPr lang="en-US" sz="3200" b="1" dirty="0">
                <a:ea typeface="Adobe Gothic Std B" panose="020B0800000000000000" pitchFamily="34" charset="-128"/>
              </a:rPr>
              <a:t>free </a:t>
            </a:r>
            <a:r>
              <a:rPr lang="en-US" sz="3200" dirty="0">
                <a:ea typeface="Adobe Gothic Std B" panose="020B0800000000000000" pitchFamily="34" charset="-128"/>
              </a:rPr>
              <a:t>programming language and software environment for statistical computing and graphics</a:t>
            </a:r>
          </a:p>
          <a:p>
            <a:pPr>
              <a:lnSpc>
                <a:spcPct val="150000"/>
              </a:lnSpc>
              <a:tabLst>
                <a:tab pos="1263650" algn="l"/>
              </a:tabLst>
            </a:pPr>
            <a:r>
              <a:rPr lang="en-US" sz="3200" dirty="0">
                <a:ea typeface="Adobe Gothic Std B" panose="020B0800000000000000" pitchFamily="34" charset="-128"/>
              </a:rPr>
              <a:t>is an open-source implementation (a  “dialect”) of the S programming language developed at Bell Labs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ea typeface="Adobe Gothic Std B" panose="020B0800000000000000" pitchFamily="34" charset="-128"/>
              </a:rPr>
              <a:t>can be downloaded from: </a:t>
            </a:r>
            <a:r>
              <a:rPr lang="en-US" sz="3200" dirty="0">
                <a:ea typeface="Adobe Gothic Std B" panose="020B0800000000000000" pitchFamily="34" charset="-128"/>
                <a:hlinkClick r:id="rId2"/>
              </a:rPr>
              <a:t>https://www.r-project.org/</a:t>
            </a:r>
            <a:r>
              <a:rPr lang="en-US" sz="3200" dirty="0">
                <a:ea typeface="Adobe Gothic Std B" panose="020B0800000000000000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557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436"/>
            <a:ext cx="10515600" cy="5212045"/>
          </a:xfrm>
        </p:spPr>
        <p:txBody>
          <a:bodyPr>
            <a:normAutofit/>
          </a:bodyPr>
          <a:lstStyle/>
          <a:p>
            <a:r>
              <a:rPr lang="en-US" dirty="0"/>
              <a:t>S was developed by John Chambers and others at Bell Lab starting in 1976 as an internal statistical analysis environment</a:t>
            </a:r>
          </a:p>
          <a:p>
            <a:r>
              <a:rPr lang="en-US" dirty="0" err="1"/>
              <a:t>StatSci</a:t>
            </a:r>
            <a:r>
              <a:rPr lang="en-US" dirty="0"/>
              <a:t> (later Insightful Corp) starts developing a commercial implementation called S-plus in 1988</a:t>
            </a:r>
          </a:p>
          <a:p>
            <a:r>
              <a:rPr lang="en-US" dirty="0"/>
              <a:t>R was created by Ross Ihaka and Robert Gentleman in the Department of Statistics at the University of </a:t>
            </a:r>
            <a:r>
              <a:rPr lang="en-US" dirty="0" smtClean="0"/>
              <a:t>Auckland (New </a:t>
            </a:r>
            <a:r>
              <a:rPr lang="en-US" dirty="0" err="1" smtClean="0"/>
              <a:t>Zealdand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in 1991</a:t>
            </a:r>
          </a:p>
          <a:p>
            <a:r>
              <a:rPr lang="en-US" dirty="0"/>
              <a:t>The R Core Group (which controls the source code for R) was formed in 1997. One major release each year, along with more frequent minor updates</a:t>
            </a:r>
          </a:p>
          <a:p>
            <a:r>
              <a:rPr lang="en-US" dirty="0"/>
              <a:t>Subject to the GNU General Public License version 2 or 3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8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philosophy behind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John Chambers:</a:t>
            </a:r>
          </a:p>
          <a:p>
            <a:pPr marL="0" indent="0">
              <a:buNone/>
            </a:pPr>
            <a:r>
              <a:rPr lang="en-US" i="1" dirty="0"/>
              <a:t>	“[W]e wanted users to be able to begin in an</a:t>
            </a:r>
          </a:p>
          <a:p>
            <a:pPr marL="0" indent="0">
              <a:buNone/>
            </a:pPr>
            <a:r>
              <a:rPr lang="en-US" i="1" dirty="0"/>
              <a:t>	interactive environment, where they did not</a:t>
            </a:r>
          </a:p>
          <a:p>
            <a:pPr marL="0" indent="0">
              <a:buNone/>
            </a:pPr>
            <a:r>
              <a:rPr lang="en-US" i="1" dirty="0"/>
              <a:t>	consciously think of themselves as programming.</a:t>
            </a:r>
          </a:p>
          <a:p>
            <a:pPr marL="0" indent="0">
              <a:buNone/>
            </a:pPr>
            <a:r>
              <a:rPr lang="en-US" i="1" dirty="0"/>
              <a:t>	Then as their needs became clearer and their</a:t>
            </a:r>
          </a:p>
          <a:p>
            <a:pPr marL="0" indent="0">
              <a:buNone/>
            </a:pPr>
            <a:r>
              <a:rPr lang="en-US" i="1" dirty="0"/>
              <a:t>	sophistication increased, they should be able to slide</a:t>
            </a:r>
          </a:p>
          <a:p>
            <a:pPr marL="0" indent="0">
              <a:buNone/>
            </a:pPr>
            <a:r>
              <a:rPr lang="en-US" i="1" dirty="0"/>
              <a:t>	gradually into programming, when the language and</a:t>
            </a:r>
          </a:p>
          <a:p>
            <a:pPr marL="0" indent="0">
              <a:buNone/>
            </a:pPr>
            <a:r>
              <a:rPr lang="en-US" i="1" dirty="0"/>
              <a:t>	system aspects would become more important.”</a:t>
            </a: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02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Advantages and disadvantages </a:t>
            </a: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94412" cy="435133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Extremely flexible and easy to expand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Powerful graphics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Intuitive syntax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59388" y="1825625"/>
            <a:ext cx="45944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–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Steep learning curve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Memory hog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Relatively slow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 control or user support as for commercial software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13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54" y="365125"/>
            <a:ext cx="10680246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39" y="1326097"/>
            <a:ext cx="11081237" cy="5135374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70000"/>
              </a:lnSpc>
            </a:pPr>
            <a:r>
              <a:rPr lang="en-US" dirty="0">
                <a:ea typeface="Adobe Gothic Std B" panose="020B0800000000000000" pitchFamily="34" charset="-128"/>
              </a:rPr>
              <a:t>The R system consists of the “base” R distribution (which provides basic functionality) and a suite of packages that augment the capabilities in the “base” R</a:t>
            </a:r>
          </a:p>
          <a:p>
            <a:pPr indent="0">
              <a:lnSpc>
                <a:spcPct val="170000"/>
              </a:lnSpc>
            </a:pPr>
            <a:r>
              <a:rPr lang="en-US" dirty="0">
                <a:ea typeface="Adobe Gothic Std B" panose="020B0800000000000000" pitchFamily="34" charset="-128"/>
              </a:rPr>
              <a:t>You can develop your own packages, and make them publicly available (e.g., under </a:t>
            </a:r>
            <a:r>
              <a:rPr lang="en-US" dirty="0" smtClean="0">
                <a:ea typeface="Adobe Gothic Std B" panose="020B0800000000000000" pitchFamily="34" charset="-128"/>
              </a:rPr>
              <a:t>the </a:t>
            </a:r>
            <a:r>
              <a:rPr lang="en-US" dirty="0">
                <a:ea typeface="Adobe Gothic Std B" panose="020B0800000000000000" pitchFamily="34" charset="-128"/>
              </a:rPr>
              <a:t>General Public License)</a:t>
            </a:r>
          </a:p>
          <a:p>
            <a:pPr indent="0">
              <a:lnSpc>
                <a:spcPct val="170000"/>
              </a:lnSpc>
            </a:pPr>
            <a:r>
              <a:rPr lang="en-US" dirty="0">
                <a:ea typeface="Adobe Gothic Std B" panose="020B0800000000000000" pitchFamily="34" charset="-128"/>
              </a:rPr>
              <a:t>The most convenient way to share packages is via the Comprehensive R Archive Network (CRAN) website; followed by GitHub and Bioconductor; followed by personal web pages, etc.</a:t>
            </a:r>
          </a:p>
        </p:txBody>
      </p:sp>
    </p:spTree>
    <p:extLst>
      <p:ext uri="{BB962C8B-B14F-4D97-AF65-F5344CB8AC3E}">
        <p14:creationId xmlns:p14="http://schemas.microsoft.com/office/powerpoint/2010/main" val="173336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616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Gothic Std B</vt:lpstr>
      <vt:lpstr>Arial</vt:lpstr>
      <vt:lpstr>Calibri</vt:lpstr>
      <vt:lpstr>Calibri Light</vt:lpstr>
      <vt:lpstr>Courier New</vt:lpstr>
      <vt:lpstr>Office Theme</vt:lpstr>
      <vt:lpstr>Introduction to machine learning with applications</vt:lpstr>
      <vt:lpstr>Plan for the course</vt:lpstr>
      <vt:lpstr>Plan for today</vt:lpstr>
      <vt:lpstr>— Why are open-source statistical programming languages the best?  — Because they R. </vt:lpstr>
      <vt:lpstr>R</vt:lpstr>
      <vt:lpstr>History</vt:lpstr>
      <vt:lpstr>The philosophy behind S</vt:lpstr>
      <vt:lpstr>Advantages and disadvantages of R</vt:lpstr>
      <vt:lpstr>R</vt:lpstr>
      <vt:lpstr>Types of R objects</vt:lpstr>
      <vt:lpstr>Before we start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Slava</dc:creator>
  <cp:lastModifiedBy>Slava</cp:lastModifiedBy>
  <cp:revision>20</cp:revision>
  <dcterms:created xsi:type="dcterms:W3CDTF">2017-01-03T05:13:40Z</dcterms:created>
  <dcterms:modified xsi:type="dcterms:W3CDTF">2022-08-06T17:03:49Z</dcterms:modified>
</cp:coreProperties>
</file>