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58" r:id="rId9"/>
    <p:sldId id="267" r:id="rId10"/>
    <p:sldId id="264" r:id="rId11"/>
    <p:sldId id="265" r:id="rId12"/>
    <p:sldId id="268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83" d="100"/>
          <a:sy n="83" d="100"/>
        </p:scale>
        <p:origin x="742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EC65-9C8C-483E-B6B9-AC5FFD04B65E}" type="datetimeFigureOut">
              <a:rPr lang="en-US" smtClean="0"/>
              <a:t>2022-08-10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0DB4-A353-466C-96EB-7676D469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5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EC65-9C8C-483E-B6B9-AC5FFD04B65E}" type="datetimeFigureOut">
              <a:rPr lang="en-US" smtClean="0"/>
              <a:t>2022-08-10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0DB4-A353-466C-96EB-7676D469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7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EC65-9C8C-483E-B6B9-AC5FFD04B65E}" type="datetimeFigureOut">
              <a:rPr lang="en-US" smtClean="0"/>
              <a:t>2022-08-10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0DB4-A353-466C-96EB-7676D469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EC65-9C8C-483E-B6B9-AC5FFD04B65E}" type="datetimeFigureOut">
              <a:rPr lang="en-US" smtClean="0"/>
              <a:t>2022-08-10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0DB4-A353-466C-96EB-7676D469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0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EC65-9C8C-483E-B6B9-AC5FFD04B65E}" type="datetimeFigureOut">
              <a:rPr lang="en-US" smtClean="0"/>
              <a:t>2022-08-10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0DB4-A353-466C-96EB-7676D469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EC65-9C8C-483E-B6B9-AC5FFD04B65E}" type="datetimeFigureOut">
              <a:rPr lang="en-US" smtClean="0"/>
              <a:t>2022-08-10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0DB4-A353-466C-96EB-7676D469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8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EC65-9C8C-483E-B6B9-AC5FFD04B65E}" type="datetimeFigureOut">
              <a:rPr lang="en-US" smtClean="0"/>
              <a:t>2022-08-10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0DB4-A353-466C-96EB-7676D469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8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EC65-9C8C-483E-B6B9-AC5FFD04B65E}" type="datetimeFigureOut">
              <a:rPr lang="en-US" smtClean="0"/>
              <a:t>2022-08-10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0DB4-A353-466C-96EB-7676D469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3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EC65-9C8C-483E-B6B9-AC5FFD04B65E}" type="datetimeFigureOut">
              <a:rPr lang="en-US" smtClean="0"/>
              <a:t>2022-08-10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0DB4-A353-466C-96EB-7676D469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4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EC65-9C8C-483E-B6B9-AC5FFD04B65E}" type="datetimeFigureOut">
              <a:rPr lang="en-US" smtClean="0"/>
              <a:t>2022-08-10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0DB4-A353-466C-96EB-7676D469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5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EC65-9C8C-483E-B6B9-AC5FFD04B65E}" type="datetimeFigureOut">
              <a:rPr lang="en-US" smtClean="0"/>
              <a:t>2022-08-10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0DB4-A353-466C-96EB-7676D469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2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EC65-9C8C-483E-B6B9-AC5FFD04B65E}" type="datetimeFigureOut">
              <a:rPr lang="en-US" smtClean="0"/>
              <a:t>2022-08-10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20DB4-A353-466C-96EB-7676D469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7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funtimes/vignettes/tscluster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V. Lyubchich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73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53648"/>
            <a:ext cx="7886700" cy="1325563"/>
          </a:xfrm>
        </p:spPr>
        <p:txBody>
          <a:bodyPr/>
          <a:lstStyle/>
          <a:p>
            <a:r>
              <a:rPr lang="en-US" dirty="0" smtClean="0"/>
              <a:t>Dynamic time warping (DTW) of two time series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44" y="1650541"/>
            <a:ext cx="8328906" cy="45933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9294" y="6171244"/>
            <a:ext cx="842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DTW distances are, essentially, Euclidean distances but calculated along the DTW alignments (the dotted lines)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0953" y="26782"/>
            <a:ext cx="4889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Observation-based clustering method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9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look at the DTW alignment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89" y="1825625"/>
            <a:ext cx="8002083" cy="47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63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772" y="365126"/>
            <a:ext cx="8224578" cy="1325563"/>
          </a:xfrm>
        </p:spPr>
        <p:txBody>
          <a:bodyPr/>
          <a:lstStyle/>
          <a:p>
            <a:r>
              <a:rPr lang="en-US" dirty="0" smtClean="0"/>
              <a:t>Cluster series of estimated </a:t>
            </a:r>
            <a:r>
              <a:rPr lang="en-US" dirty="0" err="1" smtClean="0"/>
              <a:t>periodograms</a:t>
            </a:r>
            <a:r>
              <a:rPr lang="en-US" dirty="0" smtClean="0"/>
              <a:t> or autocorrelations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461" y="1552954"/>
            <a:ext cx="7834788" cy="49186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953" y="26782"/>
            <a:ext cx="4321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Feature-based clustering method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71559"/>
            <a:ext cx="923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for unequally-spaced time series, can use Lomb—Scargle </a:t>
            </a:r>
            <a:r>
              <a:rPr lang="en-US" dirty="0" err="1" smtClean="0"/>
              <a:t>periodograms</a:t>
            </a:r>
            <a:r>
              <a:rPr lang="en-US" dirty="0"/>
              <a:t> </a:t>
            </a:r>
            <a:r>
              <a:rPr lang="en-US" dirty="0" smtClean="0"/>
              <a:t>(see package </a:t>
            </a:r>
            <a:r>
              <a:rPr lang="en-US" dirty="0" err="1" smtClean="0"/>
              <a:t>lomb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772" y="365126"/>
            <a:ext cx="8224578" cy="1325563"/>
          </a:xfrm>
        </p:spPr>
        <p:txBody>
          <a:bodyPr/>
          <a:lstStyle/>
          <a:p>
            <a:r>
              <a:rPr lang="en-US" dirty="0" smtClean="0"/>
              <a:t>Cluster time series based on trend coefficients (trend synchronization)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953" y="26782"/>
            <a:ext cx="4175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Model-based clustering method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041" y="6448604"/>
            <a:ext cx="731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cran.r-project.org/web/packages/funtimes/vignettes/tsclusters.html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6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388" y="2421180"/>
            <a:ext cx="6581211" cy="418934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094" y="24551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Major points</a:t>
            </a:r>
          </a:p>
          <a:p>
            <a:pPr marL="0" indent="0">
              <a:buNone/>
            </a:pPr>
            <a:r>
              <a:rPr lang="en-US" dirty="0" smtClean="0"/>
              <a:t>- Cluster </a:t>
            </a:r>
            <a:r>
              <a:rPr lang="en-US" dirty="0" smtClean="0"/>
              <a:t>is a subset of observations that are most similar compared to other </a:t>
            </a:r>
            <a:r>
              <a:rPr lang="en-US" dirty="0" smtClean="0"/>
              <a:t>observations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Degree </a:t>
            </a:r>
            <a:r>
              <a:rPr lang="en-US" dirty="0" smtClean="0"/>
              <a:t>of similarity (or dissimilarity, a.k.a. distance</a:t>
            </a:r>
            <a:r>
              <a:rPr lang="en-US" dirty="0" smtClean="0"/>
              <a:t>)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Method to calculate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distance between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clusters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2187" y="6488668"/>
            <a:ext cx="19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Hastie et al. (2009)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1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893" y="1825624"/>
            <a:ext cx="7507162" cy="4812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example</a:t>
            </a:r>
            <a:br>
              <a:rPr lang="en-US" dirty="0" smtClean="0"/>
            </a:br>
            <a:r>
              <a:rPr lang="en-US" dirty="0" smtClean="0"/>
              <a:t>(also K-</a:t>
            </a:r>
            <a:r>
              <a:rPr lang="en-US" dirty="0" err="1" smtClean="0"/>
              <a:t>medoids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2187" y="6488668"/>
            <a:ext cx="19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Hastie et al. (2009)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1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2187" y="6488668"/>
            <a:ext cx="19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Hastie et al. (2009)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09620"/>
            <a:ext cx="7886700" cy="378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7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clusters can be identified from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407" y="1825625"/>
            <a:ext cx="7442019" cy="4487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187" y="6488668"/>
            <a:ext cx="19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Hastie et al. (2009)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6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90" y="74732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Distance matrix of fish based on similarities of </a:t>
            </a:r>
            <a:r>
              <a:rPr lang="en-US" dirty="0" err="1" smtClean="0"/>
              <a:t>Sr:Ca</a:t>
            </a:r>
            <a:r>
              <a:rPr lang="en-US" dirty="0" smtClean="0"/>
              <a:t> in their otoliths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822" y="1400295"/>
            <a:ext cx="6510356" cy="538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8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49" y="365126"/>
            <a:ext cx="8658106" cy="1325563"/>
          </a:xfrm>
        </p:spPr>
        <p:txBody>
          <a:bodyPr>
            <a:noAutofit/>
          </a:bodyPr>
          <a:lstStyle/>
          <a:p>
            <a:r>
              <a:rPr lang="en-US" sz="3600" dirty="0"/>
              <a:t>I</a:t>
            </a:r>
            <a:r>
              <a:rPr lang="en-US" sz="3600" dirty="0" smtClean="0"/>
              <a:t>nternal </a:t>
            </a:r>
            <a:r>
              <a:rPr lang="en-US" sz="3600" dirty="0"/>
              <a:t>cluster validity </a:t>
            </a:r>
            <a:r>
              <a:rPr lang="en-US" sz="3600" dirty="0" smtClean="0"/>
              <a:t>indices for different number of clusters (k) and method of hierarchical clustering or PAM (Method)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438" y="1838410"/>
            <a:ext cx="7886700" cy="38699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6042" y="5856928"/>
            <a:ext cx="160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Larger is better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4286" y="5856047"/>
            <a:ext cx="171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Smaller is better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8831" y="5856047"/>
            <a:ext cx="160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Larger is better</a:t>
            </a:r>
          </a:p>
        </p:txBody>
      </p:sp>
    </p:spTree>
    <p:extLst>
      <p:ext uri="{BB962C8B-B14F-4D97-AF65-F5344CB8AC3E}">
        <p14:creationId xmlns:p14="http://schemas.microsoft.com/office/powerpoint/2010/main" val="277937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16" y="24320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Standardization of data may affect </a:t>
            </a:r>
            <a:r>
              <a:rPr lang="en-US" sz="4000" dirty="0" err="1" smtClean="0"/>
              <a:t>separability</a:t>
            </a:r>
            <a:r>
              <a:rPr lang="en-US" sz="4000" dirty="0" smtClean="0"/>
              <a:t> of clusters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268" y="1568769"/>
            <a:ext cx="6941596" cy="47967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187" y="6488668"/>
            <a:ext cx="19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Hastie et al. (2009)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41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methods for time series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6929" y="4851294"/>
            <a:ext cx="76059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See </a:t>
            </a:r>
            <a:r>
              <a:rPr lang="en-US" sz="2000" dirty="0" err="1" smtClean="0"/>
              <a:t>Maharaj</a:t>
            </a:r>
            <a:r>
              <a:rPr lang="en-US" sz="2000" dirty="0" smtClean="0"/>
              <a:t> et al. (2019) for references. General groups of methods are: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observation-based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feature-based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model-based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174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245</Words>
  <Application>Microsoft Office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Clustering</vt:lpstr>
      <vt:lpstr>PowerPoint Presentation</vt:lpstr>
      <vt:lpstr>K-means example (also K-medoids)</vt:lpstr>
      <vt:lpstr>K-means algorithm</vt:lpstr>
      <vt:lpstr>Number of clusters can be identified from the data</vt:lpstr>
      <vt:lpstr>Distance matrix of fish based on similarities of Sr:Ca in their otoliths </vt:lpstr>
      <vt:lpstr>Internal cluster validity indices for different number of clusters (k) and method of hierarchical clustering or PAM (Method)</vt:lpstr>
      <vt:lpstr>Standardization of data may affect separability of clusters</vt:lpstr>
      <vt:lpstr>Specific methods for time series</vt:lpstr>
      <vt:lpstr>Dynamic time warping (DTW) of two time series</vt:lpstr>
      <vt:lpstr>Another look at the DTW alignment</vt:lpstr>
      <vt:lpstr>Cluster series of estimated periodograms or autocorrelations</vt:lpstr>
      <vt:lpstr>Cluster time series based on trend coefficients (trend synchronization)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Slava</dc:creator>
  <cp:lastModifiedBy>Slava</cp:lastModifiedBy>
  <cp:revision>13</cp:revision>
  <dcterms:created xsi:type="dcterms:W3CDTF">2022-08-10T03:01:04Z</dcterms:created>
  <dcterms:modified xsi:type="dcterms:W3CDTF">2022-08-10T09:43:54Z</dcterms:modified>
</cp:coreProperties>
</file>