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2" r:id="rId5"/>
    <p:sldId id="263" r:id="rId6"/>
    <p:sldId id="264" r:id="rId7"/>
    <p:sldId id="261" r:id="rId8"/>
    <p:sldId id="265" r:id="rId9"/>
    <p:sldId id="268" r:id="rId10"/>
    <p:sldId id="260" r:id="rId11"/>
    <p:sldId id="266" r:id="rId12"/>
    <p:sldId id="267" r:id="rId13"/>
    <p:sldId id="269" r:id="rId14"/>
    <p:sldId id="270" r:id="rId15"/>
    <p:sldId id="271" r:id="rId16"/>
    <p:sldId id="274" r:id="rId17"/>
    <p:sldId id="272" r:id="rId18"/>
    <p:sldId id="273" r:id="rId19"/>
    <p:sldId id="278" r:id="rId20"/>
    <p:sldId id="275" r:id="rId21"/>
    <p:sldId id="282" r:id="rId22"/>
    <p:sldId id="280" r:id="rId23"/>
    <p:sldId id="283" r:id="rId24"/>
    <p:sldId id="276" r:id="rId25"/>
    <p:sldId id="277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974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D4A28-4815-4358-BDB6-4AD2F48E5E25}" type="datetimeFigureOut">
              <a:rPr lang="en-US" smtClean="0"/>
              <a:t>2022-08-05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3B83-C10A-4851-AB64-ED417E727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75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D4A28-4815-4358-BDB6-4AD2F48E5E25}" type="datetimeFigureOut">
              <a:rPr lang="en-US" smtClean="0"/>
              <a:t>2022-08-05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3B83-C10A-4851-AB64-ED417E727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5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D4A28-4815-4358-BDB6-4AD2F48E5E25}" type="datetimeFigureOut">
              <a:rPr lang="en-US" smtClean="0"/>
              <a:t>2022-08-05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3B83-C10A-4851-AB64-ED417E727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6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D4A28-4815-4358-BDB6-4AD2F48E5E25}" type="datetimeFigureOut">
              <a:rPr lang="en-US" smtClean="0"/>
              <a:t>2022-08-05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3B83-C10A-4851-AB64-ED417E727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9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D4A28-4815-4358-BDB6-4AD2F48E5E25}" type="datetimeFigureOut">
              <a:rPr lang="en-US" smtClean="0"/>
              <a:t>2022-08-05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3B83-C10A-4851-AB64-ED417E727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38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D4A28-4815-4358-BDB6-4AD2F48E5E25}" type="datetimeFigureOut">
              <a:rPr lang="en-US" smtClean="0"/>
              <a:t>2022-08-05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3B83-C10A-4851-AB64-ED417E727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18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D4A28-4815-4358-BDB6-4AD2F48E5E25}" type="datetimeFigureOut">
              <a:rPr lang="en-US" smtClean="0"/>
              <a:t>2022-08-05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3B83-C10A-4851-AB64-ED417E727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23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D4A28-4815-4358-BDB6-4AD2F48E5E25}" type="datetimeFigureOut">
              <a:rPr lang="en-US" smtClean="0"/>
              <a:t>2022-08-05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3B83-C10A-4851-AB64-ED417E727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35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D4A28-4815-4358-BDB6-4AD2F48E5E25}" type="datetimeFigureOut">
              <a:rPr lang="en-US" smtClean="0"/>
              <a:t>2022-08-05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3B83-C10A-4851-AB64-ED417E727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66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D4A28-4815-4358-BDB6-4AD2F48E5E25}" type="datetimeFigureOut">
              <a:rPr lang="en-US" smtClean="0"/>
              <a:t>2022-08-05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3B83-C10A-4851-AB64-ED417E727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28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D4A28-4815-4358-BDB6-4AD2F48E5E25}" type="datetimeFigureOut">
              <a:rPr lang="en-US" smtClean="0"/>
              <a:t>2022-08-05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3B83-C10A-4851-AB64-ED417E727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254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D4A28-4815-4358-BDB6-4AD2F48E5E25}" type="datetimeFigureOut">
              <a:rPr lang="en-US" smtClean="0"/>
              <a:t>2022-08-05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B3B83-C10A-4851-AB64-ED417E727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8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Tree-based methods</a:t>
            </a:r>
            <a:br>
              <a:rPr lang="en-US" dirty="0" smtClean="0"/>
            </a:br>
            <a:r>
              <a:rPr lang="en-US" dirty="0" smtClean="0"/>
              <a:t>of 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V. </a:t>
            </a:r>
            <a:r>
              <a:rPr lang="en-US" dirty="0" smtClean="0"/>
              <a:t>Lyubchich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573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 = many trees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1"/>
            <a:ext cx="8763000" cy="2406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1" y="1195721"/>
            <a:ext cx="8672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Bootstrap sample of data cases (sample with replacement, of the same size as the original)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3598" y="5532120"/>
            <a:ext cx="88480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 each split, subsample (sample without replacement, smaller than the original, about 1/3) </a:t>
            </a:r>
          </a:p>
          <a:p>
            <a:r>
              <a:rPr lang="en-US" dirty="0" smtClean="0"/>
              <a:t>variables for consideration, </a:t>
            </a:r>
          </a:p>
          <a:p>
            <a:r>
              <a:rPr lang="en-US" dirty="0" smtClean="0"/>
              <a:t>to make trees more different from one another.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054238"/>
            <a:ext cx="5215788" cy="1477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60506" y="315468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22216" y="20574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F55E-17F0-495B-A547-C80CE258E7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6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0"/>
            <a:ext cx="8510517" cy="467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78558" y="5257800"/>
            <a:ext cx="86106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In growing a random forest, an N × N proximity matrix </a:t>
            </a:r>
            <a:r>
              <a:rPr lang="en-US" sz="1600" dirty="0" smtClean="0"/>
              <a:t>is accumulated </a:t>
            </a:r>
            <a:r>
              <a:rPr lang="en-US" sz="1600" dirty="0"/>
              <a:t>for the training data. For every tree, any pair of </a:t>
            </a:r>
            <a:r>
              <a:rPr lang="en-US" sz="1600" dirty="0" err="1"/>
              <a:t>oob</a:t>
            </a:r>
            <a:r>
              <a:rPr lang="en-US" sz="1600" dirty="0"/>
              <a:t> </a:t>
            </a:r>
            <a:r>
              <a:rPr lang="en-US" sz="1600" dirty="0" smtClean="0"/>
              <a:t>observations sharing </a:t>
            </a:r>
            <a:r>
              <a:rPr lang="en-US" sz="1600" dirty="0"/>
              <a:t>a terminal node has their proximity increased by one. </a:t>
            </a:r>
            <a:r>
              <a:rPr lang="en-US" sz="1600" dirty="0" smtClean="0"/>
              <a:t>This proximity </a:t>
            </a:r>
            <a:r>
              <a:rPr lang="en-US" sz="1600" dirty="0"/>
              <a:t>matrix is then represented in two dimensions using </a:t>
            </a:r>
            <a:r>
              <a:rPr lang="en-US" sz="1600" dirty="0" smtClean="0"/>
              <a:t>multidimensional scaling. The </a:t>
            </a:r>
            <a:r>
              <a:rPr lang="en-US" sz="1600" dirty="0"/>
              <a:t>idea is that even though the data may </a:t>
            </a:r>
            <a:r>
              <a:rPr lang="en-US" sz="1600" dirty="0" smtClean="0"/>
              <a:t>be high-dimensional</a:t>
            </a:r>
            <a:r>
              <a:rPr lang="en-US" sz="1600" dirty="0"/>
              <a:t>, involving mixed variables, etc., the proximity plot </a:t>
            </a:r>
            <a:r>
              <a:rPr lang="en-US" sz="1600" dirty="0" smtClean="0"/>
              <a:t>gives an </a:t>
            </a:r>
            <a:r>
              <a:rPr lang="en-US" sz="1600" dirty="0"/>
              <a:t>indication of which observations are effectively close together in the eyes</a:t>
            </a:r>
          </a:p>
          <a:p>
            <a:r>
              <a:rPr lang="en-US" sz="1600" dirty="0"/>
              <a:t>of the random forest classifier.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Proximity 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298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 and Overfitting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82" y="2057400"/>
            <a:ext cx="807720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1910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 v. Gradient Boosting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6"/>
          <a:stretch/>
        </p:blipFill>
        <p:spPr bwMode="auto">
          <a:xfrm>
            <a:off x="1143000" y="1658470"/>
            <a:ext cx="6703079" cy="5168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5933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AdaBoost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95400"/>
            <a:ext cx="6515100" cy="532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6157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8153400" cy="5127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9615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6800"/>
            <a:ext cx="7041266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9234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90500"/>
            <a:ext cx="7086600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3702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9" y="2286000"/>
            <a:ext cx="9108141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457201" y="1230868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 random forest, use R packages </a:t>
            </a:r>
            <a:r>
              <a:rPr lang="en-US" b="1" dirty="0" err="1" smtClean="0"/>
              <a:t>randomForest</a:t>
            </a:r>
            <a:r>
              <a:rPr lang="en-US" dirty="0" smtClean="0"/>
              <a:t> (has partial dependence plots) and </a:t>
            </a:r>
            <a:r>
              <a:rPr lang="en-US" b="1" dirty="0" smtClean="0"/>
              <a:t>ranger</a:t>
            </a:r>
            <a:r>
              <a:rPr lang="en-US" dirty="0"/>
              <a:t> </a:t>
            </a:r>
            <a:r>
              <a:rPr lang="en-US" dirty="0" smtClean="0"/>
              <a:t>(much faster, has options to calculate p-values for variable importance).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66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962" y="4267200"/>
            <a:ext cx="8229600" cy="2286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set.seed</a:t>
            </a:r>
            <a:r>
              <a:rPr lang="en-US" dirty="0"/>
              <a:t>(300000)</a:t>
            </a:r>
          </a:p>
          <a:p>
            <a:pPr marL="0" indent="0">
              <a:buNone/>
            </a:pPr>
            <a:r>
              <a:rPr lang="en-US" dirty="0"/>
              <a:t>rf2 &lt;- </a:t>
            </a:r>
            <a:r>
              <a:rPr lang="en-US" dirty="0" err="1"/>
              <a:t>randomForest</a:t>
            </a:r>
            <a:r>
              <a:rPr lang="en-US" dirty="0"/>
              <a:t>(y = </a:t>
            </a:r>
            <a:r>
              <a:rPr lang="en-US" dirty="0" err="1"/>
              <a:t>DATAnoNA</a:t>
            </a:r>
            <a:r>
              <a:rPr lang="en-US" dirty="0"/>
              <a:t>[,RESPONSE],</a:t>
            </a:r>
          </a:p>
          <a:p>
            <a:pPr marL="0" indent="0">
              <a:buNone/>
            </a:pPr>
            <a:r>
              <a:rPr lang="en-US" dirty="0"/>
              <a:t>                    x = </a:t>
            </a:r>
            <a:r>
              <a:rPr lang="en-US" dirty="0" err="1"/>
              <a:t>DATAnoNA</a:t>
            </a:r>
            <a:r>
              <a:rPr lang="en-US" dirty="0"/>
              <a:t>[, v</a:t>
            </a:r>
            <a:r>
              <a:rPr lang="en-US" dirty="0" smtClean="0"/>
              <a:t>])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print(rf2)</a:t>
            </a:r>
          </a:p>
          <a:p>
            <a:pPr marL="0" indent="0">
              <a:buNone/>
            </a:pPr>
            <a:r>
              <a:rPr lang="en-US" dirty="0"/>
              <a:t>plot(rf2)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04"/>
          <a:stretch/>
        </p:blipFill>
        <p:spPr bwMode="auto">
          <a:xfrm>
            <a:off x="304800" y="1143000"/>
            <a:ext cx="8472325" cy="307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1776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CART = Classification and Regression Tree</a:t>
            </a:r>
            <a:endParaRPr lang="en-US" sz="36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101" y="1150027"/>
            <a:ext cx="7391400" cy="5541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1066801" y="1287161"/>
            <a:ext cx="2438399" cy="1410319"/>
            <a:chOff x="1066800" y="1072634"/>
            <a:chExt cx="2438399" cy="1175266"/>
          </a:xfrm>
        </p:grpSpPr>
        <p:sp>
          <p:nvSpPr>
            <p:cNvPr id="4" name="TextBox 3"/>
            <p:cNvSpPr txBox="1"/>
            <p:nvPr/>
          </p:nvSpPr>
          <p:spPr>
            <a:xfrm>
              <a:off x="1066800" y="1072634"/>
              <a:ext cx="7553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nodes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1822134" y="1257300"/>
              <a:ext cx="1683065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752600" y="1402830"/>
              <a:ext cx="609600" cy="31167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434474" y="1442492"/>
              <a:ext cx="241926" cy="805408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4495800" y="1124032"/>
            <a:ext cx="2536610" cy="2030648"/>
            <a:chOff x="4495800" y="936693"/>
            <a:chExt cx="2536610" cy="1692207"/>
          </a:xfrm>
        </p:grpSpPr>
        <p:sp>
          <p:nvSpPr>
            <p:cNvPr id="18" name="TextBox 17"/>
            <p:cNvSpPr txBox="1"/>
            <p:nvPr/>
          </p:nvSpPr>
          <p:spPr>
            <a:xfrm>
              <a:off x="6096000" y="936693"/>
              <a:ext cx="936410" cy="538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B0F0"/>
                  </a:solidFill>
                </a:rPr>
                <a:t>splitting</a:t>
              </a:r>
            </a:p>
            <a:p>
              <a:pPr algn="ctr"/>
              <a:r>
                <a:rPr lang="en-US" dirty="0" smtClean="0">
                  <a:solidFill>
                    <a:srgbClr val="00B0F0"/>
                  </a:solidFill>
                </a:rPr>
                <a:t>rules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18" idx="1"/>
            </p:cNvCxnSpPr>
            <p:nvPr/>
          </p:nvCxnSpPr>
          <p:spPr>
            <a:xfrm flipH="1">
              <a:off x="4495800" y="1205998"/>
              <a:ext cx="1600200" cy="352667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5295900" y="1458107"/>
              <a:ext cx="894977" cy="561193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6096000" y="1558665"/>
              <a:ext cx="381000" cy="1070235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2" name="Group 2051"/>
          <p:cNvGrpSpPr/>
          <p:nvPr/>
        </p:nvGrpSpPr>
        <p:grpSpPr>
          <a:xfrm>
            <a:off x="66502" y="4967085"/>
            <a:ext cx="8163099" cy="1662316"/>
            <a:chOff x="66501" y="4139237"/>
            <a:chExt cx="8163099" cy="1385263"/>
          </a:xfrm>
        </p:grpSpPr>
        <p:grpSp>
          <p:nvGrpSpPr>
            <p:cNvPr id="31" name="Group 30"/>
            <p:cNvGrpSpPr/>
            <p:nvPr/>
          </p:nvGrpSpPr>
          <p:grpSpPr>
            <a:xfrm>
              <a:off x="66501" y="4139237"/>
              <a:ext cx="1219200" cy="746307"/>
              <a:chOff x="1066800" y="1072634"/>
              <a:chExt cx="1219200" cy="746307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1066800" y="1072634"/>
                <a:ext cx="1030154" cy="538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F0"/>
                    </a:solidFill>
                  </a:rPr>
                  <a:t>terminal </a:t>
                </a:r>
              </a:p>
              <a:p>
                <a:r>
                  <a:rPr lang="en-US" dirty="0" smtClean="0">
                    <a:solidFill>
                      <a:srgbClr val="00B0F0"/>
                    </a:solidFill>
                  </a:rPr>
                  <a:t>nodes</a:t>
                </a:r>
                <a:endParaRPr lang="en-US" dirty="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33" name="Straight Arrow Connector 32"/>
              <p:cNvCxnSpPr/>
              <p:nvPr/>
            </p:nvCxnSpPr>
            <p:spPr>
              <a:xfrm>
                <a:off x="1828800" y="1437942"/>
                <a:ext cx="457200" cy="380999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51" name="Rectangle 2050"/>
            <p:cNvSpPr/>
            <p:nvPr/>
          </p:nvSpPr>
          <p:spPr>
            <a:xfrm>
              <a:off x="1199803" y="4914900"/>
              <a:ext cx="7029797" cy="6096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57" name="Group 2056"/>
          <p:cNvGrpSpPr/>
          <p:nvPr/>
        </p:nvGrpSpPr>
        <p:grpSpPr>
          <a:xfrm>
            <a:off x="3505200" y="1150027"/>
            <a:ext cx="4047639" cy="387798"/>
            <a:chOff x="3505199" y="958355"/>
            <a:chExt cx="4047639" cy="323165"/>
          </a:xfrm>
        </p:grpSpPr>
        <p:sp>
          <p:nvSpPr>
            <p:cNvPr id="2053" name="TextBox 2052"/>
            <p:cNvSpPr txBox="1"/>
            <p:nvPr/>
          </p:nvSpPr>
          <p:spPr>
            <a:xfrm>
              <a:off x="5729647" y="958355"/>
              <a:ext cx="18231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average response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2055" name="Straight Arrow Connector 2054"/>
            <p:cNvCxnSpPr/>
            <p:nvPr/>
          </p:nvCxnSpPr>
          <p:spPr>
            <a:xfrm flipH="1">
              <a:off x="4114800" y="1143021"/>
              <a:ext cx="1614847" cy="3807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6" name="Rectangle 2055"/>
            <p:cNvSpPr/>
            <p:nvPr/>
          </p:nvSpPr>
          <p:spPr>
            <a:xfrm>
              <a:off x="3505199" y="1072633"/>
              <a:ext cx="533401" cy="20888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505199" y="1439069"/>
            <a:ext cx="3914334" cy="387798"/>
            <a:chOff x="3505199" y="958355"/>
            <a:chExt cx="3914334" cy="323165"/>
          </a:xfrm>
        </p:grpSpPr>
        <p:sp>
          <p:nvSpPr>
            <p:cNvPr id="52" name="TextBox 51"/>
            <p:cNvSpPr txBox="1"/>
            <p:nvPr/>
          </p:nvSpPr>
          <p:spPr>
            <a:xfrm>
              <a:off x="5729647" y="958355"/>
              <a:ext cx="16898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% of the sample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H="1">
              <a:off x="4114800" y="1143021"/>
              <a:ext cx="1614847" cy="3807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3505199" y="1072633"/>
              <a:ext cx="533401" cy="20888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58" name="Slide Number Placeholder 20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F55E-17F0-495B-A547-C80CE258E7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3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09800"/>
            <a:ext cx="78867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4252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r>
              <a:rPr lang="en-US" dirty="0" smtClean="0"/>
              <a:t>Example code: variable importance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867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/>
              <a:t>set.seed</a:t>
            </a:r>
            <a:r>
              <a:rPr lang="en-US" sz="1400" dirty="0"/>
              <a:t>(10000)</a:t>
            </a:r>
          </a:p>
          <a:p>
            <a:pPr marL="0" indent="0">
              <a:buNone/>
            </a:pPr>
            <a:r>
              <a:rPr lang="en-US" sz="1400" dirty="0"/>
              <a:t>ran &lt;- ranger(dependent.variable.name = RESPONSE, data = </a:t>
            </a:r>
            <a:r>
              <a:rPr lang="en-US" sz="1400" dirty="0" err="1"/>
              <a:t>DATAnoNA</a:t>
            </a:r>
            <a:r>
              <a:rPr lang="en-US" sz="1400" dirty="0"/>
              <a:t>,</a:t>
            </a:r>
          </a:p>
          <a:p>
            <a:pPr marL="0" indent="0">
              <a:buNone/>
            </a:pPr>
            <a:r>
              <a:rPr lang="en-US" sz="1400" dirty="0"/>
              <a:t>              importance = '</a:t>
            </a:r>
            <a:r>
              <a:rPr lang="en-US" sz="1400" dirty="0" err="1"/>
              <a:t>impurity_corrected</a:t>
            </a:r>
            <a:r>
              <a:rPr lang="en-US" sz="1400" dirty="0"/>
              <a:t>',</a:t>
            </a:r>
          </a:p>
          <a:p>
            <a:pPr marL="0" indent="0">
              <a:buNone/>
            </a:pPr>
            <a:r>
              <a:rPr lang="en-US" sz="1400" dirty="0"/>
              <a:t>              </a:t>
            </a:r>
            <a:r>
              <a:rPr lang="en-US" sz="1400" dirty="0" err="1"/>
              <a:t>min.node.size</a:t>
            </a:r>
            <a:r>
              <a:rPr lang="en-US" sz="1400" dirty="0"/>
              <a:t> = 5, </a:t>
            </a:r>
            <a:r>
              <a:rPr lang="en-US" sz="1400" dirty="0" err="1"/>
              <a:t>respect.unordered.factors</a:t>
            </a:r>
            <a:r>
              <a:rPr lang="en-US" sz="1400" dirty="0"/>
              <a:t> = 'partition',</a:t>
            </a:r>
          </a:p>
          <a:p>
            <a:pPr marL="0" indent="0">
              <a:buNone/>
            </a:pPr>
            <a:r>
              <a:rPr lang="en-US" sz="1400" dirty="0"/>
              <a:t>              </a:t>
            </a:r>
            <a:r>
              <a:rPr lang="en-US" sz="1400" dirty="0" err="1"/>
              <a:t>num.trees</a:t>
            </a:r>
            <a:r>
              <a:rPr lang="en-US" sz="1400" dirty="0"/>
              <a:t> = 500)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</a:rPr>
              <a:t>#for predictions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</a:rPr>
              <a:t>ran2 &lt;- ranger(dependent.variable.name = RESPONSE, data = </a:t>
            </a:r>
            <a:r>
              <a:rPr lang="en-US" sz="1400" dirty="0" err="1">
                <a:solidFill>
                  <a:srgbClr val="0070C0"/>
                </a:solidFill>
              </a:rPr>
              <a:t>DATAnoNA</a:t>
            </a:r>
            <a:r>
              <a:rPr lang="en-US" sz="1400" dirty="0">
                <a:solidFill>
                  <a:srgbClr val="0070C0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</a:rPr>
              <a:t>               # importance = '</a:t>
            </a:r>
            <a:r>
              <a:rPr lang="en-US" sz="1400" dirty="0" err="1">
                <a:solidFill>
                  <a:srgbClr val="0070C0"/>
                </a:solidFill>
              </a:rPr>
              <a:t>impurity_corrected</a:t>
            </a:r>
            <a:r>
              <a:rPr lang="en-US" sz="1400" dirty="0">
                <a:solidFill>
                  <a:srgbClr val="0070C0"/>
                </a:solidFill>
              </a:rPr>
              <a:t>',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</a:rPr>
              <a:t>               </a:t>
            </a:r>
            <a:r>
              <a:rPr lang="en-US" sz="1400" dirty="0" err="1">
                <a:solidFill>
                  <a:srgbClr val="0070C0"/>
                </a:solidFill>
              </a:rPr>
              <a:t>min.node.size</a:t>
            </a:r>
            <a:r>
              <a:rPr lang="en-US" sz="1400" dirty="0">
                <a:solidFill>
                  <a:srgbClr val="0070C0"/>
                </a:solidFill>
              </a:rPr>
              <a:t> = 5, </a:t>
            </a:r>
            <a:r>
              <a:rPr lang="en-US" sz="1400" dirty="0" err="1">
                <a:solidFill>
                  <a:srgbClr val="0070C0"/>
                </a:solidFill>
              </a:rPr>
              <a:t>respect.unordered.factors</a:t>
            </a:r>
            <a:r>
              <a:rPr lang="en-US" sz="1400" dirty="0">
                <a:solidFill>
                  <a:srgbClr val="0070C0"/>
                </a:solidFill>
              </a:rPr>
              <a:t> = 'partition',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</a:rPr>
              <a:t>               </a:t>
            </a:r>
            <a:r>
              <a:rPr lang="en-US" sz="1400" dirty="0" err="1">
                <a:solidFill>
                  <a:srgbClr val="0070C0"/>
                </a:solidFill>
              </a:rPr>
              <a:t>num.trees</a:t>
            </a:r>
            <a:r>
              <a:rPr lang="en-US" sz="1400" dirty="0">
                <a:solidFill>
                  <a:srgbClr val="0070C0"/>
                </a:solidFill>
              </a:rPr>
              <a:t> = 500)</a:t>
            </a:r>
          </a:p>
          <a:p>
            <a:pPr marL="0" indent="0">
              <a:buNone/>
            </a:pPr>
            <a:r>
              <a:rPr lang="en-US" sz="1400" dirty="0"/>
              <a:t>print(ran)</a:t>
            </a:r>
          </a:p>
          <a:p>
            <a:pPr marL="0" indent="0">
              <a:buNone/>
            </a:pPr>
            <a:r>
              <a:rPr lang="en-US" sz="1400" dirty="0" err="1"/>
              <a:t>ranimp</a:t>
            </a:r>
            <a:r>
              <a:rPr lang="en-US" sz="1400" dirty="0"/>
              <a:t> &lt;- </a:t>
            </a:r>
            <a:r>
              <a:rPr lang="en-US" sz="1400" dirty="0" err="1"/>
              <a:t>importance_pvalues</a:t>
            </a:r>
            <a:r>
              <a:rPr lang="en-US" sz="1400" dirty="0"/>
              <a:t>(ran, method = "</a:t>
            </a:r>
            <a:r>
              <a:rPr lang="en-US" sz="1400" dirty="0" err="1"/>
              <a:t>altmann</a:t>
            </a:r>
            <a:r>
              <a:rPr lang="en-US" sz="1400" dirty="0"/>
              <a:t>",</a:t>
            </a:r>
          </a:p>
          <a:p>
            <a:pPr marL="0" indent="0">
              <a:buNone/>
            </a:pPr>
            <a:r>
              <a:rPr lang="en-US" sz="1400" dirty="0"/>
              <a:t>                             </a:t>
            </a:r>
            <a:r>
              <a:rPr lang="en-US" sz="1400" dirty="0" err="1"/>
              <a:t>num.permutations</a:t>
            </a:r>
            <a:r>
              <a:rPr lang="en-US" sz="1400" dirty="0"/>
              <a:t> = 500,</a:t>
            </a:r>
          </a:p>
          <a:p>
            <a:pPr marL="0" indent="0">
              <a:buNone/>
            </a:pPr>
            <a:r>
              <a:rPr lang="en-US" sz="1400" dirty="0"/>
              <a:t>                             formula = </a:t>
            </a:r>
            <a:r>
              <a:rPr lang="en-US" sz="1400" dirty="0" err="1"/>
              <a:t>as.formula</a:t>
            </a:r>
            <a:r>
              <a:rPr lang="en-US" sz="1400" dirty="0"/>
              <a:t>(paste(RESPONSE, ".", </a:t>
            </a:r>
            <a:r>
              <a:rPr lang="en-US" sz="1400" dirty="0" err="1"/>
              <a:t>sep</a:t>
            </a:r>
            <a:r>
              <a:rPr lang="en-US" sz="1400" dirty="0"/>
              <a:t> = " ~ ")),</a:t>
            </a:r>
          </a:p>
          <a:p>
            <a:pPr marL="0" indent="0">
              <a:buNone/>
            </a:pPr>
            <a:r>
              <a:rPr lang="en-US" sz="1400" dirty="0"/>
              <a:t>                             data = </a:t>
            </a:r>
            <a:r>
              <a:rPr lang="en-US" sz="1400" dirty="0" err="1"/>
              <a:t>DATAnoNA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 err="1"/>
              <a:t>ranimp</a:t>
            </a:r>
            <a:r>
              <a:rPr lang="en-US" sz="1400" dirty="0"/>
              <a:t> &lt;- </a:t>
            </a:r>
            <a:r>
              <a:rPr lang="en-US" sz="1400" dirty="0" err="1"/>
              <a:t>ranimp</a:t>
            </a:r>
            <a:r>
              <a:rPr lang="en-US" sz="1400" dirty="0"/>
              <a:t>[order(</a:t>
            </a:r>
            <a:r>
              <a:rPr lang="en-US" sz="1400" dirty="0" err="1"/>
              <a:t>ranimp</a:t>
            </a:r>
            <a:r>
              <a:rPr lang="en-US" sz="1400" dirty="0"/>
              <a:t>[,1</a:t>
            </a:r>
            <a:r>
              <a:rPr lang="en-US" sz="1400" dirty="0" smtClean="0"/>
              <a:t>]),]</a:t>
            </a:r>
          </a:p>
          <a:p>
            <a:pPr marL="0" indent="0">
              <a:buNone/>
            </a:pPr>
            <a:r>
              <a:rPr lang="en-US" sz="1400" dirty="0" err="1" smtClean="0"/>
              <a:t>tmp</a:t>
            </a:r>
            <a:r>
              <a:rPr lang="en-US" sz="1400" dirty="0" smtClean="0"/>
              <a:t> </a:t>
            </a:r>
            <a:r>
              <a:rPr lang="en-US" sz="1400" dirty="0"/>
              <a:t>&lt;- </a:t>
            </a:r>
            <a:r>
              <a:rPr lang="en-US" sz="1400" dirty="0" err="1"/>
              <a:t>ranimp</a:t>
            </a:r>
            <a:r>
              <a:rPr lang="en-US" sz="1400" dirty="0"/>
              <a:t>[,1]</a:t>
            </a:r>
          </a:p>
          <a:p>
            <a:pPr marL="0" indent="0">
              <a:buNone/>
            </a:pPr>
            <a:r>
              <a:rPr lang="en-US" sz="1400" dirty="0" err="1" smtClean="0"/>
              <a:t>barplot</a:t>
            </a:r>
            <a:r>
              <a:rPr lang="en-US" sz="1400" dirty="0" smtClean="0"/>
              <a:t>(</a:t>
            </a:r>
            <a:r>
              <a:rPr lang="en-US" sz="1400" dirty="0" err="1" smtClean="0"/>
              <a:t>tmp</a:t>
            </a:r>
            <a:r>
              <a:rPr lang="en-US" sz="1400" dirty="0"/>
              <a:t>,</a:t>
            </a:r>
          </a:p>
          <a:p>
            <a:pPr marL="0" indent="0">
              <a:buNone/>
            </a:pPr>
            <a:r>
              <a:rPr lang="en-US" sz="1400" dirty="0"/>
              <a:t>            beside = TRUE, </a:t>
            </a:r>
            <a:r>
              <a:rPr lang="en-US" sz="1400" dirty="0" err="1"/>
              <a:t>las</a:t>
            </a:r>
            <a:r>
              <a:rPr lang="en-US" sz="1400" dirty="0"/>
              <a:t> = 1, </a:t>
            </a:r>
            <a:r>
              <a:rPr lang="en-US" sz="1400" dirty="0" smtClean="0"/>
              <a:t>#</a:t>
            </a:r>
            <a:r>
              <a:rPr lang="en-US" sz="1400" dirty="0" err="1" smtClean="0"/>
              <a:t>xlim</a:t>
            </a:r>
            <a:r>
              <a:rPr lang="en-US" sz="1400" dirty="0" smtClean="0"/>
              <a:t> </a:t>
            </a:r>
            <a:r>
              <a:rPr lang="en-US" sz="1400" dirty="0"/>
              <a:t>= c(0, 20),</a:t>
            </a:r>
          </a:p>
          <a:p>
            <a:pPr marL="0" indent="0">
              <a:buNone/>
            </a:pPr>
            <a:r>
              <a:rPr lang="en-US" sz="1400" dirty="0" smtClean="0"/>
              <a:t>            </a:t>
            </a:r>
            <a:r>
              <a:rPr lang="en-US" sz="1400" dirty="0" err="1" smtClean="0"/>
              <a:t>xlab</a:t>
            </a:r>
            <a:r>
              <a:rPr lang="en-US" sz="1400" dirty="0" smtClean="0"/>
              <a:t> </a:t>
            </a:r>
            <a:r>
              <a:rPr lang="en-US" sz="1400" dirty="0"/>
              <a:t>= "Importance",</a:t>
            </a:r>
          </a:p>
          <a:p>
            <a:pPr marL="0" indent="0">
              <a:buNone/>
            </a:pPr>
            <a:r>
              <a:rPr lang="en-US" sz="1400" dirty="0"/>
              <a:t>            col = 1, border = NA, </a:t>
            </a:r>
            <a:r>
              <a:rPr lang="en-US" sz="1400" dirty="0" err="1"/>
              <a:t>cex.names</a:t>
            </a:r>
            <a:r>
              <a:rPr lang="en-US" sz="1400" dirty="0"/>
              <a:t> = 0.6,</a:t>
            </a:r>
          </a:p>
          <a:p>
            <a:pPr marL="0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horiz</a:t>
            </a:r>
            <a:r>
              <a:rPr lang="en-US" sz="1400" dirty="0"/>
              <a:t> = TRUE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9819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Partial Dependence Plots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F55E-17F0-495B-A547-C80CE258E716}" type="slidenum">
              <a:rPr lang="en-US" smtClean="0"/>
              <a:t>22</a:t>
            </a:fld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60119"/>
            <a:ext cx="5029200" cy="5813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1" y="4709910"/>
            <a:ext cx="1751359" cy="192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192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r>
              <a:rPr lang="en-US" dirty="0" smtClean="0"/>
              <a:t>Example code: partial 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867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/>
              <a:t>set.seed</a:t>
            </a:r>
            <a:r>
              <a:rPr lang="en-US" sz="1800" dirty="0"/>
              <a:t>(300000)</a:t>
            </a:r>
          </a:p>
          <a:p>
            <a:pPr marL="0" indent="0">
              <a:buNone/>
            </a:pPr>
            <a:r>
              <a:rPr lang="en-US" sz="1800" dirty="0" smtClean="0"/>
              <a:t>RF </a:t>
            </a:r>
            <a:r>
              <a:rPr lang="en-US" sz="1800" dirty="0"/>
              <a:t>&lt;- </a:t>
            </a:r>
            <a:r>
              <a:rPr lang="en-US" sz="1800" dirty="0" err="1"/>
              <a:t>randomForest</a:t>
            </a:r>
            <a:r>
              <a:rPr lang="en-US" sz="1800" dirty="0"/>
              <a:t>(y = </a:t>
            </a:r>
            <a:r>
              <a:rPr lang="en-US" sz="1800" dirty="0" err="1"/>
              <a:t>DATAnoNA</a:t>
            </a:r>
            <a:r>
              <a:rPr lang="en-US" sz="1800" dirty="0"/>
              <a:t>[,RESPONSE</a:t>
            </a:r>
            <a:r>
              <a:rPr lang="en-US" sz="1800" dirty="0" smtClean="0"/>
              <a:t>],  x </a:t>
            </a:r>
            <a:r>
              <a:rPr lang="en-US" sz="1800" dirty="0"/>
              <a:t>= </a:t>
            </a:r>
            <a:r>
              <a:rPr lang="en-US" sz="1800" dirty="0" err="1"/>
              <a:t>DATAnoNA</a:t>
            </a:r>
            <a:r>
              <a:rPr lang="en-US" sz="1800" dirty="0"/>
              <a:t>[, v])</a:t>
            </a:r>
          </a:p>
          <a:p>
            <a:pPr marL="0" indent="0">
              <a:buNone/>
            </a:pPr>
            <a:r>
              <a:rPr lang="en-US" sz="1800" dirty="0" err="1" smtClean="0"/>
              <a:t>preds</a:t>
            </a:r>
            <a:r>
              <a:rPr lang="en-US" sz="1800" dirty="0" smtClean="0"/>
              <a:t> </a:t>
            </a:r>
            <a:r>
              <a:rPr lang="en-US" sz="1800" dirty="0"/>
              <a:t>&lt;- sort(</a:t>
            </a:r>
            <a:r>
              <a:rPr lang="en-US" sz="1800" dirty="0" err="1"/>
              <a:t>rownames</a:t>
            </a:r>
            <a:r>
              <a:rPr lang="en-US" sz="1800" dirty="0"/>
              <a:t>(rf2$importance)) </a:t>
            </a:r>
            <a:r>
              <a:rPr lang="en-US" sz="1800" dirty="0" smtClean="0"/>
              <a:t> #get number of predictors</a:t>
            </a:r>
          </a:p>
          <a:p>
            <a:pPr marL="0" indent="0">
              <a:buNone/>
            </a:pPr>
            <a:r>
              <a:rPr lang="en-US" sz="1800" dirty="0" smtClean="0"/>
              <a:t>par(</a:t>
            </a:r>
            <a:r>
              <a:rPr lang="en-US" sz="1800" dirty="0" err="1" smtClean="0"/>
              <a:t>mfrow</a:t>
            </a:r>
            <a:r>
              <a:rPr lang="en-US" sz="1800" dirty="0" smtClean="0"/>
              <a:t> </a:t>
            </a:r>
            <a:r>
              <a:rPr lang="en-US" sz="1800" dirty="0"/>
              <a:t>= c(ceiling(length(</a:t>
            </a:r>
            <a:r>
              <a:rPr lang="en-US" sz="1800" dirty="0" err="1"/>
              <a:t>preds</a:t>
            </a:r>
            <a:r>
              <a:rPr lang="en-US" sz="1800" dirty="0"/>
              <a:t>)/3), 3</a:t>
            </a:r>
            <a:r>
              <a:rPr lang="en-US" sz="1800" dirty="0" smtClean="0"/>
              <a:t>)) #set plots in 3 columns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par(</a:t>
            </a:r>
            <a:r>
              <a:rPr lang="en-US" sz="1800" dirty="0" err="1"/>
              <a:t>bty</a:t>
            </a:r>
            <a:r>
              <a:rPr lang="en-US" sz="1800" dirty="0"/>
              <a:t> = "L", mar = c(5, 4, 1, 1) + 0.1, </a:t>
            </a:r>
            <a:r>
              <a:rPr lang="en-US" sz="1800" dirty="0" err="1"/>
              <a:t>mgp</a:t>
            </a:r>
            <a:r>
              <a:rPr lang="en-US" sz="1800" dirty="0"/>
              <a:t> = c(2, 0.7, 0))</a:t>
            </a:r>
          </a:p>
          <a:p>
            <a:pPr marL="0" indent="0">
              <a:buNone/>
            </a:pPr>
            <a:r>
              <a:rPr lang="en-US" sz="1800" dirty="0"/>
              <a:t>for(i in 1:length(</a:t>
            </a:r>
            <a:r>
              <a:rPr lang="en-US" sz="1800" dirty="0" err="1"/>
              <a:t>preds</a:t>
            </a:r>
            <a:r>
              <a:rPr lang="en-US" sz="1800" dirty="0"/>
              <a:t>)) {</a:t>
            </a:r>
          </a:p>
          <a:p>
            <a:pPr marL="0" indent="0">
              <a:buNone/>
            </a:pPr>
            <a:r>
              <a:rPr lang="en-US" sz="1800" dirty="0"/>
              <a:t>    if(</a:t>
            </a:r>
            <a:r>
              <a:rPr lang="en-US" sz="1800" dirty="0" err="1"/>
              <a:t>preds</a:t>
            </a:r>
            <a:r>
              <a:rPr lang="en-US" sz="1800" dirty="0"/>
              <a:t>[i] == "</a:t>
            </a:r>
            <a:r>
              <a:rPr lang="en-US" sz="1800" dirty="0" err="1"/>
              <a:t>Time_Block</a:t>
            </a:r>
            <a:r>
              <a:rPr lang="en-US" sz="1800" dirty="0"/>
              <a:t>") </a:t>
            </a:r>
            <a:r>
              <a:rPr lang="en-US" sz="1800" dirty="0" smtClean="0"/>
              <a:t>{ #use different settings for categorical predictor(s)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partialPlot</a:t>
            </a:r>
            <a:r>
              <a:rPr lang="en-US" sz="1800" dirty="0"/>
              <a:t>(RF, </a:t>
            </a:r>
            <a:r>
              <a:rPr lang="en-US" sz="1800" dirty="0" err="1"/>
              <a:t>pred.data</a:t>
            </a:r>
            <a:r>
              <a:rPr lang="en-US" sz="1800" dirty="0"/>
              <a:t> = </a:t>
            </a:r>
            <a:r>
              <a:rPr lang="en-US" sz="1800" dirty="0" err="1"/>
              <a:t>Dtrain</a:t>
            </a:r>
            <a:r>
              <a:rPr lang="en-US" sz="1800" dirty="0"/>
              <a:t>, </a:t>
            </a:r>
            <a:r>
              <a:rPr lang="en-US" sz="1800" dirty="0" err="1"/>
              <a:t>x.var</a:t>
            </a:r>
            <a:r>
              <a:rPr lang="en-US" sz="1800" dirty="0"/>
              <a:t> = </a:t>
            </a:r>
            <a:r>
              <a:rPr lang="en-US" sz="1800" dirty="0" err="1"/>
              <a:t>preds</a:t>
            </a:r>
            <a:r>
              <a:rPr lang="en-US" sz="1800" dirty="0"/>
              <a:t>[i],</a:t>
            </a:r>
          </a:p>
          <a:p>
            <a:pPr marL="0" indent="0">
              <a:buNone/>
            </a:pPr>
            <a:r>
              <a:rPr lang="en-US" sz="1800" dirty="0"/>
              <a:t>                    </a:t>
            </a:r>
            <a:r>
              <a:rPr lang="en-US" sz="1800" dirty="0" err="1"/>
              <a:t>las</a:t>
            </a:r>
            <a:r>
              <a:rPr lang="en-US" sz="1800" dirty="0"/>
              <a:t> = 2, </a:t>
            </a:r>
            <a:r>
              <a:rPr lang="en-US" sz="1800" dirty="0" err="1"/>
              <a:t>xlab</a:t>
            </a:r>
            <a:r>
              <a:rPr lang="en-US" sz="1800" dirty="0"/>
              <a:t> = "", </a:t>
            </a:r>
            <a:r>
              <a:rPr lang="en-US" sz="1800" dirty="0" err="1"/>
              <a:t>ylab</a:t>
            </a:r>
            <a:r>
              <a:rPr lang="en-US" sz="1800" dirty="0"/>
              <a:t> = "", main = "", </a:t>
            </a:r>
            <a:r>
              <a:rPr lang="en-US" sz="1800" dirty="0" err="1"/>
              <a:t>xpd</a:t>
            </a:r>
            <a:r>
              <a:rPr lang="en-US" sz="1800" dirty="0"/>
              <a:t> = F</a:t>
            </a:r>
          </a:p>
          <a:p>
            <a:pPr marL="0" indent="0">
              <a:buNone/>
            </a:pPr>
            <a:r>
              <a:rPr lang="en-US" sz="1800" dirty="0"/>
              <a:t>                    #,</a:t>
            </a:r>
            <a:r>
              <a:rPr lang="en-US" sz="1800" dirty="0" err="1"/>
              <a:t>ylim</a:t>
            </a:r>
            <a:r>
              <a:rPr lang="en-US" sz="1800" dirty="0"/>
              <a:t> = c(400, 3100)</a:t>
            </a:r>
          </a:p>
          <a:p>
            <a:pPr marL="0" indent="0">
              <a:buNone/>
            </a:pPr>
            <a:r>
              <a:rPr lang="en-US" sz="1800" dirty="0"/>
              <a:t>        )</a:t>
            </a:r>
          </a:p>
          <a:p>
            <a:pPr marL="0" indent="0">
              <a:buNone/>
            </a:pPr>
            <a:r>
              <a:rPr lang="en-US" sz="1800" dirty="0"/>
              <a:t>    } else {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partialPlot</a:t>
            </a:r>
            <a:r>
              <a:rPr lang="en-US" sz="1800" dirty="0"/>
              <a:t>(RF, </a:t>
            </a:r>
            <a:r>
              <a:rPr lang="en-US" sz="1800" dirty="0" err="1"/>
              <a:t>pred.data</a:t>
            </a:r>
            <a:r>
              <a:rPr lang="en-US" sz="1800" dirty="0"/>
              <a:t> = </a:t>
            </a:r>
            <a:r>
              <a:rPr lang="en-US" sz="1800" dirty="0" err="1"/>
              <a:t>Dtrain</a:t>
            </a:r>
            <a:r>
              <a:rPr lang="en-US" sz="1800" dirty="0"/>
              <a:t>, </a:t>
            </a:r>
            <a:r>
              <a:rPr lang="en-US" sz="1800" dirty="0" err="1"/>
              <a:t>x.var</a:t>
            </a:r>
            <a:r>
              <a:rPr lang="en-US" sz="1800" dirty="0"/>
              <a:t> = </a:t>
            </a:r>
            <a:r>
              <a:rPr lang="en-US" sz="1800" dirty="0" err="1"/>
              <a:t>preds</a:t>
            </a:r>
            <a:r>
              <a:rPr lang="en-US" sz="1800" dirty="0"/>
              <a:t>[i],</a:t>
            </a:r>
          </a:p>
          <a:p>
            <a:pPr marL="0" indent="0">
              <a:buNone/>
            </a:pPr>
            <a:r>
              <a:rPr lang="en-US" sz="1800" dirty="0"/>
              <a:t>                    </a:t>
            </a:r>
            <a:r>
              <a:rPr lang="en-US" sz="1800" dirty="0" err="1"/>
              <a:t>las</a:t>
            </a:r>
            <a:r>
              <a:rPr lang="en-US" sz="1800" dirty="0"/>
              <a:t> = 1, </a:t>
            </a:r>
            <a:r>
              <a:rPr lang="en-US" sz="1800" dirty="0" err="1"/>
              <a:t>xlab</a:t>
            </a:r>
            <a:r>
              <a:rPr lang="en-US" sz="1800" dirty="0"/>
              <a:t> = </a:t>
            </a:r>
            <a:r>
              <a:rPr lang="en-US" sz="1800" dirty="0" err="1"/>
              <a:t>preds</a:t>
            </a:r>
            <a:r>
              <a:rPr lang="en-US" sz="1800" dirty="0"/>
              <a:t>[i], </a:t>
            </a:r>
            <a:r>
              <a:rPr lang="en-US" sz="1800" dirty="0" err="1"/>
              <a:t>ylab</a:t>
            </a:r>
            <a:r>
              <a:rPr lang="en-US" sz="1800" dirty="0"/>
              <a:t> = "", main = "", </a:t>
            </a:r>
            <a:r>
              <a:rPr lang="en-US" sz="1800" dirty="0" err="1"/>
              <a:t>xpd</a:t>
            </a:r>
            <a:r>
              <a:rPr lang="en-US" sz="1800" dirty="0"/>
              <a:t> = F</a:t>
            </a:r>
          </a:p>
          <a:p>
            <a:pPr marL="0" indent="0">
              <a:buNone/>
            </a:pPr>
            <a:r>
              <a:rPr lang="en-US" sz="1800" dirty="0"/>
              <a:t>                    #,</a:t>
            </a:r>
            <a:r>
              <a:rPr lang="en-US" sz="1800" dirty="0" err="1"/>
              <a:t>ylim</a:t>
            </a:r>
            <a:r>
              <a:rPr lang="en-US" sz="1800" dirty="0"/>
              <a:t> = c(0.55, 1.05)</a:t>
            </a:r>
          </a:p>
          <a:p>
            <a:pPr marL="0" indent="0">
              <a:buNone/>
            </a:pPr>
            <a:r>
              <a:rPr lang="en-US" sz="1800" dirty="0"/>
              <a:t>        )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47554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library(</a:t>
            </a:r>
            <a:r>
              <a:rPr lang="en-US" dirty="0" err="1"/>
              <a:t>plotmo</a:t>
            </a:r>
            <a:r>
              <a:rPr lang="en-US" dirty="0" smtClean="0"/>
              <a:t>) #for interaction plots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8418558" cy="4562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5778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Out-of-sample predictions</a:t>
            </a:r>
          </a:p>
          <a:p>
            <a:r>
              <a:rPr lang="en-US" dirty="0" smtClean="0"/>
              <a:t>Cross-validation (for tuning hyper-parameters)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2310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Breiman L, Friedman J, Stone CJ, </a:t>
            </a:r>
            <a:r>
              <a:rPr lang="en-US" dirty="0" err="1"/>
              <a:t>Olshen</a:t>
            </a:r>
            <a:r>
              <a:rPr lang="en-US" dirty="0"/>
              <a:t> RA. Classification and regression trees. CRC press; 1984</a:t>
            </a:r>
            <a:r>
              <a:rPr lang="en-US" dirty="0" smtClean="0"/>
              <a:t>.</a:t>
            </a:r>
          </a:p>
          <a:p>
            <a:r>
              <a:rPr lang="en-US" dirty="0"/>
              <a:t>Breiman L. Random forests. Machine learning. </a:t>
            </a:r>
            <a:r>
              <a:rPr lang="en-US" dirty="0" smtClean="0"/>
              <a:t>2001;45(1</a:t>
            </a:r>
            <a:r>
              <a:rPr lang="en-US" dirty="0"/>
              <a:t>):5-32</a:t>
            </a:r>
            <a:r>
              <a:rPr lang="en-US" dirty="0" smtClean="0"/>
              <a:t>.</a:t>
            </a:r>
          </a:p>
          <a:p>
            <a:r>
              <a:rPr lang="en-US" dirty="0"/>
              <a:t>Hastie T, Tibshirani R, Friedman J. The elements of statistical learning: data mining, inference, and prediction. Springer Science &amp; Business Media; </a:t>
            </a:r>
            <a:r>
              <a:rPr lang="en-US" dirty="0" smtClean="0"/>
              <a:t>2009.</a:t>
            </a:r>
          </a:p>
          <a:p>
            <a:r>
              <a:rPr lang="en-US" dirty="0" err="1"/>
              <a:t>Berk</a:t>
            </a:r>
            <a:r>
              <a:rPr lang="en-US" dirty="0"/>
              <a:t> RA. Statistical learning from a regression perspective. </a:t>
            </a: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ed. New </a:t>
            </a:r>
            <a:r>
              <a:rPr lang="en-US" dirty="0"/>
              <a:t>York: Springer; </a:t>
            </a:r>
            <a:r>
              <a:rPr lang="en-US" dirty="0" smtClean="0"/>
              <a:t>2016.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209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Partitions in CART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24000"/>
            <a:ext cx="5331726" cy="51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816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200025"/>
            <a:ext cx="7572375" cy="645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500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2388"/>
            <a:ext cx="7772400" cy="675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657600" y="6508376"/>
            <a:ext cx="5029200" cy="349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2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Instability of </a:t>
            </a:r>
            <a:r>
              <a:rPr lang="en-US" dirty="0" smtClean="0"/>
              <a:t>trees</a:t>
            </a:r>
          </a:p>
          <a:p>
            <a:r>
              <a:rPr lang="en-US" dirty="0"/>
              <a:t>Lack of s</a:t>
            </a:r>
            <a:r>
              <a:rPr lang="en-US" dirty="0" smtClean="0"/>
              <a:t>moothness</a:t>
            </a:r>
          </a:p>
          <a:p>
            <a:r>
              <a:rPr lang="en-US" dirty="0" smtClean="0"/>
              <a:t>Difficulty </a:t>
            </a:r>
            <a:r>
              <a:rPr lang="en-US" dirty="0"/>
              <a:t>in </a:t>
            </a:r>
            <a:r>
              <a:rPr lang="en-US" dirty="0" smtClean="0"/>
              <a:t>capturing additive structure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For example,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Income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$10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age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&gt; 18) + $30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schoolyrs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&gt;12)</a:t>
            </a:r>
          </a:p>
          <a:p>
            <a:pPr marL="0" indent="0">
              <a:buNone/>
            </a:pPr>
            <a:r>
              <a:rPr lang="en-US" dirty="0" smtClean="0"/>
              <a:t>has 2 thresholds, but CART would likely need 3.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469341"/>
            <a:ext cx="46005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775" y="3496795"/>
            <a:ext cx="117157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7128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9"/>
          <a:stretch/>
        </p:blipFill>
        <p:spPr bwMode="auto">
          <a:xfrm>
            <a:off x="762000" y="411479"/>
            <a:ext cx="5181600" cy="6093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609600"/>
            <a:ext cx="6781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Random Forest</a:t>
            </a:r>
            <a:br>
              <a:rPr lang="en-US" dirty="0" smtClean="0"/>
            </a:br>
            <a:r>
              <a:rPr lang="en-US" dirty="0" smtClean="0"/>
              <a:t>(bagging = </a:t>
            </a:r>
            <a:br>
              <a:rPr lang="en-US" dirty="0" smtClean="0"/>
            </a:br>
            <a:r>
              <a:rPr lang="en-US" dirty="0"/>
              <a:t>bootstrap aggregation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4798351"/>
            <a:ext cx="3097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F55E-17F0-495B-A547-C80CE258E7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2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2741"/>
            <a:ext cx="8458200" cy="633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9964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Decorrelation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66800"/>
            <a:ext cx="6705600" cy="5422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6453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722</Words>
  <Application>Microsoft Office PowerPoint</Application>
  <PresentationFormat>On-screen Show (4:3)</PresentationFormat>
  <Paragraphs>98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Times New Roman</vt:lpstr>
      <vt:lpstr>Office Theme</vt:lpstr>
      <vt:lpstr>Tree-based methods of machine learning</vt:lpstr>
      <vt:lpstr>CART = Classification and Regression Tree</vt:lpstr>
      <vt:lpstr>Partitions in CART</vt:lpstr>
      <vt:lpstr>PowerPoint Presentation</vt:lpstr>
      <vt:lpstr>PowerPoint Presentation</vt:lpstr>
      <vt:lpstr>Tree Problems</vt:lpstr>
      <vt:lpstr>Random Forest (bagging =  bootstrap aggregation)</vt:lpstr>
      <vt:lpstr>PowerPoint Presentation</vt:lpstr>
      <vt:lpstr>Decorrelation</vt:lpstr>
      <vt:lpstr>Random Forest = many trees</vt:lpstr>
      <vt:lpstr>Proximity Plot</vt:lpstr>
      <vt:lpstr>Random Forests and Overfitting</vt:lpstr>
      <vt:lpstr>RF v. Gradient Boosting</vt:lpstr>
      <vt:lpstr>AdaBoost</vt:lpstr>
      <vt:lpstr>PowerPoint Presentation</vt:lpstr>
      <vt:lpstr>PowerPoint Presentation</vt:lpstr>
      <vt:lpstr>PowerPoint Presentation</vt:lpstr>
      <vt:lpstr>Examples</vt:lpstr>
      <vt:lpstr>PowerPoint Presentation</vt:lpstr>
      <vt:lpstr>PowerPoint Presentation</vt:lpstr>
      <vt:lpstr>Example code: variable importance</vt:lpstr>
      <vt:lpstr>Partial Dependence Plots</vt:lpstr>
      <vt:lpstr>Example code: partial dependence</vt:lpstr>
      <vt:lpstr>library(plotmo) #for interaction plots</vt:lpstr>
      <vt:lpstr>To consider</vt:lpstr>
      <vt:lpstr>References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Tree-based methods</dc:title>
  <dc:creator>Slava</dc:creator>
  <cp:lastModifiedBy>Slava</cp:lastModifiedBy>
  <cp:revision>21</cp:revision>
  <dcterms:created xsi:type="dcterms:W3CDTF">2020-03-09T13:24:41Z</dcterms:created>
  <dcterms:modified xsi:type="dcterms:W3CDTF">2022-08-05T22:14:02Z</dcterms:modified>
</cp:coreProperties>
</file>