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58" r:id="rId2"/>
  </p:sldMasterIdLst>
  <p:notesMasterIdLst>
    <p:notesMasterId r:id="rId51"/>
  </p:notesMasterIdLst>
  <p:sldIdLst>
    <p:sldId id="256" r:id="rId3"/>
    <p:sldId id="264" r:id="rId4"/>
    <p:sldId id="262" r:id="rId5"/>
    <p:sldId id="258" r:id="rId6"/>
    <p:sldId id="257" r:id="rId7"/>
    <p:sldId id="366" r:id="rId8"/>
    <p:sldId id="342" r:id="rId9"/>
    <p:sldId id="371" r:id="rId10"/>
    <p:sldId id="339" r:id="rId11"/>
    <p:sldId id="370" r:id="rId12"/>
    <p:sldId id="369" r:id="rId13"/>
    <p:sldId id="368" r:id="rId14"/>
    <p:sldId id="372" r:id="rId15"/>
    <p:sldId id="373" r:id="rId16"/>
    <p:sldId id="346" r:id="rId17"/>
    <p:sldId id="347" r:id="rId18"/>
    <p:sldId id="365" r:id="rId19"/>
    <p:sldId id="374" r:id="rId20"/>
    <p:sldId id="375" r:id="rId21"/>
    <p:sldId id="383" r:id="rId22"/>
    <p:sldId id="384" r:id="rId23"/>
    <p:sldId id="385" r:id="rId24"/>
    <p:sldId id="380" r:id="rId25"/>
    <p:sldId id="382" r:id="rId26"/>
    <p:sldId id="349" r:id="rId27"/>
    <p:sldId id="354" r:id="rId28"/>
    <p:sldId id="377" r:id="rId29"/>
    <p:sldId id="379" r:id="rId30"/>
    <p:sldId id="386" r:id="rId31"/>
    <p:sldId id="387" r:id="rId32"/>
    <p:sldId id="388" r:id="rId33"/>
    <p:sldId id="389" r:id="rId34"/>
    <p:sldId id="378" r:id="rId35"/>
    <p:sldId id="391" r:id="rId36"/>
    <p:sldId id="392" r:id="rId37"/>
    <p:sldId id="393" r:id="rId38"/>
    <p:sldId id="394" r:id="rId39"/>
    <p:sldId id="395" r:id="rId40"/>
    <p:sldId id="396" r:id="rId41"/>
    <p:sldId id="397" r:id="rId42"/>
    <p:sldId id="390" r:id="rId43"/>
    <p:sldId id="398" r:id="rId44"/>
    <p:sldId id="399" r:id="rId45"/>
    <p:sldId id="400" r:id="rId46"/>
    <p:sldId id="401" r:id="rId47"/>
    <p:sldId id="270" r:id="rId48"/>
    <p:sldId id="328" r:id="rId49"/>
    <p:sldId id="263" r:id="rId50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876" autoAdjust="0"/>
    <p:restoredTop sz="94660"/>
  </p:normalViewPr>
  <p:slideViewPr>
    <p:cSldViewPr>
      <p:cViewPr varScale="1">
        <p:scale>
          <a:sx n="116" d="100"/>
          <a:sy n="116" d="100"/>
        </p:scale>
        <p:origin x="1392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latinLnBrk="0">
              <a:defRPr lang="pt-BR" sz="1300"/>
            </a:lvl1pPr>
          </a:lstStyle>
          <a:p>
            <a:endParaRPr lang="pt-BR"/>
          </a:p>
        </p:txBody>
      </p:sp>
      <p:sp>
        <p:nvSpPr>
          <p:cNvPr id="3" name="Rectangle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latinLnBrk="0">
              <a:defRPr lang="pt-BR" sz="1300"/>
            </a:lvl1pPr>
          </a:lstStyle>
          <a:p>
            <a:fld id="{3842907C-D0AA-4C58-9F94-58B40AD65B29}" type="datetimeFigureOut">
              <a:pPr/>
              <a:t>05/09/2015</a:t>
            </a:fld>
            <a:endParaRPr lang="pt-BR"/>
          </a:p>
        </p:txBody>
      </p:sp>
      <p:sp>
        <p:nvSpPr>
          <p:cNvPr id="4" name="Rectangle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pt-BR"/>
          </a:p>
        </p:txBody>
      </p:sp>
      <p:sp>
        <p:nvSpPr>
          <p:cNvPr id="5" name="Rectangle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pt-BR"/>
              <a:t>Clique para 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Rectangle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latinLnBrk="0">
              <a:defRPr lang="pt-BR" sz="1300"/>
            </a:lvl1pPr>
          </a:lstStyle>
          <a:p>
            <a:endParaRPr lang="pt-BR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 latinLnBrk="0">
              <a:defRPr lang="pt-BR" sz="1300"/>
            </a:lvl1pPr>
          </a:lstStyle>
          <a:p>
            <a:fld id="{1D76769E-C829-4283-B80E-CB90D995C291}" type="slidenum"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90965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 latinLnBrk="0">
      <a:defRPr lang="pt-B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lang="pt-B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lang="pt-B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lang="pt-B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lang="pt-B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lang="pt-B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lang="pt-B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lang="pt-B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lang="pt-BR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pt-BR" smtClean="0"/>
              <a:pPr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88628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pt-BR" smtClean="0"/>
              <a:pPr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56812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pt-BR" smtClean="0"/>
              <a:pPr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2585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pt-BR" smtClean="0"/>
              <a:pPr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1686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pt-BR" smtClean="0"/>
              <a:pPr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12220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pt-BR" smtClean="0"/>
              <a:pPr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66129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pt-BR" smtClean="0"/>
              <a:pPr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25163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pt-BR" smtClean="0"/>
              <a:pPr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72091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pt-BR" smtClean="0"/>
              <a:pPr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87230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pt-BR" smtClean="0"/>
              <a:pPr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78110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pt-BR" smtClean="0"/>
              <a:pPr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07589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pt-BR" smtClean="0"/>
              <a:pPr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552682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pt-BR" smtClean="0"/>
              <a:pPr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234220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pt-BR" smtClean="0"/>
              <a:pPr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471858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pt-BR" smtClean="0"/>
              <a:pPr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465524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pt-BR" smtClean="0"/>
              <a:pPr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716442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pt-BR" smtClean="0"/>
              <a:pPr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372184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pt-BR" smtClean="0"/>
              <a:pPr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099265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pt-BR" smtClean="0"/>
              <a:pPr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789833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pt-BR" smtClean="0"/>
              <a:pPr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690325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pt-BR" smtClean="0"/>
              <a:pPr/>
              <a:t>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337707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pt-BR" smtClean="0"/>
              <a:pPr/>
              <a:t>29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26633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pt-BR" smtClean="0"/>
              <a:pPr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922979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pt-BR" smtClean="0"/>
              <a:pPr/>
              <a:t>30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698575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pt-BR" smtClean="0"/>
              <a:pPr/>
              <a:t>31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951404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pt-BR" smtClean="0"/>
              <a:pPr/>
              <a:t>32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197379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pt-BR" smtClean="0"/>
              <a:pPr/>
              <a:t>33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035707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pt-BR" smtClean="0"/>
              <a:pPr/>
              <a:t>34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193494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pt-BR" smtClean="0"/>
              <a:pPr/>
              <a:t>35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616449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pt-BR" smtClean="0"/>
              <a:pPr/>
              <a:t>36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699941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pt-BR" smtClean="0"/>
              <a:pPr/>
              <a:t>37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090903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pt-BR" smtClean="0"/>
              <a:pPr/>
              <a:t>38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068580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pt-BR" smtClean="0"/>
              <a:pPr/>
              <a:t>39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4805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pt-BR" smtClean="0"/>
              <a:pPr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459853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pt-BR" smtClean="0"/>
              <a:pPr/>
              <a:t>40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107181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pt-BR" smtClean="0"/>
              <a:pPr/>
              <a:t>41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311527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pt-BR" smtClean="0"/>
              <a:pPr/>
              <a:t>42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628401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pt-BR" smtClean="0"/>
              <a:pPr/>
              <a:t>43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106926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pt-BR" smtClean="0"/>
              <a:pPr/>
              <a:t>44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059408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pt-BR" smtClean="0"/>
              <a:pPr/>
              <a:t>45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229966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pt-BR" smtClean="0"/>
              <a:pPr/>
              <a:t>46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034079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pt-BR" smtClean="0"/>
              <a:pPr/>
              <a:t>47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999742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pt-BR" smtClean="0"/>
              <a:pPr/>
              <a:t>48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68990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pt-BR" smtClean="0"/>
              <a:pPr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87506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pt-BR" smtClean="0"/>
              <a:pPr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46859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pt-BR" smtClean="0"/>
              <a:pPr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86908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pt-BR" smtClean="0"/>
              <a:pPr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48043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pt-BR" smtClean="0"/>
              <a:pPr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30306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o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pt-BR"/>
          </a:p>
        </p:txBody>
      </p:sp>
      <p:sp>
        <p:nvSpPr>
          <p:cNvPr id="9" name="Shap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 latinLnBrk="0">
              <a:defRPr lang="pt-BR"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17" name="Shape 16"/>
          <p:cNvSpPr>
            <a:spLocks noGrp="1"/>
          </p:cNvSpPr>
          <p:nvPr>
            <p:ph type="subTitle" idx="1"/>
          </p:nvPr>
        </p:nvSpPr>
        <p:spPr>
          <a:xfrm>
            <a:off x="685800" y="3582807"/>
            <a:ext cx="7772400" cy="1199704"/>
          </a:xfrm>
        </p:spPr>
        <p:txBody>
          <a:bodyPr/>
          <a:lstStyle>
            <a:lvl1pPr marL="0" marR="64008" indent="0" algn="r" latinLnBrk="0">
              <a:buNone/>
              <a:defRPr lang="pt-BR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grpSp>
        <p:nvGrpSpPr>
          <p:cNvPr id="2" name="Group 14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Shape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lang="pt-BR"/>
            </a:p>
          </p:txBody>
        </p:sp>
        <p:sp>
          <p:nvSpPr>
            <p:cNvPr id="8" name="Shape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lang="pt-BR"/>
            </a:p>
          </p:txBody>
        </p:sp>
        <p:sp>
          <p:nvSpPr>
            <p:cNvPr id="11" name="Shape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/>
              <a:endParaRPr lang="pt-BR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Shape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latinLnBrk="0">
              <a:defRPr lang="pt-BR">
                <a:solidFill>
                  <a:srgbClr val="FFFFFF"/>
                </a:solidFill>
              </a:defRPr>
            </a:lvl1pPr>
            <a:extLst/>
          </a:lstStyle>
          <a:p>
            <a:fld id="{E6E13C79-1C97-4B32-B2AE-1A69C169643E}" type="datetime2">
              <a:pPr/>
              <a:t>sábado, 5 de setembro de 2015</a:t>
            </a:fld>
            <a:endParaRPr lang="pt-BR">
              <a:solidFill>
                <a:srgbClr val="FFFFFF"/>
              </a:solidFill>
            </a:endParaRPr>
          </a:p>
        </p:txBody>
      </p:sp>
      <p:sp>
        <p:nvSpPr>
          <p:cNvPr id="19" name="Shape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latinLnBrk="0">
              <a:defRPr lang="pt-BR"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pt-BR">
              <a:solidFill>
                <a:schemeClr val="accent1">
                  <a:tint val="20000"/>
                </a:schemeClr>
              </a:solidFill>
            </a:endParaRPr>
          </a:p>
        </p:txBody>
      </p:sp>
      <p:sp>
        <p:nvSpPr>
          <p:cNvPr id="27" name="Shap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latinLnBrk="0">
              <a:defRPr lang="pt-BR">
                <a:solidFill>
                  <a:srgbClr val="FFFFFF"/>
                </a:solidFill>
              </a:defRPr>
            </a:lvl1pPr>
            <a:extLst/>
          </a:lstStyle>
          <a:p>
            <a:fld id="{45292C34-3E5E-4BA5-AF54-F1601B144FB0}" type="slidenum">
              <a:pPr/>
              <a:t>‹nº›</a:t>
            </a:fld>
            <a:endParaRPr lang="pt-BR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hape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Shap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algn="ctr"/>
            <a:fld id="{D10E14BF-C004-4398-9186-5EE680724D95}" type="datetime2">
              <a:pPr algn="ctr"/>
              <a:t>sábado, 5 de setembro de 2015</a:t>
            </a:fld>
            <a:endParaRPr lang="pt-BR"/>
          </a:p>
        </p:txBody>
      </p:sp>
      <p:sp>
        <p:nvSpPr>
          <p:cNvPr id="5" name="Shap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Shap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5292C34-3E5E-4BA5-AF54-F1601B144FB0}" type="slidenum">
              <a:rPr lang="pt-BR" sz="1400">
                <a:solidFill>
                  <a:schemeClr val="tx2">
                    <a:shade val="50000"/>
                  </a:schemeClr>
                </a:solidFill>
              </a:rPr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hape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Shap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algn="ctr"/>
            <a:fld id="{D10E14BF-C004-4398-9186-5EE680724D95}" type="datetime2">
              <a:pPr algn="ctr"/>
              <a:t>sábado, 5 de setembro de 2015</a:t>
            </a:fld>
            <a:endParaRPr lang="pt-BR"/>
          </a:p>
        </p:txBody>
      </p:sp>
      <p:sp>
        <p:nvSpPr>
          <p:cNvPr id="5" name="Shap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Shap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5292C34-3E5E-4BA5-AF54-F1601B144FB0}" type="slidenum">
              <a:rPr lang="pt-BR" sz="1400">
                <a:solidFill>
                  <a:schemeClr val="tx2">
                    <a:shade val="50000"/>
                  </a:schemeClr>
                </a:solidFill>
              </a:rPr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Shap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27FEF5B-F2CC-4EC5-8F1F-29A8BF9EFFA9}" type="datetime2">
              <a:pPr/>
              <a:t>sábado, 5 de setembro de 2015</a:t>
            </a:fld>
            <a:endParaRPr lang="pt-BR"/>
          </a:p>
        </p:txBody>
      </p:sp>
      <p:sp>
        <p:nvSpPr>
          <p:cNvPr id="5" name="Shap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Shap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C410EEA-824F-4D46-AFE7-60426C8C06B0}" type="slidenum">
              <a:pPr/>
              <a:t>‹nº›</a:t>
            </a:fld>
            <a:endParaRPr lang="pt-BR"/>
          </a:p>
        </p:txBody>
      </p:sp>
      <p:sp>
        <p:nvSpPr>
          <p:cNvPr id="7" name="Shap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e seçã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 latinLnBrk="0">
              <a:buNone/>
              <a:defRPr lang="pt-BR"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hape 2"/>
          <p:cNvSpPr>
            <a:spLocks noGrp="1"/>
          </p:cNvSpPr>
          <p:nvPr>
            <p:ph type="body" idx="1"/>
          </p:nvPr>
        </p:nvSpPr>
        <p:spPr>
          <a:xfrm>
            <a:off x="3922713" y="2888512"/>
            <a:ext cx="4572000" cy="1454888"/>
          </a:xfrm>
        </p:spPr>
        <p:txBody>
          <a:bodyPr anchor="t"/>
          <a:lstStyle>
            <a:lvl1pPr marL="0" indent="0" algn="l" latinLnBrk="0">
              <a:buNone/>
              <a:defRPr lang="pt-BR" sz="2300">
                <a:solidFill>
                  <a:schemeClr val="tx1"/>
                </a:solidFill>
              </a:defRPr>
            </a:lvl1pPr>
            <a:lvl2pPr>
              <a:buNone/>
              <a:defRPr lang="pt-BR"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lang="pt-BR"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lang="pt-BR"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lang="pt-BR"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Shap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F4709C1-563D-4D9C-B702-B64C84A5A174}" type="datetime2">
              <a:pPr/>
              <a:t>sábado, 5 de setembro de 2015</a:t>
            </a:fld>
            <a:endParaRPr lang="pt-BR"/>
          </a:p>
        </p:txBody>
      </p:sp>
      <p:sp>
        <p:nvSpPr>
          <p:cNvPr id="5" name="Shap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Shap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C410EEA-824F-4D46-AFE7-60426C8C06B0}" type="slidenum">
              <a:pPr/>
              <a:t>‹nº›</a:t>
            </a:fld>
            <a:endParaRPr lang="pt-BR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/>
            <a:endParaRPr lang="pt-BR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/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oi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 latinLnBrk="0">
              <a:defRPr lang="pt-BR" sz="2800"/>
            </a:lvl1pPr>
            <a:lvl2pPr>
              <a:defRPr lang="pt-BR" sz="2400"/>
            </a:lvl2pPr>
            <a:lvl3pPr>
              <a:defRPr lang="pt-BR" sz="2000"/>
            </a:lvl3pPr>
            <a:lvl4pPr>
              <a:defRPr lang="pt-BR" sz="1800"/>
            </a:lvl4pPr>
            <a:lvl5pPr>
              <a:defRPr lang="pt-BR" sz="1800"/>
            </a:lvl5pPr>
            <a:extLst/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Shape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 latinLnBrk="0">
              <a:defRPr lang="pt-BR" sz="2800"/>
            </a:lvl1pPr>
            <a:lvl2pPr>
              <a:defRPr lang="pt-BR" sz="2400"/>
            </a:lvl2pPr>
            <a:lvl3pPr>
              <a:defRPr lang="pt-BR" sz="2000"/>
            </a:lvl3pPr>
            <a:lvl4pPr>
              <a:defRPr lang="pt-BR" sz="1800"/>
            </a:lvl4pPr>
            <a:lvl5pPr>
              <a:defRPr lang="pt-BR" sz="1800"/>
            </a:lvl5pPr>
            <a:extLst/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Shap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E8303D9-A6EB-41FB-BF22-3F49E470997E}" type="datetime2">
              <a:pPr/>
              <a:t>sábado, 5 de setembro de 2015</a:t>
            </a:fld>
            <a:endParaRPr lang="pt-BR"/>
          </a:p>
        </p:txBody>
      </p:sp>
      <p:sp>
        <p:nvSpPr>
          <p:cNvPr id="6" name="Shap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Shap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C410EEA-824F-4D46-AFE7-60426C8C06B0}" type="slidenum">
              <a:pPr/>
              <a:t>‹nº›</a:t>
            </a:fld>
            <a:endParaRPr lang="pt-BR"/>
          </a:p>
        </p:txBody>
      </p:sp>
      <p:sp>
        <p:nvSpPr>
          <p:cNvPr id="8" name="Shap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 latinLnBrk="0">
              <a:defRPr lang="pt-BR"/>
            </a:lvl1pPr>
            <a:extLst/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hape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 latinLnBrk="0">
              <a:buNone/>
              <a:defRPr lang="pt-BR" sz="2400" b="0">
                <a:solidFill>
                  <a:schemeClr val="bg1"/>
                </a:solidFill>
              </a:defRPr>
            </a:lvl1pPr>
            <a:lvl2pPr>
              <a:buNone/>
              <a:defRPr lang="pt-BR" sz="2000" b="1"/>
            </a:lvl2pPr>
            <a:lvl3pPr>
              <a:buNone/>
              <a:defRPr lang="pt-BR" sz="1800" b="1"/>
            </a:lvl3pPr>
            <a:lvl4pPr>
              <a:buNone/>
              <a:defRPr lang="pt-BR" sz="1600" b="1"/>
            </a:lvl4pPr>
            <a:lvl5pPr>
              <a:buNone/>
              <a:defRPr lang="pt-BR" sz="1600" b="1"/>
            </a:lvl5pPr>
            <a:extLst/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Shape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 latinLnBrk="0">
              <a:buNone/>
              <a:defRPr lang="pt-BR" sz="2400" b="0">
                <a:solidFill>
                  <a:schemeClr val="bg1"/>
                </a:solidFill>
              </a:defRPr>
            </a:lvl1pPr>
            <a:lvl2pPr>
              <a:buNone/>
              <a:defRPr lang="pt-BR" sz="2000" b="1"/>
            </a:lvl2pPr>
            <a:lvl3pPr>
              <a:buNone/>
              <a:defRPr lang="pt-BR" sz="1800" b="1"/>
            </a:lvl3pPr>
            <a:lvl4pPr>
              <a:buNone/>
              <a:defRPr lang="pt-BR" sz="1600" b="1"/>
            </a:lvl4pPr>
            <a:lvl5pPr>
              <a:buNone/>
              <a:defRPr lang="pt-BR" sz="1600" b="1"/>
            </a:lvl5pPr>
            <a:extLst/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Shape 4"/>
          <p:cNvSpPr>
            <a:spLocks noGrp="1"/>
          </p:cNvSpPr>
          <p:nvPr>
            <p:ph sz="quarter" idx="2"/>
          </p:nvPr>
        </p:nvSpPr>
        <p:spPr>
          <a:xfrm>
            <a:off x="457200" y="1472430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 latinLnBrk="0">
              <a:defRPr lang="pt-BR" sz="2400"/>
            </a:lvl1pPr>
            <a:lvl2pPr>
              <a:defRPr lang="pt-BR" sz="2000"/>
            </a:lvl2pPr>
            <a:lvl3pPr>
              <a:defRPr lang="pt-BR" sz="1800"/>
            </a:lvl3pPr>
            <a:lvl4pPr>
              <a:defRPr lang="pt-BR" sz="1600"/>
            </a:lvl4pPr>
            <a:lvl5pPr>
              <a:defRPr lang="pt-BR" sz="1600"/>
            </a:lvl5pPr>
            <a:extLst/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Shape 5"/>
          <p:cNvSpPr>
            <a:spLocks noGrp="1"/>
          </p:cNvSpPr>
          <p:nvPr>
            <p:ph sz="quarter" idx="4"/>
          </p:nvPr>
        </p:nvSpPr>
        <p:spPr>
          <a:xfrm>
            <a:off x="4645025" y="1472430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 latinLnBrk="0">
              <a:spcBef>
                <a:spcPts val="0"/>
              </a:spcBef>
              <a:defRPr lang="pt-BR" sz="2400"/>
            </a:lvl1pPr>
            <a:lvl2pPr>
              <a:defRPr lang="pt-BR" sz="2000"/>
            </a:lvl2pPr>
            <a:lvl3pPr>
              <a:defRPr lang="pt-BR" sz="1800"/>
            </a:lvl3pPr>
            <a:lvl4pPr>
              <a:defRPr lang="pt-BR" sz="1600"/>
            </a:lvl4pPr>
            <a:lvl5pPr>
              <a:defRPr lang="pt-BR" sz="1600"/>
            </a:lvl5pPr>
            <a:extLst/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Shap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9BB0534-5698-4F62-9CFE-5DE61A073E78}" type="datetime2">
              <a:pPr/>
              <a:t>sábado, 5 de setembro de 2015</a:t>
            </a:fld>
            <a:endParaRPr lang="pt-BR"/>
          </a:p>
        </p:txBody>
      </p:sp>
      <p:sp>
        <p:nvSpPr>
          <p:cNvPr id="8" name="Shap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9" name="Shap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C410EEA-824F-4D46-AFE7-60426C8C06B0}" type="slidenum"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penas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84827A3-B249-4F87-AB1A-1E06AC1AA2A4}" type="datetime2">
              <a:pPr/>
              <a:t>sábado, 5 de setembro de 2015</a:t>
            </a:fld>
            <a:endParaRPr lang="pt-BR"/>
          </a:p>
        </p:txBody>
      </p:sp>
      <p:sp>
        <p:nvSpPr>
          <p:cNvPr id="4" name="Shap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5" name="Shap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C410EEA-824F-4D46-AFE7-60426C8C06B0}" type="slidenum">
              <a:pPr/>
              <a:t>‹nº›</a:t>
            </a:fld>
            <a:endParaRPr lang="pt-BR"/>
          </a:p>
        </p:txBody>
      </p:sp>
      <p:sp>
        <p:nvSpPr>
          <p:cNvPr id="6" name="Shap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1546142-29B2-49CC-BCC6-A3AD70B4960E}" type="datetime2">
              <a:pPr/>
              <a:t>sábado, 5 de setembro de 2015</a:t>
            </a:fld>
            <a:endParaRPr lang="pt-BR"/>
          </a:p>
        </p:txBody>
      </p:sp>
      <p:sp>
        <p:nvSpPr>
          <p:cNvPr id="3" name="Shap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4" name="Shap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C410EEA-824F-4D46-AFE7-60426C8C06B0}" type="slidenum"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 latinLnBrk="0">
              <a:buNone/>
              <a:defRPr lang="pt-BR"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hape 2"/>
          <p:cNvSpPr>
            <a:spLocks noGrp="1"/>
          </p:cNvSpPr>
          <p:nvPr>
            <p:ph type="body" idx="2"/>
          </p:nvPr>
        </p:nvSpPr>
        <p:spPr>
          <a:xfrm>
            <a:off x="4419600" y="5334000"/>
            <a:ext cx="3974592" cy="914400"/>
          </a:xfrm>
        </p:spPr>
        <p:txBody>
          <a:bodyPr/>
          <a:lstStyle>
            <a:lvl1pPr marL="0" indent="0" algn="r" latinLnBrk="0">
              <a:buNone/>
              <a:defRPr lang="pt-BR" sz="1600"/>
            </a:lvl1pPr>
            <a:lvl2pPr>
              <a:buNone/>
              <a:defRPr lang="pt-BR" sz="1200"/>
            </a:lvl2pPr>
            <a:lvl3pPr>
              <a:buNone/>
              <a:defRPr lang="pt-BR" sz="1000"/>
            </a:lvl3pPr>
            <a:lvl4pPr>
              <a:buNone/>
              <a:defRPr lang="pt-BR" sz="900"/>
            </a:lvl4pPr>
            <a:lvl5pPr>
              <a:buNone/>
              <a:defRPr lang="pt-BR" sz="900"/>
            </a:lvl5pPr>
            <a:extLst/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Shape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 latinLnBrk="0">
              <a:defRPr lang="pt-BR" sz="3200"/>
            </a:lvl1pPr>
            <a:lvl2pPr>
              <a:defRPr lang="pt-BR" sz="2800"/>
            </a:lvl2pPr>
            <a:lvl3pPr>
              <a:defRPr lang="pt-BR" sz="2400"/>
            </a:lvl3pPr>
            <a:lvl4pPr>
              <a:defRPr lang="pt-BR" sz="2000"/>
            </a:lvl4pPr>
            <a:lvl5pPr>
              <a:defRPr lang="pt-BR" sz="2000"/>
            </a:lvl5pPr>
            <a:extLst/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Shape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E86C4691-4882-40A8-AF62-8CF6A18D40B2}" type="datetime2">
              <a:pPr/>
              <a:t>sábado, 5 de setembro de 2015</a:t>
            </a:fld>
            <a:endParaRPr lang="pt-BR"/>
          </a:p>
        </p:txBody>
      </p:sp>
      <p:sp>
        <p:nvSpPr>
          <p:cNvPr id="6" name="Shap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Shap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C410EEA-824F-4D46-AFE7-60426C8C06B0}" type="slidenum"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3"/>
          <p:cNvSpPr>
            <a:spLocks noGrp="1"/>
          </p:cNvSpPr>
          <p:nvPr>
            <p:ph type="body" sz="half" idx="2"/>
          </p:nvPr>
        </p:nvSpPr>
        <p:spPr>
          <a:xfrm>
            <a:off x="1141232" y="5371568"/>
            <a:ext cx="7162800" cy="648232"/>
          </a:xfrm>
          <a:noFill/>
        </p:spPr>
        <p:txBody>
          <a:bodyPr anchor="t"/>
          <a:lstStyle>
            <a:lvl1pPr marL="0" marR="18288" indent="0" algn="r" latinLnBrk="0">
              <a:buNone/>
              <a:defRPr lang="pt-BR" sz="1400"/>
            </a:lvl1pPr>
            <a:lvl2pPr>
              <a:defRPr lang="pt-BR" sz="1200"/>
            </a:lvl2pPr>
            <a:lvl3pPr>
              <a:defRPr lang="pt-BR" sz="1000"/>
            </a:lvl3pPr>
            <a:lvl4pPr>
              <a:defRPr lang="pt-BR" sz="900"/>
            </a:lvl4pPr>
            <a:lvl5pPr>
              <a:defRPr lang="pt-BR" sz="900"/>
            </a:lvl5pPr>
            <a:extLst/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Rectangle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 latinLnBrk="0">
              <a:buNone/>
              <a:defRPr lang="pt-BR" sz="3200"/>
            </a:lvl1pPr>
            <a:extLst/>
          </a:lstStyle>
          <a:p>
            <a:r>
              <a:rPr lang="pt-BR" smtClean="0"/>
              <a:t>Clique no ícone para adicionar uma imagem</a:t>
            </a:r>
            <a:endParaRPr lang="pt-BR"/>
          </a:p>
        </p:txBody>
      </p:sp>
      <p:sp>
        <p:nvSpPr>
          <p:cNvPr id="5" name="Shap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latinLnBrk="0">
              <a:defRPr lang="pt-BR">
                <a:solidFill>
                  <a:schemeClr val="tx1"/>
                </a:solidFill>
              </a:defRPr>
            </a:lvl1pPr>
            <a:extLst/>
          </a:lstStyle>
          <a:p>
            <a:fld id="{61C6776A-4DEC-47EE-8A49-2C150ECB5465}" type="datetime2">
              <a:pPr/>
              <a:t>sábado, 5 de setembro de 2015</a:t>
            </a:fld>
            <a:endParaRPr lang="pt-BR">
              <a:solidFill>
                <a:schemeClr val="tx1"/>
              </a:solidFill>
            </a:endParaRPr>
          </a:p>
        </p:txBody>
      </p:sp>
      <p:sp>
        <p:nvSpPr>
          <p:cNvPr id="6" name="Shape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 latinLnBrk="0">
              <a:defRPr lang="pt-BR">
                <a:solidFill>
                  <a:schemeClr val="tx1"/>
                </a:solidFill>
              </a:defRPr>
            </a:lvl1pPr>
            <a:extLst/>
          </a:lstStyle>
          <a:p>
            <a:endParaRPr lang="pt-BR">
              <a:solidFill>
                <a:schemeClr val="tx1"/>
              </a:solidFill>
            </a:endParaRPr>
          </a:p>
        </p:txBody>
      </p:sp>
      <p:sp>
        <p:nvSpPr>
          <p:cNvPr id="7" name="Shap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latinLnBrk="0">
              <a:defRPr lang="pt-BR">
                <a:solidFill>
                  <a:schemeClr val="tx1"/>
                </a:solidFill>
              </a:defRPr>
            </a:lvl1pPr>
            <a:extLst/>
          </a:lstStyle>
          <a:p>
            <a:fld id="{BC410EEA-824F-4D46-AFE7-60426C8C06B0}" type="slidenum">
              <a:pPr/>
              <a:t>‹nº›</a:t>
            </a:fld>
            <a:endParaRPr lang="pt-BR">
              <a:solidFill>
                <a:schemeClr val="tx1"/>
              </a:solidFill>
            </a:endParaRPr>
          </a:p>
        </p:txBody>
      </p:sp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228600" y="4807688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 latinLnBrk="0">
              <a:buNone/>
              <a:defRPr lang="pt-BR"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8" name="Shape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pt-BR"/>
          </a:p>
        </p:txBody>
      </p:sp>
      <p:sp>
        <p:nvSpPr>
          <p:cNvPr id="9" name="Shape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pt-BR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/>
            <a:endParaRPr lang="pt-BR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/>
            <a:endParaRPr lang="pt-BR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/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pt-BR"/>
          </a:p>
        </p:txBody>
      </p:sp>
      <p:sp>
        <p:nvSpPr>
          <p:cNvPr id="12" name="Shape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pt-BR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/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lang="pt-BR"/>
              <a:t>Clique para editar estilo de títulos Mestre</a:t>
            </a:r>
          </a:p>
        </p:txBody>
      </p:sp>
      <p:sp>
        <p:nvSpPr>
          <p:cNvPr id="30" name="Rectangle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/>
            <a:r>
              <a:rPr lang="pt-BR"/>
              <a:t>Clique para 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  <a:p>
            <a:pPr lvl="5"/>
            <a:r>
              <a:rPr lang="pt-BR"/>
              <a:t>Sexto nível</a:t>
            </a:r>
          </a:p>
          <a:p>
            <a:pPr lvl="6"/>
            <a:r>
              <a:rPr lang="pt-BR"/>
              <a:t>Sétimo nível</a:t>
            </a:r>
          </a:p>
          <a:p>
            <a:pPr lvl="7"/>
            <a:r>
              <a:rPr lang="pt-BR"/>
              <a:t>Oitavo nível</a:t>
            </a:r>
          </a:p>
          <a:p>
            <a:pPr lvl="8"/>
            <a:r>
              <a:rPr lang="pt-BR"/>
              <a:t>Nono nível</a:t>
            </a:r>
          </a:p>
        </p:txBody>
      </p:sp>
      <p:sp>
        <p:nvSpPr>
          <p:cNvPr id="10" name="Rectangle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latinLnBrk="0">
              <a:defRPr lang="pt-BR" sz="1000">
                <a:solidFill>
                  <a:schemeClr val="tx1"/>
                </a:solidFill>
              </a:defRPr>
            </a:lvl1pPr>
            <a:extLst/>
          </a:lstStyle>
          <a:p>
            <a:pPr algn="ctr"/>
            <a:fld id="{D10E14BF-C004-4398-9186-5EE680724D95}" type="datetime2">
              <a:pPr algn="ctr"/>
              <a:t>sábado, 5 de setembro de 2015</a:t>
            </a:fld>
            <a:endParaRPr lang="pt-BR" sz="100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latinLnBrk="0">
              <a:defRPr lang="pt-BR" sz="1000">
                <a:solidFill>
                  <a:schemeClr val="tx1"/>
                </a:solidFill>
              </a:defRPr>
            </a:lvl1pPr>
            <a:extLst/>
          </a:lstStyle>
          <a:p>
            <a:pPr algn="r"/>
            <a:endParaRPr lang="pt-BR" sz="100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latinLnBrk="0">
              <a:defRPr lang="pt-BR" sz="1000" b="0">
                <a:solidFill>
                  <a:schemeClr val="tx1"/>
                </a:solidFill>
              </a:defRPr>
            </a:lvl1pPr>
            <a:extLst/>
          </a:lstStyle>
          <a:p>
            <a:fld id="{45292C34-3E5E-4BA5-AF54-F1601B144FB0}" type="slidenum">
              <a:rPr lang="pt-BR" sz="1400">
                <a:solidFill>
                  <a:schemeClr val="tx2">
                    <a:shade val="50000"/>
                  </a:schemeClr>
                </a:solidFill>
              </a:rPr>
              <a:pPr/>
              <a:t>‹nº›</a:t>
            </a:fld>
            <a:endParaRPr lang="pt-BR" sz="1000" b="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txStyles>
    <p:titleStyle>
      <a:lvl1pPr algn="l" rtl="0" eaLnBrk="1" latinLnBrk="0" hangingPunct="1">
        <a:spcBef>
          <a:spcPct val="0"/>
        </a:spcBef>
        <a:buNone/>
        <a:defRPr lang="pt-BR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5000"/>
        <a:buFont typeface="Wingdings 3"/>
        <a:buChar char=""/>
        <a:defRPr lang="pt-BR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lang="pt-BR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lang="pt-BR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lang="pt-BR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lang="pt-BR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lang="pt-BR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lang="pt-BR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lang="pt-BR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lang="pt-BR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lang="pt-BR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lang="pt-BR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lang="pt-BR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lang="pt-BR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lang="pt-BR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lang="pt-BR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lang="pt-BR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unit.org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xunit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pecflow.org/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cebook.com/RenatoGroffeSW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br.linkedin.com/in/renatogroffe" TargetMode="External"/><Relationship Id="rId4" Type="http://schemas.openxmlformats.org/officeDocument/2006/relationships/hyperlink" Target="https://www.facebook.com/renatogroff" TargetMode="Externa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e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evmedia.com.br/behavior-driven-development-bdd-com-specflow/29405" TargetMode="External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pt.slideshare.net/renatogroff1/tdd-renato-groffe" TargetMode="External"/><Relationship Id="rId5" Type="http://schemas.openxmlformats.org/officeDocument/2006/relationships/hyperlink" Target="http://www.devmedia.com.br/testes-unitarios-no-visual-studio-2012/27215" TargetMode="External"/><Relationship Id="rId4" Type="http://schemas.openxmlformats.org/officeDocument/2006/relationships/hyperlink" Target="http://dannorth.net/introducing-bdd/" TargetMode="Externa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allery.technet.microsoft.com/Exemplo-de-aplicaes-7dd7cbf1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allery.technet.microsoft.com/Exemplos-de-aplicaes-9b6252c8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>
          <a:xfrm>
            <a:off x="323528" y="1752601"/>
            <a:ext cx="8134672" cy="1172343"/>
          </a:xfrm>
        </p:spPr>
        <p:txBody>
          <a:bodyPr>
            <a:normAutofit/>
          </a:bodyPr>
          <a:lstStyle/>
          <a:p>
            <a:r>
              <a:rPr lang="pt-BR" sz="3500" dirty="0" smtClean="0"/>
              <a:t>BDD – </a:t>
            </a:r>
            <a:r>
              <a:rPr lang="pt-BR" sz="3500" dirty="0" err="1" smtClean="0"/>
              <a:t>Behavior-Driven</a:t>
            </a:r>
            <a:r>
              <a:rPr lang="pt-BR" sz="3500" dirty="0" smtClean="0"/>
              <a:t> </a:t>
            </a:r>
            <a:r>
              <a:rPr lang="pt-BR" sz="3500" dirty="0" err="1" smtClean="0"/>
              <a:t>Development</a:t>
            </a:r>
            <a:endParaRPr lang="pt-BR" sz="3500" dirty="0"/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Renato </a:t>
            </a:r>
            <a:r>
              <a:rPr lang="pt-BR" dirty="0" err="1" smtClean="0"/>
              <a:t>Groffe</a:t>
            </a:r>
            <a:endParaRPr lang="pt-BR" dirty="0" smtClean="0"/>
          </a:p>
          <a:p>
            <a:r>
              <a:rPr lang="pt-BR" dirty="0" smtClean="0"/>
              <a:t>Setembro/2015</a:t>
            </a:r>
            <a:endParaRPr lang="pt-BR" dirty="0"/>
          </a:p>
        </p:txBody>
      </p:sp>
      <p:pic>
        <p:nvPicPr>
          <p:cNvPr id="1026" name="Picture 2" descr="http://netcoders.com.br/wiki/images/thumb/c/c9/Logo.png/322px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404664"/>
            <a:ext cx="3067050" cy="542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63272" cy="1143000"/>
          </a:xfrm>
        </p:spPr>
        <p:txBody>
          <a:bodyPr>
            <a:normAutofit/>
          </a:bodyPr>
          <a:lstStyle/>
          <a:p>
            <a:r>
              <a:rPr lang="pt-BR" sz="2400" dirty="0" smtClean="0"/>
              <a:t>Desenvolvimento de Software – Cenários Comuns</a:t>
            </a:r>
            <a:endParaRPr lang="pt-BR" sz="2400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323528" y="1484784"/>
            <a:ext cx="8496944" cy="3816424"/>
          </a:xfrm>
        </p:spPr>
        <p:txBody>
          <a:bodyPr>
            <a:normAutofit fontScale="92500" lnSpcReduction="10000"/>
          </a:bodyPr>
          <a:lstStyle/>
          <a:p>
            <a:r>
              <a:rPr lang="pt-BR" sz="2200" dirty="0"/>
              <a:t>Pressões por </a:t>
            </a:r>
            <a:r>
              <a:rPr lang="pt-BR" sz="2200" dirty="0" smtClean="0"/>
              <a:t>rápida entrega</a:t>
            </a:r>
          </a:p>
          <a:p>
            <a:endParaRPr lang="pt-BR" sz="2200" dirty="0" smtClean="0"/>
          </a:p>
          <a:p>
            <a:r>
              <a:rPr lang="pt-BR" sz="2200" dirty="0" smtClean="0"/>
              <a:t>Prazos muito curtos</a:t>
            </a:r>
            <a:endParaRPr lang="pt-BR" sz="2200" dirty="0"/>
          </a:p>
          <a:p>
            <a:endParaRPr lang="pt-BR" sz="2200" dirty="0"/>
          </a:p>
          <a:p>
            <a:r>
              <a:rPr lang="pt-BR" sz="2200" dirty="0" smtClean="0"/>
              <a:t>Equipes reduzidas</a:t>
            </a:r>
            <a:endParaRPr lang="pt-BR" sz="2200" dirty="0"/>
          </a:p>
          <a:p>
            <a:endParaRPr lang="pt-BR" sz="2200" dirty="0" smtClean="0"/>
          </a:p>
          <a:p>
            <a:r>
              <a:rPr lang="pt-BR" sz="2200" dirty="0"/>
              <a:t>Mudanças frequentes em </a:t>
            </a:r>
            <a:r>
              <a:rPr lang="pt-BR" sz="2200" dirty="0" smtClean="0"/>
              <a:t>requisitos</a:t>
            </a:r>
          </a:p>
          <a:p>
            <a:endParaRPr lang="pt-BR" sz="2200" dirty="0"/>
          </a:p>
          <a:p>
            <a:r>
              <a:rPr lang="pt-BR" sz="2200" dirty="0"/>
              <a:t>Áreas de Negócio e Técnica não falam mesma </a:t>
            </a:r>
            <a:r>
              <a:rPr lang="pt-BR" sz="2200" dirty="0" smtClean="0"/>
              <a:t>língua</a:t>
            </a:r>
          </a:p>
          <a:p>
            <a:endParaRPr lang="pt-BR" sz="2200" dirty="0"/>
          </a:p>
          <a:p>
            <a:r>
              <a:rPr lang="pt-BR" sz="2200" dirty="0" smtClean="0"/>
              <a:t>Testes não são levados tão a sério como se deveria</a:t>
            </a:r>
          </a:p>
        </p:txBody>
      </p:sp>
    </p:spTree>
    <p:extLst>
      <p:ext uri="{BB962C8B-B14F-4D97-AF65-F5344CB8AC3E}">
        <p14:creationId xmlns:p14="http://schemas.microsoft.com/office/powerpoint/2010/main" val="3241186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63272" cy="1143000"/>
          </a:xfrm>
        </p:spPr>
        <p:txBody>
          <a:bodyPr>
            <a:normAutofit/>
          </a:bodyPr>
          <a:lstStyle/>
          <a:p>
            <a:r>
              <a:rPr lang="pt-BR" sz="2800" dirty="0" smtClean="0"/>
              <a:t>Surgem as Metodologias Ágeis...</a:t>
            </a:r>
            <a:endParaRPr lang="pt-BR" sz="2800" dirty="0"/>
          </a:p>
        </p:txBody>
      </p:sp>
      <p:pic>
        <p:nvPicPr>
          <p:cNvPr id="1026" name="Picture 2" descr="http://ecx.images-amazon.com/images/I/71kDsLjbnsL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484784"/>
            <a:ext cx="3311972" cy="4139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www.agiliste.fr/wp-content/uploads/2012/08/livre-agile-project-management-with-scrum.jpg?17319d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1481529"/>
            <a:ext cx="3401194" cy="4147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0689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63272" cy="1143000"/>
          </a:xfrm>
        </p:spPr>
        <p:txBody>
          <a:bodyPr>
            <a:normAutofit/>
          </a:bodyPr>
          <a:lstStyle/>
          <a:p>
            <a:r>
              <a:rPr lang="pt-BR" sz="2800" dirty="0" smtClean="0"/>
              <a:t>Metodologias Ágeis</a:t>
            </a:r>
            <a:endParaRPr lang="pt-BR" sz="2800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323528" y="1484784"/>
            <a:ext cx="8496944" cy="4032448"/>
          </a:xfrm>
        </p:spPr>
        <p:txBody>
          <a:bodyPr>
            <a:normAutofit/>
          </a:bodyPr>
          <a:lstStyle/>
          <a:p>
            <a:r>
              <a:rPr lang="pt-BR" sz="2200" dirty="0" smtClean="0"/>
              <a:t>Conciliar tempo reduzido com mudanças frequentes ao longo do projeto</a:t>
            </a:r>
            <a:endParaRPr lang="pt-BR" sz="2200" dirty="0"/>
          </a:p>
          <a:p>
            <a:endParaRPr lang="pt-BR" sz="2200" dirty="0" smtClean="0"/>
          </a:p>
          <a:p>
            <a:r>
              <a:rPr lang="pt-BR" sz="2200" dirty="0"/>
              <a:t>Busca de equilíbrio entre qualidade e </a:t>
            </a:r>
            <a:r>
              <a:rPr lang="pt-BR" sz="2200" dirty="0" smtClean="0"/>
              <a:t>produtividade</a:t>
            </a:r>
          </a:p>
          <a:p>
            <a:endParaRPr lang="pt-BR" sz="2200" dirty="0"/>
          </a:p>
          <a:p>
            <a:r>
              <a:rPr lang="pt-BR" sz="2200" dirty="0"/>
              <a:t>Melhoria na comunicação entre os envolvidos em um </a:t>
            </a:r>
            <a:r>
              <a:rPr lang="pt-BR" sz="2200" dirty="0" smtClean="0"/>
              <a:t>projeto</a:t>
            </a:r>
          </a:p>
          <a:p>
            <a:endParaRPr lang="pt-BR" sz="2200" dirty="0"/>
          </a:p>
          <a:p>
            <a:r>
              <a:rPr lang="pt-BR" sz="2200" dirty="0" smtClean="0"/>
              <a:t>XP (Extreme </a:t>
            </a:r>
            <a:r>
              <a:rPr lang="pt-BR" sz="2200" dirty="0" err="1" smtClean="0"/>
              <a:t>Programming</a:t>
            </a:r>
            <a:r>
              <a:rPr lang="pt-BR" sz="2200" dirty="0" smtClean="0"/>
              <a:t>) e </a:t>
            </a:r>
            <a:r>
              <a:rPr lang="pt-BR" sz="2200" dirty="0" err="1" smtClean="0"/>
              <a:t>Scrum</a:t>
            </a:r>
            <a:r>
              <a:rPr lang="pt-BR" sz="2200" dirty="0" smtClean="0"/>
              <a:t> são os exemplos mais famosos</a:t>
            </a:r>
          </a:p>
        </p:txBody>
      </p:sp>
    </p:spTree>
    <p:extLst>
      <p:ext uri="{BB962C8B-B14F-4D97-AF65-F5344CB8AC3E}">
        <p14:creationId xmlns:p14="http://schemas.microsoft.com/office/powerpoint/2010/main" val="3964368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63272" cy="1143000"/>
          </a:xfrm>
        </p:spPr>
        <p:txBody>
          <a:bodyPr>
            <a:normAutofit/>
          </a:bodyPr>
          <a:lstStyle/>
          <a:p>
            <a:r>
              <a:rPr lang="pt-BR" sz="2800" dirty="0" smtClean="0"/>
              <a:t>Metodologias Ágeis e Testes Unitários</a:t>
            </a:r>
            <a:endParaRPr lang="pt-BR" sz="2800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323528" y="1484784"/>
            <a:ext cx="8496944" cy="4032448"/>
          </a:xfrm>
        </p:spPr>
        <p:txBody>
          <a:bodyPr>
            <a:normAutofit/>
          </a:bodyPr>
          <a:lstStyle/>
          <a:p>
            <a:r>
              <a:rPr lang="pt-BR" sz="2200" dirty="0" smtClean="0"/>
              <a:t>Testes </a:t>
            </a:r>
            <a:r>
              <a:rPr lang="pt-BR" sz="2200" dirty="0"/>
              <a:t>unitários são uma forma rápida </a:t>
            </a:r>
            <a:r>
              <a:rPr lang="pt-BR" sz="2200" dirty="0" smtClean="0"/>
              <a:t>e flexível de </a:t>
            </a:r>
            <a:r>
              <a:rPr lang="pt-BR" sz="2200" dirty="0"/>
              <a:t>se validar classes e métodos </a:t>
            </a:r>
            <a:r>
              <a:rPr lang="pt-BR" sz="2200" dirty="0" smtClean="0"/>
              <a:t>→ trata-se de uma proposta em </a:t>
            </a:r>
            <a:r>
              <a:rPr lang="pt-BR" sz="2200" dirty="0"/>
              <a:t>conformidade com o conceito </a:t>
            </a:r>
            <a:r>
              <a:rPr lang="pt-BR" sz="2200" dirty="0" smtClean="0"/>
              <a:t>ágil</a:t>
            </a:r>
          </a:p>
          <a:p>
            <a:endParaRPr lang="pt-BR" sz="2200" dirty="0"/>
          </a:p>
          <a:p>
            <a:r>
              <a:rPr lang="pt-BR" sz="2200" dirty="0"/>
              <a:t>XP foi um dos primeiros métodos ágeis a incentivar o uso de testes unitários </a:t>
            </a:r>
            <a:r>
              <a:rPr lang="pt-BR" sz="2200" dirty="0" smtClean="0"/>
              <a:t>automatizados</a:t>
            </a:r>
          </a:p>
          <a:p>
            <a:endParaRPr lang="pt-BR" sz="2200" dirty="0"/>
          </a:p>
          <a:p>
            <a:r>
              <a:rPr lang="pt-BR" sz="2200" dirty="0"/>
              <a:t>Testes unitários foram a base para o surgimento da metodologia conhecida como TDD (Test-</a:t>
            </a:r>
            <a:r>
              <a:rPr lang="pt-BR" sz="2200" dirty="0" err="1"/>
              <a:t>Driven</a:t>
            </a:r>
            <a:r>
              <a:rPr lang="pt-BR" sz="2200" dirty="0"/>
              <a:t> </a:t>
            </a:r>
            <a:r>
              <a:rPr lang="pt-BR" sz="2200" dirty="0" err="1"/>
              <a:t>Development</a:t>
            </a:r>
            <a:r>
              <a:rPr lang="pt-BR" sz="22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13331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63272" cy="1143000"/>
          </a:xfrm>
        </p:spPr>
        <p:txBody>
          <a:bodyPr>
            <a:normAutofit/>
          </a:bodyPr>
          <a:lstStyle/>
          <a:p>
            <a:r>
              <a:rPr lang="pt-BR" sz="2400" dirty="0" smtClean="0"/>
              <a:t>Características de Testes Unitários bem definidos</a:t>
            </a:r>
            <a:endParaRPr lang="pt-BR" sz="2400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323528" y="1484784"/>
            <a:ext cx="8496944" cy="4032448"/>
          </a:xfrm>
        </p:spPr>
        <p:txBody>
          <a:bodyPr>
            <a:normAutofit fontScale="92500" lnSpcReduction="20000"/>
          </a:bodyPr>
          <a:lstStyle/>
          <a:p>
            <a:r>
              <a:rPr lang="pt-BR" sz="2200" dirty="0" smtClean="0"/>
              <a:t>Rapidez na execução</a:t>
            </a:r>
          </a:p>
          <a:p>
            <a:endParaRPr lang="pt-BR" sz="2200" dirty="0" smtClean="0"/>
          </a:p>
          <a:p>
            <a:r>
              <a:rPr lang="pt-BR" sz="2200" dirty="0" smtClean="0"/>
              <a:t>Implementados com facilidade, normalmente a partir de um framework pré-existente</a:t>
            </a:r>
          </a:p>
          <a:p>
            <a:pPr lvl="1"/>
            <a:endParaRPr lang="en-US" sz="1800" dirty="0" smtClean="0"/>
          </a:p>
          <a:p>
            <a:pPr lvl="1"/>
            <a:r>
              <a:rPr lang="en-US" sz="1800" dirty="0" err="1" smtClean="0"/>
              <a:t>Alternativas</a:t>
            </a:r>
            <a:r>
              <a:rPr lang="en-US" sz="1800" dirty="0" smtClean="0"/>
              <a:t> </a:t>
            </a:r>
            <a:r>
              <a:rPr lang="en-US" sz="1800" dirty="0" err="1" smtClean="0"/>
              <a:t>na</a:t>
            </a:r>
            <a:r>
              <a:rPr lang="en-US" sz="1800" dirty="0" smtClean="0"/>
              <a:t> </a:t>
            </a:r>
            <a:r>
              <a:rPr lang="en-US" sz="1800" dirty="0" err="1" smtClean="0"/>
              <a:t>plataforma</a:t>
            </a:r>
            <a:r>
              <a:rPr lang="en-US" sz="1800" dirty="0" smtClean="0"/>
              <a:t> .NET:</a:t>
            </a:r>
          </a:p>
          <a:p>
            <a:pPr lvl="2"/>
            <a:endParaRPr lang="en-US" sz="1600" dirty="0" smtClean="0"/>
          </a:p>
          <a:p>
            <a:pPr lvl="2"/>
            <a:r>
              <a:rPr lang="en-US" sz="1600" dirty="0" smtClean="0"/>
              <a:t>Visual </a:t>
            </a:r>
            <a:r>
              <a:rPr lang="en-US" sz="1600" dirty="0"/>
              <a:t>Studio Unit Testing Framework (MS Test)</a:t>
            </a:r>
          </a:p>
          <a:p>
            <a:pPr lvl="2"/>
            <a:r>
              <a:rPr lang="en-US" sz="1600" dirty="0" err="1" smtClean="0"/>
              <a:t>NUnit</a:t>
            </a:r>
            <a:r>
              <a:rPr lang="en-US" sz="1600" dirty="0" smtClean="0"/>
              <a:t> </a:t>
            </a:r>
            <a:r>
              <a:rPr lang="en-US" sz="1600" dirty="0"/>
              <a:t>(</a:t>
            </a:r>
            <a:r>
              <a:rPr lang="en-US" sz="1600" dirty="0">
                <a:hlinkClick r:id="rId3"/>
              </a:rPr>
              <a:t>http://www.nunit.org</a:t>
            </a:r>
            <a:r>
              <a:rPr lang="en-US" sz="1600" dirty="0" smtClean="0">
                <a:hlinkClick r:id="rId3"/>
              </a:rPr>
              <a:t>/</a:t>
            </a:r>
            <a:r>
              <a:rPr lang="en-US" sz="1600" dirty="0" smtClean="0"/>
              <a:t>)</a:t>
            </a:r>
            <a:endParaRPr lang="en-US" sz="1600" dirty="0"/>
          </a:p>
          <a:p>
            <a:pPr lvl="2"/>
            <a:r>
              <a:rPr lang="en-US" sz="1600" dirty="0" smtClean="0"/>
              <a:t>xUnit.net </a:t>
            </a:r>
            <a:r>
              <a:rPr lang="en-US" sz="1600" dirty="0"/>
              <a:t>(</a:t>
            </a:r>
            <a:r>
              <a:rPr lang="en-US" sz="1600" dirty="0">
                <a:hlinkClick r:id="rId4"/>
              </a:rPr>
              <a:t>https://</a:t>
            </a:r>
            <a:r>
              <a:rPr lang="en-US" sz="1600" dirty="0" smtClean="0">
                <a:hlinkClick r:id="rId4"/>
              </a:rPr>
              <a:t>github.com/xunit</a:t>
            </a:r>
            <a:r>
              <a:rPr lang="en-US" sz="1600" dirty="0" smtClean="0"/>
              <a:t>)</a:t>
            </a:r>
            <a:endParaRPr lang="en-US" sz="1600" dirty="0"/>
          </a:p>
          <a:p>
            <a:endParaRPr lang="pt-BR" sz="2200" dirty="0"/>
          </a:p>
          <a:p>
            <a:r>
              <a:rPr lang="pt-BR" sz="2200" dirty="0" smtClean="0"/>
              <a:t>Automatizados e repetíveis</a:t>
            </a:r>
          </a:p>
          <a:p>
            <a:endParaRPr lang="pt-BR" sz="2200" dirty="0"/>
          </a:p>
          <a:p>
            <a:r>
              <a:rPr lang="pt-BR" sz="2200" dirty="0" smtClean="0"/>
              <a:t>Possibilitam reuso em ações futuras</a:t>
            </a:r>
          </a:p>
        </p:txBody>
      </p:sp>
    </p:spTree>
    <p:extLst>
      <p:ext uri="{BB962C8B-B14F-4D97-AF65-F5344CB8AC3E}">
        <p14:creationId xmlns:p14="http://schemas.microsoft.com/office/powerpoint/2010/main" val="1966303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63272" cy="1143000"/>
          </a:xfrm>
        </p:spPr>
        <p:txBody>
          <a:bodyPr>
            <a:normAutofit/>
          </a:bodyPr>
          <a:lstStyle/>
          <a:p>
            <a:r>
              <a:rPr lang="pt-BR" sz="2600" dirty="0" smtClean="0"/>
              <a:t>Test-</a:t>
            </a:r>
            <a:r>
              <a:rPr lang="pt-BR" sz="2600" dirty="0" err="1" smtClean="0"/>
              <a:t>Driven</a:t>
            </a:r>
            <a:r>
              <a:rPr lang="pt-BR" sz="2600" dirty="0" smtClean="0"/>
              <a:t> </a:t>
            </a:r>
            <a:r>
              <a:rPr lang="pt-BR" sz="2600" dirty="0" err="1" smtClean="0"/>
              <a:t>Development</a:t>
            </a:r>
            <a:r>
              <a:rPr lang="pt-BR" sz="2600" dirty="0" smtClean="0"/>
              <a:t>: uma visão geral</a:t>
            </a:r>
            <a:endParaRPr lang="pt-BR" sz="2600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323528" y="1484784"/>
            <a:ext cx="8496944" cy="1944216"/>
          </a:xfrm>
        </p:spPr>
        <p:txBody>
          <a:bodyPr>
            <a:normAutofit fontScale="85000" lnSpcReduction="20000"/>
          </a:bodyPr>
          <a:lstStyle/>
          <a:p>
            <a:r>
              <a:rPr lang="pt-BR" sz="2200" dirty="0" smtClean="0"/>
              <a:t>Testes unitários codificados antes mesmo da implementação das partes que serão submetidas a análises → evita-se assim a elaboração de testes “viciados”</a:t>
            </a:r>
          </a:p>
          <a:p>
            <a:endParaRPr lang="pt-BR" sz="2200" dirty="0" smtClean="0"/>
          </a:p>
          <a:p>
            <a:r>
              <a:rPr lang="pt-BR" sz="2200" dirty="0" smtClean="0"/>
              <a:t>Prioriza-se uma melhor organização do código, favorecendo práticas como separação de responsabilidades, alta coesão e baixo acoplamento</a:t>
            </a:r>
          </a:p>
        </p:txBody>
      </p:sp>
      <p:pic>
        <p:nvPicPr>
          <p:cNvPr id="4" name="Picture 2" descr="http://www.mobiltec.com.br/blog/wp-content/uploads/td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3789040"/>
            <a:ext cx="3810000" cy="2476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0811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63272" cy="1143000"/>
          </a:xfrm>
        </p:spPr>
        <p:txBody>
          <a:bodyPr>
            <a:normAutofit/>
          </a:bodyPr>
          <a:lstStyle/>
          <a:p>
            <a:r>
              <a:rPr lang="pt-BR" sz="2600" dirty="0" smtClean="0"/>
              <a:t>Ciclo de desenvolvimento em TDD</a:t>
            </a:r>
            <a:endParaRPr lang="pt-BR" sz="2600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323528" y="1484784"/>
            <a:ext cx="8496944" cy="1008112"/>
          </a:xfrm>
        </p:spPr>
        <p:txBody>
          <a:bodyPr>
            <a:normAutofit lnSpcReduction="10000"/>
          </a:bodyPr>
          <a:lstStyle/>
          <a:p>
            <a:r>
              <a:rPr lang="pt-BR" sz="2200" dirty="0" smtClean="0"/>
              <a:t>A implementação de uma funcionalidade segue um ciclo chamado </a:t>
            </a:r>
            <a:r>
              <a:rPr lang="pt-BR" sz="2200" dirty="0" err="1" smtClean="0"/>
              <a:t>Red</a:t>
            </a:r>
            <a:r>
              <a:rPr lang="pt-BR" sz="2200" dirty="0" smtClean="0"/>
              <a:t>-Green-</a:t>
            </a:r>
            <a:r>
              <a:rPr lang="pt-BR" sz="2200" dirty="0" err="1" smtClean="0"/>
              <a:t>Refactor</a:t>
            </a:r>
            <a:r>
              <a:rPr lang="pt-BR" sz="2200" dirty="0" smtClean="0"/>
              <a:t> (os testes unitários são executados em todos os estágios)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2560042"/>
            <a:ext cx="7049484" cy="3258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808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63272" cy="1143000"/>
          </a:xfrm>
        </p:spPr>
        <p:txBody>
          <a:bodyPr>
            <a:normAutofit/>
          </a:bodyPr>
          <a:lstStyle/>
          <a:p>
            <a:r>
              <a:rPr lang="pt-BR" sz="2600" dirty="0" smtClean="0"/>
              <a:t>TDD - Exemplo simples no Visual Studio 2015</a:t>
            </a:r>
            <a:endParaRPr lang="pt-BR" sz="2600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395536" y="5323660"/>
            <a:ext cx="7992888" cy="446038"/>
          </a:xfrm>
        </p:spPr>
        <p:txBody>
          <a:bodyPr>
            <a:normAutofit/>
          </a:bodyPr>
          <a:lstStyle/>
          <a:p>
            <a:r>
              <a:rPr lang="pt-BR" sz="1500" dirty="0" smtClean="0"/>
              <a:t>Cálculo do Fatorial – Casos de Teste:</a:t>
            </a:r>
            <a:endParaRPr lang="pt-BR" sz="1500" dirty="0"/>
          </a:p>
        </p:txBody>
      </p:sp>
      <p:sp>
        <p:nvSpPr>
          <p:cNvPr id="6" name="Rectangle 2"/>
          <p:cNvSpPr txBox="1">
            <a:spLocks/>
          </p:cNvSpPr>
          <p:nvPr/>
        </p:nvSpPr>
        <p:spPr>
          <a:xfrm>
            <a:off x="395536" y="4136928"/>
            <a:ext cx="7992888" cy="1224136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5000"/>
              <a:buFont typeface="Wingdings 3"/>
              <a:buChar char=""/>
              <a:defRPr lang="pt-BR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lang="pt-BR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lang="pt-BR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lang="pt-BR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lang="pt-BR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lang="pt-BR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lang="pt-BR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pt-BR" sz="1500" dirty="0" smtClean="0"/>
              <a:t>Classe estática a ser implementada:</a:t>
            </a:r>
            <a:br>
              <a:rPr lang="pt-BR" sz="1500" dirty="0" smtClean="0"/>
            </a:br>
            <a:endParaRPr lang="pt-BR" sz="15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6" y="5214913"/>
            <a:ext cx="1638529" cy="1238423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7072" y="4005064"/>
            <a:ext cx="2067213" cy="1295581"/>
          </a:xfrm>
          <a:prstGeom prst="rect">
            <a:avLst/>
          </a:prstGeom>
        </p:spPr>
      </p:pic>
      <p:sp>
        <p:nvSpPr>
          <p:cNvPr id="9" name="Rectangle 2"/>
          <p:cNvSpPr txBox="1">
            <a:spLocks/>
          </p:cNvSpPr>
          <p:nvPr/>
        </p:nvSpPr>
        <p:spPr>
          <a:xfrm>
            <a:off x="395536" y="1351127"/>
            <a:ext cx="7992888" cy="1224136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5000"/>
              <a:buFont typeface="Wingdings 3"/>
              <a:buChar char=""/>
              <a:defRPr lang="pt-BR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lang="pt-BR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lang="pt-BR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lang="pt-BR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lang="pt-BR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lang="pt-BR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lang="pt-BR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pt-BR" sz="1500" dirty="0" smtClean="0"/>
              <a:t>Estrutura esperada para a solução (</a:t>
            </a:r>
            <a:r>
              <a:rPr lang="pt-BR" sz="1500" dirty="0" err="1" smtClean="0"/>
              <a:t>Class</a:t>
            </a:r>
            <a:r>
              <a:rPr lang="pt-BR" sz="1500" dirty="0" smtClean="0"/>
              <a:t> Library + Unit Test Project):</a:t>
            </a:r>
            <a:br>
              <a:rPr lang="pt-BR" sz="1500" dirty="0" smtClean="0"/>
            </a:br>
            <a:endParaRPr lang="pt-BR" sz="1500" dirty="0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10296" y="1768021"/>
            <a:ext cx="2175635" cy="2158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142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gotocon.com/dl/2011/GOTOCPH/Web/DanNOrth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4941168"/>
            <a:ext cx="4318347" cy="1635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63272" cy="1143000"/>
          </a:xfrm>
        </p:spPr>
        <p:txBody>
          <a:bodyPr>
            <a:normAutofit/>
          </a:bodyPr>
          <a:lstStyle/>
          <a:p>
            <a:r>
              <a:rPr lang="pt-BR" sz="2800" dirty="0" err="1"/>
              <a:t>Behavior-Driven</a:t>
            </a:r>
            <a:r>
              <a:rPr lang="pt-BR" sz="2800" dirty="0"/>
              <a:t> </a:t>
            </a:r>
            <a:r>
              <a:rPr lang="pt-BR" sz="2800" dirty="0" err="1" smtClean="0"/>
              <a:t>Development</a:t>
            </a:r>
            <a:r>
              <a:rPr lang="pt-BR" sz="2800" dirty="0" smtClean="0"/>
              <a:t> (BDD) – Origens </a:t>
            </a:r>
            <a:endParaRPr lang="pt-BR" sz="2800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323528" y="1124744"/>
            <a:ext cx="8496944" cy="4320480"/>
          </a:xfrm>
        </p:spPr>
        <p:txBody>
          <a:bodyPr>
            <a:normAutofit fontScale="77500" lnSpcReduction="20000"/>
          </a:bodyPr>
          <a:lstStyle/>
          <a:p>
            <a:r>
              <a:rPr lang="pt-BR" sz="2200" dirty="0"/>
              <a:t>Metodologia para desenvolvimento de softwares proposta por Dan North em </a:t>
            </a:r>
            <a:r>
              <a:rPr lang="pt-BR" sz="2200" dirty="0" smtClean="0"/>
              <a:t>2006 (este especialista também criou o framework </a:t>
            </a:r>
            <a:r>
              <a:rPr lang="pt-BR" sz="2200" dirty="0" err="1" smtClean="0"/>
              <a:t>JBehave</a:t>
            </a:r>
            <a:r>
              <a:rPr lang="pt-BR" sz="2200" dirty="0" smtClean="0"/>
              <a:t>, primeira implementação de BDD voltada à plataforma Java)</a:t>
            </a:r>
          </a:p>
          <a:p>
            <a:endParaRPr lang="pt-BR" sz="2200" dirty="0"/>
          </a:p>
          <a:p>
            <a:r>
              <a:rPr lang="pt-BR" sz="2200" dirty="0" smtClean="0"/>
              <a:t>Surgiu da experiência de North ministrando treinamentos sobre TDD, com o mesmo se deparando com a dificuldade de desenvolvedores em aplicar esta abordagem:</a:t>
            </a:r>
          </a:p>
          <a:p>
            <a:pPr lvl="1"/>
            <a:endParaRPr lang="pt-BR" dirty="0" smtClean="0"/>
          </a:p>
          <a:p>
            <a:pPr lvl="1"/>
            <a:r>
              <a:rPr lang="pt-BR" dirty="0" smtClean="0"/>
              <a:t>Por onde começar com os testes unitários?</a:t>
            </a:r>
          </a:p>
          <a:p>
            <a:pPr lvl="1"/>
            <a:endParaRPr lang="pt-BR" dirty="0"/>
          </a:p>
          <a:p>
            <a:pPr lvl="1"/>
            <a:r>
              <a:rPr lang="pt-BR" dirty="0" smtClean="0"/>
              <a:t>O que testar ou não?</a:t>
            </a:r>
          </a:p>
          <a:p>
            <a:pPr lvl="1"/>
            <a:endParaRPr lang="pt-BR" dirty="0"/>
          </a:p>
          <a:p>
            <a:pPr lvl="1"/>
            <a:r>
              <a:rPr lang="pt-BR" dirty="0" smtClean="0"/>
              <a:t>Quando e quanto testar?</a:t>
            </a:r>
          </a:p>
          <a:p>
            <a:pPr lvl="1"/>
            <a:endParaRPr lang="pt-BR" dirty="0" smtClean="0"/>
          </a:p>
          <a:p>
            <a:pPr lvl="1"/>
            <a:r>
              <a:rPr lang="pt-BR" dirty="0" smtClean="0"/>
              <a:t>Que nomenclatura utilizar nos testes?</a:t>
            </a:r>
          </a:p>
          <a:p>
            <a:pPr lvl="1"/>
            <a:endParaRPr lang="pt-BR" dirty="0" smtClean="0"/>
          </a:p>
          <a:p>
            <a:pPr lvl="1"/>
            <a:r>
              <a:rPr lang="pt-BR" dirty="0" smtClean="0"/>
              <a:t>Por quais razões um teste falhou?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02195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63272" cy="1143000"/>
          </a:xfrm>
        </p:spPr>
        <p:txBody>
          <a:bodyPr>
            <a:normAutofit/>
          </a:bodyPr>
          <a:lstStyle/>
          <a:p>
            <a:r>
              <a:rPr lang="pt-BR" sz="2800" dirty="0" smtClean="0"/>
              <a:t>Dificuldades na adoção de TDD</a:t>
            </a:r>
            <a:endParaRPr lang="pt-BR" sz="2800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323528" y="1268760"/>
            <a:ext cx="8496944" cy="4032448"/>
          </a:xfrm>
        </p:spPr>
        <p:txBody>
          <a:bodyPr>
            <a:normAutofit/>
          </a:bodyPr>
          <a:lstStyle/>
          <a:p>
            <a:r>
              <a:rPr lang="pt-BR" sz="2200" dirty="0" smtClean="0"/>
              <a:t>Foco errado na adoção de testes → verificar aspectos e pontos isolados de uma aplicação muitas vezes não é suficiente</a:t>
            </a:r>
          </a:p>
          <a:p>
            <a:endParaRPr lang="pt-BR" sz="2200" dirty="0"/>
          </a:p>
          <a:p>
            <a:r>
              <a:rPr lang="pt-BR" sz="2200" dirty="0" smtClean="0"/>
              <a:t>Depender apenas de testes unitários não é garantia nenhuma de sucesso</a:t>
            </a:r>
          </a:p>
          <a:p>
            <a:endParaRPr lang="pt-BR" sz="2200" dirty="0"/>
          </a:p>
          <a:p>
            <a:r>
              <a:rPr lang="pt-BR" sz="2200" dirty="0" smtClean="0"/>
              <a:t>É comum que surjam problemas durante a verificação da integração de diferentes partes de um sistema</a:t>
            </a:r>
            <a:endParaRPr lang="pt-BR" sz="2200" dirty="0"/>
          </a:p>
        </p:txBody>
      </p:sp>
      <p:pic>
        <p:nvPicPr>
          <p:cNvPr id="2050" name="Picture 2" descr="http://blog.concurseirosunidos.org/wp-content/uploads/nas-dificuldades-residem-oportunidades-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4941168"/>
            <a:ext cx="2301701" cy="1729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0798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Apresentação – Renato </a:t>
            </a:r>
            <a:r>
              <a:rPr lang="pt-BR" dirty="0" err="1" smtClean="0"/>
              <a:t>Groffe</a:t>
            </a:r>
            <a:endParaRPr lang="pt-BR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endParaRPr lang="pt-BR" dirty="0" smtClean="0"/>
          </a:p>
          <a:p>
            <a:r>
              <a:rPr lang="pt-BR" dirty="0" smtClean="0"/>
              <a:t>Mais de 15 anos de experiência na área de Tecnologia</a:t>
            </a:r>
          </a:p>
          <a:p>
            <a:endParaRPr lang="pt-BR" dirty="0" smtClean="0"/>
          </a:p>
          <a:p>
            <a:r>
              <a:rPr lang="pt-BR" dirty="0" smtClean="0"/>
              <a:t>Pós-graduação em Engenharia de Software – ênfase em SOA</a:t>
            </a:r>
          </a:p>
          <a:p>
            <a:endParaRPr lang="pt-BR" dirty="0" smtClean="0"/>
          </a:p>
          <a:p>
            <a:r>
              <a:rPr lang="pt-BR" dirty="0" smtClean="0"/>
              <a:t>Cursando MBA em Business </a:t>
            </a:r>
            <a:r>
              <a:rPr lang="pt-BR" dirty="0" err="1" smtClean="0"/>
              <a:t>Intelligence</a:t>
            </a:r>
            <a:r>
              <a:rPr lang="pt-BR" dirty="0" smtClean="0"/>
              <a:t> (FIAP)</a:t>
            </a:r>
          </a:p>
          <a:p>
            <a:endParaRPr lang="pt-BR" dirty="0" smtClean="0"/>
          </a:p>
          <a:p>
            <a:r>
              <a:rPr lang="pt-BR" dirty="0" smtClean="0"/>
              <a:t>Graduação </a:t>
            </a:r>
            <a:r>
              <a:rPr lang="pt-BR" dirty="0"/>
              <a:t>em Sistemas de </a:t>
            </a:r>
            <a:r>
              <a:rPr lang="pt-BR" dirty="0" smtClean="0"/>
              <a:t>Informação</a:t>
            </a:r>
          </a:p>
          <a:p>
            <a:endParaRPr lang="pt-BR" dirty="0"/>
          </a:p>
          <a:p>
            <a:r>
              <a:rPr lang="pt-BR" dirty="0" smtClean="0"/>
              <a:t>Técnico em Processamento de Dados</a:t>
            </a:r>
            <a:endParaRPr lang="pt-BR" dirty="0"/>
          </a:p>
          <a:p>
            <a:endParaRPr lang="pt-BR" dirty="0" smtClean="0"/>
          </a:p>
          <a:p>
            <a:r>
              <a:rPr lang="pt-BR" dirty="0" smtClean="0"/>
              <a:t>MTAC (Microsoft </a:t>
            </a:r>
            <a:r>
              <a:rPr lang="pt-BR" dirty="0" err="1" smtClean="0"/>
              <a:t>Technical</a:t>
            </a:r>
            <a:r>
              <a:rPr lang="pt-BR" dirty="0" smtClean="0"/>
              <a:t> </a:t>
            </a:r>
            <a:r>
              <a:rPr lang="pt-BR" dirty="0" err="1" smtClean="0"/>
              <a:t>Audience</a:t>
            </a:r>
            <a:r>
              <a:rPr lang="pt-BR" dirty="0" smtClean="0"/>
              <a:t> </a:t>
            </a:r>
            <a:r>
              <a:rPr lang="pt-BR" dirty="0" err="1" smtClean="0"/>
              <a:t>Contributor</a:t>
            </a:r>
            <a:r>
              <a:rPr lang="pt-BR" dirty="0" smtClean="0"/>
              <a:t>), MCP, Microsoft </a:t>
            </a:r>
            <a:r>
              <a:rPr lang="pt-BR" dirty="0" err="1" smtClean="0"/>
              <a:t>Specialist</a:t>
            </a:r>
            <a:r>
              <a:rPr lang="pt-BR" dirty="0" smtClean="0"/>
              <a:t>, MCTS, OCA, ITIL, COBIT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280" y="2996952"/>
            <a:ext cx="1494623" cy="1891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914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63272" cy="1143000"/>
          </a:xfrm>
        </p:spPr>
        <p:txBody>
          <a:bodyPr>
            <a:normAutofit/>
          </a:bodyPr>
          <a:lstStyle/>
          <a:p>
            <a:r>
              <a:rPr lang="pt-BR" sz="2800" dirty="0" smtClean="0"/>
              <a:t>Outras considerações sobre testes</a:t>
            </a:r>
            <a:endParaRPr lang="pt-BR" sz="2800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323528" y="1268760"/>
            <a:ext cx="8496944" cy="4032448"/>
          </a:xfrm>
        </p:spPr>
        <p:txBody>
          <a:bodyPr>
            <a:normAutofit/>
          </a:bodyPr>
          <a:lstStyle/>
          <a:p>
            <a:r>
              <a:rPr lang="pt-BR" sz="2200" dirty="0" smtClean="0"/>
              <a:t>Desenvolvedores experientes realizam testes enfatizando o comportamento das funcionalidades</a:t>
            </a:r>
          </a:p>
          <a:p>
            <a:endParaRPr lang="pt-BR" sz="2200" dirty="0"/>
          </a:p>
          <a:p>
            <a:r>
              <a:rPr lang="pt-BR" sz="2200" dirty="0" smtClean="0"/>
              <a:t>Testes de aceitação → permitem a usuários finais simular operações cotidianas, analisando se as expectativas foram atendidas</a:t>
            </a:r>
          </a:p>
          <a:p>
            <a:endParaRPr lang="pt-BR" sz="2200" dirty="0"/>
          </a:p>
          <a:p>
            <a:r>
              <a:rPr lang="pt-BR" sz="2200" dirty="0" smtClean="0"/>
              <a:t>Testes unitários como documentação → não são compreendidos </a:t>
            </a:r>
            <a:r>
              <a:rPr lang="pt-BR" sz="2200" dirty="0"/>
              <a:t>por usuários de negócio </a:t>
            </a:r>
            <a:r>
              <a:rPr lang="pt-BR" sz="2200" dirty="0" smtClean="0"/>
              <a:t>(sem background técnico)</a:t>
            </a:r>
            <a:endParaRPr lang="pt-BR" sz="2200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1427" y="4581128"/>
            <a:ext cx="3810000" cy="215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224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363272" cy="1143000"/>
          </a:xfrm>
        </p:spPr>
        <p:txBody>
          <a:bodyPr>
            <a:normAutofit/>
          </a:bodyPr>
          <a:lstStyle/>
          <a:p>
            <a:r>
              <a:rPr lang="pt-BR" sz="2400" dirty="0"/>
              <a:t>BDD: uma nova abordagem para testes </a:t>
            </a:r>
            <a:r>
              <a:rPr lang="pt-BR" sz="2400" dirty="0" smtClean="0"/>
              <a:t>automatizados</a:t>
            </a:r>
            <a:endParaRPr lang="pt-BR" sz="2400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323528" y="1268760"/>
            <a:ext cx="8496944" cy="4032448"/>
          </a:xfrm>
        </p:spPr>
        <p:txBody>
          <a:bodyPr>
            <a:normAutofit fontScale="92500" lnSpcReduction="20000"/>
          </a:bodyPr>
          <a:lstStyle/>
          <a:p>
            <a:r>
              <a:rPr lang="pt-BR" sz="2200" dirty="0"/>
              <a:t>Metodologia </a:t>
            </a:r>
            <a:r>
              <a:rPr lang="pt-BR" sz="2200" dirty="0" smtClean="0"/>
              <a:t>baseada em </a:t>
            </a:r>
            <a:r>
              <a:rPr lang="pt-BR" sz="2200" dirty="0" err="1"/>
              <a:t>user</a:t>
            </a:r>
            <a:r>
              <a:rPr lang="pt-BR" sz="2200" dirty="0"/>
              <a:t> </a:t>
            </a:r>
            <a:r>
              <a:rPr lang="pt-BR" sz="2200" dirty="0" err="1"/>
              <a:t>stories</a:t>
            </a:r>
            <a:r>
              <a:rPr lang="pt-BR" sz="2200" dirty="0"/>
              <a:t> (histórias</a:t>
            </a:r>
            <a:r>
              <a:rPr lang="pt-BR" sz="2200" dirty="0" smtClean="0"/>
              <a:t>):</a:t>
            </a:r>
          </a:p>
          <a:p>
            <a:endParaRPr lang="pt-BR" sz="2200" dirty="0" smtClean="0"/>
          </a:p>
          <a:p>
            <a:pPr lvl="1"/>
            <a:r>
              <a:rPr lang="pt-BR" sz="1800" dirty="0"/>
              <a:t>Histórias descrevem os comportamentos esperados para </a:t>
            </a:r>
            <a:r>
              <a:rPr lang="pt-BR" sz="1800" dirty="0" smtClean="0"/>
              <a:t>funcionalidades</a:t>
            </a:r>
          </a:p>
          <a:p>
            <a:pPr lvl="1"/>
            <a:endParaRPr lang="pt-BR" sz="1800" dirty="0"/>
          </a:p>
          <a:p>
            <a:pPr lvl="1"/>
            <a:r>
              <a:rPr lang="pt-BR" sz="1800" dirty="0"/>
              <a:t>Uso de uma linguagem ubíqua (em inglês “</a:t>
            </a:r>
            <a:r>
              <a:rPr lang="pt-BR" sz="1800" dirty="0" err="1"/>
              <a:t>ubiquitous</a:t>
            </a:r>
            <a:r>
              <a:rPr lang="pt-BR" sz="1800" dirty="0"/>
              <a:t> </a:t>
            </a:r>
            <a:r>
              <a:rPr lang="pt-BR" sz="1800" dirty="0" err="1"/>
              <a:t>language</a:t>
            </a:r>
            <a:r>
              <a:rPr lang="pt-BR" sz="1800" dirty="0"/>
              <a:t>”) </a:t>
            </a:r>
            <a:r>
              <a:rPr lang="pt-BR" sz="1800" dirty="0" smtClean="0"/>
              <a:t>→ </a:t>
            </a:r>
            <a:r>
              <a:rPr lang="pt-BR" sz="1800" dirty="0"/>
              <a:t>vocabulário comum baseado em elementos de negócio e dominado por todos os envolvidos no </a:t>
            </a:r>
            <a:r>
              <a:rPr lang="pt-BR" sz="1800" dirty="0" smtClean="0"/>
              <a:t>projeto</a:t>
            </a:r>
          </a:p>
          <a:p>
            <a:pPr lvl="1"/>
            <a:endParaRPr lang="pt-BR" sz="1800" dirty="0"/>
          </a:p>
          <a:p>
            <a:pPr lvl="1"/>
            <a:r>
              <a:rPr lang="pt-BR" sz="1800" dirty="0"/>
              <a:t>Uma </a:t>
            </a:r>
            <a:r>
              <a:rPr lang="pt-BR" sz="1800" dirty="0" err="1"/>
              <a:t>user</a:t>
            </a:r>
            <a:r>
              <a:rPr lang="pt-BR" sz="1800" dirty="0"/>
              <a:t> </a:t>
            </a:r>
            <a:r>
              <a:rPr lang="pt-BR" sz="1800" dirty="0" err="1"/>
              <a:t>story</a:t>
            </a:r>
            <a:r>
              <a:rPr lang="pt-BR" sz="1800" dirty="0"/>
              <a:t> contém sentenças que seguem algumas regras de sintaxe de fácil </a:t>
            </a:r>
            <a:r>
              <a:rPr lang="pt-BR" sz="1800" dirty="0" smtClean="0"/>
              <a:t>compreensão</a:t>
            </a:r>
          </a:p>
          <a:p>
            <a:pPr lvl="1"/>
            <a:endParaRPr lang="pt-BR" sz="1800" dirty="0"/>
          </a:p>
          <a:p>
            <a:pPr lvl="1"/>
            <a:r>
              <a:rPr lang="pt-BR" sz="1800" dirty="0"/>
              <a:t>Algumas sentenças representam cenários →</a:t>
            </a:r>
            <a:r>
              <a:rPr lang="pt-BR" sz="1800" dirty="0" smtClean="0"/>
              <a:t> </a:t>
            </a:r>
            <a:r>
              <a:rPr lang="pt-BR" sz="1800" dirty="0"/>
              <a:t>simulações de comportamento em diferentes </a:t>
            </a:r>
            <a:r>
              <a:rPr lang="pt-BR" sz="1800" dirty="0" smtClean="0"/>
              <a:t>situações</a:t>
            </a:r>
          </a:p>
          <a:p>
            <a:pPr lvl="1"/>
            <a:endParaRPr lang="pt-BR" sz="1800" dirty="0"/>
          </a:p>
          <a:p>
            <a:pPr lvl="1"/>
            <a:r>
              <a:rPr lang="pt-BR" sz="1800" dirty="0"/>
              <a:t>Frameworks permitem que as </a:t>
            </a:r>
            <a:r>
              <a:rPr lang="pt-BR" sz="1800" dirty="0" err="1"/>
              <a:t>user</a:t>
            </a:r>
            <a:r>
              <a:rPr lang="pt-BR" sz="1800" dirty="0"/>
              <a:t> </a:t>
            </a:r>
            <a:r>
              <a:rPr lang="pt-BR" sz="1800" dirty="0" err="1"/>
              <a:t>stories</a:t>
            </a:r>
            <a:r>
              <a:rPr lang="pt-BR" sz="1800" dirty="0"/>
              <a:t> sejam executadas como testes </a:t>
            </a:r>
            <a:r>
              <a:rPr lang="pt-BR" sz="1800" dirty="0" smtClean="0"/>
              <a:t>automatizados</a:t>
            </a:r>
            <a:endParaRPr lang="pt-BR" sz="2200" dirty="0"/>
          </a:p>
        </p:txBody>
      </p:sp>
    </p:spTree>
    <p:extLst>
      <p:ext uri="{BB962C8B-B14F-4D97-AF65-F5344CB8AC3E}">
        <p14:creationId xmlns:p14="http://schemas.microsoft.com/office/powerpoint/2010/main" val="654041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63272" cy="1143000"/>
          </a:xfrm>
        </p:spPr>
        <p:txBody>
          <a:bodyPr>
            <a:normAutofit/>
          </a:bodyPr>
          <a:lstStyle/>
          <a:p>
            <a:r>
              <a:rPr lang="pt-BR" sz="2800" dirty="0" smtClean="0"/>
              <a:t>BDD – Estrutura de uma </a:t>
            </a:r>
            <a:r>
              <a:rPr lang="pt-BR" sz="2800" dirty="0" err="1" smtClean="0"/>
              <a:t>User</a:t>
            </a:r>
            <a:r>
              <a:rPr lang="pt-BR" sz="2800" dirty="0" smtClean="0"/>
              <a:t> </a:t>
            </a:r>
            <a:r>
              <a:rPr lang="pt-BR" sz="2800" dirty="0" err="1" smtClean="0"/>
              <a:t>Story</a:t>
            </a:r>
            <a:endParaRPr lang="pt-BR" sz="2800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1340768"/>
            <a:ext cx="4794270" cy="5297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318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63272" cy="1143000"/>
          </a:xfrm>
        </p:spPr>
        <p:txBody>
          <a:bodyPr>
            <a:normAutofit/>
          </a:bodyPr>
          <a:lstStyle/>
          <a:p>
            <a:r>
              <a:rPr lang="pt-BR" sz="2800" dirty="0" smtClean="0"/>
              <a:t>Ciclo de Desenvolvimento em BDD</a:t>
            </a:r>
            <a:endParaRPr lang="pt-BR" sz="2800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323528" y="1268760"/>
            <a:ext cx="8496944" cy="1152128"/>
          </a:xfrm>
        </p:spPr>
        <p:txBody>
          <a:bodyPr>
            <a:normAutofit/>
          </a:bodyPr>
          <a:lstStyle/>
          <a:p>
            <a:r>
              <a:rPr lang="pt-BR" sz="2000" dirty="0" smtClean="0"/>
              <a:t>Teste de aceitação → </a:t>
            </a:r>
            <a:r>
              <a:rPr lang="pt-BR" sz="2000" dirty="0" err="1" smtClean="0"/>
              <a:t>User</a:t>
            </a:r>
            <a:r>
              <a:rPr lang="pt-BR" sz="2000" dirty="0" smtClean="0"/>
              <a:t> </a:t>
            </a:r>
            <a:r>
              <a:rPr lang="pt-BR" sz="2000" dirty="0" err="1" smtClean="0"/>
              <a:t>story</a:t>
            </a:r>
            <a:r>
              <a:rPr lang="pt-BR" sz="2000" dirty="0" smtClean="0"/>
              <a:t> que serve de base para a implementação de uma funcionalidade e posterior validação da mesma</a:t>
            </a:r>
            <a:endParaRPr lang="pt-BR" sz="24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812" y="2852936"/>
            <a:ext cx="7956376" cy="2863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659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63272" cy="1143000"/>
          </a:xfrm>
        </p:spPr>
        <p:txBody>
          <a:bodyPr>
            <a:normAutofit/>
          </a:bodyPr>
          <a:lstStyle/>
          <a:p>
            <a:r>
              <a:rPr lang="pt-BR" sz="2800" dirty="0" smtClean="0"/>
              <a:t>BDD - Benefícios</a:t>
            </a:r>
            <a:endParaRPr lang="pt-BR" sz="2800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390364" y="1383152"/>
            <a:ext cx="8496944" cy="3774040"/>
          </a:xfrm>
        </p:spPr>
        <p:txBody>
          <a:bodyPr>
            <a:normAutofit fontScale="85000" lnSpcReduction="20000"/>
          </a:bodyPr>
          <a:lstStyle/>
          <a:p>
            <a:r>
              <a:rPr lang="pt-BR" sz="2200" dirty="0" smtClean="0"/>
              <a:t>Melhor comunicação entre os profissionais envolvidos em um projeto → padronização através de uma linguagem comum</a:t>
            </a:r>
          </a:p>
          <a:p>
            <a:endParaRPr lang="pt-BR" sz="2200" dirty="0"/>
          </a:p>
          <a:p>
            <a:r>
              <a:rPr lang="pt-BR" sz="2200" dirty="0" smtClean="0"/>
              <a:t>Documentação simples e gerada de forma dinâmica</a:t>
            </a:r>
          </a:p>
          <a:p>
            <a:endParaRPr lang="pt-BR" sz="2200" dirty="0"/>
          </a:p>
          <a:p>
            <a:r>
              <a:rPr lang="pt-BR" sz="2200" dirty="0" smtClean="0"/>
              <a:t>Facilita o compartilhamento de conhecimentos a respeito de um projeto</a:t>
            </a:r>
          </a:p>
          <a:p>
            <a:endParaRPr lang="pt-BR" sz="2200" dirty="0" smtClean="0"/>
          </a:p>
          <a:p>
            <a:r>
              <a:rPr lang="pt-BR" sz="2200" dirty="0" err="1" smtClean="0"/>
              <a:t>User</a:t>
            </a:r>
            <a:r>
              <a:rPr lang="pt-BR" sz="2200" dirty="0" smtClean="0"/>
              <a:t> </a:t>
            </a:r>
            <a:r>
              <a:rPr lang="pt-BR" sz="2200" dirty="0" err="1" smtClean="0"/>
              <a:t>stories</a:t>
            </a:r>
            <a:r>
              <a:rPr lang="pt-BR" sz="2200" dirty="0" smtClean="0"/>
              <a:t> apresentam objetivos mais claros e bem definidos → desenvolvedores trabalham de forma mais direcionada</a:t>
            </a:r>
          </a:p>
          <a:p>
            <a:endParaRPr lang="pt-BR" sz="2200" dirty="0"/>
          </a:p>
          <a:p>
            <a:r>
              <a:rPr lang="pt-BR" sz="2200" dirty="0" smtClean="0"/>
              <a:t>Instrumento de grande valia em equipes que seguem metodologias ágeis (como em </a:t>
            </a:r>
            <a:r>
              <a:rPr lang="pt-BR" sz="2200" dirty="0" err="1" smtClean="0"/>
              <a:t>Scrum</a:t>
            </a:r>
            <a:r>
              <a:rPr lang="pt-BR" sz="2200" dirty="0" smtClean="0"/>
              <a:t>, no qual também se empregam </a:t>
            </a:r>
            <a:r>
              <a:rPr lang="pt-BR" sz="2200" dirty="0" err="1" smtClean="0"/>
              <a:t>user</a:t>
            </a:r>
            <a:r>
              <a:rPr lang="pt-BR" sz="2200" dirty="0" smtClean="0"/>
              <a:t> </a:t>
            </a:r>
            <a:r>
              <a:rPr lang="pt-BR" sz="2200" dirty="0" err="1" smtClean="0"/>
              <a:t>stories</a:t>
            </a:r>
            <a:r>
              <a:rPr lang="pt-BR" sz="2200" dirty="0" smtClean="0"/>
              <a:t>)</a:t>
            </a:r>
            <a:endParaRPr lang="pt-BR" sz="2200" dirty="0"/>
          </a:p>
        </p:txBody>
      </p:sp>
      <p:pic>
        <p:nvPicPr>
          <p:cNvPr id="4" name="Picture 2" descr="https://encrypted-tbn0.gstatic.com/images?q=tbn:ANd9GcR076XlHDzepKcLvWWKLbi_Z2vPwxyat-OGwrRRhPBS24sYGqC_f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5013176"/>
            <a:ext cx="2628900" cy="1594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1460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63272" cy="1143000"/>
          </a:xfrm>
        </p:spPr>
        <p:txBody>
          <a:bodyPr>
            <a:normAutofit/>
          </a:bodyPr>
          <a:lstStyle/>
          <a:p>
            <a:r>
              <a:rPr lang="pt-BR" sz="2600" dirty="0" smtClean="0"/>
              <a:t>BDD na plataforma .NET</a:t>
            </a:r>
            <a:endParaRPr lang="pt-BR" sz="2600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323528" y="1484784"/>
            <a:ext cx="8496944" cy="4320480"/>
          </a:xfrm>
        </p:spPr>
        <p:txBody>
          <a:bodyPr>
            <a:normAutofit fontScale="92500" lnSpcReduction="10000"/>
          </a:bodyPr>
          <a:lstStyle/>
          <a:p>
            <a:r>
              <a:rPr lang="pt-BR" sz="2200" dirty="0" smtClean="0"/>
              <a:t>O </a:t>
            </a:r>
            <a:r>
              <a:rPr lang="pt-BR" sz="2200" dirty="0" err="1" smtClean="0"/>
              <a:t>SpecFlow</a:t>
            </a:r>
            <a:r>
              <a:rPr lang="pt-BR" sz="2200" dirty="0" smtClean="0"/>
              <a:t> é talvez hoje a principal solução para a adoção das práticas de BDD em projetos no Visual Studio</a:t>
            </a:r>
          </a:p>
          <a:p>
            <a:endParaRPr lang="pt-BR" sz="2200" dirty="0" smtClean="0"/>
          </a:p>
          <a:p>
            <a:pPr lvl="1"/>
            <a:r>
              <a:rPr lang="pt-BR" sz="1800" dirty="0"/>
              <a:t>Site: </a:t>
            </a:r>
            <a:r>
              <a:rPr lang="pt-BR" sz="1800" dirty="0">
                <a:hlinkClick r:id="rId3"/>
              </a:rPr>
              <a:t>http://www.specflow.org</a:t>
            </a:r>
            <a:r>
              <a:rPr lang="pt-BR" sz="1800" dirty="0" smtClean="0">
                <a:hlinkClick r:id="rId3"/>
              </a:rPr>
              <a:t>/</a:t>
            </a:r>
            <a:endParaRPr lang="pt-BR" sz="1800" dirty="0" smtClean="0"/>
          </a:p>
          <a:p>
            <a:pPr lvl="1"/>
            <a:endParaRPr lang="pt-BR" sz="1800" dirty="0"/>
          </a:p>
          <a:p>
            <a:pPr lvl="1"/>
            <a:r>
              <a:rPr lang="pt-BR" sz="1800" dirty="0" smtClean="0"/>
              <a:t>Baseado em um framework chamado </a:t>
            </a:r>
            <a:r>
              <a:rPr lang="pt-BR" sz="1800" dirty="0" err="1" smtClean="0"/>
              <a:t>Cucumber</a:t>
            </a:r>
            <a:r>
              <a:rPr lang="pt-BR" sz="1800" dirty="0" smtClean="0"/>
              <a:t>, o qual foi concebido inicialmente para a linguagem Ruby</a:t>
            </a:r>
          </a:p>
          <a:p>
            <a:pPr lvl="1"/>
            <a:endParaRPr lang="pt-BR" sz="1800" dirty="0"/>
          </a:p>
          <a:p>
            <a:pPr lvl="1"/>
            <a:r>
              <a:rPr lang="pt-BR" sz="1800" dirty="0" smtClean="0"/>
              <a:t>Empregado em conjunto com frameworks de testes unitários (MS Test, </a:t>
            </a:r>
            <a:r>
              <a:rPr lang="pt-BR" sz="1800" dirty="0" err="1" smtClean="0"/>
              <a:t>NUnit</a:t>
            </a:r>
            <a:r>
              <a:rPr lang="pt-BR" sz="1800" dirty="0" smtClean="0"/>
              <a:t>)</a:t>
            </a:r>
          </a:p>
          <a:p>
            <a:pPr lvl="1"/>
            <a:endParaRPr lang="pt-BR" sz="1800" dirty="0"/>
          </a:p>
          <a:p>
            <a:pPr lvl="1"/>
            <a:r>
              <a:rPr lang="pt-BR" sz="1800" dirty="0" smtClean="0"/>
              <a:t>Faz uso de um mecanismo conhecido como </a:t>
            </a:r>
            <a:r>
              <a:rPr lang="pt-BR" sz="1800" dirty="0" err="1" smtClean="0"/>
              <a:t>Gherkin</a:t>
            </a:r>
            <a:endParaRPr lang="pt-BR" sz="1800" dirty="0"/>
          </a:p>
          <a:p>
            <a:pPr lvl="2"/>
            <a:r>
              <a:rPr lang="pt-BR" sz="1600" dirty="0" err="1" smtClean="0"/>
              <a:t>Parser</a:t>
            </a:r>
            <a:r>
              <a:rPr lang="pt-BR" sz="1600" dirty="0" smtClean="0"/>
              <a:t> que se baseia na utilização de uma linguagem estruturada</a:t>
            </a:r>
          </a:p>
          <a:p>
            <a:pPr lvl="2"/>
            <a:r>
              <a:rPr lang="pt-BR" sz="1600" dirty="0" smtClean="0"/>
              <a:t>Sintaxe simples e não-técnica, capaz de ser entendida por pessoas da área de negócios</a:t>
            </a:r>
          </a:p>
          <a:p>
            <a:pPr lvl="2"/>
            <a:r>
              <a:rPr lang="pt-BR" sz="1600" dirty="0" smtClean="0"/>
              <a:t>Possui suporte à internacionalização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184" y="5445224"/>
            <a:ext cx="2276793" cy="1219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136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63272" cy="1143000"/>
          </a:xfrm>
        </p:spPr>
        <p:txBody>
          <a:bodyPr>
            <a:normAutofit/>
          </a:bodyPr>
          <a:lstStyle/>
          <a:p>
            <a:r>
              <a:rPr lang="pt-BR" sz="2600" dirty="0" err="1" smtClean="0"/>
              <a:t>SpecFlow</a:t>
            </a:r>
            <a:r>
              <a:rPr lang="pt-BR" sz="2600" dirty="0" smtClean="0"/>
              <a:t> e o Visual Studio 2015</a:t>
            </a:r>
            <a:endParaRPr lang="pt-BR" sz="2600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323528" y="1126580"/>
            <a:ext cx="8496944" cy="576064"/>
          </a:xfrm>
        </p:spPr>
        <p:txBody>
          <a:bodyPr>
            <a:normAutofit fontScale="92500"/>
          </a:bodyPr>
          <a:lstStyle/>
          <a:p>
            <a:r>
              <a:rPr lang="pt-BR" sz="2200" dirty="0" smtClean="0"/>
              <a:t>Instalação de extensão para uso do </a:t>
            </a:r>
            <a:r>
              <a:rPr lang="pt-BR" sz="2200" dirty="0" err="1" smtClean="0"/>
              <a:t>SpecFlow</a:t>
            </a:r>
            <a:r>
              <a:rPr lang="pt-BR" sz="2200" dirty="0" smtClean="0"/>
              <a:t> → menu Tools</a:t>
            </a:r>
            <a:endParaRPr lang="pt-BR" sz="2100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7" y="1579278"/>
            <a:ext cx="7707087" cy="4946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815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63272" cy="1143000"/>
          </a:xfrm>
        </p:spPr>
        <p:txBody>
          <a:bodyPr>
            <a:normAutofit/>
          </a:bodyPr>
          <a:lstStyle/>
          <a:p>
            <a:r>
              <a:rPr lang="pt-BR" sz="2600" dirty="0" err="1" smtClean="0"/>
              <a:t>SpecFlow</a:t>
            </a:r>
            <a:r>
              <a:rPr lang="pt-BR" sz="2600" dirty="0" smtClean="0"/>
              <a:t> e o Visual Studio 2015</a:t>
            </a:r>
            <a:endParaRPr lang="pt-BR" sz="2600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323528" y="1126580"/>
            <a:ext cx="8496944" cy="576064"/>
          </a:xfrm>
        </p:spPr>
        <p:txBody>
          <a:bodyPr>
            <a:normAutofit/>
          </a:bodyPr>
          <a:lstStyle/>
          <a:p>
            <a:r>
              <a:rPr lang="pt-BR" sz="2100" dirty="0" smtClean="0"/>
              <a:t>Extensão que integra o </a:t>
            </a:r>
            <a:r>
              <a:rPr lang="pt-BR" sz="2100" dirty="0" err="1" smtClean="0"/>
              <a:t>SpecFlow</a:t>
            </a:r>
            <a:r>
              <a:rPr lang="pt-BR" sz="2100" dirty="0" smtClean="0"/>
              <a:t> ao Visual Studio</a:t>
            </a:r>
            <a:endParaRPr lang="pt-BR" sz="21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772816"/>
            <a:ext cx="8149222" cy="3839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73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63272" cy="1143000"/>
          </a:xfrm>
        </p:spPr>
        <p:txBody>
          <a:bodyPr>
            <a:normAutofit/>
          </a:bodyPr>
          <a:lstStyle/>
          <a:p>
            <a:r>
              <a:rPr lang="pt-BR" sz="2600" dirty="0" smtClean="0">
                <a:solidFill>
                  <a:schemeClr val="tx1"/>
                </a:solidFill>
              </a:rPr>
              <a:t>BDD - Exemplo no Visual Studio 2015</a:t>
            </a:r>
            <a:endParaRPr lang="pt-BR" sz="2600" dirty="0">
              <a:solidFill>
                <a:schemeClr val="tx1"/>
              </a:solidFill>
            </a:endParaRPr>
          </a:p>
        </p:txBody>
      </p:sp>
      <p:sp>
        <p:nvSpPr>
          <p:cNvPr id="6" name="Rectangle 2"/>
          <p:cNvSpPr txBox="1">
            <a:spLocks/>
          </p:cNvSpPr>
          <p:nvPr/>
        </p:nvSpPr>
        <p:spPr>
          <a:xfrm>
            <a:off x="338111" y="4941168"/>
            <a:ext cx="7992888" cy="1224136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5000"/>
              <a:buFont typeface="Wingdings 3"/>
              <a:buChar char=""/>
              <a:defRPr lang="pt-BR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lang="pt-BR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lang="pt-BR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lang="pt-BR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lang="pt-BR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lang="pt-BR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lang="pt-BR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pt-BR" sz="1500" dirty="0" smtClean="0"/>
              <a:t>Classe a ser criada:</a:t>
            </a:r>
            <a:br>
              <a:rPr lang="pt-BR" sz="1500" dirty="0" smtClean="0"/>
            </a:br>
            <a:endParaRPr lang="pt-BR" sz="1500" dirty="0"/>
          </a:p>
        </p:txBody>
      </p:sp>
      <p:sp>
        <p:nvSpPr>
          <p:cNvPr id="9" name="Rectangle 2"/>
          <p:cNvSpPr txBox="1">
            <a:spLocks/>
          </p:cNvSpPr>
          <p:nvPr/>
        </p:nvSpPr>
        <p:spPr>
          <a:xfrm>
            <a:off x="345558" y="1196752"/>
            <a:ext cx="7992888" cy="1224136"/>
          </a:xfrm>
          <a:prstGeom prst="rect">
            <a:avLst/>
          </a:prstGeom>
        </p:spPr>
        <p:txBody>
          <a:bodyPr vert="horz">
            <a:normAutofit fontScale="92500" lnSpcReduction="10000"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5000"/>
              <a:buFont typeface="Wingdings 3"/>
              <a:buChar char=""/>
              <a:defRPr lang="pt-BR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lang="pt-BR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lang="pt-BR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lang="pt-BR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lang="pt-BR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lang="pt-BR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lang="pt-BR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pt-BR" sz="1600" dirty="0"/>
              <a:t>Conversão de temperatura em graus Fahrenheit (F) para o equivalente nas escalas Celsius (C) e Kelvin (K):</a:t>
            </a:r>
          </a:p>
          <a:p>
            <a:endParaRPr lang="pt-BR" sz="1500" dirty="0" smtClean="0"/>
          </a:p>
          <a:p>
            <a:r>
              <a:rPr lang="pt-BR" sz="1500" dirty="0" smtClean="0"/>
              <a:t>Estrutura esperada para a </a:t>
            </a:r>
            <a:r>
              <a:rPr lang="pt-BR" sz="1500" dirty="0"/>
              <a:t>solução (</a:t>
            </a:r>
            <a:r>
              <a:rPr lang="pt-BR" sz="1500" dirty="0" err="1"/>
              <a:t>Class</a:t>
            </a:r>
            <a:r>
              <a:rPr lang="pt-BR" sz="1500" dirty="0"/>
              <a:t> Library + Unit Test Project):</a:t>
            </a:r>
            <a:r>
              <a:rPr lang="pt-BR" sz="1500" dirty="0" smtClean="0"/>
              <a:t/>
            </a:r>
            <a:br>
              <a:rPr lang="pt-BR" sz="1500" dirty="0" smtClean="0"/>
            </a:br>
            <a:endParaRPr lang="pt-BR" sz="1500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5042" y="4869160"/>
            <a:ext cx="3496163" cy="1238423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72" y="2236249"/>
            <a:ext cx="2144560" cy="2560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666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63272" cy="1143000"/>
          </a:xfrm>
        </p:spPr>
        <p:txBody>
          <a:bodyPr>
            <a:normAutofit/>
          </a:bodyPr>
          <a:lstStyle/>
          <a:p>
            <a:r>
              <a:rPr lang="pt-BR" sz="2600" dirty="0" smtClean="0"/>
              <a:t>BDD – Exemplo no Visual Studio 2015</a:t>
            </a:r>
            <a:endParaRPr lang="pt-BR" sz="2600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323528" y="1126580"/>
            <a:ext cx="8496944" cy="576064"/>
          </a:xfrm>
        </p:spPr>
        <p:txBody>
          <a:bodyPr>
            <a:normAutofit/>
          </a:bodyPr>
          <a:lstStyle/>
          <a:p>
            <a:r>
              <a:rPr lang="pt-BR" sz="2100" dirty="0" smtClean="0"/>
              <a:t>Adicionar o </a:t>
            </a:r>
            <a:r>
              <a:rPr lang="pt-BR" sz="2100" dirty="0" err="1" smtClean="0"/>
              <a:t>SpecFlow</a:t>
            </a:r>
            <a:r>
              <a:rPr lang="pt-BR" sz="2100" dirty="0" smtClean="0"/>
              <a:t> ao projeto de testes via </a:t>
            </a:r>
            <a:r>
              <a:rPr lang="pt-BR" sz="2100" dirty="0" err="1" smtClean="0"/>
              <a:t>NuGet</a:t>
            </a:r>
            <a:r>
              <a:rPr lang="pt-BR" sz="2100" dirty="0" smtClean="0"/>
              <a:t>:</a:t>
            </a:r>
            <a:endParaRPr lang="pt-BR" sz="2100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1628800"/>
            <a:ext cx="7426597" cy="4883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115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Contatos</a:t>
            </a:r>
            <a:endParaRPr lang="pt-BR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Página no </a:t>
            </a:r>
            <a:r>
              <a:rPr lang="pt-BR" dirty="0" err="1" smtClean="0"/>
              <a:t>Facebook</a:t>
            </a:r>
            <a:r>
              <a:rPr lang="pt-BR" dirty="0"/>
              <a:t/>
            </a:r>
            <a:br>
              <a:rPr lang="pt-BR" dirty="0"/>
            </a:br>
            <a:r>
              <a:rPr lang="pt-BR" dirty="0">
                <a:hlinkClick r:id="rId3"/>
              </a:rPr>
              <a:t>https://</a:t>
            </a:r>
            <a:r>
              <a:rPr lang="pt-BR" dirty="0" smtClean="0">
                <a:hlinkClick r:id="rId3"/>
              </a:rPr>
              <a:t>www.facebook.com/RenatoGroffeSW</a:t>
            </a:r>
            <a:r>
              <a:rPr lang="pt-BR" dirty="0" smtClean="0"/>
              <a:t/>
            </a:r>
            <a:br>
              <a:rPr lang="pt-BR" dirty="0" smtClean="0"/>
            </a:br>
            <a:endParaRPr lang="pt-BR" dirty="0" smtClean="0"/>
          </a:p>
          <a:p>
            <a:r>
              <a:rPr lang="pt-BR" dirty="0" smtClean="0"/>
              <a:t>Perfil no </a:t>
            </a:r>
            <a:r>
              <a:rPr lang="pt-BR" dirty="0" err="1" smtClean="0"/>
              <a:t>Facebook</a:t>
            </a:r>
            <a:r>
              <a:rPr lang="pt-BR" dirty="0"/>
              <a:t/>
            </a:r>
            <a:br>
              <a:rPr lang="pt-BR" dirty="0"/>
            </a:br>
            <a:r>
              <a:rPr lang="pt-BR" dirty="0">
                <a:hlinkClick r:id="rId4"/>
              </a:rPr>
              <a:t>https://</a:t>
            </a:r>
            <a:r>
              <a:rPr lang="pt-BR" dirty="0" smtClean="0">
                <a:hlinkClick r:id="rId4"/>
              </a:rPr>
              <a:t>www.facebook.com/renatogroff</a:t>
            </a:r>
            <a:r>
              <a:rPr lang="pt-BR" dirty="0" smtClean="0"/>
              <a:t/>
            </a:r>
            <a:br>
              <a:rPr lang="pt-BR" dirty="0" smtClean="0"/>
            </a:br>
            <a:endParaRPr lang="pt-BR" dirty="0" smtClean="0"/>
          </a:p>
          <a:p>
            <a:r>
              <a:rPr lang="pt-BR" dirty="0" err="1" smtClean="0"/>
              <a:t>LinkedIn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>
                <a:hlinkClick r:id="rId5"/>
              </a:rPr>
              <a:t>http://br.linkedin.com/in/renatogroffe</a:t>
            </a:r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63272" cy="1143000"/>
          </a:xfrm>
        </p:spPr>
        <p:txBody>
          <a:bodyPr>
            <a:normAutofit/>
          </a:bodyPr>
          <a:lstStyle/>
          <a:p>
            <a:r>
              <a:rPr lang="pt-BR" sz="2600" dirty="0" smtClean="0"/>
              <a:t>BDD – Exemplo no Visual Studio 2015</a:t>
            </a:r>
            <a:endParaRPr lang="pt-BR" sz="2600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323528" y="1126580"/>
            <a:ext cx="8496944" cy="790252"/>
          </a:xfrm>
        </p:spPr>
        <p:txBody>
          <a:bodyPr>
            <a:normAutofit fontScale="92500" lnSpcReduction="20000"/>
          </a:bodyPr>
          <a:lstStyle/>
          <a:p>
            <a:r>
              <a:rPr lang="pt-BR" sz="2100" dirty="0" smtClean="0"/>
              <a:t>Alterar o </a:t>
            </a:r>
            <a:r>
              <a:rPr lang="pt-BR" sz="2100" dirty="0" err="1" smtClean="0"/>
              <a:t>app.config</a:t>
            </a:r>
            <a:r>
              <a:rPr lang="pt-BR" sz="2100" dirty="0" smtClean="0"/>
              <a:t> do projeto de testes, de forma que a </a:t>
            </a:r>
            <a:r>
              <a:rPr lang="pt-BR" sz="2100" dirty="0" err="1" smtClean="0"/>
              <a:t>user</a:t>
            </a:r>
            <a:r>
              <a:rPr lang="pt-BR" sz="2100" dirty="0" smtClean="0"/>
              <a:t> </a:t>
            </a:r>
            <a:r>
              <a:rPr lang="pt-BR" sz="2100" dirty="0" err="1" smtClean="0"/>
              <a:t>story</a:t>
            </a:r>
            <a:r>
              <a:rPr lang="pt-BR" sz="2100" dirty="0" smtClean="0"/>
              <a:t> possa ser escrita em português (além de utilizar o framework MS Test):</a:t>
            </a:r>
            <a:endParaRPr lang="pt-BR" sz="2100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626" y="2571630"/>
            <a:ext cx="6782747" cy="1714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21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63272" cy="1143000"/>
          </a:xfrm>
        </p:spPr>
        <p:txBody>
          <a:bodyPr>
            <a:normAutofit/>
          </a:bodyPr>
          <a:lstStyle/>
          <a:p>
            <a:r>
              <a:rPr lang="pt-BR" sz="2600" dirty="0" smtClean="0"/>
              <a:t>BDD – Exemplo no Visual Studio 2015</a:t>
            </a:r>
            <a:endParaRPr lang="pt-BR" sz="2600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323528" y="1126580"/>
            <a:ext cx="8496944" cy="576064"/>
          </a:xfrm>
        </p:spPr>
        <p:txBody>
          <a:bodyPr>
            <a:normAutofit/>
          </a:bodyPr>
          <a:lstStyle/>
          <a:p>
            <a:r>
              <a:rPr lang="pt-BR" sz="2100" dirty="0" smtClean="0"/>
              <a:t>Adicionar uma “</a:t>
            </a:r>
            <a:r>
              <a:rPr lang="pt-BR" sz="2100" dirty="0" err="1" smtClean="0"/>
              <a:t>Feature</a:t>
            </a:r>
            <a:r>
              <a:rPr lang="pt-BR" sz="2100" dirty="0" smtClean="0"/>
              <a:t>” ao projeto de testes:</a:t>
            </a:r>
            <a:endParaRPr lang="pt-BR" sz="21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702644"/>
            <a:ext cx="7274200" cy="3797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389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63272" cy="1143000"/>
          </a:xfrm>
        </p:spPr>
        <p:txBody>
          <a:bodyPr>
            <a:normAutofit/>
          </a:bodyPr>
          <a:lstStyle/>
          <a:p>
            <a:r>
              <a:rPr lang="pt-BR" sz="2600" dirty="0" smtClean="0"/>
              <a:t>BDD – Exemplo no Visual Studio 2015</a:t>
            </a:r>
            <a:endParaRPr lang="pt-BR" sz="2600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323528" y="1126580"/>
            <a:ext cx="8496944" cy="790252"/>
          </a:xfrm>
        </p:spPr>
        <p:txBody>
          <a:bodyPr>
            <a:normAutofit fontScale="85000" lnSpcReduction="20000"/>
          </a:bodyPr>
          <a:lstStyle/>
          <a:p>
            <a:r>
              <a:rPr lang="pt-BR" sz="2100" dirty="0" smtClean="0"/>
              <a:t>Embora o conteúdo inicial do arquivo </a:t>
            </a:r>
            <a:r>
              <a:rPr lang="pt-BR" sz="2100" dirty="0" err="1" smtClean="0"/>
              <a:t>ConvTemperatura.feature</a:t>
            </a:r>
            <a:r>
              <a:rPr lang="pt-BR" sz="2100" dirty="0" smtClean="0"/>
              <a:t> esteja  em inglês, o Visual Studio já exibirá como opções palavras-chaves em português:</a:t>
            </a:r>
            <a:endParaRPr lang="pt-BR" sz="2100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8186" y="2060848"/>
            <a:ext cx="5741300" cy="4559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547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63272" cy="1143000"/>
          </a:xfrm>
        </p:spPr>
        <p:txBody>
          <a:bodyPr>
            <a:normAutofit/>
          </a:bodyPr>
          <a:lstStyle/>
          <a:p>
            <a:r>
              <a:rPr lang="pt-BR" sz="2600" dirty="0"/>
              <a:t>B</a:t>
            </a:r>
            <a:r>
              <a:rPr lang="pt-BR" sz="2600" dirty="0" smtClean="0"/>
              <a:t>DD - Exemplo no Visual Studio 2015</a:t>
            </a:r>
            <a:endParaRPr lang="pt-BR" sz="2600" dirty="0"/>
          </a:p>
        </p:txBody>
      </p:sp>
      <p:sp>
        <p:nvSpPr>
          <p:cNvPr id="10" name="Rectangle 2"/>
          <p:cNvSpPr txBox="1">
            <a:spLocks/>
          </p:cNvSpPr>
          <p:nvPr/>
        </p:nvSpPr>
        <p:spPr>
          <a:xfrm>
            <a:off x="457200" y="1772816"/>
            <a:ext cx="7931224" cy="1512168"/>
          </a:xfrm>
          <a:prstGeom prst="rect">
            <a:avLst/>
          </a:prstGeom>
        </p:spPr>
        <p:txBody>
          <a:bodyPr vert="horz">
            <a:no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5000"/>
              <a:buFont typeface="Wingdings 3"/>
              <a:buChar char=""/>
              <a:defRPr lang="pt-BR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lang="pt-BR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lang="pt-BR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lang="pt-BR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lang="pt-BR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lang="pt-BR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lang="pt-BR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pt-BR" sz="2000" dirty="0" smtClean="0"/>
              <a:t>A </a:t>
            </a:r>
            <a:r>
              <a:rPr lang="pt-BR" sz="2000" dirty="0" err="1" smtClean="0"/>
              <a:t>user</a:t>
            </a:r>
            <a:r>
              <a:rPr lang="pt-BR" sz="2000" dirty="0" smtClean="0"/>
              <a:t> </a:t>
            </a:r>
            <a:r>
              <a:rPr lang="pt-BR" sz="2000" dirty="0" err="1" smtClean="0"/>
              <a:t>story</a:t>
            </a:r>
            <a:r>
              <a:rPr lang="pt-BR" sz="2000" dirty="0" smtClean="0"/>
              <a:t>/especificação a ser criada deverá levar em conta os seguintes casos de teste: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2924944"/>
            <a:ext cx="2886478" cy="1276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42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63272" cy="1143000"/>
          </a:xfrm>
        </p:spPr>
        <p:txBody>
          <a:bodyPr>
            <a:normAutofit/>
          </a:bodyPr>
          <a:lstStyle/>
          <a:p>
            <a:r>
              <a:rPr lang="pt-BR" sz="2600" dirty="0" smtClean="0">
                <a:solidFill>
                  <a:schemeClr val="tx1"/>
                </a:solidFill>
              </a:rPr>
              <a:t>BDD – Exemplo no Visual Studio 2015</a:t>
            </a:r>
            <a:endParaRPr lang="pt-BR" sz="2600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323528" y="1126580"/>
            <a:ext cx="8496944" cy="790252"/>
          </a:xfrm>
        </p:spPr>
        <p:txBody>
          <a:bodyPr>
            <a:normAutofit/>
          </a:bodyPr>
          <a:lstStyle/>
          <a:p>
            <a:r>
              <a:rPr lang="pt-BR" sz="2100" dirty="0" smtClean="0"/>
              <a:t>A seguir está um possível conteúdo para a </a:t>
            </a:r>
            <a:r>
              <a:rPr lang="pt-BR" sz="2100" dirty="0" err="1" smtClean="0"/>
              <a:t>user</a:t>
            </a:r>
            <a:r>
              <a:rPr lang="pt-BR" sz="2100" dirty="0" smtClean="0"/>
              <a:t> </a:t>
            </a:r>
            <a:r>
              <a:rPr lang="pt-BR" sz="2100" dirty="0" err="1" smtClean="0"/>
              <a:t>story</a:t>
            </a:r>
            <a:r>
              <a:rPr lang="pt-BR" sz="2100" dirty="0" smtClean="0"/>
              <a:t>:</a:t>
            </a:r>
            <a:endParaRPr lang="pt-BR" sz="21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1628800"/>
            <a:ext cx="5347352" cy="5072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662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63272" cy="1143000"/>
          </a:xfrm>
        </p:spPr>
        <p:txBody>
          <a:bodyPr>
            <a:normAutofit/>
          </a:bodyPr>
          <a:lstStyle/>
          <a:p>
            <a:r>
              <a:rPr lang="pt-BR" sz="2600" dirty="0" smtClean="0"/>
              <a:t>BDD – Exemplo no Visual Studio 2015</a:t>
            </a:r>
            <a:endParaRPr lang="pt-BR" sz="2600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323528" y="1126580"/>
            <a:ext cx="8496944" cy="790252"/>
          </a:xfrm>
        </p:spPr>
        <p:txBody>
          <a:bodyPr>
            <a:normAutofit fontScale="85000" lnSpcReduction="20000"/>
          </a:bodyPr>
          <a:lstStyle/>
          <a:p>
            <a:r>
              <a:rPr lang="pt-BR" sz="2100" dirty="0" smtClean="0"/>
              <a:t>O próximo passo será a criação de uma classe baseada no </a:t>
            </a:r>
            <a:r>
              <a:rPr lang="pt-BR" sz="2100" dirty="0" err="1" smtClean="0"/>
              <a:t>template</a:t>
            </a:r>
            <a:r>
              <a:rPr lang="pt-BR" sz="2100" dirty="0" smtClean="0"/>
              <a:t> “</a:t>
            </a:r>
            <a:r>
              <a:rPr lang="pt-BR" sz="2100" dirty="0" err="1" smtClean="0"/>
              <a:t>SpecFlow</a:t>
            </a:r>
            <a:r>
              <a:rPr lang="pt-BR" sz="2100" dirty="0" smtClean="0"/>
              <a:t> </a:t>
            </a:r>
            <a:r>
              <a:rPr lang="pt-BR" sz="2100" dirty="0" err="1" smtClean="0"/>
              <a:t>Step</a:t>
            </a:r>
            <a:r>
              <a:rPr lang="pt-BR" sz="2100" dirty="0" smtClean="0"/>
              <a:t> </a:t>
            </a:r>
            <a:r>
              <a:rPr lang="pt-BR" sz="2100" dirty="0" err="1" smtClean="0"/>
              <a:t>Definition</a:t>
            </a:r>
            <a:r>
              <a:rPr lang="pt-BR" sz="2100" dirty="0" smtClean="0"/>
              <a:t>” → esta estrutura fará a conexão entre a </a:t>
            </a:r>
            <a:r>
              <a:rPr lang="pt-BR" sz="2100" dirty="0" err="1" smtClean="0"/>
              <a:t>user</a:t>
            </a:r>
            <a:r>
              <a:rPr lang="pt-BR" sz="2100" dirty="0" smtClean="0"/>
              <a:t> </a:t>
            </a:r>
            <a:r>
              <a:rPr lang="pt-BR" sz="2100" dirty="0" err="1" smtClean="0"/>
              <a:t>story</a:t>
            </a:r>
            <a:r>
              <a:rPr lang="pt-BR" sz="2100" dirty="0" smtClean="0"/>
              <a:t> e a classe </a:t>
            </a:r>
            <a:r>
              <a:rPr lang="pt-BR" sz="2100" dirty="0" err="1" smtClean="0"/>
              <a:t>ConversorTemperatura</a:t>
            </a:r>
            <a:r>
              <a:rPr lang="pt-BR" sz="2100" dirty="0" smtClean="0"/>
              <a:t>:</a:t>
            </a:r>
            <a:endParaRPr lang="pt-BR" sz="21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51" y="1988840"/>
            <a:ext cx="7480697" cy="3914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221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63272" cy="1143000"/>
          </a:xfrm>
        </p:spPr>
        <p:txBody>
          <a:bodyPr>
            <a:normAutofit/>
          </a:bodyPr>
          <a:lstStyle/>
          <a:p>
            <a:r>
              <a:rPr lang="pt-BR" sz="2600" dirty="0" smtClean="0"/>
              <a:t>BDD – Exemplo no Visual Studio 2015</a:t>
            </a:r>
            <a:endParaRPr lang="pt-BR" sz="2600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323528" y="1126580"/>
            <a:ext cx="8496944" cy="790252"/>
          </a:xfrm>
        </p:spPr>
        <p:txBody>
          <a:bodyPr>
            <a:normAutofit fontScale="92500" lnSpcReduction="20000"/>
          </a:bodyPr>
          <a:lstStyle/>
          <a:p>
            <a:r>
              <a:rPr lang="pt-BR" sz="2100" dirty="0" smtClean="0"/>
              <a:t>Em termos práticos, este novo arquivo conterá uma classe responsável por validar os diferentes cenários especificados anteriormente:</a:t>
            </a:r>
            <a:endParaRPr lang="pt-BR" sz="2100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988840"/>
            <a:ext cx="6433920" cy="4682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530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63272" cy="1143000"/>
          </a:xfrm>
        </p:spPr>
        <p:txBody>
          <a:bodyPr>
            <a:normAutofit/>
          </a:bodyPr>
          <a:lstStyle/>
          <a:p>
            <a:r>
              <a:rPr lang="pt-BR" sz="2600" dirty="0" smtClean="0"/>
              <a:t>BDD – Exemplo no Visual Studio 2015</a:t>
            </a:r>
            <a:endParaRPr lang="pt-BR" sz="2600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323528" y="1126580"/>
            <a:ext cx="8496944" cy="1438324"/>
          </a:xfrm>
        </p:spPr>
        <p:txBody>
          <a:bodyPr>
            <a:normAutofit fontScale="77500" lnSpcReduction="20000"/>
          </a:bodyPr>
          <a:lstStyle/>
          <a:p>
            <a:r>
              <a:rPr lang="pt-BR" sz="2100" dirty="0" smtClean="0"/>
              <a:t>Expressões regulares serão utilizadas como “</a:t>
            </a:r>
            <a:r>
              <a:rPr lang="pt-BR" sz="2100" dirty="0" err="1" smtClean="0"/>
              <a:t>placeholders</a:t>
            </a:r>
            <a:r>
              <a:rPr lang="pt-BR" sz="2100" dirty="0" smtClean="0"/>
              <a:t>”, a fim de possibilitar a correta leitura dos parâmetros</a:t>
            </a:r>
          </a:p>
          <a:p>
            <a:endParaRPr lang="pt-BR" sz="2100" dirty="0" smtClean="0"/>
          </a:p>
          <a:p>
            <a:r>
              <a:rPr lang="pt-BR" sz="2100" dirty="0" smtClean="0"/>
              <a:t>Cada </a:t>
            </a:r>
            <a:r>
              <a:rPr lang="pt-BR" sz="2100" dirty="0"/>
              <a:t>método definido em </a:t>
            </a:r>
            <a:r>
              <a:rPr lang="pt-BR" sz="2100" dirty="0" err="1" smtClean="0"/>
              <a:t>ConvTemperaturaStepDefinition</a:t>
            </a:r>
            <a:r>
              <a:rPr lang="pt-BR" sz="2100" dirty="0" smtClean="0"/>
              <a:t> corresponde ao mapeamento de uma sentença definida na </a:t>
            </a:r>
            <a:r>
              <a:rPr lang="pt-BR" sz="2100" dirty="0" err="1" smtClean="0"/>
              <a:t>user</a:t>
            </a:r>
            <a:r>
              <a:rPr lang="pt-BR" sz="2100" dirty="0" smtClean="0"/>
              <a:t> </a:t>
            </a:r>
            <a:r>
              <a:rPr lang="pt-BR" sz="2100" dirty="0" err="1" smtClean="0"/>
              <a:t>story</a:t>
            </a:r>
            <a:r>
              <a:rPr lang="pt-BR" sz="2100" dirty="0" smtClean="0"/>
              <a:t> (os atributos equivalem às palavras-chaves em inglês):</a:t>
            </a:r>
            <a:endParaRPr lang="pt-BR" sz="2100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2708920"/>
            <a:ext cx="5909406" cy="3749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240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63272" cy="1143000"/>
          </a:xfrm>
        </p:spPr>
        <p:txBody>
          <a:bodyPr>
            <a:normAutofit/>
          </a:bodyPr>
          <a:lstStyle/>
          <a:p>
            <a:r>
              <a:rPr lang="pt-BR" sz="2600" dirty="0" smtClean="0">
                <a:solidFill>
                  <a:schemeClr val="tx1"/>
                </a:solidFill>
              </a:rPr>
              <a:t>BDD – Exemplo no Visual Studio 2015</a:t>
            </a:r>
            <a:endParaRPr lang="pt-BR" sz="2600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323528" y="1126580"/>
            <a:ext cx="8496944" cy="430212"/>
          </a:xfrm>
        </p:spPr>
        <p:txBody>
          <a:bodyPr>
            <a:normAutofit fontScale="62500" lnSpcReduction="20000"/>
          </a:bodyPr>
          <a:lstStyle/>
          <a:p>
            <a:r>
              <a:rPr lang="pt-BR" sz="2100" dirty="0" smtClean="0"/>
              <a:t>Uma possível </a:t>
            </a:r>
            <a:r>
              <a:rPr lang="pt-BR" sz="2100" dirty="0"/>
              <a:t>implementação </a:t>
            </a:r>
            <a:r>
              <a:rPr lang="pt-BR" sz="2100" dirty="0" smtClean="0"/>
              <a:t>para </a:t>
            </a:r>
            <a:r>
              <a:rPr lang="pt-BR" sz="2100" dirty="0" err="1" smtClean="0"/>
              <a:t>ConvTemperaturaStepDefinition</a:t>
            </a:r>
            <a:r>
              <a:rPr lang="pt-BR" sz="2100" dirty="0" smtClean="0"/>
              <a:t> </a:t>
            </a:r>
            <a:r>
              <a:rPr lang="pt-BR" sz="2100" dirty="0"/>
              <a:t>(utilizando a classe </a:t>
            </a:r>
            <a:r>
              <a:rPr lang="pt-BR" sz="2100" dirty="0" err="1"/>
              <a:t>Assert</a:t>
            </a:r>
            <a:r>
              <a:rPr lang="pt-BR" sz="2100" dirty="0"/>
              <a:t> do framework MS Test)</a:t>
            </a:r>
            <a:r>
              <a:rPr lang="pt-BR" sz="2100" dirty="0" smtClean="0"/>
              <a:t> seria:</a:t>
            </a:r>
            <a:endParaRPr lang="pt-BR" sz="21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1591603"/>
            <a:ext cx="5668568" cy="5205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140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63272" cy="1143000"/>
          </a:xfrm>
        </p:spPr>
        <p:txBody>
          <a:bodyPr>
            <a:normAutofit/>
          </a:bodyPr>
          <a:lstStyle/>
          <a:p>
            <a:r>
              <a:rPr lang="pt-BR" sz="2600" dirty="0" smtClean="0">
                <a:solidFill>
                  <a:schemeClr val="tx1"/>
                </a:solidFill>
              </a:rPr>
              <a:t>BDD – Exemplo no Visual Studio 2015</a:t>
            </a:r>
            <a:endParaRPr lang="pt-BR" sz="2600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323528" y="1198588"/>
            <a:ext cx="8496944" cy="430212"/>
          </a:xfrm>
        </p:spPr>
        <p:txBody>
          <a:bodyPr>
            <a:normAutofit/>
          </a:bodyPr>
          <a:lstStyle/>
          <a:p>
            <a:r>
              <a:rPr lang="pt-BR" sz="1800" dirty="0" smtClean="0"/>
              <a:t>É possível tanto a execução, quanto o “debug” de uma </a:t>
            </a:r>
            <a:r>
              <a:rPr lang="pt-BR" sz="1800" dirty="0" err="1" smtClean="0"/>
              <a:t>user</a:t>
            </a:r>
            <a:r>
              <a:rPr lang="pt-BR" sz="1800" dirty="0" smtClean="0"/>
              <a:t> </a:t>
            </a:r>
            <a:r>
              <a:rPr lang="pt-BR" sz="1800" dirty="0" err="1" smtClean="0"/>
              <a:t>story</a:t>
            </a:r>
            <a:r>
              <a:rPr lang="pt-BR" sz="1800" dirty="0" smtClean="0"/>
              <a:t>:</a:t>
            </a:r>
            <a:endParaRPr lang="pt-BR" sz="18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1556792"/>
            <a:ext cx="4340714" cy="504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439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Recursos Utilizados</a:t>
            </a:r>
            <a:endParaRPr lang="pt-BR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Visual Studio </a:t>
            </a:r>
            <a:r>
              <a:rPr lang="pt-BR" dirty="0" err="1" smtClean="0"/>
              <a:t>Community</a:t>
            </a:r>
            <a:r>
              <a:rPr lang="pt-BR" dirty="0" smtClean="0"/>
              <a:t> 2015</a:t>
            </a:r>
          </a:p>
          <a:p>
            <a:endParaRPr lang="pt-BR" dirty="0"/>
          </a:p>
          <a:p>
            <a:r>
              <a:rPr lang="pt-BR" dirty="0" smtClean="0"/>
              <a:t>Visual </a:t>
            </a:r>
            <a:r>
              <a:rPr lang="pt-BR" dirty="0"/>
              <a:t>Studio </a:t>
            </a:r>
            <a:r>
              <a:rPr lang="pt-BR" dirty="0" smtClean="0"/>
              <a:t>2013 (preferencialmente com o Update 4)</a:t>
            </a:r>
          </a:p>
          <a:p>
            <a:endParaRPr lang="pt-BR" dirty="0"/>
          </a:p>
          <a:p>
            <a:r>
              <a:rPr lang="pt-BR" dirty="0" err="1" smtClean="0"/>
              <a:t>SpecFlow</a:t>
            </a:r>
            <a:endParaRPr lang="pt-BR" dirty="0" smtClean="0"/>
          </a:p>
          <a:p>
            <a:endParaRPr lang="pt-BR" dirty="0"/>
          </a:p>
          <a:p>
            <a:r>
              <a:rPr lang="pt-BR" dirty="0" smtClean="0"/>
              <a:t>Visual </a:t>
            </a:r>
            <a:r>
              <a:rPr lang="pt-BR" dirty="0"/>
              <a:t>Studio Unit </a:t>
            </a:r>
            <a:r>
              <a:rPr lang="pt-BR" dirty="0" err="1"/>
              <a:t>Testing</a:t>
            </a:r>
            <a:r>
              <a:rPr lang="pt-BR" dirty="0"/>
              <a:t> Framework (também conhecido como MS Test)</a:t>
            </a:r>
            <a:br>
              <a:rPr lang="pt-BR" dirty="0"/>
            </a:br>
            <a:endParaRPr lang="pt-BR" sz="15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63272" cy="1143000"/>
          </a:xfrm>
        </p:spPr>
        <p:txBody>
          <a:bodyPr>
            <a:normAutofit/>
          </a:bodyPr>
          <a:lstStyle/>
          <a:p>
            <a:r>
              <a:rPr lang="pt-BR" sz="2600" dirty="0" smtClean="0">
                <a:solidFill>
                  <a:schemeClr val="tx1"/>
                </a:solidFill>
              </a:rPr>
              <a:t>BDD – Exemplo no Visual Studio 2015</a:t>
            </a:r>
            <a:endParaRPr lang="pt-BR" sz="2600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323528" y="1198588"/>
            <a:ext cx="8496944" cy="430212"/>
          </a:xfrm>
        </p:spPr>
        <p:txBody>
          <a:bodyPr>
            <a:normAutofit fontScale="77500" lnSpcReduction="20000"/>
          </a:bodyPr>
          <a:lstStyle/>
          <a:p>
            <a:r>
              <a:rPr lang="pt-BR" sz="1800" dirty="0" smtClean="0"/>
              <a:t>Num primeiro momento a execução da </a:t>
            </a:r>
            <a:r>
              <a:rPr lang="pt-BR" sz="1800" dirty="0" err="1" smtClean="0"/>
              <a:t>user</a:t>
            </a:r>
            <a:r>
              <a:rPr lang="pt-BR" sz="1800" dirty="0" smtClean="0"/>
              <a:t> </a:t>
            </a:r>
            <a:r>
              <a:rPr lang="pt-BR" sz="1800" dirty="0" err="1" smtClean="0"/>
              <a:t>story</a:t>
            </a:r>
            <a:r>
              <a:rPr lang="pt-BR" sz="1800" dirty="0" smtClean="0"/>
              <a:t> resultará em falhas em todos os cenários:</a:t>
            </a:r>
            <a:endParaRPr lang="pt-BR" sz="1800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1628800"/>
            <a:ext cx="3672408" cy="4987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284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63272" cy="1143000"/>
          </a:xfrm>
        </p:spPr>
        <p:txBody>
          <a:bodyPr>
            <a:normAutofit/>
          </a:bodyPr>
          <a:lstStyle/>
          <a:p>
            <a:r>
              <a:rPr lang="pt-BR" sz="2600" dirty="0"/>
              <a:t>B</a:t>
            </a:r>
            <a:r>
              <a:rPr lang="pt-BR" sz="2600" dirty="0" smtClean="0"/>
              <a:t>DD - Exemplo no Visual Studio 2015</a:t>
            </a:r>
            <a:endParaRPr lang="pt-BR" sz="2600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323528" y="1455544"/>
            <a:ext cx="7992888" cy="605304"/>
          </a:xfrm>
        </p:spPr>
        <p:txBody>
          <a:bodyPr>
            <a:normAutofit/>
          </a:bodyPr>
          <a:lstStyle/>
          <a:p>
            <a:r>
              <a:rPr lang="pt-BR" sz="1800" dirty="0" smtClean="0"/>
              <a:t>Regras para a implementação da classe </a:t>
            </a:r>
            <a:r>
              <a:rPr lang="pt-BR" sz="1800" dirty="0" err="1" smtClean="0"/>
              <a:t>ConversorTemperatura</a:t>
            </a:r>
            <a:r>
              <a:rPr lang="pt-BR" sz="1800" dirty="0" smtClean="0"/>
              <a:t>:</a:t>
            </a:r>
          </a:p>
        </p:txBody>
      </p:sp>
      <p:sp>
        <p:nvSpPr>
          <p:cNvPr id="6" name="Rectangle 2"/>
          <p:cNvSpPr txBox="1">
            <a:spLocks/>
          </p:cNvSpPr>
          <p:nvPr/>
        </p:nvSpPr>
        <p:spPr>
          <a:xfrm>
            <a:off x="2627784" y="2852936"/>
            <a:ext cx="3665512" cy="1598144"/>
          </a:xfrm>
          <a:prstGeom prst="rect">
            <a:avLst/>
          </a:prstGeom>
          <a:solidFill>
            <a:srgbClr val="FFFF99"/>
          </a:solidFill>
        </p:spPr>
        <p:txBody>
          <a:bodyPr vert="horz">
            <a:no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5000"/>
              <a:buFont typeface="Wingdings 3"/>
              <a:buChar char=""/>
              <a:defRPr lang="pt-BR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lang="pt-BR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lang="pt-BR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lang="pt-BR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lang="pt-BR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lang="pt-BR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lang="pt-BR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>
              <a:buNone/>
            </a:pPr>
            <a:r>
              <a:rPr lang="pt-BR" sz="2800" dirty="0" smtClean="0"/>
              <a:t>C = (F – 32) / 1,8</a:t>
            </a:r>
          </a:p>
          <a:p>
            <a:pPr marL="109728" indent="0">
              <a:buNone/>
            </a:pPr>
            <a:endParaRPr lang="pt-BR" sz="2800" dirty="0"/>
          </a:p>
          <a:p>
            <a:pPr marL="109728" indent="0">
              <a:buNone/>
            </a:pPr>
            <a:r>
              <a:rPr lang="pt-BR" sz="2800" dirty="0" smtClean="0"/>
              <a:t>K = C + 273,15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223777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63272" cy="1143000"/>
          </a:xfrm>
        </p:spPr>
        <p:txBody>
          <a:bodyPr>
            <a:normAutofit/>
          </a:bodyPr>
          <a:lstStyle/>
          <a:p>
            <a:r>
              <a:rPr lang="pt-BR" sz="2600" dirty="0">
                <a:solidFill>
                  <a:schemeClr val="tx1"/>
                </a:solidFill>
              </a:rPr>
              <a:t>B</a:t>
            </a:r>
            <a:r>
              <a:rPr lang="pt-BR" sz="2600" dirty="0" smtClean="0">
                <a:solidFill>
                  <a:schemeClr val="tx1"/>
                </a:solidFill>
              </a:rPr>
              <a:t>DD - Exemplo no Visual Studio 2015</a:t>
            </a:r>
            <a:endParaRPr lang="pt-BR" sz="2600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323528" y="1455544"/>
            <a:ext cx="7992888" cy="605304"/>
          </a:xfrm>
        </p:spPr>
        <p:txBody>
          <a:bodyPr>
            <a:normAutofit/>
          </a:bodyPr>
          <a:lstStyle/>
          <a:p>
            <a:r>
              <a:rPr lang="pt-BR" sz="1800" dirty="0" smtClean="0"/>
              <a:t>Uma possível implementação da classe </a:t>
            </a:r>
            <a:r>
              <a:rPr lang="pt-BR" sz="1800" dirty="0" err="1" smtClean="0"/>
              <a:t>ConversorTemperatura</a:t>
            </a:r>
            <a:r>
              <a:rPr lang="pt-BR" sz="1800" dirty="0" smtClean="0"/>
              <a:t>: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998935"/>
            <a:ext cx="6744641" cy="3734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221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63272" cy="1143000"/>
          </a:xfrm>
        </p:spPr>
        <p:txBody>
          <a:bodyPr>
            <a:normAutofit/>
          </a:bodyPr>
          <a:lstStyle/>
          <a:p>
            <a:r>
              <a:rPr lang="pt-BR" sz="2600" dirty="0" smtClean="0">
                <a:solidFill>
                  <a:schemeClr val="tx1"/>
                </a:solidFill>
              </a:rPr>
              <a:t>BDD – Exemplo no Visual Studio 2015</a:t>
            </a:r>
            <a:endParaRPr lang="pt-BR" sz="2600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323528" y="1198588"/>
            <a:ext cx="8496944" cy="430212"/>
          </a:xfrm>
        </p:spPr>
        <p:txBody>
          <a:bodyPr>
            <a:normAutofit fontScale="85000" lnSpcReduction="10000"/>
          </a:bodyPr>
          <a:lstStyle/>
          <a:p>
            <a:r>
              <a:rPr lang="pt-BR" sz="1800" dirty="0" smtClean="0"/>
              <a:t>Uma nova execução da </a:t>
            </a:r>
            <a:r>
              <a:rPr lang="pt-BR" sz="1800" dirty="0" err="1" smtClean="0"/>
              <a:t>user</a:t>
            </a:r>
            <a:r>
              <a:rPr lang="pt-BR" sz="1800" dirty="0" smtClean="0"/>
              <a:t> </a:t>
            </a:r>
            <a:r>
              <a:rPr lang="pt-BR" sz="1800" dirty="0" err="1" smtClean="0"/>
              <a:t>story</a:t>
            </a:r>
            <a:r>
              <a:rPr lang="pt-BR" sz="1800" dirty="0" smtClean="0"/>
              <a:t> indicará então sucesso em todos os cenários:</a:t>
            </a:r>
            <a:endParaRPr lang="pt-BR" sz="18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1772816"/>
            <a:ext cx="3343742" cy="4020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798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63272" cy="1143000"/>
          </a:xfrm>
        </p:spPr>
        <p:txBody>
          <a:bodyPr>
            <a:normAutofit/>
          </a:bodyPr>
          <a:lstStyle/>
          <a:p>
            <a:r>
              <a:rPr lang="pt-BR" sz="2600" dirty="0">
                <a:solidFill>
                  <a:schemeClr val="tx1"/>
                </a:solidFill>
              </a:rPr>
              <a:t>B</a:t>
            </a:r>
            <a:r>
              <a:rPr lang="pt-BR" sz="2600" dirty="0" smtClean="0">
                <a:solidFill>
                  <a:schemeClr val="tx1"/>
                </a:solidFill>
              </a:rPr>
              <a:t>DD - Exemplo no Visual Studio 2015</a:t>
            </a:r>
            <a:endParaRPr lang="pt-BR" sz="2600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323528" y="1455544"/>
            <a:ext cx="7992888" cy="605304"/>
          </a:xfrm>
        </p:spPr>
        <p:txBody>
          <a:bodyPr>
            <a:normAutofit/>
          </a:bodyPr>
          <a:lstStyle/>
          <a:p>
            <a:r>
              <a:rPr lang="pt-BR" sz="1800" dirty="0" smtClean="0"/>
              <a:t>Uma possível </a:t>
            </a:r>
            <a:r>
              <a:rPr lang="pt-BR" sz="1800" dirty="0" err="1" smtClean="0"/>
              <a:t>refatoração</a:t>
            </a:r>
            <a:r>
              <a:rPr lang="pt-BR" sz="1800" dirty="0" smtClean="0"/>
              <a:t> da classe </a:t>
            </a:r>
            <a:r>
              <a:rPr lang="pt-BR" sz="1800" dirty="0" err="1" smtClean="0"/>
              <a:t>ConversorTemperatura</a:t>
            </a:r>
            <a:r>
              <a:rPr lang="pt-BR" sz="1800" dirty="0" smtClean="0"/>
              <a:t>: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2060848"/>
            <a:ext cx="5858693" cy="3734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070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63272" cy="1143000"/>
          </a:xfrm>
        </p:spPr>
        <p:txBody>
          <a:bodyPr>
            <a:normAutofit/>
          </a:bodyPr>
          <a:lstStyle/>
          <a:p>
            <a:r>
              <a:rPr lang="pt-BR" sz="2600" dirty="0" smtClean="0">
                <a:solidFill>
                  <a:schemeClr val="tx1"/>
                </a:solidFill>
              </a:rPr>
              <a:t>BDD – Exemplo no Visual Studio 2015</a:t>
            </a:r>
            <a:endParaRPr lang="pt-BR" sz="2600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323528" y="1198588"/>
            <a:ext cx="8496944" cy="430212"/>
          </a:xfrm>
        </p:spPr>
        <p:txBody>
          <a:bodyPr>
            <a:normAutofit/>
          </a:bodyPr>
          <a:lstStyle/>
          <a:p>
            <a:r>
              <a:rPr lang="pt-BR" sz="1800" dirty="0" smtClean="0"/>
              <a:t>Após a </a:t>
            </a:r>
            <a:r>
              <a:rPr lang="pt-BR" sz="1800" dirty="0" err="1" smtClean="0"/>
              <a:t>refatoração</a:t>
            </a:r>
            <a:r>
              <a:rPr lang="pt-BR" sz="1800" dirty="0" smtClean="0"/>
              <a:t>:</a:t>
            </a:r>
            <a:endParaRPr lang="pt-BR" sz="1800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1988840"/>
            <a:ext cx="3343742" cy="4020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517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pPr marL="109728" indent="0" algn="ctr">
              <a:buNone/>
            </a:pPr>
            <a:r>
              <a:rPr lang="pt-BR" sz="3600" dirty="0" smtClean="0"/>
              <a:t>Dúvidas, sugestões???</a:t>
            </a:r>
            <a:endParaRPr lang="pt-BR" sz="3600" dirty="0"/>
          </a:p>
        </p:txBody>
      </p:sp>
      <p:pic>
        <p:nvPicPr>
          <p:cNvPr id="4" name="Picture 2" descr="http://www.pontorh.com.br/wp-content/uploads/2014/10/superior-tecnico-e1413850002826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3140968"/>
            <a:ext cx="3584525" cy="2521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7564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Referências</a:t>
            </a:r>
            <a:endParaRPr lang="pt-BR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BR" sz="1800" dirty="0" smtClean="0"/>
          </a:p>
          <a:p>
            <a:r>
              <a:rPr lang="en-US" sz="1800" dirty="0"/>
              <a:t>Behavior Driven Development (BDD) com </a:t>
            </a:r>
            <a:r>
              <a:rPr lang="en-US" sz="1800" dirty="0" err="1" smtClean="0"/>
              <a:t>Specflow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 smtClean="0">
                <a:hlinkClick r:id="rId3"/>
              </a:rPr>
              <a:t>http</a:t>
            </a:r>
            <a:r>
              <a:rPr lang="en-US" sz="1800" dirty="0">
                <a:hlinkClick r:id="rId3"/>
              </a:rPr>
              <a:t>://</a:t>
            </a:r>
            <a:r>
              <a:rPr lang="en-US" sz="1800" dirty="0" smtClean="0">
                <a:hlinkClick r:id="rId3"/>
              </a:rPr>
              <a:t>www.devmedia.com.br/behavior-driven-development-bdd-com-specflow/29405</a:t>
            </a:r>
            <a:endParaRPr lang="en-US" sz="1800" dirty="0"/>
          </a:p>
          <a:p>
            <a:endParaRPr lang="pt-BR" sz="1800" dirty="0"/>
          </a:p>
          <a:p>
            <a:r>
              <a:rPr lang="pt-BR" sz="1800" dirty="0" err="1" smtClean="0"/>
              <a:t>Introducing</a:t>
            </a:r>
            <a:r>
              <a:rPr lang="pt-BR" sz="1800" dirty="0" smtClean="0"/>
              <a:t> BDD</a:t>
            </a:r>
            <a:br>
              <a:rPr lang="pt-BR" sz="1800" dirty="0" smtClean="0"/>
            </a:br>
            <a:r>
              <a:rPr lang="pt-BR" sz="1800" dirty="0" smtClean="0">
                <a:hlinkClick r:id="rId4"/>
              </a:rPr>
              <a:t>http</a:t>
            </a:r>
            <a:r>
              <a:rPr lang="pt-BR" sz="1800" dirty="0">
                <a:hlinkClick r:id="rId4"/>
              </a:rPr>
              <a:t>://dannorth.net/introducing-bdd</a:t>
            </a:r>
            <a:r>
              <a:rPr lang="pt-BR" sz="1800" dirty="0" smtClean="0">
                <a:hlinkClick r:id="rId4"/>
              </a:rPr>
              <a:t>/</a:t>
            </a:r>
            <a:endParaRPr lang="pt-BR" sz="1800" dirty="0" smtClean="0"/>
          </a:p>
          <a:p>
            <a:endParaRPr lang="pt-BR" sz="1800" dirty="0"/>
          </a:p>
          <a:p>
            <a:r>
              <a:rPr lang="pt-BR" sz="1800" dirty="0" smtClean="0"/>
              <a:t>Testes </a:t>
            </a:r>
            <a:r>
              <a:rPr lang="pt-BR" sz="1800" dirty="0"/>
              <a:t>Unitários no Visual </a:t>
            </a:r>
            <a:r>
              <a:rPr lang="pt-BR" sz="1800" dirty="0" smtClean="0"/>
              <a:t>Studio</a:t>
            </a:r>
            <a:br>
              <a:rPr lang="pt-BR" sz="1800" dirty="0" smtClean="0"/>
            </a:br>
            <a:r>
              <a:rPr lang="pt-BR" sz="1800" dirty="0" smtClean="0">
                <a:hlinkClick r:id="rId5"/>
              </a:rPr>
              <a:t>http</a:t>
            </a:r>
            <a:r>
              <a:rPr lang="pt-BR" sz="1800" dirty="0">
                <a:hlinkClick r:id="rId5"/>
              </a:rPr>
              <a:t>://</a:t>
            </a:r>
            <a:r>
              <a:rPr lang="pt-BR" sz="1800" dirty="0" smtClean="0">
                <a:hlinkClick r:id="rId5"/>
              </a:rPr>
              <a:t>www.devmedia.com.br/testes-unitarios-no-visual-studio-2012/27215</a:t>
            </a:r>
            <a:endParaRPr lang="pt-BR" sz="1800" dirty="0"/>
          </a:p>
          <a:p>
            <a:endParaRPr lang="pt-BR" sz="1800" dirty="0" smtClean="0"/>
          </a:p>
          <a:p>
            <a:r>
              <a:rPr lang="pt-BR" sz="1800" dirty="0" smtClean="0"/>
              <a:t>TDD - Test-</a:t>
            </a:r>
            <a:r>
              <a:rPr lang="pt-BR" sz="1800" dirty="0" err="1" smtClean="0"/>
              <a:t>Driven</a:t>
            </a:r>
            <a:r>
              <a:rPr lang="pt-BR" sz="1800" dirty="0" smtClean="0"/>
              <a:t> </a:t>
            </a:r>
            <a:r>
              <a:rPr lang="pt-BR" sz="1800" dirty="0" err="1" smtClean="0"/>
              <a:t>Development</a:t>
            </a:r>
            <a:r>
              <a:rPr lang="pt-BR" sz="1800" dirty="0" smtClean="0"/>
              <a:t/>
            </a:r>
            <a:br>
              <a:rPr lang="pt-BR" sz="1800" dirty="0" smtClean="0"/>
            </a:br>
            <a:r>
              <a:rPr lang="pt-BR" sz="1800" dirty="0">
                <a:hlinkClick r:id="rId6"/>
              </a:rPr>
              <a:t>http://</a:t>
            </a:r>
            <a:r>
              <a:rPr lang="pt-BR" sz="1800" dirty="0" smtClean="0">
                <a:hlinkClick r:id="rId6"/>
              </a:rPr>
              <a:t>pt.slideshare.net/renatogroff1/tdd-renato-groffe</a:t>
            </a: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804955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pPr marL="109728" indent="0" algn="ctr">
              <a:buNone/>
            </a:pPr>
            <a:r>
              <a:rPr lang="pt-BR" sz="3600" dirty="0" smtClean="0"/>
              <a:t>Obrigado!!!</a:t>
            </a:r>
            <a:endParaRPr lang="pt-BR" sz="3600" dirty="0"/>
          </a:p>
        </p:txBody>
      </p:sp>
      <p:pic>
        <p:nvPicPr>
          <p:cNvPr id="5" name="Picture 2" descr="http://netcoders.com.br/wiki/images/thumb/c/c9/Logo.png/322px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3356992"/>
            <a:ext cx="3067050" cy="542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Cenários comuns dentro do desenvolvimento de software</a:t>
            </a:r>
          </a:p>
          <a:p>
            <a:endParaRPr lang="pt-BR" dirty="0" smtClean="0">
              <a:solidFill>
                <a:srgbClr val="FF0000"/>
              </a:solidFill>
            </a:endParaRPr>
          </a:p>
          <a:p>
            <a:r>
              <a:rPr lang="pt-BR" dirty="0" smtClean="0"/>
              <a:t>Test-</a:t>
            </a:r>
            <a:r>
              <a:rPr lang="pt-BR" dirty="0" err="1" smtClean="0"/>
              <a:t>Driven</a:t>
            </a:r>
            <a:r>
              <a:rPr lang="pt-BR" dirty="0" smtClean="0"/>
              <a:t> </a:t>
            </a:r>
            <a:r>
              <a:rPr lang="pt-BR" dirty="0" err="1" smtClean="0"/>
              <a:t>Development</a:t>
            </a:r>
            <a:r>
              <a:rPr lang="pt-BR" dirty="0" smtClean="0"/>
              <a:t> (TDD): uma visão geral</a:t>
            </a:r>
          </a:p>
          <a:p>
            <a:endParaRPr lang="pt-BR" dirty="0"/>
          </a:p>
          <a:p>
            <a:r>
              <a:rPr lang="pt-BR" dirty="0" smtClean="0"/>
              <a:t>Testes Unitários no Visual Studio: um exemplo simples</a:t>
            </a:r>
          </a:p>
          <a:p>
            <a:endParaRPr lang="pt-BR" dirty="0"/>
          </a:p>
          <a:p>
            <a:r>
              <a:rPr lang="pt-BR" dirty="0" err="1" smtClean="0"/>
              <a:t>Behavior-Driven</a:t>
            </a:r>
            <a:r>
              <a:rPr lang="pt-BR" dirty="0" smtClean="0"/>
              <a:t> </a:t>
            </a:r>
            <a:r>
              <a:rPr lang="pt-BR" dirty="0" err="1"/>
              <a:t>Development</a:t>
            </a:r>
            <a:r>
              <a:rPr lang="pt-BR" dirty="0"/>
              <a:t> </a:t>
            </a:r>
            <a:r>
              <a:rPr lang="pt-BR" dirty="0" smtClean="0"/>
              <a:t>(BDD)</a:t>
            </a:r>
          </a:p>
          <a:p>
            <a:endParaRPr lang="pt-BR" dirty="0"/>
          </a:p>
          <a:p>
            <a:r>
              <a:rPr lang="pt-BR" dirty="0" smtClean="0"/>
              <a:t>BDD na plataforma .NET</a:t>
            </a:r>
            <a:endParaRPr lang="pt-BR" dirty="0" smtClean="0">
              <a:solidFill>
                <a:srgbClr val="FF0000"/>
              </a:solidFill>
            </a:endParaRPr>
          </a:p>
        </p:txBody>
      </p:sp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Agenda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63272" cy="1143000"/>
          </a:xfrm>
        </p:spPr>
        <p:txBody>
          <a:bodyPr>
            <a:normAutofit/>
          </a:bodyPr>
          <a:lstStyle/>
          <a:p>
            <a:r>
              <a:rPr lang="pt-BR" sz="2600" dirty="0" smtClean="0">
                <a:solidFill>
                  <a:schemeClr val="tx1"/>
                </a:solidFill>
              </a:rPr>
              <a:t>Fontes utilizados nesta apresentação</a:t>
            </a:r>
            <a:endParaRPr lang="pt-BR" sz="2600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395536" y="2564904"/>
            <a:ext cx="7992888" cy="2520280"/>
          </a:xfrm>
        </p:spPr>
        <p:txBody>
          <a:bodyPr>
            <a:normAutofit/>
          </a:bodyPr>
          <a:lstStyle/>
          <a:p>
            <a:r>
              <a:rPr lang="pt-BR" sz="1600" dirty="0" smtClean="0"/>
              <a:t>Para efetuar o download das soluções aqui apresentadas acesse:</a:t>
            </a:r>
            <a:br>
              <a:rPr lang="pt-BR" sz="1600" dirty="0" smtClean="0"/>
            </a:br>
            <a:endParaRPr lang="pt-BR" sz="1600" dirty="0" smtClean="0"/>
          </a:p>
          <a:p>
            <a:pPr marL="365760" lvl="1" indent="0">
              <a:buNone/>
            </a:pPr>
            <a:r>
              <a:rPr lang="pt-BR" sz="1600" dirty="0" smtClean="0"/>
              <a:t>Visual Studio 2013</a:t>
            </a:r>
            <a:r>
              <a:rPr lang="pt-BR" sz="1600" dirty="0"/>
              <a:t/>
            </a:r>
            <a:br>
              <a:rPr lang="pt-BR" sz="1600" dirty="0"/>
            </a:br>
            <a:r>
              <a:rPr lang="pt-BR" sz="1600" dirty="0">
                <a:hlinkClick r:id="rId3"/>
              </a:rPr>
              <a:t>https://</a:t>
            </a:r>
            <a:r>
              <a:rPr lang="pt-BR" sz="1600" dirty="0" smtClean="0">
                <a:hlinkClick r:id="rId3"/>
              </a:rPr>
              <a:t>gallery.technet.microsoft.com/Exemplo-de-aplicaes-7dd7cbf1</a:t>
            </a:r>
            <a:endParaRPr lang="pt-BR" sz="1600" dirty="0" smtClean="0"/>
          </a:p>
          <a:p>
            <a:endParaRPr lang="pt-BR" sz="1600" dirty="0"/>
          </a:p>
          <a:p>
            <a:pPr marL="365760" lvl="1" indent="0">
              <a:buNone/>
            </a:pPr>
            <a:r>
              <a:rPr lang="pt-BR" sz="1600" dirty="0"/>
              <a:t>Visual Studio </a:t>
            </a:r>
            <a:r>
              <a:rPr lang="pt-BR" sz="1600" dirty="0" smtClean="0"/>
              <a:t>2015</a:t>
            </a:r>
            <a:r>
              <a:rPr lang="pt-BR" sz="1600" dirty="0"/>
              <a:t/>
            </a:r>
            <a:br>
              <a:rPr lang="pt-BR" sz="1600" dirty="0"/>
            </a:br>
            <a:r>
              <a:rPr lang="pt-BR" sz="1600" dirty="0">
                <a:hlinkClick r:id="rId4"/>
              </a:rPr>
              <a:t>https://</a:t>
            </a:r>
            <a:r>
              <a:rPr lang="pt-BR" sz="1600" dirty="0" smtClean="0">
                <a:hlinkClick r:id="rId4"/>
              </a:rPr>
              <a:t>gallery.technet.microsoft.com/Exemplos-de-aplicaes-9b6252c8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299303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19256" cy="1143000"/>
          </a:xfrm>
        </p:spPr>
        <p:txBody>
          <a:bodyPr>
            <a:normAutofit/>
          </a:bodyPr>
          <a:lstStyle/>
          <a:p>
            <a:pPr algn="ctr"/>
            <a:r>
              <a:rPr lang="pt-BR" sz="3200" dirty="0" smtClean="0"/>
              <a:t>Software: esperado x entregue</a:t>
            </a:r>
            <a:endParaRPr lang="pt-BR" sz="3200" dirty="0"/>
          </a:p>
        </p:txBody>
      </p:sp>
      <p:pic>
        <p:nvPicPr>
          <p:cNvPr id="1026" name="Picture 2" descr="https://hqdashqs.files.wordpress.com/2009/04/projeto-de-softwar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2872" y="1340768"/>
            <a:ext cx="6227911" cy="4670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6842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63272" cy="1143000"/>
          </a:xfrm>
        </p:spPr>
        <p:txBody>
          <a:bodyPr>
            <a:normAutofit/>
          </a:bodyPr>
          <a:lstStyle/>
          <a:p>
            <a:r>
              <a:rPr lang="pt-BR" sz="2400" dirty="0" smtClean="0"/>
              <a:t>Desenvolvimento de Software atualmente...</a:t>
            </a:r>
            <a:endParaRPr lang="pt-BR" sz="2400" dirty="0"/>
          </a:p>
        </p:txBody>
      </p:sp>
      <p:pic>
        <p:nvPicPr>
          <p:cNvPr id="2052" name="Picture 4" descr="http://images.sodahead.com/polls/0/0/2/7/8/0/0/9/5/591152924_weight_of_world_2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562" y="2055506"/>
            <a:ext cx="2857500" cy="2847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https://encrypted-tbn1.gstatic.com/images?q=tbn:ANd9GcRfMDIRVHD3tHCXTSeJ6UVWn3BF1eLK5L0xGaC7b2iRy_zEL1WL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4897" y="3479494"/>
            <a:ext cx="1614608" cy="2073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 descr="http://www.produzindoeventos.com.br/wp-content/uploads/2012/03/7-erros-na-organizacao-de-eventos-600x369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1417638"/>
            <a:ext cx="2792696" cy="1717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http://imguol.com/2012/10/05/ilustracao-para-materia-de-comportamento-sobre-sobrecarga-1349454184946_615x300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2819" y="3501090"/>
            <a:ext cx="3178696" cy="1611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7800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2400" dirty="0" smtClean="0"/>
              <a:t>Testes são realmente vistos como algo importante?</a:t>
            </a:r>
            <a:endParaRPr lang="pt-BR" sz="2400" dirty="0"/>
          </a:p>
        </p:txBody>
      </p:sp>
      <p:pic>
        <p:nvPicPr>
          <p:cNvPr id="2050" name="Picture 2" descr="http://nathanleclaire.com/images/unit-test-angularjs-service/cowbo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1916832"/>
            <a:ext cx="4579709" cy="3024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5164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so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130000" t="-95000" r="40000" b="21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832DFE8B-39D3-4F7B-8F62-180F887A1D3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sobre debates</Template>
  <TotalTime>0</TotalTime>
  <Words>1515</Words>
  <Application>Microsoft Office PowerPoint</Application>
  <PresentationFormat>Apresentação na tela (4:3)</PresentationFormat>
  <Paragraphs>270</Paragraphs>
  <Slides>48</Slides>
  <Notes>48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48</vt:i4>
      </vt:variant>
    </vt:vector>
  </HeadingPairs>
  <TitlesOfParts>
    <vt:vector size="54" baseType="lpstr">
      <vt:lpstr>Calibri</vt:lpstr>
      <vt:lpstr>Lucida Sans Unicode</vt:lpstr>
      <vt:lpstr>Verdana</vt:lpstr>
      <vt:lpstr>Wingdings 2</vt:lpstr>
      <vt:lpstr>Wingdings 3</vt:lpstr>
      <vt:lpstr>Concurso</vt:lpstr>
      <vt:lpstr>BDD – Behavior-Driven Development</vt:lpstr>
      <vt:lpstr>Apresentação – Renato Groffe</vt:lpstr>
      <vt:lpstr>Contatos</vt:lpstr>
      <vt:lpstr>Recursos Utilizados</vt:lpstr>
      <vt:lpstr>Agenda</vt:lpstr>
      <vt:lpstr>Fontes utilizados nesta apresentação</vt:lpstr>
      <vt:lpstr>Software: esperado x entregue</vt:lpstr>
      <vt:lpstr>Desenvolvimento de Software atualmente...</vt:lpstr>
      <vt:lpstr>Testes são realmente vistos como algo importante?</vt:lpstr>
      <vt:lpstr>Desenvolvimento de Software – Cenários Comuns</vt:lpstr>
      <vt:lpstr>Surgem as Metodologias Ágeis...</vt:lpstr>
      <vt:lpstr>Metodologias Ágeis</vt:lpstr>
      <vt:lpstr>Metodologias Ágeis e Testes Unitários</vt:lpstr>
      <vt:lpstr>Características de Testes Unitários bem definidos</vt:lpstr>
      <vt:lpstr>Test-Driven Development: uma visão geral</vt:lpstr>
      <vt:lpstr>Ciclo de desenvolvimento em TDD</vt:lpstr>
      <vt:lpstr>TDD - Exemplo simples no Visual Studio 2015</vt:lpstr>
      <vt:lpstr>Behavior-Driven Development (BDD) – Origens </vt:lpstr>
      <vt:lpstr>Dificuldades na adoção de TDD</vt:lpstr>
      <vt:lpstr>Outras considerações sobre testes</vt:lpstr>
      <vt:lpstr>BDD: uma nova abordagem para testes automatizados</vt:lpstr>
      <vt:lpstr>BDD – Estrutura de uma User Story</vt:lpstr>
      <vt:lpstr>Ciclo de Desenvolvimento em BDD</vt:lpstr>
      <vt:lpstr>BDD - Benefícios</vt:lpstr>
      <vt:lpstr>BDD na plataforma .NET</vt:lpstr>
      <vt:lpstr>SpecFlow e o Visual Studio 2015</vt:lpstr>
      <vt:lpstr>SpecFlow e o Visual Studio 2015</vt:lpstr>
      <vt:lpstr>BDD - Exemplo no Visual Studio 2015</vt:lpstr>
      <vt:lpstr>BDD – Exemplo no Visual Studio 2015</vt:lpstr>
      <vt:lpstr>BDD – Exemplo no Visual Studio 2015</vt:lpstr>
      <vt:lpstr>BDD – Exemplo no Visual Studio 2015</vt:lpstr>
      <vt:lpstr>BDD – Exemplo no Visual Studio 2015</vt:lpstr>
      <vt:lpstr>BDD - Exemplo no Visual Studio 2015</vt:lpstr>
      <vt:lpstr>BDD – Exemplo no Visual Studio 2015</vt:lpstr>
      <vt:lpstr>BDD – Exemplo no Visual Studio 2015</vt:lpstr>
      <vt:lpstr>BDD – Exemplo no Visual Studio 2015</vt:lpstr>
      <vt:lpstr>BDD – Exemplo no Visual Studio 2015</vt:lpstr>
      <vt:lpstr>BDD – Exemplo no Visual Studio 2015</vt:lpstr>
      <vt:lpstr>BDD – Exemplo no Visual Studio 2015</vt:lpstr>
      <vt:lpstr>BDD – Exemplo no Visual Studio 2015</vt:lpstr>
      <vt:lpstr>BDD - Exemplo no Visual Studio 2015</vt:lpstr>
      <vt:lpstr>BDD - Exemplo no Visual Studio 2015</vt:lpstr>
      <vt:lpstr>BDD – Exemplo no Visual Studio 2015</vt:lpstr>
      <vt:lpstr>BDD - Exemplo no Visual Studio 2015</vt:lpstr>
      <vt:lpstr>BDD – Exemplo no Visual Studio 2015</vt:lpstr>
      <vt:lpstr>Apresentação do PowerPoint</vt:lpstr>
      <vt:lpstr>Referências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2015-02-20T15:32:55Z</dcterms:created>
  <dcterms:modified xsi:type="dcterms:W3CDTF">2015-09-05T10:49:11Z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TC101671239990</vt:lpwstr>
  </property>
</Properties>
</file>