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61" r:id="rId6"/>
    <p:sldId id="271" r:id="rId7"/>
    <p:sldId id="260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C43C7-4202-7248-8839-F364CDCCFCCF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BF4CE-9777-DB48-8E22-875C86F2D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model is gets</a:t>
            </a:r>
            <a:r>
              <a:rPr lang="en-US" baseline="0" dirty="0" smtClean="0"/>
              <a:t> accuracy too low, then change the threshold for setting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BF4CE-9777-DB48-8E22-875C86F2D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1 and Type 2 error or alpha and beta.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BF4CE-9777-DB48-8E22-875C86F2D0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BF4CE-9777-DB48-8E22-875C86F2D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3/2/16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3/2/16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avan.name/roc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10 – Logistic Regression (Part 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Hasheminia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22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Threshold</a:t>
            </a:r>
            <a:endParaRPr lang="en-US" dirty="0"/>
          </a:p>
        </p:txBody>
      </p:sp>
      <p:pic>
        <p:nvPicPr>
          <p:cNvPr id="4" name="Content Placeholder 3" descr="Screen Shot 2016-02-27 at 8.28.4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17" b="-58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764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the Threshold</a:t>
            </a:r>
            <a:endParaRPr lang="en-US" dirty="0"/>
          </a:p>
        </p:txBody>
      </p:sp>
      <p:pic>
        <p:nvPicPr>
          <p:cNvPr id="4" name="Content Placeholder 3" descr="Screen Shot 2016-02-27 at 8.30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r="1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047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pic>
        <p:nvPicPr>
          <p:cNvPr id="4" name="Content Placeholder 3" descr="Screen Shot 2016-02-27 at 8.31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10" r="-6310"/>
          <a:stretch>
            <a:fillRect/>
          </a:stretch>
        </p:blipFill>
        <p:spPr>
          <a:xfrm>
            <a:off x="568325" y="1417638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259765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explore 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http://www.navan.name/roc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After Instructor’s instructions please team-up with with another student and explain ROC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Under Curve (AUC)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measures used to evaluate Classification Algorithms is Area Under Cure (AUC) of ROC.</a:t>
            </a:r>
          </a:p>
          <a:p>
            <a:r>
              <a:rPr lang="en-US" dirty="0" smtClean="0"/>
              <a:t>Usually the model which has the largest AUC is considered the best classification model.</a:t>
            </a:r>
          </a:p>
          <a:p>
            <a:r>
              <a:rPr lang="en-US" dirty="0" smtClean="0"/>
              <a:t>AUC is a number between (0.5 and 1). Why couldn’t it be less than 0.5?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51"/>
          <a:stretch/>
        </p:blipFill>
        <p:spPr>
          <a:xfrm>
            <a:off x="2317749" y="3841750"/>
            <a:ext cx="4159251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98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Classification Model is better?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5172" r="-5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842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adjust </a:t>
            </a:r>
            <a:r>
              <a:rPr lang="en-US" dirty="0"/>
              <a:t>Logistic </a:t>
            </a:r>
            <a:r>
              <a:rPr lang="en-US" dirty="0" smtClean="0"/>
              <a:t>Regression coefficients for unbalanced data</a:t>
            </a:r>
            <a:endParaRPr lang="en-US" dirty="0"/>
          </a:p>
          <a:p>
            <a:r>
              <a:rPr lang="en-US" dirty="0"/>
              <a:t>FP/FN/TP/TN/FPR/TPR</a:t>
            </a:r>
          </a:p>
          <a:p>
            <a:r>
              <a:rPr lang="en-US" dirty="0" smtClean="0"/>
              <a:t>How changing Threshold can change FPR/TPR/FNR/TNR</a:t>
            </a:r>
            <a:endParaRPr lang="en-US" dirty="0"/>
          </a:p>
          <a:p>
            <a:r>
              <a:rPr lang="en-US" dirty="0" smtClean="0"/>
              <a:t>What ROC curves mean</a:t>
            </a:r>
            <a:endParaRPr lang="en-US" dirty="0"/>
          </a:p>
          <a:p>
            <a:r>
              <a:rPr lang="en-US" dirty="0" smtClean="0"/>
              <a:t>How to calculate Area </a:t>
            </a:r>
            <a:r>
              <a:rPr lang="en-US" dirty="0"/>
              <a:t>Under Curve</a:t>
            </a:r>
          </a:p>
          <a:p>
            <a:r>
              <a:rPr lang="en-US" dirty="0"/>
              <a:t>How to compare classification </a:t>
            </a:r>
            <a:r>
              <a:rPr lang="en-US" dirty="0" smtClean="0"/>
              <a:t>algorithms using AUC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9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Unbalanced observations and Logistic Regression</a:t>
            </a:r>
          </a:p>
          <a:p>
            <a:r>
              <a:rPr lang="en-US" dirty="0" smtClean="0"/>
              <a:t>FP/FN/TP/TN/FPR/TPR</a:t>
            </a:r>
          </a:p>
          <a:p>
            <a:r>
              <a:rPr lang="en-US" dirty="0" smtClean="0"/>
              <a:t>The effect of changing Threshold</a:t>
            </a:r>
          </a:p>
          <a:p>
            <a:r>
              <a:rPr lang="en-US" dirty="0" smtClean="0"/>
              <a:t>ROC curves</a:t>
            </a:r>
          </a:p>
          <a:p>
            <a:r>
              <a:rPr lang="en-US" dirty="0" smtClean="0"/>
              <a:t>Area Under Curve</a:t>
            </a:r>
          </a:p>
          <a:p>
            <a:r>
              <a:rPr lang="en-US" dirty="0" smtClean="0"/>
              <a:t>How to compare classification algorithms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5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- How do we interpret this?</a:t>
            </a:r>
            <a:endParaRPr lang="en-US" dirty="0"/>
          </a:p>
        </p:txBody>
      </p:sp>
      <p:pic>
        <p:nvPicPr>
          <p:cNvPr id="6" name="Content Placeholder 5" descr="Screen Shot 2016-02-27 at 8.13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717" b="-41717"/>
          <a:stretch>
            <a:fillRect/>
          </a:stretch>
        </p:blipFill>
        <p:spPr>
          <a:xfrm>
            <a:off x="457200" y="1838325"/>
            <a:ext cx="7620000" cy="4800600"/>
          </a:xfrm>
        </p:spPr>
      </p:pic>
    </p:spTree>
    <p:extLst>
      <p:ext uri="{BB962C8B-B14F-4D97-AF65-F5344CB8AC3E}">
        <p14:creationId xmlns:p14="http://schemas.microsoft.com/office/powerpoint/2010/main" val="14233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Case-Control Sampling and Logistic Regression</a:t>
            </a:r>
            <a:endParaRPr lang="en-US" dirty="0"/>
          </a:p>
        </p:txBody>
      </p:sp>
      <p:pic>
        <p:nvPicPr>
          <p:cNvPr id="4" name="Content Placeholder 3" descr="Screen Shot 2016-02-27 at 8.16.4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208" b="-148208"/>
          <a:stretch>
            <a:fillRect/>
          </a:stretch>
        </p:blipFill>
        <p:spPr>
          <a:xfrm>
            <a:off x="298450" y="0"/>
            <a:ext cx="7620000" cy="4800600"/>
          </a:xfrm>
        </p:spPr>
      </p:pic>
      <p:pic>
        <p:nvPicPr>
          <p:cNvPr id="5" name="Picture 4" descr="Screen Shot 2016-02-27 at 8.16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1" y="2970493"/>
            <a:ext cx="8115300" cy="1236381"/>
          </a:xfrm>
          <a:prstGeom prst="rect">
            <a:avLst/>
          </a:prstGeom>
        </p:spPr>
      </p:pic>
      <p:pic>
        <p:nvPicPr>
          <p:cNvPr id="6" name="Picture 5" descr="Screen Shot 2016-02-27 at 8.1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984624"/>
            <a:ext cx="7839075" cy="20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</a:t>
            </a:r>
            <a:endParaRPr lang="en-US" dirty="0"/>
          </a:p>
        </p:txBody>
      </p:sp>
      <p:pic>
        <p:nvPicPr>
          <p:cNvPr id="6" name="Content Placeholder 5" descr="Screen Shot 2016-02-27 at 8.19.2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72" b="-45472"/>
          <a:stretch>
            <a:fillRect/>
          </a:stretch>
        </p:blipFill>
        <p:spPr>
          <a:xfrm>
            <a:off x="0" y="274638"/>
            <a:ext cx="7620000" cy="4800600"/>
          </a:xfrm>
        </p:spPr>
      </p:pic>
      <p:sp>
        <p:nvSpPr>
          <p:cNvPr id="7" name="TextBox 6"/>
          <p:cNvSpPr txBox="1"/>
          <p:nvPr/>
        </p:nvSpPr>
        <p:spPr>
          <a:xfrm>
            <a:off x="457200" y="3984625"/>
            <a:ext cx="7337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(23 + 252)/10000 errors – a 2.75% misclassification rate! Is it good?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Some caveats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This is training error, and we may be over-fitting. But this is not a big concern in this case since n = 10000 and we only used 4 parameters.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If we classify everything as No – then we make only 3.33% error.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Of the true No’s, we make 23/9667 = 0.2% errors; of the true Yes’s, we make 242/333 = 75.7% errors!</a:t>
            </a:r>
          </a:p>
        </p:txBody>
      </p:sp>
    </p:spTree>
    <p:extLst>
      <p:ext uri="{BB962C8B-B14F-4D97-AF65-F5344CB8AC3E}">
        <p14:creationId xmlns:p14="http://schemas.microsoft.com/office/powerpoint/2010/main" val="294060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3-02 at 5.14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395" b="-193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6069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or Sensitivity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49" y="1417638"/>
            <a:ext cx="7909851" cy="3559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750" y="5270500"/>
            <a:ext cx="6953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predicting a marble color either green or red. There are 10 of each. If the model identifies 8 of the green marbles as green, the recall, or sensitivity, is .8. However, this says nothing about the number of </a:t>
            </a:r>
            <a:r>
              <a:rPr lang="en-US" i="1" dirty="0"/>
              <a:t>red</a:t>
            </a:r>
            <a:r>
              <a:rPr lang="en-US" dirty="0"/>
              <a:t> marbles that are also identified as green.</a:t>
            </a:r>
          </a:p>
        </p:txBody>
      </p:sp>
    </p:spTree>
    <p:extLst>
      <p:ext uri="{BB962C8B-B14F-4D97-AF65-F5344CB8AC3E}">
        <p14:creationId xmlns:p14="http://schemas.microsoft.com/office/powerpoint/2010/main" val="209117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3717" b="-23717"/>
          <a:stretch>
            <a:fillRect/>
          </a:stretch>
        </p:blipFill>
        <p:spPr>
          <a:xfrm>
            <a:off x="457200" y="996950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841375" y="5397500"/>
            <a:ext cx="679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Imagine predicting a marble color either green or red. There are 10 of each. If the model identifies 8 of the green marbles as green, the recall, or sensitivity, is .8. However, this says nothing about the number of </a:t>
            </a:r>
            <a:r>
              <a:rPr lang="en-US" i="1" dirty="0"/>
              <a:t>red</a:t>
            </a:r>
            <a:r>
              <a:rPr lang="en-US" dirty="0"/>
              <a:t> marbles that are also identified as green.</a:t>
            </a:r>
          </a:p>
        </p:txBody>
      </p:sp>
    </p:spTree>
    <p:extLst>
      <p:ext uri="{BB962C8B-B14F-4D97-AF65-F5344CB8AC3E}">
        <p14:creationId xmlns:p14="http://schemas.microsoft.com/office/powerpoint/2010/main" val="98829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Data - continues</a:t>
            </a:r>
            <a:endParaRPr lang="en-US" dirty="0"/>
          </a:p>
        </p:txBody>
      </p:sp>
      <p:pic>
        <p:nvPicPr>
          <p:cNvPr id="4" name="Content Placeholder 5" descr="Screen Shot 2016-02-27 at 8.19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472" b="-45472"/>
          <a:stretch>
            <a:fillRect/>
          </a:stretch>
        </p:blipFill>
        <p:spPr>
          <a:xfrm>
            <a:off x="203200" y="274638"/>
            <a:ext cx="7620000" cy="4800600"/>
          </a:xfrm>
        </p:spPr>
      </p:pic>
      <p:sp>
        <p:nvSpPr>
          <p:cNvPr id="5" name="TextBox 4"/>
          <p:cNvSpPr txBox="1"/>
          <p:nvPr/>
        </p:nvSpPr>
        <p:spPr>
          <a:xfrm>
            <a:off x="698500" y="4397375"/>
            <a:ext cx="673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Negative Ratio =75.7% , False Positive Rate = 0.2%  </a:t>
            </a:r>
            <a:endParaRPr lang="en-US" dirty="0"/>
          </a:p>
        </p:txBody>
      </p:sp>
      <p:pic>
        <p:nvPicPr>
          <p:cNvPr id="6" name="Picture 5" descr="Screen Shot 2016-02-27 at 8.28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75238"/>
            <a:ext cx="8051800" cy="133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315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2809</TotalTime>
  <Words>477</Words>
  <Application>Microsoft Macintosh PowerPoint</Application>
  <PresentationFormat>On-screen Show (4:3)</PresentationFormat>
  <Paragraphs>46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Lecture 10 – Logistic Regression (Part 2)</vt:lpstr>
      <vt:lpstr>Agenda</vt:lpstr>
      <vt:lpstr>Quiz - How do we interpret this?</vt:lpstr>
      <vt:lpstr>Case-Control Sampling and Logistic Regression</vt:lpstr>
      <vt:lpstr>Credit Data</vt:lpstr>
      <vt:lpstr>PowerPoint Presentation</vt:lpstr>
      <vt:lpstr>Recall or Sensitivity</vt:lpstr>
      <vt:lpstr>Precision</vt:lpstr>
      <vt:lpstr>Credit Data - continues</vt:lpstr>
      <vt:lpstr>Changing Threshold</vt:lpstr>
      <vt:lpstr>Varying the Threshold</vt:lpstr>
      <vt:lpstr>ROC Curve</vt:lpstr>
      <vt:lpstr>Let’s explore ROC</vt:lpstr>
      <vt:lpstr>Area Under Curve (AUC)</vt:lpstr>
      <vt:lpstr>Which Classification Model is better?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– Logistic Regression (Part 2)</dc:title>
  <dc:creator>HH</dc:creator>
  <cp:lastModifiedBy>Karla Leibowitz</cp:lastModifiedBy>
  <cp:revision>13</cp:revision>
  <dcterms:created xsi:type="dcterms:W3CDTF">2016-02-28T04:00:34Z</dcterms:created>
  <dcterms:modified xsi:type="dcterms:W3CDTF">2016-03-04T23:40:10Z</dcterms:modified>
</cp:coreProperties>
</file>