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57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60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14F8-0908-E94B-A276-650BF038CD98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27CB0-16DD-FA42-AE41-4B851B1D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0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gives you zeros and 1, 1 if the test fails 0 if success : 1 if y&lt;&gt;predicted value</a:t>
            </a:r>
          </a:p>
          <a:p>
            <a:r>
              <a:rPr lang="en-US" baseline="0" dirty="0" smtClean="0"/>
              <a:t>How many times you misclassify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K is large the flexibility goes down.  When</a:t>
            </a:r>
            <a:r>
              <a:rPr lang="en-US" baseline="0" dirty="0" smtClean="0"/>
              <a:t> K is 1 definitely </a:t>
            </a:r>
            <a:r>
              <a:rPr lang="en-US" baseline="0" dirty="0" err="1" smtClean="0"/>
              <a:t>overfit</a:t>
            </a:r>
            <a:r>
              <a:rPr lang="en-US" baseline="0" dirty="0" smtClean="0"/>
              <a:t> and K big can be </a:t>
            </a:r>
            <a:r>
              <a:rPr lang="en-US" baseline="0" dirty="0" err="1" smtClean="0"/>
              <a:t>underfit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“uniform” for weights otherwise algorithm will select on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at most 4 inputs, standardize</a:t>
            </a:r>
            <a:r>
              <a:rPr lang="en-US" baseline="0" dirty="0" smtClean="0"/>
              <a:t>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8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Coment</a:t>
            </a:r>
            <a:r>
              <a:rPr lang="en-US" dirty="0" smtClean="0"/>
              <a:t> Less flexible in </a:t>
            </a:r>
            <a:r>
              <a:rPr lang="en-US" dirty="0" err="1" smtClean="0"/>
              <a:t>multispace</a:t>
            </a:r>
            <a:r>
              <a:rPr lang="en-US" baseline="0" dirty="0" smtClean="0"/>
              <a:t> =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7CB0-16DD-FA42-AE41-4B851B1D36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335DF7-63C4-3C49-BD9C-4C9A2A677DFF}" type="datetimeFigureOut">
              <a:rPr lang="en-US" smtClean="0"/>
              <a:t>2/24/16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 – </a:t>
            </a:r>
            <a:br>
              <a:rPr lang="en-US" dirty="0" smtClean="0"/>
            </a:br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issues with the KNN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 smtClean="0"/>
              <a:t>Nearest neighbor algorithm can be pretty good for small number of features i.e. p &lt; 5 and large-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pPr marL="868680" lvl="1" indent="-457200">
              <a:buAutoNum type="arabicPeriod"/>
            </a:pPr>
            <a:r>
              <a:rPr lang="en-US" i="1" dirty="0" smtClean="0"/>
              <a:t>Use at most 4 inputs he says</a:t>
            </a:r>
            <a:endParaRPr lang="en-US" i="1" dirty="0" smtClean="0"/>
          </a:p>
          <a:p>
            <a:pPr marL="571500" indent="-457200">
              <a:buAutoNum type="arabicPeriod"/>
            </a:pPr>
            <a:r>
              <a:rPr lang="en-US" dirty="0" smtClean="0"/>
              <a:t>They become extremely lousy when p is large.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Reason: 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</a:t>
            </a:r>
            <a:r>
              <a:rPr lang="en-US" dirty="0" smtClean="0"/>
              <a:t>. Nearest neighbors tend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be far away in high dimensions.</a:t>
            </a:r>
          </a:p>
          <a:p>
            <a:pPr marL="571500" indent="-457200">
              <a:buAutoNum type="arabicPeriod" startAt="3"/>
            </a:pPr>
            <a:r>
              <a:rPr lang="en-US" dirty="0" smtClean="0"/>
              <a:t>KNN algorithms can be affected by units of your dataset. We</a:t>
            </a:r>
          </a:p>
          <a:p>
            <a:pPr marL="411480" lvl="1" indent="0">
              <a:buNone/>
            </a:pPr>
            <a:r>
              <a:rPr lang="en-US" dirty="0" smtClean="0"/>
              <a:t>  Can resolve this by standardizing our data before training our         algorithm. One way to standardize values is (x-min)/(max-min)</a:t>
            </a:r>
          </a:p>
        </p:txBody>
      </p:sp>
    </p:spTree>
    <p:extLst>
      <p:ext uri="{BB962C8B-B14F-4D97-AF65-F5344CB8AC3E}">
        <p14:creationId xmlns:p14="http://schemas.microsoft.com/office/powerpoint/2010/main" val="262944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2248805"/>
          </a:xfrm>
        </p:spPr>
        <p:txBody>
          <a:bodyPr/>
          <a:lstStyle/>
          <a:p>
            <a:r>
              <a:rPr lang="en-US" dirty="0" smtClean="0"/>
              <a:t>K-Nearest Neighbor Algorithm for </a:t>
            </a:r>
            <a:r>
              <a:rPr lang="en-US" dirty="0" smtClean="0"/>
              <a:t>Regression to get a quantitative 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523442"/>
            <a:ext cx="7620000" cy="3877357"/>
          </a:xfrm>
        </p:spPr>
        <p:txBody>
          <a:bodyPr/>
          <a:lstStyle/>
          <a:p>
            <a:r>
              <a:rPr lang="en-US" dirty="0" smtClean="0"/>
              <a:t>You can use KNN algorithm for regression as well.</a:t>
            </a:r>
          </a:p>
          <a:p>
            <a:r>
              <a:rPr lang="en-US" dirty="0" smtClean="0"/>
              <a:t>The algorithm works exactly the same way it works for classification – the only difference is it uses the average of the output of the k-closest observation to your point as your prediction.</a:t>
            </a:r>
          </a:p>
          <a:p>
            <a:r>
              <a:rPr lang="en-US" dirty="0" smtClean="0"/>
              <a:t>How do we decide on the correct size of k?</a:t>
            </a:r>
          </a:p>
          <a:p>
            <a:pPr lvl="1"/>
            <a:r>
              <a:rPr lang="en-US" dirty="0" smtClean="0"/>
              <a:t>- Cross-Validation 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7" y="1270083"/>
            <a:ext cx="6997442" cy="52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</a:p>
          <a:p>
            <a:r>
              <a:rPr lang="en-US" dirty="0" smtClean="0"/>
              <a:t>Misclassification error</a:t>
            </a:r>
          </a:p>
          <a:p>
            <a:r>
              <a:rPr lang="en-US" dirty="0" smtClean="0"/>
              <a:t>KNN algorithm for Classification</a:t>
            </a:r>
          </a:p>
          <a:p>
            <a:r>
              <a:rPr lang="en-US" dirty="0" smtClean="0"/>
              <a:t>CV to choose the best k</a:t>
            </a:r>
          </a:p>
          <a:p>
            <a:r>
              <a:rPr lang="en-US" dirty="0" smtClean="0"/>
              <a:t>Limitations of KNN</a:t>
            </a:r>
          </a:p>
          <a:p>
            <a:r>
              <a:rPr lang="en-US" dirty="0" smtClean="0"/>
              <a:t>KNN algorithm for 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</a:p>
          <a:p>
            <a:r>
              <a:rPr lang="en-US" dirty="0" smtClean="0"/>
              <a:t>Misclassification error</a:t>
            </a:r>
          </a:p>
          <a:p>
            <a:r>
              <a:rPr lang="en-US" dirty="0" smtClean="0"/>
              <a:t>KNN algorithm for classifications</a:t>
            </a:r>
          </a:p>
          <a:p>
            <a:r>
              <a:rPr lang="en-US" dirty="0" smtClean="0"/>
              <a:t>CV for KNN algorithm</a:t>
            </a:r>
          </a:p>
          <a:p>
            <a:r>
              <a:rPr lang="en-US" dirty="0" smtClean="0"/>
              <a:t>Limitations of KNN algorithm</a:t>
            </a:r>
          </a:p>
          <a:p>
            <a:r>
              <a:rPr lang="en-US" dirty="0" smtClean="0"/>
              <a:t>KNN algorithm for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the response Variable Y is </a:t>
            </a:r>
            <a:r>
              <a:rPr lang="en-US" b="1" i="1" dirty="0" smtClean="0">
                <a:solidFill>
                  <a:schemeClr val="accent3"/>
                </a:solidFill>
              </a:rPr>
              <a:t>Qualitative </a:t>
            </a:r>
            <a:r>
              <a:rPr lang="en-US" dirty="0" smtClean="0"/>
              <a:t>e.g. e-mail if one of C = (</a:t>
            </a:r>
            <a:r>
              <a:rPr lang="en-US" dirty="0" err="1" smtClean="0"/>
              <a:t>spam,ham</a:t>
            </a:r>
            <a:r>
              <a:rPr lang="en-US" dirty="0" smtClean="0"/>
              <a:t>), digit is on of C = {0,1,…,9}. Our goals are to:</a:t>
            </a:r>
          </a:p>
          <a:p>
            <a:pPr lvl="1"/>
            <a:r>
              <a:rPr lang="en-US" sz="3200" dirty="0"/>
              <a:t>Build a classifier C(X) that assigns a class label from C to a feature unlabeled observations X.</a:t>
            </a:r>
          </a:p>
          <a:p>
            <a:pPr lvl="1"/>
            <a:r>
              <a:rPr lang="en-US" sz="3200" dirty="0"/>
              <a:t>Assess the uncertainty in each classification</a:t>
            </a:r>
          </a:p>
          <a:p>
            <a:pPr lvl="1"/>
            <a:r>
              <a:rPr lang="en-US" sz="3200" dirty="0"/>
              <a:t>Understand the roles of the different predictors among X=(X</a:t>
            </a:r>
            <a:r>
              <a:rPr lang="en-US" sz="3200" baseline="-25000" dirty="0"/>
              <a:t>1</a:t>
            </a:r>
            <a:r>
              <a:rPr lang="en-US" sz="3200" dirty="0"/>
              <a:t>,X</a:t>
            </a:r>
            <a:r>
              <a:rPr lang="en-US" sz="3200" baseline="-25000" dirty="0"/>
              <a:t>2</a:t>
            </a:r>
            <a:r>
              <a:rPr lang="en-US" sz="3200" dirty="0"/>
              <a:t>,…,</a:t>
            </a:r>
            <a:r>
              <a:rPr lang="en-US" sz="3200" dirty="0" err="1"/>
              <a:t>X</a:t>
            </a:r>
            <a:r>
              <a:rPr lang="en-US" sz="3200" baseline="-25000" dirty="0" err="1"/>
              <a:t>p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some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we measure the performance of        </a:t>
            </a:r>
          </a:p>
          <a:p>
            <a:pPr marL="0" indent="0">
              <a:buNone/>
            </a:pPr>
            <a:r>
              <a:rPr lang="en-US" dirty="0" smtClean="0"/>
              <a:t>Using the misclassification error rate: </a:t>
            </a:r>
          </a:p>
        </p:txBody>
      </p:sp>
      <p:pic>
        <p:nvPicPr>
          <p:cNvPr id="4" name="Picture 3" descr="Screen Shot 2016-02-22 at 4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30" y="1600200"/>
            <a:ext cx="647700" cy="495300"/>
          </a:xfrm>
          <a:prstGeom prst="rect">
            <a:avLst/>
          </a:prstGeom>
        </p:spPr>
      </p:pic>
      <p:pic>
        <p:nvPicPr>
          <p:cNvPr id="5" name="Picture 4" descr="Screen Shot 2016-02-22 at 4.28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29" y="2873265"/>
            <a:ext cx="5179781" cy="9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K-Nearest Neighbors?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 (KNN) is a fairly straightforward algorithm used for classification:</a:t>
            </a:r>
          </a:p>
          <a:p>
            <a:pPr lvl="1"/>
            <a:r>
              <a:rPr lang="en-US" dirty="0" smtClean="0"/>
              <a:t>For a given point, calculate the distance to all other points.</a:t>
            </a:r>
          </a:p>
          <a:p>
            <a:pPr lvl="1"/>
            <a:r>
              <a:rPr lang="en-US" dirty="0" smtClean="0"/>
              <a:t>Given those distances, pick the k closest points.</a:t>
            </a:r>
          </a:p>
          <a:p>
            <a:pPr lvl="1"/>
            <a:r>
              <a:rPr lang="en-US" dirty="0" smtClean="0"/>
              <a:t>Calculate the probability of each class label five those points</a:t>
            </a:r>
          </a:p>
          <a:p>
            <a:pPr lvl="1"/>
            <a:r>
              <a:rPr lang="en-US" dirty="0" smtClean="0"/>
              <a:t>The original point is classified as the class label with the largest probability (“votes”)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2-22 at 4.2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40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optimal K</a:t>
            </a:r>
            <a:endParaRPr lang="en-US" dirty="0"/>
          </a:p>
        </p:txBody>
      </p:sp>
      <p:pic>
        <p:nvPicPr>
          <p:cNvPr id="4" name="Content Placeholder 3" descr="Screen Shot 2016-02-22 at 4.20.3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92" r="-8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301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2-22 at 4.20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1" r="-18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554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in 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Sklearn</a:t>
            </a:r>
            <a:r>
              <a:rPr lang="en-US" dirty="0" smtClean="0"/>
              <a:t>, in the case of ties, it will designate the class based on what the algorithm saw first in the training set.</a:t>
            </a:r>
          </a:p>
          <a:p>
            <a:r>
              <a:rPr lang="en-US" dirty="0" smtClean="0"/>
              <a:t>We can also implement “weights”, so that the total distance plays a more significant role.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10238</TotalTime>
  <Words>492</Words>
  <Application>Microsoft Macintosh PowerPoint</Application>
  <PresentationFormat>On-screen Show (4:3)</PresentationFormat>
  <Paragraphs>62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Lecture 8 –  K-Nearest Neighbors</vt:lpstr>
      <vt:lpstr>Agenda</vt:lpstr>
      <vt:lpstr>Classification Problems</vt:lpstr>
      <vt:lpstr>Classification: some details</vt:lpstr>
      <vt:lpstr>What is K-Nearest Neighbors?</vt:lpstr>
      <vt:lpstr>PowerPoint Presentation</vt:lpstr>
      <vt:lpstr>How to choose optimal K</vt:lpstr>
      <vt:lpstr>PowerPoint Presentation</vt:lpstr>
      <vt:lpstr>What happen in ties?</vt:lpstr>
      <vt:lpstr>A few issues with the KNN algorithm</vt:lpstr>
      <vt:lpstr>K-Nearest Neighbor Algorithm for Regression to get a quantitative result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– K-nearest neighbors</dc:title>
  <dc:creator>HH</dc:creator>
  <cp:lastModifiedBy>Karla Leibowitz</cp:lastModifiedBy>
  <cp:revision>13</cp:revision>
  <dcterms:created xsi:type="dcterms:W3CDTF">2016-02-23T00:18:36Z</dcterms:created>
  <dcterms:modified xsi:type="dcterms:W3CDTF">2016-03-03T02:32:59Z</dcterms:modified>
</cp:coreProperties>
</file>