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616D7-7E1D-7149-B1BA-1C4D5B5326AC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736B-57A7-924F-A28C-09C10C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yellow at top of left is a defaulter</a:t>
            </a:r>
            <a:r>
              <a:rPr lang="en-US" baseline="0" dirty="0" smtClean="0"/>
              <a:t> line, and the yellow at the bottom who did not default.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736B-57A7-924F-A28C-09C10C785A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gives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736B-57A7-924F-A28C-09C10C785A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left hand side inside the log is the odds, the log of odds is linear   </a:t>
            </a:r>
            <a:r>
              <a:rPr lang="en-US" baseline="0" dirty="0" err="1" smtClean="0"/>
              <a:t>logit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736B-57A7-924F-A28C-09C10C785A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every dollar increase in balance my odds</a:t>
            </a:r>
            <a:r>
              <a:rPr lang="en-US" baseline="0" dirty="0" smtClean="0"/>
              <a:t> of default increase by .5%  so at $1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$2, the odds go up by 1.1%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736B-57A7-924F-A28C-09C10C785A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8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is percentage change in odds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736B-57A7-924F-A28C-09C10C785A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same balance, student less likely to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736B-57A7-924F-A28C-09C10C785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CF736D-88B8-2442-8CCB-69E82654D636}" type="datetimeFigureOut">
              <a:rPr lang="en-US" smtClean="0"/>
              <a:t>2/29/16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 – Logistic Regression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categorical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it again, using student as the predictor.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6-02-26 at 10.38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2253581"/>
            <a:ext cx="8839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several variables</a:t>
            </a:r>
            <a:endParaRPr lang="en-US" dirty="0"/>
          </a:p>
        </p:txBody>
      </p:sp>
      <p:pic>
        <p:nvPicPr>
          <p:cNvPr id="4" name="Content Placeholder 3" descr="Screen Shot 2016-02-26 at 10.39.4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r="4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17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Students tend to have higher balances than non-students, so their marginal default rate is higher than for non-students.</a:t>
            </a:r>
          </a:p>
          <a:p>
            <a:r>
              <a:rPr lang="en-US" dirty="0" smtClean="0"/>
              <a:t>But for each level of balance, students default less than non-students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6-02-26 at 10.41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5" y="1513691"/>
            <a:ext cx="6710948" cy="2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6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interpret coefficients?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explain </a:t>
            </a:r>
            <a:r>
              <a:rPr lang="en-US" dirty="0" err="1" smtClean="0"/>
              <a:t>beta_i</a:t>
            </a:r>
            <a:r>
              <a:rPr lang="en-US" dirty="0" smtClean="0"/>
              <a:t> as an approximation for percentage change in odds for a unit change of </a:t>
            </a:r>
            <a:r>
              <a:rPr lang="en-US" dirty="0" err="1" smtClean="0"/>
              <a:t>X_i</a:t>
            </a:r>
            <a:r>
              <a:rPr lang="en-US" dirty="0" smtClean="0"/>
              <a:t> keeping all other variables constant. </a:t>
            </a:r>
            <a:endParaRPr lang="en-US" dirty="0"/>
          </a:p>
          <a:p>
            <a:r>
              <a:rPr lang="en-US" dirty="0" smtClean="0"/>
              <a:t>Slightly more accurate way of measuring the </a:t>
            </a:r>
            <a:r>
              <a:rPr lang="en-US" dirty="0" err="1" smtClean="0"/>
              <a:t>precentage</a:t>
            </a:r>
            <a:r>
              <a:rPr lang="en-US" dirty="0" smtClean="0"/>
              <a:t> change of odds for a unit change of </a:t>
            </a:r>
            <a:r>
              <a:rPr lang="en-US" dirty="0" err="1" smtClean="0"/>
              <a:t>X_i</a:t>
            </a:r>
            <a:r>
              <a:rPr lang="en-US" dirty="0" smtClean="0"/>
              <a:t> would be to use 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beta_i</a:t>
            </a:r>
            <a:r>
              <a:rPr lang="en-US" dirty="0" smtClean="0"/>
              <a:t>) – 1</a:t>
            </a:r>
          </a:p>
          <a:p>
            <a:r>
              <a:rPr lang="en-US" dirty="0" smtClean="0"/>
              <a:t>For small values of </a:t>
            </a:r>
            <a:r>
              <a:rPr lang="en-US" dirty="0" err="1" smtClean="0"/>
              <a:t>beta_i</a:t>
            </a:r>
            <a:r>
              <a:rPr lang="en-US" dirty="0" smtClean="0"/>
              <a:t>, these two measures are very close. </a:t>
            </a:r>
          </a:p>
        </p:txBody>
      </p:sp>
    </p:spTree>
    <p:extLst>
      <p:ext uri="{BB962C8B-B14F-4D97-AF65-F5344CB8AC3E}">
        <p14:creationId xmlns:p14="http://schemas.microsoft.com/office/powerpoint/2010/main" val="61921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interpret coefficients of Logistic Regression</a:t>
            </a:r>
            <a:endParaRPr lang="en-US" dirty="0"/>
          </a:p>
        </p:txBody>
      </p:sp>
      <p:pic>
        <p:nvPicPr>
          <p:cNvPr id="4" name="Content Placeholder 3" descr="Screen Shot 2016-02-26 at 11.28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175" b="-148175"/>
          <a:stretch>
            <a:fillRect/>
          </a:stretch>
        </p:blipFill>
        <p:spPr>
          <a:xfrm>
            <a:off x="457200" y="-137694"/>
            <a:ext cx="7620000" cy="4800600"/>
          </a:xfrm>
        </p:spPr>
      </p:pic>
      <p:pic>
        <p:nvPicPr>
          <p:cNvPr id="5" name="Picture 4" descr="Screen Shot 2016-02-26 at 11.29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8" y="3732576"/>
            <a:ext cx="8077200" cy="1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notes about Logistic regression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categorical data, these models are among the most interpretable models.</a:t>
            </a:r>
          </a:p>
          <a:p>
            <a:r>
              <a:rPr lang="en-US" dirty="0" smtClean="0"/>
              <a:t>If you have more than 2 categories, then you shall use another class of logistic regression models called multinomial regression line. (you can use such models for prediction but model’s interpretability decreases.)</a:t>
            </a:r>
          </a:p>
          <a:p>
            <a:r>
              <a:rPr lang="en-US" dirty="0" smtClean="0"/>
              <a:t>If we you have well-separated classes, then logistic regression model give you unstable results</a:t>
            </a:r>
          </a:p>
          <a:p>
            <a:r>
              <a:rPr lang="en-US" dirty="0" smtClean="0"/>
              <a:t>You do not need to standardize your inputs to train a logistic regression model</a:t>
            </a:r>
          </a:p>
          <a:p>
            <a:r>
              <a:rPr lang="en-US" dirty="0" smtClean="0"/>
              <a:t>Almost every concept discussed for linear regression lines can be used in logistic regression lines – i.e. (p-values, interaction effects,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 the use of Logistic </a:t>
            </a:r>
            <a:r>
              <a:rPr lang="en-US" dirty="0"/>
              <a:t>Regression</a:t>
            </a:r>
          </a:p>
          <a:p>
            <a:r>
              <a:rPr lang="en-US" dirty="0" smtClean="0"/>
              <a:t>The definition of odds were introduced</a:t>
            </a:r>
            <a:endParaRPr lang="en-US" dirty="0"/>
          </a:p>
          <a:p>
            <a:r>
              <a:rPr lang="en-US" dirty="0" smtClean="0"/>
              <a:t>We used </a:t>
            </a:r>
            <a:r>
              <a:rPr lang="en-US" dirty="0"/>
              <a:t>Logistic Regression to make predictions</a:t>
            </a:r>
          </a:p>
          <a:p>
            <a:r>
              <a:rPr lang="en-US" dirty="0" smtClean="0"/>
              <a:t>We learned hot </a:t>
            </a:r>
            <a:r>
              <a:rPr lang="en-US" dirty="0"/>
              <a:t>to </a:t>
            </a:r>
            <a:r>
              <a:rPr lang="en-US" dirty="0" smtClean="0"/>
              <a:t>interpret the </a:t>
            </a:r>
            <a:r>
              <a:rPr lang="en-US" dirty="0"/>
              <a:t>results of a Logistic Regression model</a:t>
            </a:r>
          </a:p>
          <a:p>
            <a:r>
              <a:rPr lang="en-US" dirty="0" smtClean="0"/>
              <a:t>Lastly we discussed strengths </a:t>
            </a:r>
            <a:r>
              <a:rPr lang="en-US" dirty="0"/>
              <a:t>and weaknesses of Logistic Regression Models </a:t>
            </a:r>
          </a:p>
        </p:txBody>
      </p:sp>
    </p:spTree>
    <p:extLst>
      <p:ext uri="{BB962C8B-B14F-4D97-AF65-F5344CB8AC3E}">
        <p14:creationId xmlns:p14="http://schemas.microsoft.com/office/powerpoint/2010/main" val="227499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Logistic Regression</a:t>
            </a:r>
          </a:p>
          <a:p>
            <a:r>
              <a:rPr lang="en-US" dirty="0" smtClean="0"/>
              <a:t>Odds and Log of Odds</a:t>
            </a:r>
          </a:p>
          <a:p>
            <a:r>
              <a:rPr lang="en-US" dirty="0" smtClean="0"/>
              <a:t>Using Logistic Regression to make predictions</a:t>
            </a:r>
          </a:p>
          <a:p>
            <a:r>
              <a:rPr lang="en-US" dirty="0" smtClean="0"/>
              <a:t>How to interpret results of a Logistic Regression model</a:t>
            </a:r>
          </a:p>
          <a:p>
            <a:r>
              <a:rPr lang="en-US" dirty="0" smtClean="0"/>
              <a:t>How to interpret coefficients of a Logistic Regression Model</a:t>
            </a:r>
          </a:p>
          <a:p>
            <a:r>
              <a:rPr lang="en-US" dirty="0" smtClean="0"/>
              <a:t>Strengths and weaknesses of Logistic Regression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4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4" name="Content Placeholder 3" descr="Screen Shot 2016-02-26 at 10.2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7" b="-3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64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use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the Default classification task that we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simply preform a linear regression of Y on X and classify as Yes if </a:t>
            </a:r>
            <a:r>
              <a:rPr lang="en-US" dirty="0" err="1" smtClean="0"/>
              <a:t>Y_hat</a:t>
            </a:r>
            <a:r>
              <a:rPr lang="en-US" dirty="0" smtClean="0"/>
              <a:t> &gt; 0.5?</a:t>
            </a:r>
            <a:endParaRPr lang="en-US" dirty="0"/>
          </a:p>
        </p:txBody>
      </p:sp>
      <p:pic>
        <p:nvPicPr>
          <p:cNvPr id="4" name="Picture 3" descr="Screen Shot 2016-02-26 at 10.24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81" y="2310742"/>
            <a:ext cx="2324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4" name="Content Placeholder 3" descr="Screen Shot 2016-02-26 at 10.25.2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9" b="-27269"/>
          <a:stretch>
            <a:fillRect/>
          </a:stretch>
        </p:blipFill>
        <p:spPr>
          <a:xfrm>
            <a:off x="360565" y="78545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717853" y="4662720"/>
            <a:ext cx="695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orange marks indicate the response Y, either 0 or 1. Linear regression does not estimate </a:t>
            </a:r>
            <a:r>
              <a:rPr lang="en-US" dirty="0" err="1" smtClean="0"/>
              <a:t>Pr</a:t>
            </a:r>
            <a:r>
              <a:rPr lang="en-US" dirty="0" smtClean="0"/>
              <a:t>(Y = 1|X) well. Logistic regression – the right hand side graph - seems well suited to the task.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0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p(x) = </a:t>
            </a:r>
            <a:r>
              <a:rPr lang="en-US" dirty="0" err="1" smtClean="0"/>
              <a:t>Pr</a:t>
            </a:r>
            <a:r>
              <a:rPr lang="en-US" dirty="0" smtClean="0"/>
              <a:t>(Y =1|X) for short and consider using balance to predict default. Logistic regression uses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(e = 2.51828.. is a mathematical constant [Euler’s number.]) </a:t>
            </a:r>
          </a:p>
          <a:p>
            <a:r>
              <a:rPr lang="en-US" dirty="0" smtClean="0"/>
              <a:t>It is easy to see that no matter what values beta_0, beta_1 or X take, P(x) will have values between 0 and 1. </a:t>
            </a:r>
          </a:p>
          <a:p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 descr="Screen Shot 2016-02-26 at 10.28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92" y="2452240"/>
            <a:ext cx="4140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of rearrangement gives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monotone transformation is called the log odds or </a:t>
            </a:r>
            <a:r>
              <a:rPr lang="en-US" dirty="0" err="1" smtClean="0"/>
              <a:t>logit</a:t>
            </a:r>
            <a:r>
              <a:rPr lang="en-US" dirty="0" smtClean="0"/>
              <a:t> transformation of p(X). </a:t>
            </a:r>
          </a:p>
          <a:p>
            <a:endParaRPr lang="en-US" dirty="0"/>
          </a:p>
        </p:txBody>
      </p:sp>
      <p:pic>
        <p:nvPicPr>
          <p:cNvPr id="4" name="Picture 3" descr="Screen Shot 2016-02-26 at 10.29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52" y="2072314"/>
            <a:ext cx="5143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2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statistical packages can fit linear logistic regression models by maximum likelihood.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our estimated probability of default for someone with a balance of $1000?</a:t>
            </a:r>
          </a:p>
          <a:p>
            <a:r>
              <a:rPr lang="en-US" dirty="0" smtClean="0"/>
              <a:t>How about with a balance of $2000?</a:t>
            </a:r>
            <a:endParaRPr lang="en-US" dirty="0"/>
          </a:p>
        </p:txBody>
      </p:sp>
      <p:pic>
        <p:nvPicPr>
          <p:cNvPr id="4" name="Picture 3" descr="Screen Shot 2016-02-26 at 10.33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435"/>
            <a:ext cx="8077200" cy="16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= $1000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Balance = $2000</a:t>
            </a:r>
            <a:endParaRPr lang="en-US" dirty="0"/>
          </a:p>
        </p:txBody>
      </p:sp>
      <p:pic>
        <p:nvPicPr>
          <p:cNvPr id="6" name="Picture 5" descr="Screen Shot 2016-02-26 at 10.37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2216150"/>
            <a:ext cx="7556500" cy="1155700"/>
          </a:xfrm>
          <a:prstGeom prst="rect">
            <a:avLst/>
          </a:prstGeom>
        </p:spPr>
      </p:pic>
      <p:pic>
        <p:nvPicPr>
          <p:cNvPr id="7" name="Picture 6" descr="Screen Shot 2016-02-26 at 10.37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3979779"/>
            <a:ext cx="740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1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2989</TotalTime>
  <Words>683</Words>
  <Application>Microsoft Macintosh PowerPoint</Application>
  <PresentationFormat>On-screen Show (4:3)</PresentationFormat>
  <Paragraphs>92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Lecture 9 – Logistic Regression Part 1</vt:lpstr>
      <vt:lpstr>Agenda</vt:lpstr>
      <vt:lpstr>Credit Data</vt:lpstr>
      <vt:lpstr>Can we use Linear Regression?</vt:lpstr>
      <vt:lpstr>Credit data</vt:lpstr>
      <vt:lpstr>Logistic Regression</vt:lpstr>
      <vt:lpstr>Logistic Regression</vt:lpstr>
      <vt:lpstr>Maximum Likelihood Estimation</vt:lpstr>
      <vt:lpstr>Making predictions</vt:lpstr>
      <vt:lpstr>What if we have categorical inputs?</vt:lpstr>
      <vt:lpstr>Logistic regression with several variables</vt:lpstr>
      <vt:lpstr>Confounding</vt:lpstr>
      <vt:lpstr>How do we interpret coefficients?</vt:lpstr>
      <vt:lpstr>Let’s interpret coefficients of Logistic Regression</vt:lpstr>
      <vt:lpstr>A few notes about Logistic regression lines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Karla Leibowitz</cp:lastModifiedBy>
  <cp:revision>12</cp:revision>
  <dcterms:created xsi:type="dcterms:W3CDTF">2016-02-26T18:00:15Z</dcterms:created>
  <dcterms:modified xsi:type="dcterms:W3CDTF">2016-03-03T02:32:42Z</dcterms:modified>
</cp:coreProperties>
</file>