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75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8CDE9-AB48-C440-BEA7-178B6AFE13C6}" type="datetimeFigureOut">
              <a:rPr lang="en-US" smtClean="0"/>
              <a:t>3/28/16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080AA-B043-9C4C-96F9-F3C99C3DBFAC}" type="slidenum">
              <a:rPr lang="en-US" smtClean="0"/>
              <a:t>‹#›</a:t>
            </a:fld>
            <a:endParaRPr lang="en-US"/>
          </a:p>
        </p:txBody>
      </p:sp>
    </p:spTree>
    <p:extLst>
      <p:ext uri="{BB962C8B-B14F-4D97-AF65-F5344CB8AC3E}">
        <p14:creationId xmlns:p14="http://schemas.microsoft.com/office/powerpoint/2010/main" val="155457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E3F76-B309-9549-8D7C-E960AA6AE046}" type="slidenum">
              <a:rPr lang="zh-CN" altLang="en-US"/>
              <a:pPr/>
              <a:t>6</a:t>
            </a:fld>
            <a:endParaRPr lang="en-US" altLang="zh-CN"/>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20FDA-B114-644D-8BBD-3AC22460846A}" type="datetimeFigureOut">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A20FDA-B114-644D-8BBD-3AC22460846A}"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20FDA-B114-644D-8BBD-3AC22460846A}" type="datetimeFigureOut">
              <a:rPr lang="en-US" smtClean="0"/>
              <a:t>3/28/16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20FDA-B114-644D-8BBD-3AC22460846A}" type="datetimeFigureOut">
              <a:rPr lang="en-US" smtClean="0"/>
              <a:t>3/28/16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20FDA-B114-644D-8BBD-3AC22460846A}" type="datetimeFigureOut">
              <a:rPr lang="en-US" smtClean="0"/>
              <a:t>3/28/16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20FDA-B114-644D-8BBD-3AC22460846A}" type="datetimeFigureOut">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A20FDA-B114-644D-8BBD-3AC22460846A}" type="datetimeFigureOut">
              <a:rPr lang="en-US" smtClean="0"/>
              <a:t>3/28/16</a:t>
            </a:fld>
            <a:endParaRPr lang="en-US"/>
          </a:p>
        </p:txBody>
      </p:sp>
      <p:sp>
        <p:nvSpPr>
          <p:cNvPr id="9" name="Slide Number Placeholder 8"/>
          <p:cNvSpPr>
            <a:spLocks noGrp="1"/>
          </p:cNvSpPr>
          <p:nvPr>
            <p:ph type="sldNum" sz="quarter" idx="11"/>
          </p:nvPr>
        </p:nvSpPr>
        <p:spPr/>
        <p:txBody>
          <a:bodyPr/>
          <a:lstStyle/>
          <a:p>
            <a:fld id="{5292C770-FA4C-7841-BF8C-899E85AFA0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292C770-FA4C-7841-BF8C-899E85AFA0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A20FDA-B114-644D-8BBD-3AC22460846A}" type="datetimeFigureOut">
              <a:rPr lang="en-US" smtClean="0"/>
              <a:t>3/28/16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Algorithm</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Haheminia</a:t>
            </a:r>
            <a:endParaRPr lang="en-US" dirty="0" smtClean="0"/>
          </a:p>
          <a:p>
            <a:r>
              <a:rPr lang="en-US" dirty="0" smtClean="0"/>
              <a:t>Lecture 17</a:t>
            </a:r>
            <a:endParaRPr lang="en-US" dirty="0"/>
          </a:p>
        </p:txBody>
      </p:sp>
    </p:spTree>
    <p:extLst>
      <p:ext uri="{BB962C8B-B14F-4D97-AF65-F5344CB8AC3E}">
        <p14:creationId xmlns:p14="http://schemas.microsoft.com/office/powerpoint/2010/main" val="816470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issues with Bayes Algorithm</a:t>
            </a:r>
            <a:endParaRPr lang="en-US" dirty="0"/>
          </a:p>
        </p:txBody>
      </p:sp>
      <p:sp>
        <p:nvSpPr>
          <p:cNvPr id="3" name="Content Placeholder 2"/>
          <p:cNvSpPr>
            <a:spLocks noGrp="1"/>
          </p:cNvSpPr>
          <p:nvPr>
            <p:ph idx="1"/>
          </p:nvPr>
        </p:nvSpPr>
        <p:spPr/>
        <p:txBody>
          <a:bodyPr/>
          <a:lstStyle/>
          <a:p>
            <a:pPr lvl="0"/>
            <a:r>
              <a:rPr lang="en-US" dirty="0"/>
              <a:t>If categorical variable has a category (in test data set), which was not observed in training data set, then model will assign a 0 (zero) probability </a:t>
            </a:r>
            <a:r>
              <a:rPr lang="en-US" dirty="0" smtClean="0"/>
              <a:t>to it and </a:t>
            </a:r>
            <a:r>
              <a:rPr lang="en-US" dirty="0"/>
              <a:t>will be unable to make a prediction. This is often known as “Zero Frequency”. To solve this, we can use the smoothing technique. One of the simplest smoothing techniques is called Laplace estimation.</a:t>
            </a:r>
          </a:p>
          <a:p>
            <a:r>
              <a:rPr lang="en-US" dirty="0" smtClean="0"/>
              <a:t>This is parameter “alpha” in </a:t>
            </a:r>
            <a:r>
              <a:rPr lang="en-US" dirty="0" err="1" smtClean="0"/>
              <a:t>BernoulliNB</a:t>
            </a:r>
            <a:r>
              <a:rPr lang="en-US" dirty="0" smtClean="0"/>
              <a:t> and </a:t>
            </a:r>
            <a:r>
              <a:rPr lang="en-US" dirty="0" err="1" smtClean="0"/>
              <a:t>MultinomialNB</a:t>
            </a:r>
            <a:r>
              <a:rPr lang="en-US" dirty="0" smtClean="0"/>
              <a:t> in python. Default is “alpha = 1”</a:t>
            </a:r>
          </a:p>
          <a:p>
            <a:pPr lvl="0"/>
            <a:r>
              <a:rPr lang="en-US" dirty="0" smtClean="0"/>
              <a:t>Naive </a:t>
            </a:r>
            <a:r>
              <a:rPr lang="en-US" dirty="0"/>
              <a:t>Bayes </a:t>
            </a:r>
            <a:r>
              <a:rPr lang="en-US" dirty="0" smtClean="0"/>
              <a:t>a </a:t>
            </a:r>
            <a:r>
              <a:rPr lang="en-US" dirty="0"/>
              <a:t>bad </a:t>
            </a:r>
            <a:r>
              <a:rPr lang="en-US" dirty="0" smtClean="0"/>
              <a:t>estimator</a:t>
            </a:r>
            <a:r>
              <a:rPr lang="en-US" dirty="0"/>
              <a:t> </a:t>
            </a:r>
            <a:r>
              <a:rPr lang="en-US" dirty="0" smtClean="0"/>
              <a:t>– don’t take probability estimations seriously!</a:t>
            </a:r>
            <a:endParaRPr lang="en-US" dirty="0"/>
          </a:p>
          <a:p>
            <a:endParaRPr lang="en-US" dirty="0"/>
          </a:p>
        </p:txBody>
      </p:sp>
    </p:spTree>
    <p:extLst>
      <p:ext uri="{BB962C8B-B14F-4D97-AF65-F5344CB8AC3E}">
        <p14:creationId xmlns:p14="http://schemas.microsoft.com/office/powerpoint/2010/main" val="915970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NB models in Python</a:t>
            </a:r>
            <a:endParaRPr lang="en-US" dirty="0"/>
          </a:p>
        </p:txBody>
      </p:sp>
      <p:sp>
        <p:nvSpPr>
          <p:cNvPr id="3" name="Content Placeholder 2"/>
          <p:cNvSpPr>
            <a:spLocks noGrp="1"/>
          </p:cNvSpPr>
          <p:nvPr>
            <p:ph idx="1"/>
          </p:nvPr>
        </p:nvSpPr>
        <p:spPr/>
        <p:txBody>
          <a:bodyPr/>
          <a:lstStyle/>
          <a:p>
            <a:r>
              <a:rPr lang="en-US" dirty="0" smtClean="0"/>
              <a:t>What does dictate the type of NB model you can use? The answer is your feature types. Depending on features, you can use 3 different NB models: Gaussian, Bernoulli, and Multinomial</a:t>
            </a:r>
          </a:p>
          <a:p>
            <a:pPr lvl="1"/>
            <a:r>
              <a:rPr lang="en-US" dirty="0" smtClean="0"/>
              <a:t>If feature space is quantitative then you shall use </a:t>
            </a:r>
            <a:r>
              <a:rPr lang="en-US" dirty="0" err="1" smtClean="0"/>
              <a:t>GaussianNB</a:t>
            </a:r>
            <a:endParaRPr lang="en-US" dirty="0" smtClean="0"/>
          </a:p>
          <a:p>
            <a:pPr lvl="1"/>
            <a:r>
              <a:rPr lang="en-US" dirty="0" smtClean="0"/>
              <a:t>If feature space is Binary, then you better use </a:t>
            </a:r>
            <a:r>
              <a:rPr lang="en-US" dirty="0" err="1" smtClean="0"/>
              <a:t>BernoulliNB</a:t>
            </a:r>
            <a:endParaRPr lang="en-US" dirty="0" smtClean="0"/>
          </a:p>
          <a:p>
            <a:pPr lvl="1"/>
            <a:r>
              <a:rPr lang="en-US" dirty="0" smtClean="0"/>
              <a:t>If feature space is discrete counts, then you can use </a:t>
            </a:r>
            <a:r>
              <a:rPr lang="en-US" dirty="0" err="1" smtClean="0"/>
              <a:t>MultinomialNB</a:t>
            </a:r>
            <a:r>
              <a:rPr lang="en-US" dirty="0" smtClean="0"/>
              <a:t>. </a:t>
            </a:r>
          </a:p>
          <a:p>
            <a:pPr lvl="1"/>
            <a:r>
              <a:rPr lang="en-US" dirty="0" smtClean="0"/>
              <a:t>Can you come up with few examples for each class of NB?</a:t>
            </a:r>
            <a:endParaRPr lang="en-US" dirty="0"/>
          </a:p>
        </p:txBody>
      </p:sp>
    </p:spTree>
    <p:extLst>
      <p:ext uri="{BB962C8B-B14F-4D97-AF65-F5344CB8AC3E}">
        <p14:creationId xmlns:p14="http://schemas.microsoft.com/office/powerpoint/2010/main" val="3475833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NB</a:t>
            </a:r>
            <a:endParaRPr lang="en-US" dirty="0"/>
          </a:p>
        </p:txBody>
      </p:sp>
      <p:sp>
        <p:nvSpPr>
          <p:cNvPr id="3" name="Content Placeholder 2"/>
          <p:cNvSpPr>
            <a:spLocks noGrp="1"/>
          </p:cNvSpPr>
          <p:nvPr>
            <p:ph idx="1"/>
          </p:nvPr>
        </p:nvSpPr>
        <p:spPr/>
        <p:txBody>
          <a:bodyPr/>
          <a:lstStyle/>
          <a:p>
            <a:r>
              <a:rPr lang="en-US" dirty="0" smtClean="0"/>
              <a:t>Your assumption for Gaussian NB is, your feature variables are independent and Normally distributed. </a:t>
            </a:r>
            <a:endParaRPr lang="en-US" dirty="0"/>
          </a:p>
          <a:p>
            <a:r>
              <a:rPr lang="en-US" dirty="0" smtClean="0"/>
              <a:t>You should make sure, your input features either look normal at their raw format, or look normal after transformation. For instance you can use log transform to make most of positively skewed distributions, symmetric.</a:t>
            </a:r>
          </a:p>
          <a:p>
            <a:r>
              <a:rPr lang="en-US" dirty="0" smtClean="0"/>
              <a:t>For Gaussian NB, we first need to  estimate the mean and Standard deviation of each feature. </a:t>
            </a:r>
          </a:p>
          <a:p>
            <a:r>
              <a:rPr lang="en-US" dirty="0" smtClean="0"/>
              <a:t>Once you successfully calibrate your model, you can use probability density function of Normal Distribution to calculate likelihood functions. </a:t>
            </a:r>
            <a:endParaRPr lang="en-US" dirty="0"/>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424" y="5779943"/>
            <a:ext cx="4505325" cy="744682"/>
          </a:xfrm>
          <a:prstGeom prst="rect">
            <a:avLst/>
          </a:prstGeom>
        </p:spPr>
      </p:pic>
    </p:spTree>
    <p:extLst>
      <p:ext uri="{BB962C8B-B14F-4D97-AF65-F5344CB8AC3E}">
        <p14:creationId xmlns:p14="http://schemas.microsoft.com/office/powerpoint/2010/main" val="3597501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NB algorithm</a:t>
            </a:r>
            <a:endParaRPr lang="en-US" dirty="0"/>
          </a:p>
        </p:txBody>
      </p:sp>
      <p:sp>
        <p:nvSpPr>
          <p:cNvPr id="3" name="Content Placeholder 2"/>
          <p:cNvSpPr>
            <a:spLocks noGrp="1"/>
          </p:cNvSpPr>
          <p:nvPr>
            <p:ph idx="1"/>
          </p:nvPr>
        </p:nvSpPr>
        <p:spPr/>
        <p:txBody>
          <a:bodyPr/>
          <a:lstStyle/>
          <a:p>
            <a:r>
              <a:rPr lang="en-US" dirty="0" smtClean="0"/>
              <a:t>Very easy to compute</a:t>
            </a:r>
          </a:p>
          <a:p>
            <a:r>
              <a:rPr lang="en-US" dirty="0" smtClean="0"/>
              <a:t>Great for multi-class cases </a:t>
            </a:r>
          </a:p>
          <a:p>
            <a:r>
              <a:rPr lang="en-US" dirty="0" smtClean="0"/>
              <a:t>One of the fastest algorithms</a:t>
            </a:r>
          </a:p>
          <a:p>
            <a:r>
              <a:rPr lang="en-US" dirty="0" smtClean="0"/>
              <a:t>There is no parameter needed to be tuned. (an exception might be alpha – which by definition is not a tuning parameter).</a:t>
            </a:r>
          </a:p>
          <a:p>
            <a:r>
              <a:rPr lang="en-US" dirty="0" smtClean="0"/>
              <a:t>The algorithms can be used for </a:t>
            </a:r>
            <a:r>
              <a:rPr lang="en-US" b="1" dirty="0" smtClean="0"/>
              <a:t>real time </a:t>
            </a:r>
            <a:r>
              <a:rPr lang="en-US" dirty="0" smtClean="0"/>
              <a:t>prediction. </a:t>
            </a:r>
          </a:p>
          <a:p>
            <a:r>
              <a:rPr lang="en-US" dirty="0" smtClean="0"/>
              <a:t>Used often in Text Classification/Spam Filtering/Sentiment Analysis.</a:t>
            </a:r>
            <a:endParaRPr lang="en-US" dirty="0"/>
          </a:p>
        </p:txBody>
      </p:sp>
    </p:spTree>
    <p:extLst>
      <p:ext uri="{BB962C8B-B14F-4D97-AF65-F5344CB8AC3E}">
        <p14:creationId xmlns:p14="http://schemas.microsoft.com/office/powerpoint/2010/main" val="2364496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NB</a:t>
            </a:r>
            <a:endParaRPr lang="en-US" dirty="0"/>
          </a:p>
        </p:txBody>
      </p:sp>
      <p:sp>
        <p:nvSpPr>
          <p:cNvPr id="3" name="Content Placeholder 2"/>
          <p:cNvSpPr>
            <a:spLocks noGrp="1"/>
          </p:cNvSpPr>
          <p:nvPr>
            <p:ph idx="1"/>
          </p:nvPr>
        </p:nvSpPr>
        <p:spPr/>
        <p:txBody>
          <a:bodyPr/>
          <a:lstStyle/>
          <a:p>
            <a:r>
              <a:rPr lang="en-US" dirty="0" smtClean="0"/>
              <a:t>It works under the strong assumption that your feature inputs are independent. </a:t>
            </a:r>
          </a:p>
          <a:p>
            <a:r>
              <a:rPr lang="en-US" dirty="0" smtClean="0"/>
              <a:t>If you have highly dependent variables, you must drop one.</a:t>
            </a:r>
          </a:p>
          <a:p>
            <a:r>
              <a:rPr lang="en-US" dirty="0" err="1" smtClean="0"/>
              <a:t>GaussianNB</a:t>
            </a:r>
            <a:r>
              <a:rPr lang="en-US" dirty="0" smtClean="0"/>
              <a:t> works under the assumption that your inputs are normally distributed. If that is not the case, you either cannot use it or need to transform your variables. </a:t>
            </a:r>
          </a:p>
          <a:p>
            <a:r>
              <a:rPr lang="en-US" dirty="0" smtClean="0"/>
              <a:t>You cannot take probability predictions seriously!</a:t>
            </a:r>
            <a:endParaRPr lang="en-US" dirty="0"/>
          </a:p>
        </p:txBody>
      </p:sp>
    </p:spTree>
    <p:extLst>
      <p:ext uri="{BB962C8B-B14F-4D97-AF65-F5344CB8AC3E}">
        <p14:creationId xmlns:p14="http://schemas.microsoft.com/office/powerpoint/2010/main" val="3515905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Definition of NB algorithm</a:t>
            </a:r>
          </a:p>
          <a:p>
            <a:r>
              <a:rPr lang="en-US" dirty="0" smtClean="0"/>
              <a:t>Learned how NB algorithm works</a:t>
            </a:r>
          </a:p>
          <a:p>
            <a:r>
              <a:rPr lang="en-US" dirty="0" smtClean="0"/>
              <a:t>Gaussian NB, Multinomial NB and Bernoulli NB</a:t>
            </a:r>
          </a:p>
          <a:p>
            <a:r>
              <a:rPr lang="en-US" dirty="0" smtClean="0"/>
              <a:t>Limitations and advantages of NB</a:t>
            </a:r>
            <a:endParaRPr lang="en-US" dirty="0"/>
          </a:p>
        </p:txBody>
      </p:sp>
    </p:spTree>
    <p:extLst>
      <p:ext uri="{BB962C8B-B14F-4D97-AF65-F5344CB8AC3E}">
        <p14:creationId xmlns:p14="http://schemas.microsoft.com/office/powerpoint/2010/main" val="3350806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are Naïve Bayes Algorithms?</a:t>
            </a:r>
          </a:p>
          <a:p>
            <a:r>
              <a:rPr lang="en-US" dirty="0" smtClean="0"/>
              <a:t>How NB works?</a:t>
            </a:r>
          </a:p>
          <a:p>
            <a:r>
              <a:rPr lang="en-US" dirty="0" smtClean="0"/>
              <a:t>Advantages and disadvantages of </a:t>
            </a:r>
            <a:r>
              <a:rPr lang="en-US" smtClean="0"/>
              <a:t>using </a:t>
            </a:r>
            <a:r>
              <a:rPr lang="en-US" smtClean="0"/>
              <a:t>NB</a:t>
            </a:r>
            <a:endParaRPr lang="en-US" dirty="0" smtClean="0"/>
          </a:p>
          <a:p>
            <a:r>
              <a:rPr lang="en-US" dirty="0" smtClean="0"/>
              <a:t>Gaussian, Multinomial, and Bernoulli NB models.</a:t>
            </a:r>
          </a:p>
        </p:txBody>
      </p:sp>
    </p:spTree>
    <p:extLst>
      <p:ext uri="{BB962C8B-B14F-4D97-AF65-F5344CB8AC3E}">
        <p14:creationId xmlns:p14="http://schemas.microsoft.com/office/powerpoint/2010/main" val="87733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Algorithms</a:t>
            </a:r>
            <a:endParaRPr lang="en-US" dirty="0"/>
          </a:p>
        </p:txBody>
      </p:sp>
      <p:sp>
        <p:nvSpPr>
          <p:cNvPr id="3" name="Content Placeholder 2"/>
          <p:cNvSpPr>
            <a:spLocks noGrp="1"/>
          </p:cNvSpPr>
          <p:nvPr>
            <p:ph idx="1"/>
          </p:nvPr>
        </p:nvSpPr>
        <p:spPr/>
        <p:txBody>
          <a:bodyPr/>
          <a:lstStyle/>
          <a:p>
            <a:r>
              <a:rPr lang="en-US" dirty="0" smtClean="0"/>
              <a:t>Naïve Bayes algorithms are among the most famous supervised learning algorithms.</a:t>
            </a:r>
          </a:p>
          <a:p>
            <a:r>
              <a:rPr lang="en-US" dirty="0" smtClean="0"/>
              <a:t>They are used in classification. </a:t>
            </a:r>
          </a:p>
          <a:p>
            <a:r>
              <a:rPr lang="en-US" dirty="0" smtClean="0"/>
              <a:t>NB is inherently multiclass – i.e. you can easily apply it to cases where you have more than one type of output. </a:t>
            </a:r>
          </a:p>
          <a:p>
            <a:r>
              <a:rPr lang="en-US" dirty="0" smtClean="0"/>
              <a:t>There are extremely easy to build and very useful for very large data sets.</a:t>
            </a:r>
          </a:p>
          <a:p>
            <a:endParaRPr lang="en-US" dirty="0"/>
          </a:p>
        </p:txBody>
      </p:sp>
    </p:spTree>
    <p:extLst>
      <p:ext uri="{BB962C8B-B14F-4D97-AF65-F5344CB8AC3E}">
        <p14:creationId xmlns:p14="http://schemas.microsoft.com/office/powerpoint/2010/main" val="2003542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pic>
        <p:nvPicPr>
          <p:cNvPr id="5" name="Content Placeholder 4" descr="imgre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72" r="4572" b="19425"/>
          <a:stretch/>
        </p:blipFill>
        <p:spPr>
          <a:xfrm>
            <a:off x="917575" y="1841954"/>
            <a:ext cx="6797675" cy="3450631"/>
          </a:xfrm>
        </p:spPr>
      </p:pic>
    </p:spTree>
    <p:extLst>
      <p:ext uri="{BB962C8B-B14F-4D97-AF65-F5344CB8AC3E}">
        <p14:creationId xmlns:p14="http://schemas.microsoft.com/office/powerpoint/2010/main" val="31617450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Naïve Bayes Assumption:</a:t>
            </a:r>
          </a:p>
          <a:p>
            <a:pPr lvl="1"/>
            <a:r>
              <a:rPr lang="en-US" b="1" dirty="0" smtClean="0">
                <a:solidFill>
                  <a:srgbClr val="FF0000"/>
                </a:solidFill>
              </a:rPr>
              <a:t>Features are independent </a:t>
            </a:r>
            <a:r>
              <a:rPr lang="en-US" dirty="0" smtClean="0"/>
              <a:t>given class (This is a strong assumption):</a:t>
            </a:r>
          </a:p>
          <a:p>
            <a:pPr lvl="1"/>
            <a:r>
              <a:rPr lang="en-US" dirty="0" smtClean="0"/>
              <a:t>P(X</a:t>
            </a:r>
            <a:r>
              <a:rPr lang="en-US" baseline="-25000" dirty="0" smtClean="0"/>
              <a:t>1</a:t>
            </a:r>
            <a:r>
              <a:rPr lang="en-US" dirty="0" smtClean="0"/>
              <a:t>,X</a:t>
            </a:r>
            <a:r>
              <a:rPr lang="en-US" baseline="-25000" dirty="0" smtClean="0"/>
              <a:t>2</a:t>
            </a:r>
            <a:r>
              <a:rPr lang="en-US" dirty="0" smtClean="0"/>
              <a:t>|c</a:t>
            </a:r>
            <a:r>
              <a:rPr lang="en-US" baseline="-25000" dirty="0" smtClean="0"/>
              <a:t>j</a:t>
            </a:r>
            <a:r>
              <a:rPr lang="en-US" dirty="0" smtClean="0"/>
              <a:t>) = P(X</a:t>
            </a:r>
            <a:r>
              <a:rPr lang="en-US" baseline="-25000" dirty="0" smtClean="0"/>
              <a:t>1</a:t>
            </a:r>
            <a:r>
              <a:rPr lang="en-US" dirty="0" smtClean="0"/>
              <a:t>|X</a:t>
            </a:r>
            <a:r>
              <a:rPr lang="en-US" baseline="-25000" dirty="0" smtClean="0"/>
              <a:t>2</a:t>
            </a:r>
            <a:r>
              <a:rPr lang="en-US" dirty="0" smtClean="0"/>
              <a:t>,</a:t>
            </a:r>
            <a:r>
              <a:rPr lang="en-US" dirty="0"/>
              <a:t> </a:t>
            </a:r>
            <a:r>
              <a:rPr lang="en-US" dirty="0" err="1"/>
              <a:t>c</a:t>
            </a:r>
            <a:r>
              <a:rPr lang="en-US" baseline="-25000" dirty="0" err="1"/>
              <a:t>j</a:t>
            </a:r>
            <a:r>
              <a:rPr lang="en-US" dirty="0" smtClean="0"/>
              <a:t>)P(X</a:t>
            </a:r>
            <a:r>
              <a:rPr lang="en-US" baseline="-25000" dirty="0" smtClean="0"/>
              <a:t>2</a:t>
            </a:r>
            <a:r>
              <a:rPr lang="en-US" dirty="0" smtClean="0"/>
              <a:t>|</a:t>
            </a:r>
            <a:r>
              <a:rPr lang="en-US" dirty="0"/>
              <a:t>c</a:t>
            </a:r>
            <a:r>
              <a:rPr lang="en-US" baseline="-25000" dirty="0"/>
              <a:t>j</a:t>
            </a:r>
            <a:r>
              <a:rPr lang="en-US" dirty="0" smtClean="0"/>
              <a:t>) = P(X</a:t>
            </a:r>
            <a:r>
              <a:rPr lang="en-US" baseline="-25000" dirty="0" smtClean="0"/>
              <a:t>1</a:t>
            </a:r>
            <a:r>
              <a:rPr lang="en-US" dirty="0" smtClean="0"/>
              <a:t>|c</a:t>
            </a:r>
            <a:r>
              <a:rPr lang="en-US" baseline="-25000" dirty="0" smtClean="0"/>
              <a:t>j</a:t>
            </a:r>
            <a:r>
              <a:rPr lang="en-US" dirty="0" smtClean="0"/>
              <a:t>)*P(X</a:t>
            </a:r>
            <a:r>
              <a:rPr lang="en-US" baseline="-25000" dirty="0" smtClean="0"/>
              <a:t>2</a:t>
            </a:r>
            <a:r>
              <a:rPr lang="en-US" dirty="0" smtClean="0"/>
              <a:t>|</a:t>
            </a:r>
            <a:r>
              <a:rPr lang="en-US" dirty="0"/>
              <a:t>c</a:t>
            </a:r>
            <a:r>
              <a:rPr lang="en-US" baseline="-25000" dirty="0"/>
              <a:t>j</a:t>
            </a:r>
            <a:r>
              <a:rPr lang="en-US" dirty="0" smtClean="0"/>
              <a:t>)</a:t>
            </a:r>
          </a:p>
          <a:p>
            <a:pPr marL="411480" lvl="1" indent="0">
              <a:buNone/>
            </a:pPr>
            <a:endParaRPr lang="en-US" dirty="0"/>
          </a:p>
        </p:txBody>
      </p:sp>
      <p:pic>
        <p:nvPicPr>
          <p:cNvPr id="7" name="Picture 6" descr="Screen Shot 2016-03-25 at 10.4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5" y="3349625"/>
            <a:ext cx="5372100" cy="1651000"/>
          </a:xfrm>
          <a:prstGeom prst="rect">
            <a:avLst/>
          </a:prstGeom>
        </p:spPr>
      </p:pic>
    </p:spTree>
    <p:extLst>
      <p:ext uri="{BB962C8B-B14F-4D97-AF65-F5344CB8AC3E}">
        <p14:creationId xmlns:p14="http://schemas.microsoft.com/office/powerpoint/2010/main" val="107429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0"/>
            <a:ext cx="7543800" cy="655638"/>
          </a:xfrm>
        </p:spPr>
        <p:txBody>
          <a:bodyPr/>
          <a:lstStyle/>
          <a:p>
            <a:r>
              <a:rPr lang="en-GB" sz="3500"/>
              <a:t>Example. ‘Play Tennis’ data</a:t>
            </a:r>
          </a:p>
        </p:txBody>
      </p:sp>
      <p:graphicFrame>
        <p:nvGraphicFramePr>
          <p:cNvPr id="89091" name="Object 3"/>
          <p:cNvGraphicFramePr>
            <a:graphicFrameLocks noChangeAspect="1"/>
          </p:cNvGraphicFramePr>
          <p:nvPr>
            <p:extLst>
              <p:ext uri="{D42A27DB-BD31-4B8C-83A1-F6EECF244321}">
                <p14:modId xmlns:p14="http://schemas.microsoft.com/office/powerpoint/2010/main" val="505706914"/>
              </p:ext>
            </p:extLst>
          </p:nvPr>
        </p:nvGraphicFramePr>
        <p:xfrm>
          <a:off x="457200" y="685800"/>
          <a:ext cx="8534400" cy="6407150"/>
        </p:xfrm>
        <a:graphic>
          <a:graphicData uri="http://schemas.openxmlformats.org/presentationml/2006/ole">
            <mc:AlternateContent xmlns:mc="http://schemas.openxmlformats.org/markup-compatibility/2006">
              <mc:Choice xmlns:v="urn:schemas-microsoft-com:vml" Requires="v">
                <p:oleObj spid="_x0000_s3085" name="Document" r:id="rId5" imgW="7128360" imgH="5781600" progId="Word.Document.8">
                  <p:embed/>
                </p:oleObj>
              </mc:Choice>
              <mc:Fallback>
                <p:oleObj name="Document" r:id="rId5" imgW="7128360" imgH="57816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85800"/>
                        <a:ext cx="8534400" cy="640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5490A8">
                                  <a:alpha val="74998"/>
                                </a:srgbClr>
                              </a:outerShdw>
                            </a:effectLst>
                          </a14:hiddenEffects>
                        </a:ext>
                      </a:extLst>
                    </p:spPr>
                  </p:pic>
                </p:oleObj>
              </mc:Fallback>
            </mc:AlternateContent>
          </a:graphicData>
        </a:graphic>
      </p:graphicFrame>
      <p:sp>
        <p:nvSpPr>
          <p:cNvPr id="89092" name="Text Box 4"/>
          <p:cNvSpPr txBox="1">
            <a:spLocks noChangeArrowheads="1"/>
          </p:cNvSpPr>
          <p:nvPr/>
        </p:nvSpPr>
        <p:spPr bwMode="auto">
          <a:xfrm>
            <a:off x="457200" y="5638800"/>
            <a:ext cx="8077200" cy="84137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Question: For the day &lt;sunny, cool, high, strong&gt;, </a:t>
            </a:r>
            <a:r>
              <a:rPr lang="en-US" sz="2400" dirty="0" smtClean="0"/>
              <a:t>what’s </a:t>
            </a:r>
            <a:r>
              <a:rPr lang="en-US" sz="2400" dirty="0"/>
              <a:t>the play prediction?</a:t>
            </a:r>
          </a:p>
        </p:txBody>
      </p:sp>
    </p:spTree>
    <p:extLst>
      <p:ext uri="{BB962C8B-B14F-4D97-AF65-F5344CB8AC3E}">
        <p14:creationId xmlns:p14="http://schemas.microsoft.com/office/powerpoint/2010/main" val="3019085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84228548"/>
              </p:ext>
            </p:extLst>
          </p:nvPr>
        </p:nvGraphicFramePr>
        <p:xfrm>
          <a:off x="676274" y="1543049"/>
          <a:ext cx="8181305" cy="3457575"/>
        </p:xfrm>
        <a:graphic>
          <a:graphicData uri="http://schemas.openxmlformats.org/presentationml/2006/ole">
            <mc:AlternateContent xmlns:mc="http://schemas.openxmlformats.org/markup-compatibility/2006">
              <mc:Choice xmlns:v="urn:schemas-microsoft-com:vml" Requires="v">
                <p:oleObj spid="_x0000_s6157" name="Equation" r:id="rId3" imgW="4267200" imgH="1803400" progId="Equation.3">
                  <p:embed/>
                </p:oleObj>
              </mc:Choice>
              <mc:Fallback>
                <p:oleObj name="Equation" r:id="rId3" imgW="4267200" imgH="1803400" progId="Equation.3">
                  <p:embed/>
                  <p:pic>
                    <p:nvPicPr>
                      <p:cNvPr id="0" name=""/>
                      <p:cNvPicPr/>
                      <p:nvPr/>
                    </p:nvPicPr>
                    <p:blipFill>
                      <a:blip r:embed="rId4"/>
                      <a:stretch>
                        <a:fillRect/>
                      </a:stretch>
                    </p:blipFill>
                    <p:spPr>
                      <a:xfrm>
                        <a:off x="676274" y="1543049"/>
                        <a:ext cx="8181305" cy="3457575"/>
                      </a:xfrm>
                      <a:prstGeom prst="rect">
                        <a:avLst/>
                      </a:prstGeom>
                    </p:spPr>
                  </p:pic>
                </p:oleObj>
              </mc:Fallback>
            </mc:AlternateContent>
          </a:graphicData>
        </a:graphic>
      </p:graphicFrame>
    </p:spTree>
    <p:extLst>
      <p:ext uri="{BB962C8B-B14F-4D97-AF65-F5344CB8AC3E}">
        <p14:creationId xmlns:p14="http://schemas.microsoft.com/office/powerpoint/2010/main" val="1927071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Underflow Prevention</a:t>
            </a:r>
            <a:endParaRPr lang="en-US" dirty="0"/>
          </a:p>
        </p:txBody>
      </p:sp>
      <p:sp>
        <p:nvSpPr>
          <p:cNvPr id="3" name="Content Placeholder 2"/>
          <p:cNvSpPr>
            <a:spLocks noGrp="1"/>
          </p:cNvSpPr>
          <p:nvPr>
            <p:ph idx="1"/>
          </p:nvPr>
        </p:nvSpPr>
        <p:spPr/>
        <p:txBody>
          <a:bodyPr/>
          <a:lstStyle/>
          <a:p>
            <a:r>
              <a:rPr lang="en-US" altLang="zh-CN" dirty="0"/>
              <a:t>Multiplying lots of probabilities, which are between 0 and 1 by definition, can result in floating-point underflow.</a:t>
            </a:r>
          </a:p>
          <a:p>
            <a:r>
              <a:rPr lang="en-US" altLang="zh-CN" dirty="0"/>
              <a:t>Since </a:t>
            </a:r>
            <a:r>
              <a:rPr lang="en-US" altLang="zh-CN" i="1" dirty="0"/>
              <a:t>log(</a:t>
            </a:r>
            <a:r>
              <a:rPr lang="en-US" altLang="zh-CN" i="1" dirty="0" err="1"/>
              <a:t>xy</a:t>
            </a:r>
            <a:r>
              <a:rPr lang="en-US" altLang="zh-CN" i="1" dirty="0"/>
              <a:t>) = log(x) + log(y),</a:t>
            </a:r>
            <a:r>
              <a:rPr lang="en-US" altLang="zh-CN" dirty="0"/>
              <a:t> it is better to perform all computations by summing logs of probabilities rather than multiplying probabilities.</a:t>
            </a:r>
          </a:p>
          <a:p>
            <a:r>
              <a:rPr lang="en-US" altLang="zh-CN" dirty="0"/>
              <a:t>Class with highest final un-normalized log probability score is still the most probable</a:t>
            </a:r>
            <a:r>
              <a:rPr lang="en-US" altLang="zh-CN" dirty="0" smtClean="0"/>
              <a:t>.</a:t>
            </a:r>
          </a:p>
          <a:p>
            <a:endParaRPr lang="en-US" dirty="0"/>
          </a:p>
        </p:txBody>
      </p:sp>
      <p:pic>
        <p:nvPicPr>
          <p:cNvPr id="5" name="Picture 4" descr="Screen Shot 2016-03-25 at 10.5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4581525"/>
            <a:ext cx="8064500" cy="1092200"/>
          </a:xfrm>
          <a:prstGeom prst="rect">
            <a:avLst/>
          </a:prstGeom>
        </p:spPr>
      </p:pic>
    </p:spTree>
    <p:extLst>
      <p:ext uri="{BB962C8B-B14F-4D97-AF65-F5344CB8AC3E}">
        <p14:creationId xmlns:p14="http://schemas.microsoft.com/office/powerpoint/2010/main" val="902129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p:txBody>
          <a:bodyPr/>
          <a:lstStyle/>
          <a:p>
            <a:r>
              <a:rPr lang="en-US" dirty="0" smtClean="0"/>
              <a:t>Use 1 nearest neighbor algorithm and locate the closest classmate to you. Once you locate him/her, discuss how one could use Naïve Bayes classifier to classify Spam and Ham e-mail. Also, discuss how we can measure the error of this algorithm and what can go wrong.</a:t>
            </a:r>
            <a:endParaRPr lang="en-US" dirty="0"/>
          </a:p>
        </p:txBody>
      </p:sp>
    </p:spTree>
    <p:extLst>
      <p:ext uri="{BB962C8B-B14F-4D97-AF65-F5344CB8AC3E}">
        <p14:creationId xmlns:p14="http://schemas.microsoft.com/office/powerpoint/2010/main" val="194827511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117</TotalTime>
  <Words>687</Words>
  <Application>Microsoft Macintosh PowerPoint</Application>
  <PresentationFormat>On-screen Show (4:3)</PresentationFormat>
  <Paragraphs>60</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Adjacency</vt:lpstr>
      <vt:lpstr>Document</vt:lpstr>
      <vt:lpstr>Equation</vt:lpstr>
      <vt:lpstr>Naïve Bayes Algorithm</vt:lpstr>
      <vt:lpstr>Agenda</vt:lpstr>
      <vt:lpstr>Naïve Bayes Algorithms</vt:lpstr>
      <vt:lpstr>Bayes Theorem</vt:lpstr>
      <vt:lpstr>Naïve Bayes</vt:lpstr>
      <vt:lpstr>Example. ‘Play Tennis’ data</vt:lpstr>
      <vt:lpstr>Solution</vt:lpstr>
      <vt:lpstr>Underflow Prevention</vt:lpstr>
      <vt:lpstr>In-class practice</vt:lpstr>
      <vt:lpstr>A few issues with Bayes Algorithm</vt:lpstr>
      <vt:lpstr>Different Types of NB models in Python</vt:lpstr>
      <vt:lpstr>Gaussian NB</vt:lpstr>
      <vt:lpstr>Advantages of using NB algorithm</vt:lpstr>
      <vt:lpstr>Issues with NB</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Algorithm</dc:title>
  <dc:creator>HH</dc:creator>
  <cp:lastModifiedBy>HH</cp:lastModifiedBy>
  <cp:revision>16</cp:revision>
  <dcterms:created xsi:type="dcterms:W3CDTF">2016-03-26T04:47:44Z</dcterms:created>
  <dcterms:modified xsi:type="dcterms:W3CDTF">2016-03-29T01:10:21Z</dcterms:modified>
</cp:coreProperties>
</file>