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5" d="100"/>
          <a:sy n="125" d="100"/>
        </p:scale>
        <p:origin x="-112" y="-2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EEAD30-C417-AE4C-A96E-75BCC2594362}"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EAD30-C417-AE4C-A96E-75BCC2594362}"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EEAD30-C417-AE4C-A96E-75BCC2594362}" type="datetimeFigureOut">
              <a:rPr lang="en-US" smtClean="0"/>
              <a:t>3/30/16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EEAD30-C417-AE4C-A96E-75BCC2594362}" type="datetimeFigureOut">
              <a:rPr lang="en-US" smtClean="0"/>
              <a:t>3/30/16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EAD30-C417-AE4C-A96E-75BCC2594362}" type="datetimeFigureOut">
              <a:rPr lang="en-US" smtClean="0"/>
              <a:t>3/30/16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EAD30-C417-AE4C-A96E-75BCC2594362}" type="datetimeFigureOut">
              <a:rPr lang="en-US" smtClean="0"/>
              <a:t>3/30/16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EAD30-C417-AE4C-A96E-75BCC2594362}" type="datetimeFigureOut">
              <a:rPr lang="en-US" smtClean="0"/>
              <a:t>3/30/16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6EEAD30-C417-AE4C-A96E-75BCC2594362}" type="datetimeFigureOut">
              <a:rPr lang="en-US" smtClean="0"/>
              <a:t>3/30/16</a:t>
            </a:fld>
            <a:endParaRPr lang="en-US"/>
          </a:p>
        </p:txBody>
      </p:sp>
      <p:sp>
        <p:nvSpPr>
          <p:cNvPr id="9" name="Slide Number Placeholder 8"/>
          <p:cNvSpPr>
            <a:spLocks noGrp="1"/>
          </p:cNvSpPr>
          <p:nvPr>
            <p:ph type="sldNum" sz="quarter" idx="11"/>
          </p:nvPr>
        </p:nvSpPr>
        <p:spPr/>
        <p:txBody>
          <a:bodyPr/>
          <a:lstStyle/>
          <a:p>
            <a:fld id="{5C42E2AE-4EC0-8246-96C2-7598660D16E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C42E2AE-4EC0-8246-96C2-7598660D16E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6EEAD30-C417-AE4C-A96E-75BCC2594362}" type="datetimeFigureOut">
              <a:rPr lang="en-US" smtClean="0"/>
              <a:t>3/30/16</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eb.stanford.edu/~hastie/local.ftp/Springer/OLD/ESLII_print4.pdf" TargetMode="External"/><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hyperlink" Target="Statistical%20Learning%20With%20applications%20in%20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18</a:t>
            </a:r>
            <a:br>
              <a:rPr lang="en-US" dirty="0" smtClean="0"/>
            </a:br>
            <a:r>
              <a:rPr lang="en-US" dirty="0" smtClean="0"/>
              <a:t>Wrap-up</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5907290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KNN algorithms </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Very easy to compute</a:t>
            </a:r>
          </a:p>
          <a:p>
            <a:pPr lvl="1"/>
            <a:r>
              <a:rPr lang="en-US" dirty="0" smtClean="0"/>
              <a:t>Intuitive</a:t>
            </a:r>
          </a:p>
          <a:p>
            <a:pPr lvl="1"/>
            <a:r>
              <a:rPr lang="en-US" dirty="0" smtClean="0"/>
              <a:t>Easily Capture non-linearity</a:t>
            </a:r>
          </a:p>
          <a:p>
            <a:r>
              <a:rPr lang="en-US" dirty="0" smtClean="0"/>
              <a:t>Disadvantages</a:t>
            </a:r>
          </a:p>
          <a:p>
            <a:pPr lvl="1"/>
            <a:r>
              <a:rPr lang="en-US" dirty="0" smtClean="0"/>
              <a:t>Results are not interpretable</a:t>
            </a:r>
          </a:p>
          <a:p>
            <a:pPr lvl="1"/>
            <a:r>
              <a:rPr lang="en-US" dirty="0" smtClean="0"/>
              <a:t>If you have sparse data and feature space is more than 4, this algorithm cannot be used. </a:t>
            </a:r>
            <a:endParaRPr lang="en-US" dirty="0" smtClean="0"/>
          </a:p>
          <a:p>
            <a:pPr lvl="1"/>
            <a:r>
              <a:rPr lang="en-US" dirty="0"/>
              <a:t>We shall standardize our data</a:t>
            </a:r>
          </a:p>
          <a:p>
            <a:pPr lvl="1"/>
            <a:endParaRPr lang="en-US" dirty="0" smtClean="0"/>
          </a:p>
          <a:p>
            <a:pPr lvl="1"/>
            <a:endParaRPr lang="en-US" dirty="0"/>
          </a:p>
        </p:txBody>
      </p:sp>
    </p:spTree>
    <p:extLst>
      <p:ext uri="{BB962C8B-B14F-4D97-AF65-F5344CB8AC3E}">
        <p14:creationId xmlns:p14="http://schemas.microsoft.com/office/powerpoint/2010/main" val="1172042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Decision Trees(regression and Classification)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Advantages :</a:t>
            </a:r>
          </a:p>
          <a:p>
            <a:pPr lvl="1"/>
            <a:r>
              <a:rPr lang="en-US" dirty="0" smtClean="0"/>
              <a:t>Extremely interpretable</a:t>
            </a:r>
          </a:p>
          <a:p>
            <a:pPr lvl="1"/>
            <a:r>
              <a:rPr lang="en-US" dirty="0" smtClean="0"/>
              <a:t>Very easy to train</a:t>
            </a:r>
          </a:p>
          <a:p>
            <a:pPr lvl="1"/>
            <a:r>
              <a:rPr lang="en-US" dirty="0" smtClean="0"/>
              <a:t>No need to scale your data</a:t>
            </a:r>
          </a:p>
          <a:p>
            <a:r>
              <a:rPr lang="en-US" dirty="0" smtClean="0"/>
              <a:t>Cons:</a:t>
            </a:r>
          </a:p>
          <a:p>
            <a:pPr lvl="1"/>
            <a:r>
              <a:rPr lang="en-US" dirty="0" smtClean="0"/>
              <a:t>Not that predictable</a:t>
            </a:r>
            <a:endParaRPr lang="en-US" dirty="0"/>
          </a:p>
        </p:txBody>
      </p:sp>
    </p:spTree>
    <p:extLst>
      <p:ext uri="{BB962C8B-B14F-4D97-AF65-F5344CB8AC3E}">
        <p14:creationId xmlns:p14="http://schemas.microsoft.com/office/powerpoint/2010/main" val="543401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Random Forest and Bagging</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Relatively easy to train</a:t>
            </a:r>
          </a:p>
          <a:p>
            <a:pPr lvl="1"/>
            <a:r>
              <a:rPr lang="en-US" dirty="0" smtClean="0"/>
              <a:t>Good predictors</a:t>
            </a:r>
          </a:p>
          <a:p>
            <a:pPr lvl="1"/>
            <a:r>
              <a:rPr lang="en-US" dirty="0" smtClean="0"/>
              <a:t>No need to scale your data</a:t>
            </a:r>
          </a:p>
          <a:p>
            <a:r>
              <a:rPr lang="en-US" dirty="0" smtClean="0"/>
              <a:t>Disadvantages</a:t>
            </a:r>
          </a:p>
          <a:p>
            <a:pPr lvl="1"/>
            <a:r>
              <a:rPr lang="en-US" dirty="0" smtClean="0"/>
              <a:t>Not suitable for interpretation</a:t>
            </a:r>
          </a:p>
          <a:p>
            <a:pPr lvl="1"/>
            <a:endParaRPr lang="en-US" dirty="0"/>
          </a:p>
        </p:txBody>
      </p:sp>
    </p:spTree>
    <p:extLst>
      <p:ext uri="{BB962C8B-B14F-4D97-AF65-F5344CB8AC3E}">
        <p14:creationId xmlns:p14="http://schemas.microsoft.com/office/powerpoint/2010/main" val="3518343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a:t>
            </a:r>
            <a:r>
              <a:rPr lang="en-US" dirty="0" smtClean="0"/>
              <a:t>- Boosting</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Very good predictors</a:t>
            </a:r>
          </a:p>
          <a:p>
            <a:pPr lvl="1"/>
            <a:r>
              <a:rPr lang="en-US" dirty="0" smtClean="0"/>
              <a:t>No need to scale data</a:t>
            </a:r>
          </a:p>
          <a:p>
            <a:r>
              <a:rPr lang="en-US" dirty="0" smtClean="0"/>
              <a:t>Disadvantages</a:t>
            </a:r>
          </a:p>
          <a:p>
            <a:pPr lvl="1"/>
            <a:r>
              <a:rPr lang="en-US" dirty="0" smtClean="0"/>
              <a:t>3 parameters needed to be Tuned – very time-consuming</a:t>
            </a:r>
          </a:p>
          <a:p>
            <a:pPr lvl="1"/>
            <a:r>
              <a:rPr lang="en-US" dirty="0" smtClean="0"/>
              <a:t>Easy to </a:t>
            </a:r>
            <a:r>
              <a:rPr lang="en-US" dirty="0" err="1" smtClean="0"/>
              <a:t>overfit</a:t>
            </a:r>
            <a:endParaRPr lang="en-US" dirty="0"/>
          </a:p>
        </p:txBody>
      </p:sp>
    </p:spTree>
    <p:extLst>
      <p:ext uri="{BB962C8B-B14F-4D97-AF65-F5344CB8AC3E}">
        <p14:creationId xmlns:p14="http://schemas.microsoft.com/office/powerpoint/2010/main" val="276130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models</a:t>
            </a:r>
            <a:br>
              <a:rPr lang="en-US" dirty="0"/>
            </a:br>
            <a:r>
              <a:rPr lang="en-US" dirty="0" smtClean="0"/>
              <a:t>ARIMA</a:t>
            </a:r>
            <a:r>
              <a:rPr lang="en-US" dirty="0"/>
              <a:t>, ARMA, MA, AR </a:t>
            </a:r>
          </a:p>
        </p:txBody>
      </p:sp>
      <p:sp>
        <p:nvSpPr>
          <p:cNvPr id="3" name="Content Placeholder 2"/>
          <p:cNvSpPr>
            <a:spLocks noGrp="1"/>
          </p:cNvSpPr>
          <p:nvPr>
            <p:ph idx="1"/>
          </p:nvPr>
        </p:nvSpPr>
        <p:spPr/>
        <p:txBody>
          <a:bodyPr/>
          <a:lstStyle/>
          <a:p>
            <a:r>
              <a:rPr lang="en-US" dirty="0" smtClean="0"/>
              <a:t>Advantages</a:t>
            </a:r>
          </a:p>
          <a:p>
            <a:pPr lvl="1"/>
            <a:r>
              <a:rPr lang="en-US" dirty="0" smtClean="0"/>
              <a:t>AR – good for smoothing patterns</a:t>
            </a:r>
          </a:p>
          <a:p>
            <a:pPr lvl="1"/>
            <a:r>
              <a:rPr lang="en-US" dirty="0" smtClean="0"/>
              <a:t>MA – good for tackling shocks in the system</a:t>
            </a:r>
          </a:p>
          <a:p>
            <a:pPr lvl="1"/>
            <a:r>
              <a:rPr lang="en-US" dirty="0" smtClean="0"/>
              <a:t>ARMA – Combines AR and MA – relatively time consuming to train</a:t>
            </a:r>
          </a:p>
          <a:p>
            <a:pPr lvl="1"/>
            <a:r>
              <a:rPr lang="en-US" dirty="0" smtClean="0"/>
              <a:t>ARIMA – Combines AR and MA, also takes care of linear trends in the model</a:t>
            </a:r>
          </a:p>
          <a:p>
            <a:r>
              <a:rPr lang="en-US" dirty="0" smtClean="0"/>
              <a:t>Disadvantages</a:t>
            </a:r>
          </a:p>
          <a:p>
            <a:pPr lvl="1"/>
            <a:r>
              <a:rPr lang="en-US" dirty="0" smtClean="0"/>
              <a:t>Only applicable to time-series data</a:t>
            </a:r>
          </a:p>
          <a:p>
            <a:pPr lvl="1"/>
            <a:r>
              <a:rPr lang="en-US" dirty="0" smtClean="0"/>
              <a:t>Not that interpretable (Exception is when you have small p and q)</a:t>
            </a:r>
          </a:p>
          <a:p>
            <a:pPr lvl="1"/>
            <a:r>
              <a:rPr lang="en-US" dirty="0" smtClean="0"/>
              <a:t>You shall clean and prepare data before applying these models.</a:t>
            </a:r>
            <a:endParaRPr lang="en-US" dirty="0"/>
          </a:p>
        </p:txBody>
      </p:sp>
    </p:spTree>
    <p:extLst>
      <p:ext uri="{BB962C8B-B14F-4D97-AF65-F5344CB8AC3E}">
        <p14:creationId xmlns:p14="http://schemas.microsoft.com/office/powerpoint/2010/main" val="3224680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Extremely Fast</a:t>
            </a:r>
          </a:p>
          <a:p>
            <a:pPr lvl="1"/>
            <a:r>
              <a:rPr lang="en-US" dirty="0" smtClean="0"/>
              <a:t>Great for Text Mining</a:t>
            </a:r>
          </a:p>
          <a:p>
            <a:r>
              <a:rPr lang="en-US" dirty="0" smtClean="0"/>
              <a:t>Disadvantages</a:t>
            </a:r>
          </a:p>
          <a:p>
            <a:pPr lvl="1"/>
            <a:r>
              <a:rPr lang="en-US" dirty="0" smtClean="0"/>
              <a:t>Strong Assumption of independency of inputs</a:t>
            </a:r>
          </a:p>
          <a:p>
            <a:pPr lvl="1"/>
            <a:r>
              <a:rPr lang="en-US" dirty="0" smtClean="0"/>
              <a:t>Terrible for interpretation</a:t>
            </a:r>
          </a:p>
          <a:p>
            <a:pPr lvl="1"/>
            <a:r>
              <a:rPr lang="en-US" dirty="0" smtClean="0"/>
              <a:t>Never rely on probability predictions </a:t>
            </a:r>
            <a:endParaRPr lang="en-US" dirty="0"/>
          </a:p>
        </p:txBody>
      </p:sp>
    </p:spTree>
    <p:extLst>
      <p:ext uri="{BB962C8B-B14F-4D97-AF65-F5344CB8AC3E}">
        <p14:creationId xmlns:p14="http://schemas.microsoft.com/office/powerpoint/2010/main" val="3045766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combine few models?</a:t>
            </a:r>
            <a:endParaRPr lang="en-US" dirty="0"/>
          </a:p>
        </p:txBody>
      </p:sp>
      <p:sp>
        <p:nvSpPr>
          <p:cNvPr id="3" name="Content Placeholder 2"/>
          <p:cNvSpPr>
            <a:spLocks noGrp="1"/>
          </p:cNvSpPr>
          <p:nvPr>
            <p:ph idx="1"/>
          </p:nvPr>
        </p:nvSpPr>
        <p:spPr/>
        <p:txBody>
          <a:bodyPr/>
          <a:lstStyle/>
          <a:p>
            <a:r>
              <a:rPr lang="en-US" dirty="0" smtClean="0"/>
              <a:t>Yes! We are going to combine few models in our today’s Lab session!</a:t>
            </a:r>
          </a:p>
          <a:p>
            <a:r>
              <a:rPr lang="en-US" dirty="0" smtClean="0"/>
              <a:t>In python, </a:t>
            </a:r>
            <a:r>
              <a:rPr lang="en-US" dirty="0"/>
              <a:t>f</a:t>
            </a:r>
            <a:r>
              <a:rPr lang="en-US" dirty="0" smtClean="0"/>
              <a:t>or classification problems we can use:</a:t>
            </a:r>
          </a:p>
          <a:p>
            <a:pPr lvl="1"/>
            <a:r>
              <a:rPr lang="en-US" dirty="0" err="1" smtClean="0"/>
              <a:t>VotingClassifier</a:t>
            </a:r>
            <a:r>
              <a:rPr lang="en-US" dirty="0" smtClean="0"/>
              <a:t>()</a:t>
            </a:r>
          </a:p>
          <a:p>
            <a:r>
              <a:rPr lang="en-US" dirty="0" smtClean="0"/>
              <a:t>Can we also combine quantitative methods?</a:t>
            </a:r>
          </a:p>
          <a:p>
            <a:pPr lvl="1"/>
            <a:r>
              <a:rPr lang="en-US" dirty="0" smtClean="0"/>
              <a:t>The answer is yes again. Generalized Additive Models – GAMs – are developed to deal with this. </a:t>
            </a:r>
            <a:endParaRPr lang="en-US" dirty="0"/>
          </a:p>
        </p:txBody>
      </p:sp>
    </p:spTree>
    <p:extLst>
      <p:ext uri="{BB962C8B-B14F-4D97-AF65-F5344CB8AC3E}">
        <p14:creationId xmlns:p14="http://schemas.microsoft.com/office/powerpoint/2010/main" val="495150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did we learn in this class?</a:t>
            </a:r>
            <a:endParaRPr lang="en-US" dirty="0"/>
          </a:p>
        </p:txBody>
      </p:sp>
      <p:sp>
        <p:nvSpPr>
          <p:cNvPr id="3" name="Content Placeholder 2"/>
          <p:cNvSpPr>
            <a:spLocks noGrp="1"/>
          </p:cNvSpPr>
          <p:nvPr>
            <p:ph idx="1"/>
          </p:nvPr>
        </p:nvSpPr>
        <p:spPr/>
        <p:txBody>
          <a:bodyPr/>
          <a:lstStyle/>
          <a:p>
            <a:r>
              <a:rPr lang="en-US" dirty="0" smtClean="0"/>
              <a:t>We discussed how do deal with missing values.</a:t>
            </a:r>
          </a:p>
          <a:p>
            <a:pPr lvl="1"/>
            <a:r>
              <a:rPr lang="en-US" dirty="0" smtClean="0"/>
              <a:t>We learned wrong ways of dealing with it and correct ways. </a:t>
            </a:r>
          </a:p>
          <a:p>
            <a:pPr lvl="1"/>
            <a:r>
              <a:rPr lang="en-US" dirty="0" smtClean="0"/>
              <a:t>Here are few wrong approaches:</a:t>
            </a:r>
          </a:p>
          <a:p>
            <a:pPr lvl="2"/>
            <a:r>
              <a:rPr lang="en-US" dirty="0" smtClean="0"/>
              <a:t>Dropping all missing values if missing values are not random.</a:t>
            </a:r>
          </a:p>
          <a:p>
            <a:pPr lvl="2"/>
            <a:r>
              <a:rPr lang="en-US" dirty="0" smtClean="0"/>
              <a:t>Using Mean Imputation</a:t>
            </a:r>
          </a:p>
          <a:p>
            <a:pPr lvl="2"/>
            <a:r>
              <a:rPr lang="en-US" dirty="0" smtClean="0"/>
              <a:t>Using Median Imputation</a:t>
            </a:r>
          </a:p>
          <a:p>
            <a:pPr lvl="2"/>
            <a:r>
              <a:rPr lang="en-US" dirty="0" smtClean="0"/>
              <a:t>Using Regression Lines</a:t>
            </a:r>
          </a:p>
          <a:p>
            <a:pPr lvl="1"/>
            <a:r>
              <a:rPr lang="en-US" dirty="0" smtClean="0"/>
              <a:t>Here is a slightly better way of dealing with missing values</a:t>
            </a:r>
          </a:p>
          <a:p>
            <a:pPr lvl="2"/>
            <a:r>
              <a:rPr lang="en-US" dirty="0" smtClean="0"/>
              <a:t>Regression Lines with error term – this was the best we could do in Python</a:t>
            </a:r>
          </a:p>
          <a:p>
            <a:pPr lvl="1"/>
            <a:r>
              <a:rPr lang="en-US" dirty="0" smtClean="0"/>
              <a:t>Correct way of dealing with missing values</a:t>
            </a:r>
          </a:p>
          <a:p>
            <a:pPr lvl="2"/>
            <a:r>
              <a:rPr lang="en-US" dirty="0" smtClean="0"/>
              <a:t>Multiple Imputation</a:t>
            </a:r>
            <a:endParaRPr lang="en-US" dirty="0"/>
          </a:p>
        </p:txBody>
      </p:sp>
    </p:spTree>
    <p:extLst>
      <p:ext uri="{BB962C8B-B14F-4D97-AF65-F5344CB8AC3E}">
        <p14:creationId xmlns:p14="http://schemas.microsoft.com/office/powerpoint/2010/main" val="27041038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t>
            </a:r>
            <a:r>
              <a:rPr lang="en-US" dirty="0" err="1" smtClean="0"/>
              <a:t>vs</a:t>
            </a:r>
            <a:r>
              <a:rPr lang="en-US" dirty="0" smtClean="0"/>
              <a:t> Cross-Validation</a:t>
            </a:r>
            <a:endParaRPr lang="en-US" dirty="0"/>
          </a:p>
        </p:txBody>
      </p:sp>
      <p:sp>
        <p:nvSpPr>
          <p:cNvPr id="3" name="Content Placeholder 2"/>
          <p:cNvSpPr>
            <a:spLocks noGrp="1"/>
          </p:cNvSpPr>
          <p:nvPr>
            <p:ph idx="1"/>
          </p:nvPr>
        </p:nvSpPr>
        <p:spPr/>
        <p:txBody>
          <a:bodyPr/>
          <a:lstStyle/>
          <a:p>
            <a:r>
              <a:rPr lang="en-US" dirty="0" smtClean="0"/>
              <a:t>Validation: Divide your data to test and train. Train with training Data and Test it with test data. If you have a large dataset, Validation technique is always preferred.</a:t>
            </a:r>
          </a:p>
          <a:p>
            <a:r>
              <a:rPr lang="en-US" dirty="0" smtClean="0"/>
              <a:t>Cross-Validation: Divides data into few groups. Then train based on all groups but one, and then test it on the one that is left outside. It repeats it on all groups. This way, you are not wasting any Data. Use it when you have a small dataset. </a:t>
            </a:r>
          </a:p>
          <a:p>
            <a:r>
              <a:rPr lang="en-US" dirty="0" smtClean="0"/>
              <a:t>Can we combine Validation and Cross-Validation?</a:t>
            </a:r>
          </a:p>
          <a:p>
            <a:pPr lvl="1"/>
            <a:r>
              <a:rPr lang="en-US" dirty="0" smtClean="0"/>
              <a:t>Yes, of course! You can tune based on Cross-Validation and then test it on completely unseen data – test set.</a:t>
            </a:r>
            <a:endParaRPr lang="en-US" dirty="0"/>
          </a:p>
        </p:txBody>
      </p:sp>
    </p:spTree>
    <p:extLst>
      <p:ext uri="{BB962C8B-B14F-4D97-AF65-F5344CB8AC3E}">
        <p14:creationId xmlns:p14="http://schemas.microsoft.com/office/powerpoint/2010/main" val="1466282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We learned about stop words</a:t>
            </a:r>
          </a:p>
          <a:p>
            <a:r>
              <a:rPr lang="en-US" dirty="0" smtClean="0"/>
              <a:t>Bag-of-words (Great of smaller texts)</a:t>
            </a:r>
          </a:p>
          <a:p>
            <a:r>
              <a:rPr lang="en-US" dirty="0" smtClean="0"/>
              <a:t>TFDIF (Great for long texts)</a:t>
            </a:r>
          </a:p>
          <a:p>
            <a:r>
              <a:rPr lang="en-US" dirty="0" smtClean="0"/>
              <a:t>Lemmatization and stemming</a:t>
            </a:r>
          </a:p>
          <a:p>
            <a:r>
              <a:rPr lang="en-US" dirty="0" smtClean="0"/>
              <a:t>We used </a:t>
            </a:r>
            <a:r>
              <a:rPr lang="en-US" dirty="0" err="1" smtClean="0"/>
              <a:t>CountVectorizer</a:t>
            </a:r>
            <a:r>
              <a:rPr lang="en-US" dirty="0" smtClean="0"/>
              <a:t>() and </a:t>
            </a:r>
            <a:r>
              <a:rPr lang="en-US" dirty="0" err="1" smtClean="0"/>
              <a:t>TfidfVectorizer</a:t>
            </a:r>
            <a:r>
              <a:rPr lang="en-US" dirty="0" smtClean="0"/>
              <a:t>() in lab. We also used pipeline library.</a:t>
            </a:r>
            <a:endParaRPr lang="en-US" dirty="0"/>
          </a:p>
        </p:txBody>
      </p:sp>
      <p:sp>
        <p:nvSpPr>
          <p:cNvPr id="4" name="Rectangle 3"/>
          <p:cNvSpPr/>
          <p:nvPr/>
        </p:nvSpPr>
        <p:spPr>
          <a:xfrm>
            <a:off x="457200" y="4083672"/>
            <a:ext cx="4572000" cy="2585323"/>
          </a:xfrm>
          <a:prstGeom prst="rect">
            <a:avLst/>
          </a:prstGeom>
        </p:spPr>
        <p:txBody>
          <a:bodyPr>
            <a:spAutoFit/>
          </a:bodyPr>
          <a:lstStyle/>
          <a:p>
            <a:pPr lvl="0" algn="ctr">
              <a:spcBef>
                <a:spcPts val="0"/>
              </a:spcBef>
              <a:buNone/>
            </a:pPr>
            <a:r>
              <a:rPr lang="en-US" b="1" dirty="0">
                <a:latin typeface="Georgia"/>
                <a:ea typeface="Georgia"/>
                <a:cs typeface="Georgia"/>
                <a:sym typeface="Georgia"/>
              </a:rPr>
              <a:t>Lemmatization</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shouted → shout</a:t>
            </a:r>
          </a:p>
          <a:p>
            <a:pPr lvl="0">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best → good</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better → good</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good → good</a:t>
            </a:r>
            <a:endParaRPr lang="en-US" dirty="0">
              <a:latin typeface="Georgia"/>
              <a:ea typeface="Georgia"/>
              <a:cs typeface="Georgia"/>
              <a:sym typeface="Georgia"/>
            </a:endParaRPr>
          </a:p>
        </p:txBody>
      </p:sp>
      <p:sp>
        <p:nvSpPr>
          <p:cNvPr id="5" name="Rectangle 4"/>
          <p:cNvSpPr/>
          <p:nvPr/>
        </p:nvSpPr>
        <p:spPr>
          <a:xfrm>
            <a:off x="3240819" y="4100924"/>
            <a:ext cx="4836381" cy="2308324"/>
          </a:xfrm>
          <a:prstGeom prst="rect">
            <a:avLst/>
          </a:prstGeom>
        </p:spPr>
        <p:txBody>
          <a:bodyPr wrap="square">
            <a:spAutoFit/>
          </a:bodyPr>
          <a:lstStyle/>
          <a:p>
            <a:pPr lvl="0" algn="ctr"/>
            <a:r>
              <a:rPr lang="en-US" b="1" dirty="0" smtClean="0">
                <a:latin typeface="Georgia"/>
                <a:ea typeface="Georgia"/>
                <a:cs typeface="Georgia"/>
                <a:sym typeface="Georgia"/>
              </a:rPr>
              <a:t>Stemming</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badly → bad</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computing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computed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p:txBody>
      </p:sp>
    </p:spTree>
    <p:extLst>
      <p:ext uri="{BB962C8B-B14F-4D97-AF65-F5344CB8AC3E}">
        <p14:creationId xmlns:p14="http://schemas.microsoft.com/office/powerpoint/2010/main" val="480020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model should I use?</a:t>
            </a:r>
          </a:p>
          <a:p>
            <a:r>
              <a:rPr lang="en-US" dirty="0" smtClean="0"/>
              <a:t>Summary of all the models we learned in this class</a:t>
            </a:r>
          </a:p>
          <a:p>
            <a:r>
              <a:rPr lang="en-US" dirty="0" smtClean="0"/>
              <a:t>Few models that you can easily learn on your own</a:t>
            </a:r>
          </a:p>
          <a:p>
            <a:pPr marL="114300" indent="0">
              <a:buNone/>
            </a:pPr>
            <a:endParaRPr lang="en-US" dirty="0"/>
          </a:p>
        </p:txBody>
      </p:sp>
    </p:spTree>
    <p:extLst>
      <p:ext uri="{BB962C8B-B14F-4D97-AF65-F5344CB8AC3E}">
        <p14:creationId xmlns:p14="http://schemas.microsoft.com/office/powerpoint/2010/main" val="411829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Method</a:t>
            </a:r>
            <a:endParaRPr lang="en-US" dirty="0"/>
          </a:p>
        </p:txBody>
      </p:sp>
      <p:pic>
        <p:nvPicPr>
          <p:cNvPr id="4" name="Content Placeholder 3" descr="jVfEq6jiWtoAAAAASUVORK5C%0AYII=%0A.png"/>
          <p:cNvPicPr>
            <a:picLocks noGrp="1" noChangeAspect="1"/>
          </p:cNvPicPr>
          <p:nvPr>
            <p:ph idx="1"/>
          </p:nvPr>
        </p:nvPicPr>
        <p:blipFill>
          <a:blip r:embed="rId2">
            <a:extLst>
              <a:ext uri="{28A0092B-C50C-407E-A947-70E740481C1C}">
                <a14:useLocalDpi xmlns:a14="http://schemas.microsoft.com/office/drawing/2010/main" val="0"/>
              </a:ext>
            </a:extLst>
          </a:blip>
          <a:srcRect l="-8890" r="-8890"/>
          <a:stretch>
            <a:fillRect/>
          </a:stretch>
        </p:blipFill>
        <p:spPr>
          <a:xfrm>
            <a:off x="-317500" y="1811866"/>
            <a:ext cx="5187432" cy="3268133"/>
          </a:xfrm>
        </p:spPr>
      </p:pic>
      <p:pic>
        <p:nvPicPr>
          <p:cNvPr id="5" name="Picture 4" descr="9ddob42PfBtjOWDgdPhwBg7tljllhiiSWWWDJMpd+U7ECkN4eaDHfG4c4H%0ADH9Gi++bL8OdcbjzAf2kZC2xxBJLLLHEkpxYKVlLLLHEEkssKUCsCdMSSyyxxBJLChBrwrTEEkss%0AscSSAsSaMC2xxBJLLLGkALEmTEssscQSSywpQP4fJlFtWFagJQMAAAAASUVORK5CYII=%0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545" y="1417638"/>
            <a:ext cx="4805362" cy="4805362"/>
          </a:xfrm>
          <a:prstGeom prst="rect">
            <a:avLst/>
          </a:prstGeom>
        </p:spPr>
      </p:pic>
    </p:spTree>
    <p:extLst>
      <p:ext uri="{BB962C8B-B14F-4D97-AF65-F5344CB8AC3E}">
        <p14:creationId xmlns:p14="http://schemas.microsoft.com/office/powerpoint/2010/main" val="23737493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left?</a:t>
            </a:r>
            <a:endParaRPr lang="en-US" dirty="0"/>
          </a:p>
        </p:txBody>
      </p:sp>
      <p:sp>
        <p:nvSpPr>
          <p:cNvPr id="3" name="Content Placeholder 2"/>
          <p:cNvSpPr>
            <a:spLocks noGrp="1"/>
          </p:cNvSpPr>
          <p:nvPr>
            <p:ph idx="1"/>
          </p:nvPr>
        </p:nvSpPr>
        <p:spPr/>
        <p:txBody>
          <a:bodyPr>
            <a:normAutofit/>
          </a:bodyPr>
          <a:lstStyle/>
          <a:p>
            <a:r>
              <a:rPr lang="en-US" dirty="0" smtClean="0"/>
              <a:t>A lot! But there are few things that I am confident you can learn on your own!</a:t>
            </a:r>
          </a:p>
          <a:p>
            <a:r>
              <a:rPr lang="en-US" dirty="0" smtClean="0"/>
              <a:t>For Unsupervised Learning Techniques: </a:t>
            </a:r>
            <a:r>
              <a:rPr lang="en-US" dirty="0">
                <a:solidFill>
                  <a:schemeClr val="accent3">
                    <a:lumMod val="50000"/>
                  </a:schemeClr>
                </a:solidFill>
              </a:rPr>
              <a:t>Easy, </a:t>
            </a:r>
            <a:r>
              <a:rPr lang="en-US" dirty="0">
                <a:solidFill>
                  <a:srgbClr val="3366FF"/>
                </a:solidFill>
              </a:rPr>
              <a:t>Medium, </a:t>
            </a:r>
            <a:r>
              <a:rPr lang="en-US" dirty="0">
                <a:solidFill>
                  <a:srgbClr val="FF0000"/>
                </a:solidFill>
              </a:rPr>
              <a:t>Hard</a:t>
            </a:r>
            <a:endParaRPr lang="en-US" dirty="0" smtClean="0"/>
          </a:p>
          <a:p>
            <a:pPr lvl="1"/>
            <a:r>
              <a:rPr lang="en-US" sz="2200" dirty="0">
                <a:solidFill>
                  <a:schemeClr val="accent3">
                    <a:lumMod val="50000"/>
                  </a:schemeClr>
                </a:solidFill>
              </a:rPr>
              <a:t>K-Means Clustering (an unsupervised technique to cluster your data. </a:t>
            </a:r>
          </a:p>
          <a:p>
            <a:pPr lvl="1"/>
            <a:r>
              <a:rPr lang="en-US" sz="2200" dirty="0">
                <a:solidFill>
                  <a:schemeClr val="accent3">
                    <a:lumMod val="50000"/>
                  </a:schemeClr>
                </a:solidFill>
              </a:rPr>
              <a:t>Hierarchical Trees (Another unsupervised technique to cluster data)</a:t>
            </a:r>
          </a:p>
          <a:p>
            <a:pPr lvl="1"/>
            <a:r>
              <a:rPr lang="en-US" dirty="0" smtClean="0">
                <a:solidFill>
                  <a:srgbClr val="FF0000"/>
                </a:solidFill>
              </a:rPr>
              <a:t>Principal Curves and and Surfaces</a:t>
            </a:r>
          </a:p>
          <a:p>
            <a:pPr lvl="1"/>
            <a:r>
              <a:rPr lang="en-US" dirty="0" smtClean="0">
                <a:solidFill>
                  <a:srgbClr val="FF0000"/>
                </a:solidFill>
              </a:rPr>
              <a:t>Kernel Principal Components</a:t>
            </a:r>
          </a:p>
          <a:p>
            <a:pPr lvl="1"/>
            <a:r>
              <a:rPr lang="en-US" dirty="0" smtClean="0">
                <a:solidFill>
                  <a:srgbClr val="3366FF"/>
                </a:solidFill>
              </a:rPr>
              <a:t>Self-Organizing Maps (NN)</a:t>
            </a:r>
          </a:p>
          <a:p>
            <a:pPr marL="114300" indent="0">
              <a:buNone/>
            </a:pPr>
            <a:endParaRPr lang="en-US" dirty="0"/>
          </a:p>
        </p:txBody>
      </p:sp>
    </p:spTree>
    <p:extLst>
      <p:ext uri="{BB962C8B-B14F-4D97-AF65-F5344CB8AC3E}">
        <p14:creationId xmlns:p14="http://schemas.microsoft.com/office/powerpoint/2010/main" val="601869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Supervised Learning Techniques left</a:t>
            </a:r>
            <a:endParaRPr lang="en-US" dirty="0"/>
          </a:p>
        </p:txBody>
      </p:sp>
      <p:sp>
        <p:nvSpPr>
          <p:cNvPr id="3" name="Content Placeholder 2"/>
          <p:cNvSpPr>
            <a:spLocks noGrp="1"/>
          </p:cNvSpPr>
          <p:nvPr>
            <p:ph idx="1"/>
          </p:nvPr>
        </p:nvSpPr>
        <p:spPr/>
        <p:txBody>
          <a:bodyPr>
            <a:normAutofit lnSpcReduction="10000"/>
          </a:bodyPr>
          <a:lstStyle/>
          <a:p>
            <a:r>
              <a:rPr lang="en-US" dirty="0"/>
              <a:t>For Supervised Learning Techniques</a:t>
            </a:r>
            <a:r>
              <a:rPr lang="en-US" dirty="0" smtClean="0"/>
              <a:t>: </a:t>
            </a:r>
            <a:r>
              <a:rPr lang="en-US" dirty="0" smtClean="0">
                <a:solidFill>
                  <a:schemeClr val="accent3">
                    <a:lumMod val="50000"/>
                  </a:schemeClr>
                </a:solidFill>
              </a:rPr>
              <a:t>Easy, </a:t>
            </a:r>
            <a:r>
              <a:rPr lang="en-US" dirty="0" smtClean="0">
                <a:solidFill>
                  <a:srgbClr val="3366FF"/>
                </a:solidFill>
              </a:rPr>
              <a:t>Medium, </a:t>
            </a:r>
            <a:r>
              <a:rPr lang="en-US" dirty="0" smtClean="0">
                <a:solidFill>
                  <a:srgbClr val="FF0000"/>
                </a:solidFill>
              </a:rPr>
              <a:t>Hard</a:t>
            </a:r>
            <a:endParaRPr lang="en-US" dirty="0"/>
          </a:p>
          <a:p>
            <a:pPr lvl="1"/>
            <a:r>
              <a:rPr lang="en-US" dirty="0">
                <a:solidFill>
                  <a:srgbClr val="7A7425"/>
                </a:solidFill>
              </a:rPr>
              <a:t>Back </a:t>
            </a:r>
            <a:r>
              <a:rPr lang="en-US" dirty="0" smtClean="0">
                <a:solidFill>
                  <a:srgbClr val="7A7425"/>
                </a:solidFill>
              </a:rPr>
              <a:t>propagation/feed forward neural </a:t>
            </a:r>
            <a:r>
              <a:rPr lang="en-US" dirty="0">
                <a:solidFill>
                  <a:srgbClr val="7A7425"/>
                </a:solidFill>
              </a:rPr>
              <a:t>Networks</a:t>
            </a:r>
          </a:p>
          <a:p>
            <a:pPr lvl="1"/>
            <a:r>
              <a:rPr lang="en-US" dirty="0">
                <a:solidFill>
                  <a:srgbClr val="7A7425"/>
                </a:solidFill>
              </a:rPr>
              <a:t>Splines</a:t>
            </a:r>
          </a:p>
          <a:p>
            <a:pPr lvl="1"/>
            <a:r>
              <a:rPr lang="en-US" dirty="0">
                <a:solidFill>
                  <a:srgbClr val="3366FF"/>
                </a:solidFill>
              </a:rPr>
              <a:t>Support Vector Machines</a:t>
            </a:r>
          </a:p>
          <a:p>
            <a:pPr lvl="1"/>
            <a:r>
              <a:rPr lang="en-US" dirty="0">
                <a:solidFill>
                  <a:schemeClr val="accent3">
                    <a:lumMod val="50000"/>
                  </a:schemeClr>
                </a:solidFill>
              </a:rPr>
              <a:t>Ordinal Logistic Regression Models</a:t>
            </a:r>
          </a:p>
          <a:p>
            <a:pPr lvl="1"/>
            <a:r>
              <a:rPr lang="en-US" dirty="0">
                <a:solidFill>
                  <a:srgbClr val="3366FF"/>
                </a:solidFill>
              </a:rPr>
              <a:t>Generalized Additive Models</a:t>
            </a:r>
          </a:p>
          <a:p>
            <a:pPr lvl="1"/>
            <a:r>
              <a:rPr lang="en-US" dirty="0">
                <a:solidFill>
                  <a:schemeClr val="accent3">
                    <a:lumMod val="50000"/>
                  </a:schemeClr>
                </a:solidFill>
              </a:rPr>
              <a:t>Local Regression Models</a:t>
            </a:r>
          </a:p>
          <a:p>
            <a:pPr lvl="1"/>
            <a:r>
              <a:rPr lang="en-US" dirty="0">
                <a:solidFill>
                  <a:srgbClr val="FF0000"/>
                </a:solidFill>
              </a:rPr>
              <a:t>Directed Graphical Models (Bayes nets)</a:t>
            </a:r>
          </a:p>
          <a:p>
            <a:pPr lvl="1"/>
            <a:r>
              <a:rPr lang="en-US" dirty="0">
                <a:solidFill>
                  <a:srgbClr val="FF0000"/>
                </a:solidFill>
              </a:rPr>
              <a:t>Undirected Graphical Models</a:t>
            </a:r>
          </a:p>
          <a:p>
            <a:pPr lvl="1"/>
            <a:r>
              <a:rPr lang="en-US" dirty="0">
                <a:solidFill>
                  <a:schemeClr val="accent3">
                    <a:lumMod val="50000"/>
                  </a:schemeClr>
                </a:solidFill>
              </a:rPr>
              <a:t>Linear and Quadratic Discriminant Analysis (LDA, QDA</a:t>
            </a:r>
            <a:r>
              <a:rPr lang="en-US" dirty="0" smtClean="0">
                <a:solidFill>
                  <a:schemeClr val="accent3">
                    <a:lumMod val="50000"/>
                  </a:schemeClr>
                </a:solidFill>
              </a:rPr>
              <a:t>)</a:t>
            </a:r>
          </a:p>
          <a:p>
            <a:pPr lvl="1"/>
            <a:r>
              <a:rPr lang="en-US" dirty="0" smtClean="0">
                <a:solidFill>
                  <a:srgbClr val="3366FF"/>
                </a:solidFill>
              </a:rPr>
              <a:t>Fuzzy rule-based systems</a:t>
            </a:r>
            <a:endParaRPr lang="en-US" dirty="0">
              <a:solidFill>
                <a:srgbClr val="3366FF"/>
              </a:solidFill>
            </a:endParaRPr>
          </a:p>
          <a:p>
            <a:pPr lvl="1"/>
            <a:r>
              <a:rPr lang="en-US" dirty="0">
                <a:solidFill>
                  <a:srgbClr val="FF0000"/>
                </a:solidFill>
              </a:rPr>
              <a:t>Markov and Hidden Markov Models</a:t>
            </a:r>
          </a:p>
          <a:p>
            <a:pPr lvl="1"/>
            <a:r>
              <a:rPr lang="en-US" dirty="0">
                <a:solidFill>
                  <a:srgbClr val="FF0000"/>
                </a:solidFill>
              </a:rPr>
              <a:t>Deep Learning (Deep directed networks, Deep Boltzmann Machines, Deep Neural Networks)</a:t>
            </a:r>
          </a:p>
          <a:p>
            <a:endParaRPr lang="en-US" dirty="0"/>
          </a:p>
        </p:txBody>
      </p:sp>
    </p:spTree>
    <p:extLst>
      <p:ext uri="{BB962C8B-B14F-4D97-AF65-F5344CB8AC3E}">
        <p14:creationId xmlns:p14="http://schemas.microsoft.com/office/powerpoint/2010/main" val="3430399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are interested to learn more, read these three books Sequentially</a:t>
            </a:r>
            <a:endParaRPr lang="en-US" dirty="0"/>
          </a:p>
        </p:txBody>
      </p:sp>
      <p:sp>
        <p:nvSpPr>
          <p:cNvPr id="3" name="Content Placeholder 2"/>
          <p:cNvSpPr>
            <a:spLocks noGrp="1"/>
          </p:cNvSpPr>
          <p:nvPr>
            <p:ph idx="1"/>
          </p:nvPr>
        </p:nvSpPr>
        <p:spPr>
          <a:xfrm>
            <a:off x="457200" y="1844040"/>
            <a:ext cx="7620000" cy="4800600"/>
          </a:xfrm>
        </p:spPr>
        <p:txBody>
          <a:bodyPr/>
          <a:lstStyle/>
          <a:p>
            <a:r>
              <a:rPr lang="en-US" dirty="0" smtClean="0"/>
              <a:t>1. Statistical Learning with applications in </a:t>
            </a:r>
            <a:r>
              <a:rPr lang="en-US" dirty="0" err="1" smtClean="0"/>
              <a:t>R</a:t>
            </a:r>
            <a:r>
              <a:rPr lang="en-US" dirty="0" err="1" smtClean="0">
                <a:hlinkClick r:id="rId2" action="ppaction://hlinkfile"/>
              </a:rPr>
              <a:t>http</a:t>
            </a:r>
            <a:r>
              <a:rPr lang="en-US" dirty="0">
                <a:hlinkClick r:id="rId2" action="ppaction://hlinkfile"/>
              </a:rPr>
              <a:t>://www-bcf.usc.edu/~gareth/ISL/ISLR%20Sixth%</a:t>
            </a:r>
            <a:r>
              <a:rPr lang="en-US" dirty="0" smtClean="0">
                <a:hlinkClick r:id="rId2" action="ppaction://hlinkfile"/>
              </a:rPr>
              <a:t>20Printing.pdf</a:t>
            </a:r>
            <a:endParaRPr lang="en-US" dirty="0" smtClean="0"/>
          </a:p>
          <a:p>
            <a:r>
              <a:rPr lang="en-US" dirty="0" smtClean="0"/>
              <a:t>2. The Elements of Statistical Learning – Data Mining</a:t>
            </a:r>
          </a:p>
          <a:p>
            <a:pPr marL="114300" indent="0">
              <a:buNone/>
            </a:pPr>
            <a:r>
              <a:rPr lang="en-US" dirty="0" smtClean="0"/>
              <a:t>Inference, and Prediction </a:t>
            </a:r>
          </a:p>
          <a:p>
            <a:pPr marL="114300" indent="0">
              <a:buNone/>
            </a:pPr>
            <a:r>
              <a:rPr lang="en-US" dirty="0">
                <a:hlinkClick r:id="rId3"/>
              </a:rPr>
              <a:t>https://web.stanford.edu/~hastie/local.ftp/Springer/OLD/ESLII_print4.</a:t>
            </a:r>
            <a:r>
              <a:rPr lang="en-US" dirty="0" smtClean="0">
                <a:hlinkClick r:id="rId3"/>
              </a:rPr>
              <a:t>pdf</a:t>
            </a:r>
            <a:endParaRPr lang="en-US" dirty="0" smtClean="0"/>
          </a:p>
          <a:p>
            <a:r>
              <a:rPr lang="en-US" dirty="0" smtClean="0"/>
              <a:t>3. Machine Learning – A probabilistic Perspective</a:t>
            </a:r>
          </a:p>
          <a:p>
            <a:pPr marL="114300" indent="0">
              <a:buNone/>
            </a:pPr>
            <a:r>
              <a:rPr lang="en-US" dirty="0" smtClean="0"/>
              <a:t>(By Kevin Murphy) </a:t>
            </a:r>
            <a:endParaRPr lang="en-US" dirty="0"/>
          </a:p>
        </p:txBody>
      </p:sp>
      <p:pic>
        <p:nvPicPr>
          <p:cNvPr id="4" name="Picture 3" descr="ISL Cover 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052" y="1844040"/>
            <a:ext cx="842255" cy="1268984"/>
          </a:xfrm>
          <a:prstGeom prst="rect">
            <a:avLst/>
          </a:prstGeom>
        </p:spPr>
      </p:pic>
      <p:pic>
        <p:nvPicPr>
          <p:cNvPr id="5" name="Picture 4"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938" y="3281680"/>
            <a:ext cx="912738" cy="1371600"/>
          </a:xfrm>
          <a:prstGeom prst="rect">
            <a:avLst/>
          </a:prstGeom>
        </p:spPr>
      </p:pic>
      <p:pic>
        <p:nvPicPr>
          <p:cNvPr id="6" name="Picture 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5687" y="4744720"/>
            <a:ext cx="962307" cy="1090006"/>
          </a:xfrm>
          <a:prstGeom prst="rect">
            <a:avLst/>
          </a:prstGeom>
        </p:spPr>
      </p:pic>
    </p:spTree>
    <p:extLst>
      <p:ext uri="{BB962C8B-B14F-4D97-AF65-F5344CB8AC3E}">
        <p14:creationId xmlns:p14="http://schemas.microsoft.com/office/powerpoint/2010/main" val="3509390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model should I use?</a:t>
            </a:r>
            <a:endParaRPr lang="en-US" dirty="0"/>
          </a:p>
        </p:txBody>
      </p:sp>
      <p:sp>
        <p:nvSpPr>
          <p:cNvPr id="3" name="Content Placeholder 2"/>
          <p:cNvSpPr>
            <a:spLocks noGrp="1"/>
          </p:cNvSpPr>
          <p:nvPr>
            <p:ph idx="1"/>
          </p:nvPr>
        </p:nvSpPr>
        <p:spPr/>
        <p:txBody>
          <a:bodyPr/>
          <a:lstStyle/>
          <a:p>
            <a:r>
              <a:rPr lang="en-US" dirty="0" smtClean="0"/>
              <a:t>Ask yourself the following questions:</a:t>
            </a:r>
          </a:p>
          <a:p>
            <a:pPr lvl="1"/>
            <a:r>
              <a:rPr lang="en-US" dirty="0" smtClean="0"/>
              <a:t>1. Do I have </a:t>
            </a:r>
            <a:r>
              <a:rPr lang="en-US" dirty="0" smtClean="0"/>
              <a:t>an output </a:t>
            </a:r>
            <a:r>
              <a:rPr lang="en-US" dirty="0" smtClean="0"/>
              <a:t>or not?</a:t>
            </a:r>
          </a:p>
          <a:p>
            <a:pPr lvl="2"/>
            <a:r>
              <a:rPr lang="en-US" dirty="0" smtClean="0"/>
              <a:t>If yes, you need to use a supervised learning technique, otherwise, you must use an unsupervised technique.</a:t>
            </a:r>
          </a:p>
          <a:p>
            <a:pPr lvl="1"/>
            <a:r>
              <a:rPr lang="en-US" dirty="0" smtClean="0"/>
              <a:t>In this class we mainly focused on supervised learning techniques. (An exception was Principle Component Method)</a:t>
            </a:r>
          </a:p>
          <a:p>
            <a:pPr lvl="1"/>
            <a:r>
              <a:rPr lang="en-US" dirty="0" smtClean="0"/>
              <a:t>2. (Assuming you have a supervised learning problem) ask yourself if your output is a quantitative variable or qualitative. If it is quantitative you MUST use one of the regression </a:t>
            </a:r>
            <a:r>
              <a:rPr lang="en-US" dirty="0" smtClean="0"/>
              <a:t>methods, </a:t>
            </a:r>
            <a:r>
              <a:rPr lang="en-US" dirty="0" smtClean="0"/>
              <a:t>otherwise you MUST use a classification algorithm.  </a:t>
            </a:r>
          </a:p>
        </p:txBody>
      </p:sp>
    </p:spTree>
    <p:extLst>
      <p:ext uri="{BB962C8B-B14F-4D97-AF65-F5344CB8AC3E}">
        <p14:creationId xmlns:p14="http://schemas.microsoft.com/office/powerpoint/2010/main" val="3606529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list of all Regression models we learned in this class</a:t>
            </a:r>
            <a:endParaRPr lang="en-US" dirty="0"/>
          </a:p>
        </p:txBody>
      </p:sp>
      <p:sp>
        <p:nvSpPr>
          <p:cNvPr id="3" name="Content Placeholder 2"/>
          <p:cNvSpPr>
            <a:spLocks noGrp="1"/>
          </p:cNvSpPr>
          <p:nvPr>
            <p:ph idx="1"/>
          </p:nvPr>
        </p:nvSpPr>
        <p:spPr/>
        <p:txBody>
          <a:bodyPr/>
          <a:lstStyle/>
          <a:p>
            <a:r>
              <a:rPr lang="en-US" dirty="0" smtClean="0"/>
              <a:t>Linear Regression Lines</a:t>
            </a:r>
          </a:p>
          <a:p>
            <a:r>
              <a:rPr lang="en-US" dirty="0" smtClean="0"/>
              <a:t>Lasso &amp; Ridge (on regression lines)</a:t>
            </a:r>
          </a:p>
          <a:p>
            <a:r>
              <a:rPr lang="en-US" dirty="0" smtClean="0"/>
              <a:t>KNN – Regression</a:t>
            </a:r>
          </a:p>
          <a:p>
            <a:r>
              <a:rPr lang="en-US" dirty="0" smtClean="0"/>
              <a:t>Decision Tree – Regression</a:t>
            </a:r>
          </a:p>
          <a:p>
            <a:r>
              <a:rPr lang="en-US" dirty="0" smtClean="0"/>
              <a:t>Bagging, random forest</a:t>
            </a:r>
          </a:p>
          <a:p>
            <a:r>
              <a:rPr lang="en-US" dirty="0" smtClean="0"/>
              <a:t>Boosting</a:t>
            </a:r>
          </a:p>
          <a:p>
            <a:r>
              <a:rPr lang="en-US" dirty="0" smtClean="0"/>
              <a:t>ARIMA, ARMA, MA, AR (These can only be applied on time series data)</a:t>
            </a:r>
            <a:endParaRPr lang="en-US" dirty="0"/>
          </a:p>
        </p:txBody>
      </p:sp>
    </p:spTree>
    <p:extLst>
      <p:ext uri="{BB962C8B-B14F-4D97-AF65-F5344CB8AC3E}">
        <p14:creationId xmlns:p14="http://schemas.microsoft.com/office/powerpoint/2010/main" val="6048535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list of all Classification models we learned in this class</a:t>
            </a:r>
            <a:endParaRPr lang="en-US" dirty="0"/>
          </a:p>
        </p:txBody>
      </p:sp>
      <p:sp>
        <p:nvSpPr>
          <p:cNvPr id="3" name="Content Placeholder 2"/>
          <p:cNvSpPr>
            <a:spLocks noGrp="1"/>
          </p:cNvSpPr>
          <p:nvPr>
            <p:ph idx="1"/>
          </p:nvPr>
        </p:nvSpPr>
        <p:spPr>
          <a:xfrm>
            <a:off x="457200" y="1945076"/>
            <a:ext cx="7620000" cy="4455724"/>
          </a:xfrm>
        </p:spPr>
        <p:txBody>
          <a:bodyPr/>
          <a:lstStyle/>
          <a:p>
            <a:r>
              <a:rPr lang="en-US" dirty="0" smtClean="0"/>
              <a:t>Logistic Regression</a:t>
            </a:r>
          </a:p>
          <a:p>
            <a:r>
              <a:rPr lang="en-US" dirty="0" smtClean="0"/>
              <a:t>KNN – Classification</a:t>
            </a:r>
          </a:p>
          <a:p>
            <a:r>
              <a:rPr lang="en-US" dirty="0" smtClean="0"/>
              <a:t>Decision Trees (Classification)</a:t>
            </a:r>
          </a:p>
          <a:p>
            <a:r>
              <a:rPr lang="en-US" dirty="0" smtClean="0"/>
              <a:t>Bagging, Random Forest</a:t>
            </a:r>
          </a:p>
          <a:p>
            <a:r>
              <a:rPr lang="en-US" dirty="0" smtClean="0"/>
              <a:t>Boosting</a:t>
            </a:r>
          </a:p>
          <a:p>
            <a:r>
              <a:rPr lang="en-US" dirty="0" smtClean="0"/>
              <a:t>Naïve Bayes </a:t>
            </a:r>
          </a:p>
          <a:p>
            <a:pPr lvl="1"/>
            <a:r>
              <a:rPr lang="en-US" dirty="0" err="1" smtClean="0"/>
              <a:t>GuassianNB</a:t>
            </a:r>
            <a:r>
              <a:rPr lang="en-US" dirty="0" smtClean="0"/>
              <a:t> for quantitative inputs</a:t>
            </a:r>
          </a:p>
          <a:p>
            <a:pPr lvl="1"/>
            <a:r>
              <a:rPr lang="en-US" dirty="0" err="1" smtClean="0"/>
              <a:t>BernoulliNB</a:t>
            </a:r>
            <a:r>
              <a:rPr lang="en-US" dirty="0" smtClean="0"/>
              <a:t> and </a:t>
            </a:r>
            <a:r>
              <a:rPr lang="en-US" dirty="0" err="1" smtClean="0"/>
              <a:t>MultinomialNB</a:t>
            </a:r>
            <a:r>
              <a:rPr lang="en-US" dirty="0" smtClean="0"/>
              <a:t> for categorical inputs</a:t>
            </a:r>
            <a:endParaRPr lang="en-US" dirty="0"/>
          </a:p>
        </p:txBody>
      </p:sp>
    </p:spTree>
    <p:extLst>
      <p:ext uri="{BB962C8B-B14F-4D97-AF65-F5344CB8AC3E}">
        <p14:creationId xmlns:p14="http://schemas.microsoft.com/office/powerpoint/2010/main" val="4015167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decide which model(s) to use?</a:t>
            </a:r>
            <a:endParaRPr lang="en-US" dirty="0"/>
          </a:p>
        </p:txBody>
      </p:sp>
      <p:sp>
        <p:nvSpPr>
          <p:cNvPr id="3" name="Content Placeholder 2"/>
          <p:cNvSpPr>
            <a:spLocks noGrp="1"/>
          </p:cNvSpPr>
          <p:nvPr>
            <p:ph idx="1"/>
          </p:nvPr>
        </p:nvSpPr>
        <p:spPr/>
        <p:txBody>
          <a:bodyPr/>
          <a:lstStyle/>
          <a:p>
            <a:r>
              <a:rPr lang="en-US" dirty="0" smtClean="0"/>
              <a:t>3. ask yourself if your goal is interpretation or prediction</a:t>
            </a:r>
          </a:p>
          <a:p>
            <a:pPr lvl="1"/>
            <a:r>
              <a:rPr lang="en-US" dirty="0" smtClean="0"/>
              <a:t>Interpretative models for regression models are:</a:t>
            </a:r>
          </a:p>
          <a:p>
            <a:pPr lvl="2"/>
            <a:r>
              <a:rPr lang="en-US" dirty="0" smtClean="0"/>
              <a:t>Linear Regression Models Specifically Lasso</a:t>
            </a:r>
          </a:p>
          <a:p>
            <a:pPr lvl="2"/>
            <a:r>
              <a:rPr lang="en-US" dirty="0" smtClean="0"/>
              <a:t>Simple regression decision trees</a:t>
            </a:r>
          </a:p>
          <a:p>
            <a:pPr lvl="1"/>
            <a:r>
              <a:rPr lang="en-US" dirty="0" smtClean="0"/>
              <a:t>Predictive regression models are:</a:t>
            </a:r>
          </a:p>
          <a:p>
            <a:pPr lvl="2"/>
            <a:r>
              <a:rPr lang="en-US" dirty="0" smtClean="0"/>
              <a:t> Random Forest and Boosting</a:t>
            </a:r>
          </a:p>
          <a:p>
            <a:pPr lvl="2"/>
            <a:r>
              <a:rPr lang="en-US" dirty="0" smtClean="0"/>
              <a:t>KNN (specifically </a:t>
            </a:r>
            <a:r>
              <a:rPr lang="en-US" dirty="0"/>
              <a:t>if our feature space is less than 5</a:t>
            </a:r>
            <a:r>
              <a:rPr lang="en-US" dirty="0" smtClean="0"/>
              <a:t>)</a:t>
            </a:r>
          </a:p>
          <a:p>
            <a:pPr lvl="2"/>
            <a:r>
              <a:rPr lang="en-US" dirty="0" smtClean="0"/>
              <a:t>ARIMA</a:t>
            </a:r>
            <a:r>
              <a:rPr lang="en-US" dirty="0"/>
              <a:t>, ARMA, MA, AR (These can only be applied on time series data</a:t>
            </a:r>
            <a:r>
              <a:rPr lang="en-US" dirty="0" smtClean="0"/>
              <a:t>). Low order of ARIMA, ARMA, MA, and AR models are relatively interpretable. Higher order are not that interpretable. This is mainly why they are usually only used for prediction. </a:t>
            </a:r>
            <a:endParaRPr lang="en-US" dirty="0"/>
          </a:p>
          <a:p>
            <a:pPr lvl="2"/>
            <a:endParaRPr lang="en-US" dirty="0"/>
          </a:p>
        </p:txBody>
      </p:sp>
    </p:spTree>
    <p:extLst>
      <p:ext uri="{BB962C8B-B14F-4D97-AF65-F5344CB8AC3E}">
        <p14:creationId xmlns:p14="http://schemas.microsoft.com/office/powerpoint/2010/main" val="1302651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decide which model(s) to use?</a:t>
            </a:r>
          </a:p>
        </p:txBody>
      </p:sp>
      <p:sp>
        <p:nvSpPr>
          <p:cNvPr id="3" name="Content Placeholder 2"/>
          <p:cNvSpPr>
            <a:spLocks noGrp="1"/>
          </p:cNvSpPr>
          <p:nvPr>
            <p:ph idx="1"/>
          </p:nvPr>
        </p:nvSpPr>
        <p:spPr/>
        <p:txBody>
          <a:bodyPr/>
          <a:lstStyle/>
          <a:p>
            <a:pPr marL="342900" lvl="1">
              <a:buClr>
                <a:schemeClr val="accent1"/>
              </a:buClr>
            </a:pPr>
            <a:r>
              <a:rPr lang="en-US" dirty="0"/>
              <a:t>Interpretative models for </a:t>
            </a:r>
            <a:r>
              <a:rPr lang="en-US" dirty="0" smtClean="0"/>
              <a:t>classification problems are:</a:t>
            </a:r>
          </a:p>
          <a:p>
            <a:pPr marL="708660" lvl="2">
              <a:buClr>
                <a:schemeClr val="accent1"/>
              </a:buClr>
            </a:pPr>
            <a:r>
              <a:rPr lang="en-US" dirty="0" smtClean="0"/>
              <a:t>Logistic regression (for dichotomous outputs)</a:t>
            </a:r>
          </a:p>
          <a:p>
            <a:pPr marL="708660" lvl="2">
              <a:buClr>
                <a:schemeClr val="accent1"/>
              </a:buClr>
            </a:pPr>
            <a:r>
              <a:rPr lang="en-US" dirty="0" smtClean="0"/>
              <a:t>Classification Decision Trees</a:t>
            </a:r>
          </a:p>
          <a:p>
            <a:pPr marL="342900" lvl="1">
              <a:buClr>
                <a:schemeClr val="accent1"/>
              </a:buClr>
            </a:pPr>
            <a:r>
              <a:rPr lang="en-US" dirty="0"/>
              <a:t>Predictive </a:t>
            </a:r>
            <a:r>
              <a:rPr lang="en-US" dirty="0" smtClean="0"/>
              <a:t>classification models </a:t>
            </a:r>
            <a:r>
              <a:rPr lang="en-US" dirty="0"/>
              <a:t>are</a:t>
            </a:r>
            <a:r>
              <a:rPr lang="en-US" dirty="0" smtClean="0"/>
              <a:t>:</a:t>
            </a:r>
          </a:p>
          <a:p>
            <a:pPr marL="708660" lvl="2">
              <a:buClr>
                <a:schemeClr val="accent1"/>
              </a:buClr>
            </a:pPr>
            <a:r>
              <a:rPr lang="en-US" dirty="0" smtClean="0"/>
              <a:t>Random Forest</a:t>
            </a:r>
          </a:p>
          <a:p>
            <a:pPr marL="708660" lvl="2">
              <a:buClr>
                <a:schemeClr val="accent1"/>
              </a:buClr>
            </a:pPr>
            <a:r>
              <a:rPr lang="en-US" dirty="0" smtClean="0"/>
              <a:t>Boosting</a:t>
            </a:r>
          </a:p>
          <a:p>
            <a:pPr marL="708660" lvl="2">
              <a:buClr>
                <a:schemeClr val="accent1"/>
              </a:buClr>
            </a:pPr>
            <a:r>
              <a:rPr lang="en-US" dirty="0" smtClean="0"/>
              <a:t>KNN (Specifically if our feature space is less than 5)</a:t>
            </a:r>
          </a:p>
          <a:p>
            <a:pPr marL="708660" lvl="2">
              <a:buClr>
                <a:schemeClr val="accent1"/>
              </a:buClr>
            </a:pPr>
            <a:r>
              <a:rPr lang="en-US" dirty="0" smtClean="0"/>
              <a:t>Naïve Bayes (this is very strong if we have text data)</a:t>
            </a:r>
            <a:endParaRPr lang="en-US" dirty="0"/>
          </a:p>
          <a:p>
            <a:pPr marL="708660" lvl="2">
              <a:buClr>
                <a:schemeClr val="accent1"/>
              </a:buClr>
            </a:pPr>
            <a:endParaRPr lang="en-US" dirty="0"/>
          </a:p>
          <a:p>
            <a:endParaRPr lang="en-US" dirty="0"/>
          </a:p>
        </p:txBody>
      </p:sp>
    </p:spTree>
    <p:extLst>
      <p:ext uri="{BB962C8B-B14F-4D97-AF65-F5344CB8AC3E}">
        <p14:creationId xmlns:p14="http://schemas.microsoft.com/office/powerpoint/2010/main" val="1231054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 of Each of the models we learned about</a:t>
            </a:r>
            <a:endParaRPr lang="en-US" dirty="0"/>
          </a:p>
        </p:txBody>
      </p:sp>
      <p:sp>
        <p:nvSpPr>
          <p:cNvPr id="3" name="Content Placeholder 2"/>
          <p:cNvSpPr>
            <a:spLocks noGrp="1"/>
          </p:cNvSpPr>
          <p:nvPr>
            <p:ph idx="1"/>
          </p:nvPr>
        </p:nvSpPr>
        <p:spPr>
          <a:xfrm>
            <a:off x="457200" y="2041526"/>
            <a:ext cx="7620000" cy="4359274"/>
          </a:xfrm>
        </p:spPr>
        <p:txBody>
          <a:bodyPr/>
          <a:lstStyle/>
          <a:p>
            <a:r>
              <a:rPr lang="en-US" dirty="0" smtClean="0"/>
              <a:t>Linear Regression Models. (advantages)</a:t>
            </a:r>
          </a:p>
          <a:p>
            <a:pPr lvl="1"/>
            <a:r>
              <a:rPr lang="en-US" dirty="0" smtClean="0"/>
              <a:t>Very interpretable</a:t>
            </a:r>
          </a:p>
          <a:p>
            <a:pPr lvl="1"/>
            <a:r>
              <a:rPr lang="en-US" dirty="0" smtClean="0"/>
              <a:t>Easy to compute</a:t>
            </a:r>
          </a:p>
          <a:p>
            <a:pPr lvl="1"/>
            <a:r>
              <a:rPr lang="en-US" dirty="0" smtClean="0"/>
              <a:t>You can run it on Sparse </a:t>
            </a:r>
            <a:r>
              <a:rPr lang="en-US" dirty="0" smtClean="0"/>
              <a:t>data</a:t>
            </a:r>
          </a:p>
          <a:p>
            <a:pPr lvl="1"/>
            <a:r>
              <a:rPr lang="en-US" dirty="0" smtClean="0"/>
              <a:t>No need to standardize your data</a:t>
            </a:r>
            <a:endParaRPr lang="en-US" dirty="0" smtClean="0"/>
          </a:p>
          <a:p>
            <a:r>
              <a:rPr lang="en-US" dirty="0" smtClean="0"/>
              <a:t>Disadvantages</a:t>
            </a:r>
          </a:p>
          <a:p>
            <a:pPr lvl="1"/>
            <a:r>
              <a:rPr lang="en-US" dirty="0" smtClean="0"/>
              <a:t>Since they assume linear association among variables, it is not that predictable</a:t>
            </a:r>
          </a:p>
          <a:p>
            <a:pPr lvl="1"/>
            <a:r>
              <a:rPr lang="en-US" dirty="0" smtClean="0"/>
              <a:t>It assumes normally distributed error terms</a:t>
            </a:r>
          </a:p>
          <a:p>
            <a:pPr lvl="1"/>
            <a:r>
              <a:rPr lang="en-US" dirty="0" smtClean="0"/>
              <a:t>Outliers can easily affect coefficients</a:t>
            </a:r>
          </a:p>
        </p:txBody>
      </p:sp>
    </p:spTree>
    <p:extLst>
      <p:ext uri="{BB962C8B-B14F-4D97-AF65-F5344CB8AC3E}">
        <p14:creationId xmlns:p14="http://schemas.microsoft.com/office/powerpoint/2010/main" val="1312986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and Ridge Regression</a:t>
            </a:r>
            <a:endParaRPr lang="en-US" dirty="0"/>
          </a:p>
        </p:txBody>
      </p:sp>
      <p:sp>
        <p:nvSpPr>
          <p:cNvPr id="3" name="Content Placeholder 2"/>
          <p:cNvSpPr>
            <a:spLocks noGrp="1"/>
          </p:cNvSpPr>
          <p:nvPr>
            <p:ph idx="1"/>
          </p:nvPr>
        </p:nvSpPr>
        <p:spPr/>
        <p:txBody>
          <a:bodyPr/>
          <a:lstStyle/>
          <a:p>
            <a:r>
              <a:rPr lang="en-US" dirty="0" smtClean="0"/>
              <a:t>Ridge Regression</a:t>
            </a:r>
          </a:p>
          <a:p>
            <a:pPr lvl="1"/>
            <a:r>
              <a:rPr lang="en-US" dirty="0" smtClean="0"/>
              <a:t>Easy to compute</a:t>
            </a:r>
          </a:p>
          <a:p>
            <a:pPr lvl="1"/>
            <a:r>
              <a:rPr lang="en-US" dirty="0" smtClean="0"/>
              <a:t>Coefficients usually only converge to zero but do not become </a:t>
            </a:r>
            <a:r>
              <a:rPr lang="en-US" dirty="0" smtClean="0"/>
              <a:t>zero</a:t>
            </a:r>
          </a:p>
          <a:p>
            <a:pPr lvl="1"/>
            <a:r>
              <a:rPr lang="en-US" dirty="0" smtClean="0"/>
              <a:t>We shall standardize our data</a:t>
            </a:r>
            <a:endParaRPr lang="en-US" dirty="0" smtClean="0"/>
          </a:p>
          <a:p>
            <a:r>
              <a:rPr lang="en-US" dirty="0" smtClean="0"/>
              <a:t>Lasso Regression</a:t>
            </a:r>
          </a:p>
          <a:p>
            <a:pPr lvl="1"/>
            <a:r>
              <a:rPr lang="en-US" dirty="0" smtClean="0"/>
              <a:t>Harder to compute – since absolute values do not have first order derivative at 1 point</a:t>
            </a:r>
          </a:p>
          <a:p>
            <a:pPr lvl="1"/>
            <a:r>
              <a:rPr lang="en-US" dirty="0" smtClean="0"/>
              <a:t>Irrelevant coefficients swiftly become </a:t>
            </a:r>
            <a:r>
              <a:rPr lang="en-US" dirty="0" smtClean="0"/>
              <a:t>zero</a:t>
            </a:r>
          </a:p>
          <a:p>
            <a:pPr lvl="1"/>
            <a:r>
              <a:rPr lang="en-US" dirty="0"/>
              <a:t>We shall standardize our data</a:t>
            </a:r>
          </a:p>
          <a:p>
            <a:pPr lvl="1"/>
            <a:endParaRPr lang="en-US" dirty="0" smtClean="0"/>
          </a:p>
        </p:txBody>
      </p:sp>
    </p:spTree>
    <p:extLst>
      <p:ext uri="{BB962C8B-B14F-4D97-AF65-F5344CB8AC3E}">
        <p14:creationId xmlns:p14="http://schemas.microsoft.com/office/powerpoint/2010/main" val="3513493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180</TotalTime>
  <Words>1337</Words>
  <Application>Microsoft Macintosh PowerPoint</Application>
  <PresentationFormat>On-screen Show (4:3)</PresentationFormat>
  <Paragraphs>190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Lecture 18 Wrap-up</vt:lpstr>
      <vt:lpstr>Agenda</vt:lpstr>
      <vt:lpstr>What model should I use?</vt:lpstr>
      <vt:lpstr>Here is the list of all Regression models we learned in this class</vt:lpstr>
      <vt:lpstr>Here is the list of all Classification models we learned in this class</vt:lpstr>
      <vt:lpstr>How do we decide which model(s) to use?</vt:lpstr>
      <vt:lpstr>How do we decide which model(s) to use?</vt:lpstr>
      <vt:lpstr>Advantages and Limitations of Each of the models we learned about</vt:lpstr>
      <vt:lpstr>Lasso and Ridge Regression</vt:lpstr>
      <vt:lpstr>Regression KNN algorithms </vt:lpstr>
      <vt:lpstr>Simple Decision Trees(regression and Classification)</vt:lpstr>
      <vt:lpstr>Decision Trees Random Forest and Bagging</vt:lpstr>
      <vt:lpstr>Decision Trees - Boosting</vt:lpstr>
      <vt:lpstr>Time series models ARIMA, ARMA, MA, AR </vt:lpstr>
      <vt:lpstr>Naïve Bayes</vt:lpstr>
      <vt:lpstr>Can we combine few models?</vt:lpstr>
      <vt:lpstr>What else did we learn in this class?</vt:lpstr>
      <vt:lpstr>Validation vs Cross-Validation</vt:lpstr>
      <vt:lpstr>Natural Language Processing</vt:lpstr>
      <vt:lpstr>Principal Component Method</vt:lpstr>
      <vt:lpstr>What is left?</vt:lpstr>
      <vt:lpstr>Few Supervised Learning Techniques left</vt:lpstr>
      <vt:lpstr>If you are interested to learn more, read these three books Sequentially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Wrap-up</dc:title>
  <dc:creator>HH</dc:creator>
  <cp:lastModifiedBy>HH</cp:lastModifiedBy>
  <cp:revision>19</cp:revision>
  <dcterms:created xsi:type="dcterms:W3CDTF">2016-03-30T05:28:08Z</dcterms:created>
  <dcterms:modified xsi:type="dcterms:W3CDTF">2016-03-30T19:36:21Z</dcterms:modified>
</cp:coreProperties>
</file>