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72" r:id="rId3"/>
    <p:sldId id="257"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2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DAAB0-A029-AD4D-9F28-F41CF1EF3071}" type="datetimeFigureOut">
              <a:rPr lang="en-US" smtClean="0"/>
              <a:t>2/17/16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4D930-070D-8943-9DF2-C91B57AADCCB}" type="slidenum">
              <a:rPr lang="en-US" smtClean="0"/>
              <a:t>‹#›</a:t>
            </a:fld>
            <a:endParaRPr lang="en-US"/>
          </a:p>
        </p:txBody>
      </p:sp>
    </p:spTree>
    <p:extLst>
      <p:ext uri="{BB962C8B-B14F-4D97-AF65-F5344CB8AC3E}">
        <p14:creationId xmlns:p14="http://schemas.microsoft.com/office/powerpoint/2010/main" val="20039167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complexity more flexible</a:t>
            </a:r>
          </a:p>
          <a:p>
            <a:r>
              <a:rPr lang="en-US" dirty="0" smtClean="0"/>
              <a:t>Best model should have enough</a:t>
            </a:r>
            <a:r>
              <a:rPr lang="en-US" baseline="0" dirty="0" smtClean="0"/>
              <a:t> flexible</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3</a:t>
            </a:fld>
            <a:endParaRPr lang="en-US"/>
          </a:p>
        </p:txBody>
      </p:sp>
    </p:spTree>
    <p:extLst>
      <p:ext uri="{BB962C8B-B14F-4D97-AF65-F5344CB8AC3E}">
        <p14:creationId xmlns:p14="http://schemas.microsoft.com/office/powerpoint/2010/main" val="1787276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time you change lambda run cross validation, pink line is error.  By changing lambda,  this will reduce number of variables.</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13</a:t>
            </a:fld>
            <a:endParaRPr lang="en-US"/>
          </a:p>
        </p:txBody>
      </p:sp>
    </p:spTree>
    <p:extLst>
      <p:ext uri="{BB962C8B-B14F-4D97-AF65-F5344CB8AC3E}">
        <p14:creationId xmlns:p14="http://schemas.microsoft.com/office/powerpoint/2010/main" val="367298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than ridge, Lasso is always preferred</a:t>
            </a:r>
            <a:r>
              <a:rPr lang="en-US" baseline="0" dirty="0" smtClean="0"/>
              <a:t> .  But ridge regression is computationally easier because of squares </a:t>
            </a:r>
            <a:r>
              <a:rPr lang="en-US" baseline="0" dirty="0" err="1" smtClean="0"/>
              <a:t>vs</a:t>
            </a:r>
            <a:r>
              <a:rPr lang="en-US" baseline="0" dirty="0" smtClean="0"/>
              <a:t> absolute values (who would think?)</a:t>
            </a:r>
          </a:p>
          <a:p>
            <a:r>
              <a:rPr lang="en-US" baseline="0" dirty="0" smtClean="0"/>
              <a:t>Lasso regression will reduce betas to zero as they become insignificant.</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15</a:t>
            </a:fld>
            <a:endParaRPr lang="en-US"/>
          </a:p>
        </p:txBody>
      </p:sp>
    </p:spTree>
    <p:extLst>
      <p:ext uri="{BB962C8B-B14F-4D97-AF65-F5344CB8AC3E}">
        <p14:creationId xmlns:p14="http://schemas.microsoft.com/office/powerpoint/2010/main" val="281372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very large in first, totally </a:t>
            </a:r>
            <a:r>
              <a:rPr lang="en-US" dirty="0" err="1" smtClean="0"/>
              <a:t>underfit</a:t>
            </a:r>
            <a:r>
              <a:rPr lang="en-US" dirty="0" smtClean="0"/>
              <a:t>, the</a:t>
            </a:r>
            <a:r>
              <a:rPr lang="en-US" baseline="0" dirty="0" smtClean="0"/>
              <a:t> last one is </a:t>
            </a:r>
            <a:r>
              <a:rPr lang="en-US" baseline="0" dirty="0" err="1" smtClean="0"/>
              <a:t>overfit</a:t>
            </a:r>
            <a:r>
              <a:rPr lang="en-US" baseline="0" dirty="0" smtClean="0"/>
              <a:t> and the variance is up, the middle one is just right.</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4</a:t>
            </a:fld>
            <a:endParaRPr lang="en-US"/>
          </a:p>
        </p:txBody>
      </p:sp>
    </p:spTree>
    <p:extLst>
      <p:ext uri="{BB962C8B-B14F-4D97-AF65-F5344CB8AC3E}">
        <p14:creationId xmlns:p14="http://schemas.microsoft.com/office/powerpoint/2010/main" val="236930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percent of data for test? Maybe 10- 20%</a:t>
            </a:r>
            <a:r>
              <a:rPr lang="en-US" baseline="0" dirty="0" smtClean="0"/>
              <a:t> .  Sparse data means that a feature is not say income from 1 to a million, but instead is 100 to 4000 (for instance)</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5</a:t>
            </a:fld>
            <a:endParaRPr lang="en-US"/>
          </a:p>
        </p:txBody>
      </p:sp>
    </p:spTree>
    <p:extLst>
      <p:ext uri="{BB962C8B-B14F-4D97-AF65-F5344CB8AC3E}">
        <p14:creationId xmlns:p14="http://schemas.microsoft.com/office/powerpoint/2010/main" val="239318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hand graph – upper</a:t>
            </a:r>
            <a:r>
              <a:rPr lang="en-US" baseline="0" dirty="0" smtClean="0"/>
              <a:t> line is error on test set, gray line is on training set .  You can see that as the model becomes more flexible, the errors on the training set go down, but at the same time they increase on the test data because of </a:t>
            </a:r>
            <a:r>
              <a:rPr lang="en-US" baseline="0" dirty="0" err="1" smtClean="0"/>
              <a:t>overfitting</a:t>
            </a:r>
            <a:r>
              <a:rPr lang="en-US" baseline="0" dirty="0" smtClean="0"/>
              <a:t>.   Where the blue dot is marks a happy point for model selection, because the test data error is at a low point.</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6</a:t>
            </a:fld>
            <a:endParaRPr lang="en-US"/>
          </a:p>
        </p:txBody>
      </p:sp>
    </p:spTree>
    <p:extLst>
      <p:ext uri="{BB962C8B-B14F-4D97-AF65-F5344CB8AC3E}">
        <p14:creationId xmlns:p14="http://schemas.microsoft.com/office/powerpoint/2010/main" val="387968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depicted, the real model is a really a line.  So the less flexible model is the most successful.</a:t>
            </a:r>
          </a:p>
          <a:p>
            <a:endParaRPr lang="en-US" dirty="0" smtClean="0"/>
          </a:p>
          <a:p>
            <a:r>
              <a:rPr lang="en-US" dirty="0" smtClean="0"/>
              <a:t>When</a:t>
            </a:r>
            <a:r>
              <a:rPr lang="en-US" baseline="0" dirty="0" smtClean="0"/>
              <a:t> you have a polynomial of a higher degree the confidence interval becomes very wide at the tails – don’t go with polynomials above degree 4</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7</a:t>
            </a:fld>
            <a:endParaRPr lang="en-US"/>
          </a:p>
        </p:txBody>
      </p:sp>
    </p:spTree>
    <p:extLst>
      <p:ext uri="{BB962C8B-B14F-4D97-AF65-F5344CB8AC3E}">
        <p14:creationId xmlns:p14="http://schemas.microsoft.com/office/powerpoint/2010/main" val="425475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have a small number</a:t>
            </a:r>
            <a:r>
              <a:rPr lang="en-US" baseline="0" dirty="0" smtClean="0"/>
              <a:t> of observations  -- most used is 5-fold and 10-fold (why?)</a:t>
            </a:r>
          </a:p>
          <a:p>
            <a:r>
              <a:rPr lang="en-US" baseline="0" dirty="0" smtClean="0"/>
              <a:t>Divide dataset into k subsets of randomly selected observations.</a:t>
            </a:r>
          </a:p>
          <a:p>
            <a:r>
              <a:rPr lang="en-US" baseline="0" dirty="0" smtClean="0"/>
              <a:t>Use validation when you have enough data because when using cross validation the errors can be low because the models share data</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8</a:t>
            </a:fld>
            <a:endParaRPr lang="en-US"/>
          </a:p>
        </p:txBody>
      </p:sp>
    </p:spTree>
    <p:extLst>
      <p:ext uri="{BB962C8B-B14F-4D97-AF65-F5344CB8AC3E}">
        <p14:creationId xmlns:p14="http://schemas.microsoft.com/office/powerpoint/2010/main" val="95730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 first go,</a:t>
            </a:r>
            <a:r>
              <a:rPr lang="en-US" baseline="0" dirty="0" smtClean="0"/>
              <a:t> train on 80% and test on 20%</a:t>
            </a:r>
          </a:p>
          <a:p>
            <a:r>
              <a:rPr lang="en-US" baseline="0" dirty="0" smtClean="0"/>
              <a:t>Take next fold, train on 80% and test on 20%</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9</a:t>
            </a:fld>
            <a:endParaRPr lang="en-US"/>
          </a:p>
        </p:txBody>
      </p:sp>
    </p:spTree>
    <p:extLst>
      <p:ext uri="{BB962C8B-B14F-4D97-AF65-F5344CB8AC3E}">
        <p14:creationId xmlns:p14="http://schemas.microsoft.com/office/powerpoint/2010/main" val="299287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Simpler is better,</a:t>
            </a:r>
            <a:r>
              <a:rPr lang="en-US" baseline="0" dirty="0" smtClean="0"/>
              <a:t> he changed the line so that the orange point at 4 was lower, closer to gray, but he said not enough incremental value increase so stick with previous model</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10</a:t>
            </a:fld>
            <a:endParaRPr lang="en-US"/>
          </a:p>
        </p:txBody>
      </p:sp>
    </p:spTree>
    <p:extLst>
      <p:ext uri="{BB962C8B-B14F-4D97-AF65-F5344CB8AC3E}">
        <p14:creationId xmlns:p14="http://schemas.microsoft.com/office/powerpoint/2010/main" val="366556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linear</a:t>
            </a:r>
            <a:r>
              <a:rPr lang="en-US" baseline="0" dirty="0" smtClean="0"/>
              <a:t>  model we are trying to minimize our error sum of squares.  Flexibility is equivalent to more features.</a:t>
            </a:r>
          </a:p>
          <a:p>
            <a:r>
              <a:rPr lang="en-US" baseline="0" dirty="0" smtClean="0"/>
              <a:t>With any observation with p variables, try to minimize prediction error from reality</a:t>
            </a:r>
          </a:p>
          <a:p>
            <a:r>
              <a:rPr lang="en-US" baseline="0" dirty="0" smtClean="0"/>
              <a:t>Why use this?  To determine the best features to use in the model ????????  And how to pick </a:t>
            </a:r>
            <a:r>
              <a:rPr lang="en-US" baseline="0" dirty="0" err="1" smtClean="0"/>
              <a:t>lamda</a:t>
            </a:r>
            <a:r>
              <a:rPr lang="en-US" baseline="0" dirty="0" smtClean="0"/>
              <a:t>?  When </a:t>
            </a:r>
            <a:r>
              <a:rPr lang="en-US" baseline="0" dirty="0" err="1" smtClean="0"/>
              <a:t>lamda</a:t>
            </a:r>
            <a:r>
              <a:rPr lang="en-US" baseline="0" dirty="0" smtClean="0"/>
              <a:t> goes up flexibility goes down, when lambda goes down </a:t>
            </a:r>
            <a:r>
              <a:rPr lang="en-US" baseline="0" dirty="0" err="1" smtClean="0"/>
              <a:t>flexibilty</a:t>
            </a:r>
            <a:r>
              <a:rPr lang="en-US" baseline="0" dirty="0" smtClean="0"/>
              <a:t> goes up</a:t>
            </a:r>
            <a:endParaRPr lang="en-US" dirty="0"/>
          </a:p>
        </p:txBody>
      </p:sp>
      <p:sp>
        <p:nvSpPr>
          <p:cNvPr id="4" name="Slide Number Placeholder 3"/>
          <p:cNvSpPr>
            <a:spLocks noGrp="1"/>
          </p:cNvSpPr>
          <p:nvPr>
            <p:ph type="sldNum" sz="quarter" idx="10"/>
          </p:nvPr>
        </p:nvSpPr>
        <p:spPr/>
        <p:txBody>
          <a:bodyPr/>
          <a:lstStyle/>
          <a:p>
            <a:fld id="{E914D930-070D-8943-9DF2-C91B57AADCCB}" type="slidenum">
              <a:rPr lang="en-US" smtClean="0"/>
              <a:t>11</a:t>
            </a:fld>
            <a:endParaRPr lang="en-US"/>
          </a:p>
        </p:txBody>
      </p:sp>
    </p:spTree>
    <p:extLst>
      <p:ext uri="{BB962C8B-B14F-4D97-AF65-F5344CB8AC3E}">
        <p14:creationId xmlns:p14="http://schemas.microsoft.com/office/powerpoint/2010/main" val="71756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090F48-C128-B147-B831-CB094B7B4021}"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90F48-C128-B147-B831-CB094B7B4021}" type="datetimeFigureOut">
              <a:rPr lang="en-US" smtClean="0"/>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90F48-C128-B147-B831-CB094B7B4021}" type="datetimeFigureOut">
              <a:rPr lang="en-US" smtClean="0"/>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90F48-C128-B147-B831-CB094B7B4021}" type="datetimeFigureOut">
              <a:rPr lang="en-US" smtClean="0"/>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90F48-C128-B147-B831-CB094B7B4021}"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5090F48-C128-B147-B831-CB094B7B4021}" type="datetimeFigureOut">
              <a:rPr lang="en-US" smtClean="0"/>
              <a:t>2/17/16</a:t>
            </a:fld>
            <a:endParaRPr lang="en-US"/>
          </a:p>
        </p:txBody>
      </p:sp>
      <p:sp>
        <p:nvSpPr>
          <p:cNvPr id="9" name="Slide Number Placeholder 8"/>
          <p:cNvSpPr>
            <a:spLocks noGrp="1"/>
          </p:cNvSpPr>
          <p:nvPr>
            <p:ph type="sldNum" sz="quarter" idx="11"/>
          </p:nvPr>
        </p:nvSpPr>
        <p:spPr/>
        <p:txBody>
          <a:bodyPr/>
          <a:lstStyle/>
          <a:p>
            <a:fld id="{07B2195D-65F3-FA44-B19F-E708D537EE3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B2195D-65F3-FA44-B19F-E708D537EE3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5090F48-C128-B147-B831-CB094B7B4021}" type="datetimeFigureOut">
              <a:rPr lang="en-US" smtClean="0"/>
              <a:t>2/17/16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cf.usc.edu/~gareth/ISL/dat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Selection</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6</a:t>
            </a:r>
            <a:endParaRPr lang="en-US" dirty="0"/>
          </a:p>
        </p:txBody>
      </p:sp>
    </p:spTree>
    <p:extLst>
      <p:ext uri="{BB962C8B-B14F-4D97-AF65-F5344CB8AC3E}">
        <p14:creationId xmlns:p14="http://schemas.microsoft.com/office/powerpoint/2010/main" val="175168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mgres.png"/>
          <p:cNvPicPr>
            <a:picLocks noGrp="1" noChangeAspect="1"/>
          </p:cNvPicPr>
          <p:nvPr>
            <p:ph idx="1"/>
          </p:nvPr>
        </p:nvPicPr>
        <p:blipFill>
          <a:blip r:embed="rId3">
            <a:extLst>
              <a:ext uri="{28A0092B-C50C-407E-A947-70E740481C1C}">
                <a14:useLocalDpi xmlns:a14="http://schemas.microsoft.com/office/drawing/2010/main" val="0"/>
              </a:ext>
            </a:extLst>
          </a:blip>
          <a:srcRect l="-13555" r="-13555"/>
          <a:stretch>
            <a:fillRect/>
          </a:stretch>
        </p:blipFill>
        <p:spPr>
          <a:xfrm>
            <a:off x="763764" y="1600200"/>
            <a:ext cx="7620000" cy="4800600"/>
          </a:xfrm>
        </p:spPr>
      </p:pic>
    </p:spTree>
    <p:extLst>
      <p:ext uri="{BB962C8B-B14F-4D97-AF65-F5344CB8AC3E}">
        <p14:creationId xmlns:p14="http://schemas.microsoft.com/office/powerpoint/2010/main" val="1236700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Ridge Regression (Shrinkage method)</a:t>
            </a:r>
            <a:endParaRPr lang="en-US" dirty="0"/>
          </a:p>
        </p:txBody>
      </p:sp>
      <p:pic>
        <p:nvPicPr>
          <p:cNvPr id="4" name="Content Placeholder 3" descr="Screen Shot 2016-02-16 at 8.02.53 PM.png"/>
          <p:cNvPicPr>
            <a:picLocks noGrp="1" noChangeAspect="1"/>
          </p:cNvPicPr>
          <p:nvPr>
            <p:ph idx="1"/>
          </p:nvPr>
        </p:nvPicPr>
        <p:blipFill>
          <a:blip r:embed="rId3">
            <a:extLst>
              <a:ext uri="{28A0092B-C50C-407E-A947-70E740481C1C}">
                <a14:useLocalDpi xmlns:a14="http://schemas.microsoft.com/office/drawing/2010/main" val="0"/>
              </a:ext>
            </a:extLst>
          </a:blip>
          <a:srcRect t="-41844" b="-41844"/>
          <a:stretch>
            <a:fillRect/>
          </a:stretch>
        </p:blipFill>
        <p:spPr>
          <a:xfrm>
            <a:off x="749165" y="978152"/>
            <a:ext cx="5367515" cy="2951926"/>
          </a:xfrm>
        </p:spPr>
      </p:pic>
      <p:sp>
        <p:nvSpPr>
          <p:cNvPr id="5" name="TextBox 4"/>
          <p:cNvSpPr txBox="1"/>
          <p:nvPr/>
        </p:nvSpPr>
        <p:spPr>
          <a:xfrm>
            <a:off x="1197058" y="3299432"/>
            <a:ext cx="6598425" cy="369332"/>
          </a:xfrm>
          <a:prstGeom prst="rect">
            <a:avLst/>
          </a:prstGeom>
          <a:noFill/>
        </p:spPr>
        <p:txBody>
          <a:bodyPr wrap="square" rtlCol="0">
            <a:spAutoFit/>
          </a:bodyPr>
          <a:lstStyle/>
          <a:p>
            <a:r>
              <a:rPr lang="en-US" dirty="0" smtClean="0"/>
              <a:t>In ridge regression we penalize our model for adding more variables:</a:t>
            </a:r>
            <a:endParaRPr lang="en-US" dirty="0"/>
          </a:p>
        </p:txBody>
      </p:sp>
      <p:pic>
        <p:nvPicPr>
          <p:cNvPr id="6" name="Picture 5" descr="Screen Shot 2016-02-16 at 8.03.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879" y="3668764"/>
            <a:ext cx="6286500" cy="1231900"/>
          </a:xfrm>
          <a:prstGeom prst="rect">
            <a:avLst/>
          </a:prstGeom>
        </p:spPr>
      </p:pic>
      <p:sp>
        <p:nvSpPr>
          <p:cNvPr id="7" name="TextBox 6"/>
          <p:cNvSpPr txBox="1"/>
          <p:nvPr/>
        </p:nvSpPr>
        <p:spPr>
          <a:xfrm>
            <a:off x="1197057" y="5032392"/>
            <a:ext cx="6111321" cy="369332"/>
          </a:xfrm>
          <a:prstGeom prst="rect">
            <a:avLst/>
          </a:prstGeom>
          <a:noFill/>
        </p:spPr>
        <p:txBody>
          <a:bodyPr wrap="square" rtlCol="0">
            <a:spAutoFit/>
          </a:bodyPr>
          <a:lstStyle/>
          <a:p>
            <a:r>
              <a:rPr lang="en-US" dirty="0" smtClean="0"/>
              <a:t>Lambda &gt; 0, is a tuning parameter. We set it by cross-validation</a:t>
            </a:r>
            <a:endParaRPr lang="en-US" dirty="0"/>
          </a:p>
        </p:txBody>
      </p:sp>
    </p:spTree>
    <p:extLst>
      <p:ext uri="{BB962C8B-B14F-4D97-AF65-F5344CB8AC3E}">
        <p14:creationId xmlns:p14="http://schemas.microsoft.com/office/powerpoint/2010/main" val="499206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dirty="0" smtClean="0"/>
              <a:t>Coefficients in Ridge Regression are sensitive to scale of your data. It is highly recommended that you standardize your data before performing Ridge Regression. One way to standardize your data is dividing it by its standard deviation. The other way, is chaining it to z-values.  </a:t>
            </a:r>
            <a:endParaRPr lang="en-US" dirty="0"/>
          </a:p>
        </p:txBody>
      </p:sp>
      <p:pic>
        <p:nvPicPr>
          <p:cNvPr id="5" name="Picture 4" descr="Screen Shot 2016-02-16 at 8.10.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792" y="3912600"/>
            <a:ext cx="3251200" cy="1003300"/>
          </a:xfrm>
          <a:prstGeom prst="rect">
            <a:avLst/>
          </a:prstGeom>
        </p:spPr>
      </p:pic>
    </p:spTree>
    <p:extLst>
      <p:ext uri="{BB962C8B-B14F-4D97-AF65-F5344CB8AC3E}">
        <p14:creationId xmlns:p14="http://schemas.microsoft.com/office/powerpoint/2010/main" val="25988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Bias-Variance Trade-off in choosing the best lambda</a:t>
            </a:r>
            <a:endParaRPr lang="en-US" dirty="0"/>
          </a:p>
        </p:txBody>
      </p:sp>
      <p:pic>
        <p:nvPicPr>
          <p:cNvPr id="4" name="Content Placeholder 3" descr="Screen Shot 2016-02-16 at 8.12.13 PM.png"/>
          <p:cNvPicPr>
            <a:picLocks noGrp="1" noChangeAspect="1"/>
          </p:cNvPicPr>
          <p:nvPr>
            <p:ph idx="1"/>
          </p:nvPr>
        </p:nvPicPr>
        <p:blipFill>
          <a:blip r:embed="rId3">
            <a:extLst>
              <a:ext uri="{28A0092B-C50C-407E-A947-70E740481C1C}">
                <a14:useLocalDpi xmlns:a14="http://schemas.microsoft.com/office/drawing/2010/main" val="0"/>
              </a:ext>
            </a:extLst>
          </a:blip>
          <a:srcRect l="-10051" r="-10051"/>
          <a:stretch>
            <a:fillRect/>
          </a:stretch>
        </p:blipFill>
        <p:spPr>
          <a:xfrm>
            <a:off x="355012" y="1600200"/>
            <a:ext cx="7620000" cy="4800600"/>
          </a:xfrm>
        </p:spPr>
      </p:pic>
    </p:spTree>
    <p:extLst>
      <p:ext uri="{BB962C8B-B14F-4D97-AF65-F5344CB8AC3E}">
        <p14:creationId xmlns:p14="http://schemas.microsoft.com/office/powerpoint/2010/main" val="20916356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pic>
        <p:nvPicPr>
          <p:cNvPr id="4" name="Content Placeholder 3" descr="Screen Shot 2016-02-16 at 8.13.06 PM.png"/>
          <p:cNvPicPr>
            <a:picLocks noGrp="1" noChangeAspect="1"/>
          </p:cNvPicPr>
          <p:nvPr>
            <p:ph idx="1"/>
          </p:nvPr>
        </p:nvPicPr>
        <p:blipFill>
          <a:blip r:embed="rId2">
            <a:extLst>
              <a:ext uri="{28A0092B-C50C-407E-A947-70E740481C1C}">
                <a14:useLocalDpi xmlns:a14="http://schemas.microsoft.com/office/drawing/2010/main" val="0"/>
              </a:ext>
            </a:extLst>
          </a:blip>
          <a:srcRect t="-143175" b="-143175"/>
          <a:stretch>
            <a:fillRect/>
          </a:stretch>
        </p:blipFill>
        <p:spPr>
          <a:xfrm>
            <a:off x="686118" y="1600200"/>
            <a:ext cx="7620000" cy="4800600"/>
          </a:xfrm>
        </p:spPr>
      </p:pic>
      <p:sp>
        <p:nvSpPr>
          <p:cNvPr id="5" name="TextBox 4"/>
          <p:cNvSpPr txBox="1"/>
          <p:nvPr/>
        </p:nvSpPr>
        <p:spPr>
          <a:xfrm>
            <a:off x="686118" y="1966549"/>
            <a:ext cx="7708716" cy="923330"/>
          </a:xfrm>
          <a:prstGeom prst="rect">
            <a:avLst/>
          </a:prstGeom>
          <a:noFill/>
        </p:spPr>
        <p:txBody>
          <a:bodyPr wrap="square" rtlCol="0">
            <a:spAutoFit/>
          </a:bodyPr>
          <a:lstStyle/>
          <a:p>
            <a:r>
              <a:rPr lang="en-US" dirty="0" smtClean="0"/>
              <a:t>Lasso is very similar to Ridge regression. The only difference is it penalizes objective function with Norm 1 – summation of absolute values - instead of Norm 2.</a:t>
            </a:r>
            <a:endParaRPr lang="en-US" dirty="0"/>
          </a:p>
        </p:txBody>
      </p:sp>
      <p:sp>
        <p:nvSpPr>
          <p:cNvPr id="6" name="TextBox 5"/>
          <p:cNvSpPr txBox="1"/>
          <p:nvPr/>
        </p:nvSpPr>
        <p:spPr>
          <a:xfrm>
            <a:off x="686118" y="5138938"/>
            <a:ext cx="7708716" cy="646331"/>
          </a:xfrm>
          <a:prstGeom prst="rect">
            <a:avLst/>
          </a:prstGeom>
          <a:noFill/>
        </p:spPr>
        <p:txBody>
          <a:bodyPr wrap="square" rtlCol="0">
            <a:spAutoFit/>
          </a:bodyPr>
          <a:lstStyle/>
          <a:p>
            <a:r>
              <a:rPr lang="en-US" dirty="0" smtClean="0"/>
              <a:t>As in Ridge regression, selecting a good lambda for the lasso is critical; cross-validation is again the method of choice. </a:t>
            </a:r>
            <a:endParaRPr lang="en-US" dirty="0"/>
          </a:p>
        </p:txBody>
      </p:sp>
    </p:spTree>
    <p:extLst>
      <p:ext uri="{BB962C8B-B14F-4D97-AF65-F5344CB8AC3E}">
        <p14:creationId xmlns:p14="http://schemas.microsoft.com/office/powerpoint/2010/main" val="4040718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sp>
        <p:nvSpPr>
          <p:cNvPr id="3" name="Content Placeholder 2"/>
          <p:cNvSpPr>
            <a:spLocks noGrp="1"/>
          </p:cNvSpPr>
          <p:nvPr>
            <p:ph idx="1"/>
          </p:nvPr>
        </p:nvSpPr>
        <p:spPr/>
        <p:txBody>
          <a:bodyPr/>
          <a:lstStyle/>
          <a:p>
            <a:r>
              <a:rPr lang="en-US" dirty="0" smtClean="0"/>
              <a:t>As with ridge regression, the lasso shrinks the coefficient estimates towards zero. </a:t>
            </a:r>
          </a:p>
          <a:p>
            <a:r>
              <a:rPr lang="en-US" dirty="0" smtClean="0"/>
              <a:t>However, in the case of the lasso, the Norm 1 penalty has the effect of forcing some of the coefficient estimates to be exactly equal to zero when the tuning parameter lambda is sufficiently large. </a:t>
            </a:r>
            <a:endParaRPr lang="en-US" dirty="0"/>
          </a:p>
        </p:txBody>
      </p:sp>
    </p:spTree>
    <p:extLst>
      <p:ext uri="{BB962C8B-B14F-4D97-AF65-F5344CB8AC3E}">
        <p14:creationId xmlns:p14="http://schemas.microsoft.com/office/powerpoint/2010/main" val="3080182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of model selection</a:t>
            </a:r>
            <a:endParaRPr lang="en-US" dirty="0"/>
          </a:p>
        </p:txBody>
      </p:sp>
      <p:sp>
        <p:nvSpPr>
          <p:cNvPr id="3" name="Content Placeholder 2"/>
          <p:cNvSpPr>
            <a:spLocks noGrp="1"/>
          </p:cNvSpPr>
          <p:nvPr>
            <p:ph idx="1"/>
          </p:nvPr>
        </p:nvSpPr>
        <p:spPr/>
        <p:txBody>
          <a:bodyPr/>
          <a:lstStyle/>
          <a:p>
            <a:r>
              <a:rPr lang="en-US" dirty="0" smtClean="0"/>
              <a:t>Forward Selection (Python is not that good for this method)</a:t>
            </a:r>
          </a:p>
          <a:p>
            <a:r>
              <a:rPr lang="en-US" dirty="0" smtClean="0"/>
              <a:t>Backward selection(Python is not that good for this method)</a:t>
            </a:r>
          </a:p>
          <a:p>
            <a:r>
              <a:rPr lang="en-US" dirty="0" smtClean="0"/>
              <a:t>All subset selection(Python is not that good for this method)</a:t>
            </a:r>
          </a:p>
          <a:p>
            <a:r>
              <a:rPr lang="en-US" dirty="0" smtClean="0"/>
              <a:t>Principle component methods. (Will cover that later in the course.)</a:t>
            </a:r>
            <a:endParaRPr lang="en-US" dirty="0"/>
          </a:p>
        </p:txBody>
      </p:sp>
    </p:spTree>
    <p:extLst>
      <p:ext uri="{BB962C8B-B14F-4D97-AF65-F5344CB8AC3E}">
        <p14:creationId xmlns:p14="http://schemas.microsoft.com/office/powerpoint/2010/main" val="2468721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Bias-Variance Trade-off</a:t>
            </a:r>
          </a:p>
          <a:p>
            <a:r>
              <a:rPr lang="en-US" dirty="0" smtClean="0"/>
              <a:t>Validation</a:t>
            </a:r>
          </a:p>
          <a:p>
            <a:r>
              <a:rPr lang="en-US" dirty="0" smtClean="0"/>
              <a:t>Cross-Validation</a:t>
            </a:r>
          </a:p>
          <a:p>
            <a:r>
              <a:rPr lang="en-US" dirty="0" smtClean="0"/>
              <a:t>Ridge-Regression</a:t>
            </a:r>
          </a:p>
          <a:p>
            <a:r>
              <a:rPr lang="en-US" dirty="0" smtClean="0"/>
              <a:t>Lasso-Regression</a:t>
            </a:r>
          </a:p>
          <a:p>
            <a:r>
              <a:rPr lang="en-US" dirty="0" smtClean="0"/>
              <a:t>Backward, Forward, and all subset selection</a:t>
            </a:r>
          </a:p>
          <a:p>
            <a:r>
              <a:rPr lang="en-US" dirty="0" smtClean="0"/>
              <a:t>Resource (Chapter 6): </a:t>
            </a:r>
            <a:r>
              <a:rPr lang="en-US" dirty="0">
                <a:hlinkClick r:id="rId2"/>
              </a:rPr>
              <a:t>http://www-bcf.usc.edu/~gareth/ISL/</a:t>
            </a:r>
            <a:r>
              <a:rPr lang="en-US" dirty="0" smtClean="0">
                <a:hlinkClick r:id="rId2"/>
              </a:rPr>
              <a:t>data.html</a:t>
            </a:r>
            <a:endParaRPr lang="en-US" dirty="0" smtClean="0"/>
          </a:p>
          <a:p>
            <a:r>
              <a:rPr lang="en-US" dirty="0" smtClean="0"/>
              <a:t>Video Resource: http</a:t>
            </a:r>
            <a:r>
              <a:rPr lang="en-US" dirty="0"/>
              <a:t>://</a:t>
            </a:r>
            <a:r>
              <a:rPr lang="en-US" dirty="0" err="1"/>
              <a:t>dataminingclass.com</a:t>
            </a:r>
            <a:r>
              <a:rPr lang="en-US" dirty="0"/>
              <a:t>/</a:t>
            </a:r>
            <a:r>
              <a:rPr lang="en-US" dirty="0" err="1"/>
              <a:t>index.php</a:t>
            </a:r>
            <a:r>
              <a:rPr lang="en-US" dirty="0"/>
              <a:t>/lectures/linear-model-selection-and-regularization/</a:t>
            </a:r>
            <a:endParaRPr lang="en-US" dirty="0" smtClean="0"/>
          </a:p>
          <a:p>
            <a:pPr marL="114300" indent="0">
              <a:buNone/>
            </a:pPr>
            <a:endParaRPr lang="en-US" dirty="0" smtClean="0"/>
          </a:p>
        </p:txBody>
      </p:sp>
    </p:spTree>
    <p:extLst>
      <p:ext uri="{BB962C8B-B14F-4D97-AF65-F5344CB8AC3E}">
        <p14:creationId xmlns:p14="http://schemas.microsoft.com/office/powerpoint/2010/main" val="3434576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Bias-Variance Trade off</a:t>
            </a:r>
          </a:p>
          <a:p>
            <a:r>
              <a:rPr lang="en-US" dirty="0" smtClean="0"/>
              <a:t>Validation (Test </a:t>
            </a:r>
            <a:r>
              <a:rPr lang="en-US" dirty="0" err="1" smtClean="0"/>
              <a:t>vs</a:t>
            </a:r>
            <a:r>
              <a:rPr lang="en-US" dirty="0" smtClean="0"/>
              <a:t> Train set)</a:t>
            </a:r>
          </a:p>
          <a:p>
            <a:r>
              <a:rPr lang="en-US" dirty="0" smtClean="0"/>
              <a:t>Cross-Validation</a:t>
            </a:r>
          </a:p>
          <a:p>
            <a:r>
              <a:rPr lang="en-US" smtClean="0"/>
              <a:t>Ridge and Lasso </a:t>
            </a:r>
            <a:r>
              <a:rPr lang="en-US" dirty="0" smtClean="0"/>
              <a:t>Regression</a:t>
            </a:r>
          </a:p>
          <a:p>
            <a:r>
              <a:rPr lang="en-US" dirty="0" smtClean="0"/>
              <a:t>(Optional) Backward Selection, Forward Selection, All Subset Selection. (If you want to use these methods you need to use R)</a:t>
            </a:r>
          </a:p>
          <a:p>
            <a:endParaRPr lang="en-US" dirty="0"/>
          </a:p>
        </p:txBody>
      </p:sp>
    </p:spTree>
    <p:extLst>
      <p:ext uri="{BB962C8B-B14F-4D97-AF65-F5344CB8AC3E}">
        <p14:creationId xmlns:p14="http://schemas.microsoft.com/office/powerpoint/2010/main" val="182343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5" name="Content Placeholder 4" descr="imgres.png"/>
          <p:cNvPicPr>
            <a:picLocks noGrp="1" noChangeAspect="1"/>
          </p:cNvPicPr>
          <p:nvPr>
            <p:ph idx="1"/>
          </p:nvPr>
        </p:nvPicPr>
        <p:blipFill>
          <a:blip r:embed="rId3">
            <a:extLst>
              <a:ext uri="{28A0092B-C50C-407E-A947-70E740481C1C}">
                <a14:useLocalDpi xmlns:a14="http://schemas.microsoft.com/office/drawing/2010/main" val="0"/>
              </a:ext>
            </a:extLst>
          </a:blip>
          <a:srcRect l="81" r="81"/>
          <a:stretch>
            <a:fillRect/>
          </a:stretch>
        </p:blipFill>
        <p:spPr/>
      </p:pic>
      <p:sp>
        <p:nvSpPr>
          <p:cNvPr id="4" name="Rectangle 3"/>
          <p:cNvSpPr/>
          <p:nvPr/>
        </p:nvSpPr>
        <p:spPr>
          <a:xfrm>
            <a:off x="4479666" y="1806222"/>
            <a:ext cx="4410333" cy="369332"/>
          </a:xfrm>
          <a:prstGeom prst="rect">
            <a:avLst/>
          </a:prstGeom>
        </p:spPr>
        <p:txBody>
          <a:bodyPr wrap="square">
            <a:spAutoFit/>
          </a:bodyPr>
          <a:lstStyle/>
          <a:p>
            <a:r>
              <a:rPr lang="en-US" dirty="0" smtClean="0"/>
              <a:t> </a:t>
            </a:r>
            <a:endParaRPr lang="en-US" dirty="0"/>
          </a:p>
        </p:txBody>
      </p:sp>
    </p:spTree>
    <p:extLst>
      <p:ext uri="{BB962C8B-B14F-4D97-AF65-F5344CB8AC3E}">
        <p14:creationId xmlns:p14="http://schemas.microsoft.com/office/powerpoint/2010/main" val="41059953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4" name="Content Placeholder 3" descr="plot_underfitting_overfitting_0011.png"/>
          <p:cNvPicPr>
            <a:picLocks noGrp="1" noChangeAspect="1"/>
          </p:cNvPicPr>
          <p:nvPr>
            <p:ph idx="1"/>
          </p:nvPr>
        </p:nvPicPr>
        <p:blipFill>
          <a:blip r:embed="rId3">
            <a:extLst>
              <a:ext uri="{28A0092B-C50C-407E-A947-70E740481C1C}">
                <a14:useLocalDpi xmlns:a14="http://schemas.microsoft.com/office/drawing/2010/main" val="0"/>
              </a:ext>
            </a:extLst>
          </a:blip>
          <a:srcRect t="-38200" b="-38200"/>
          <a:stretch>
            <a:fillRect/>
          </a:stretch>
        </p:blipFill>
        <p:spPr/>
      </p:pic>
    </p:spTree>
    <p:extLst>
      <p:ext uri="{BB962C8B-B14F-4D97-AF65-F5344CB8AC3E}">
        <p14:creationId xmlns:p14="http://schemas.microsoft.com/office/powerpoint/2010/main" val="188042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We divide our dataset to test and training.</a:t>
            </a:r>
          </a:p>
          <a:p>
            <a:r>
              <a:rPr lang="en-US" dirty="0" smtClean="0"/>
              <a:t>We then train our algorithms with train data.</a:t>
            </a:r>
          </a:p>
          <a:p>
            <a:r>
              <a:rPr lang="en-US" dirty="0" smtClean="0"/>
              <a:t>We compute test error by using predictions of our models on our test set.</a:t>
            </a:r>
            <a:endParaRPr lang="en-US" dirty="0"/>
          </a:p>
        </p:txBody>
      </p:sp>
    </p:spTree>
    <p:extLst>
      <p:ext uri="{BB962C8B-B14F-4D97-AF65-F5344CB8AC3E}">
        <p14:creationId xmlns:p14="http://schemas.microsoft.com/office/powerpoint/2010/main" val="1256705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05 PM.png"/>
          <p:cNvPicPr>
            <a:picLocks noGrp="1" noChangeAspect="1"/>
          </p:cNvPicPr>
          <p:nvPr>
            <p:ph idx="1"/>
          </p:nvPr>
        </p:nvPicPr>
        <p:blipFill>
          <a:blip r:embed="rId3">
            <a:extLst>
              <a:ext uri="{28A0092B-C50C-407E-A947-70E740481C1C}">
                <a14:useLocalDpi xmlns:a14="http://schemas.microsoft.com/office/drawing/2010/main" val="0"/>
              </a:ext>
            </a:extLst>
          </a:blip>
          <a:srcRect t="5215" b="5215"/>
          <a:stretch>
            <a:fillRect/>
          </a:stretch>
        </p:blipFill>
        <p:spPr/>
      </p:pic>
    </p:spTree>
    <p:extLst>
      <p:ext uri="{BB962C8B-B14F-4D97-AF65-F5344CB8AC3E}">
        <p14:creationId xmlns:p14="http://schemas.microsoft.com/office/powerpoint/2010/main" val="1439939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55 PM.png"/>
          <p:cNvPicPr>
            <a:picLocks noGrp="1" noChangeAspect="1"/>
          </p:cNvPicPr>
          <p:nvPr>
            <p:ph idx="1"/>
          </p:nvPr>
        </p:nvPicPr>
        <p:blipFill>
          <a:blip r:embed="rId3">
            <a:extLst>
              <a:ext uri="{28A0092B-C50C-407E-A947-70E740481C1C}">
                <a14:useLocalDpi xmlns:a14="http://schemas.microsoft.com/office/drawing/2010/main" val="0"/>
              </a:ext>
            </a:extLst>
          </a:blip>
          <a:srcRect l="8756" r="8756"/>
          <a:stretch>
            <a:fillRect/>
          </a:stretch>
        </p:blipFill>
        <p:spPr/>
      </p:pic>
    </p:spTree>
    <p:extLst>
      <p:ext uri="{BB962C8B-B14F-4D97-AF65-F5344CB8AC3E}">
        <p14:creationId xmlns:p14="http://schemas.microsoft.com/office/powerpoint/2010/main" val="37460481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k-fold-cross-validation.jpg"/>
          <p:cNvPicPr>
            <a:picLocks noGrp="1" noChangeAspect="1"/>
          </p:cNvPicPr>
          <p:nvPr>
            <p:ph idx="1"/>
          </p:nvPr>
        </p:nvPicPr>
        <p:blipFill>
          <a:blip r:embed="rId3">
            <a:extLst>
              <a:ext uri="{28A0092B-C50C-407E-A947-70E740481C1C}">
                <a14:useLocalDpi xmlns:a14="http://schemas.microsoft.com/office/drawing/2010/main" val="0"/>
              </a:ext>
            </a:extLst>
          </a:blip>
          <a:srcRect t="-15415" b="-15415"/>
          <a:stretch>
            <a:fillRect/>
          </a:stretch>
        </p:blipFill>
        <p:spPr/>
      </p:pic>
    </p:spTree>
    <p:extLst>
      <p:ext uri="{BB962C8B-B14F-4D97-AF65-F5344CB8AC3E}">
        <p14:creationId xmlns:p14="http://schemas.microsoft.com/office/powerpoint/2010/main" val="13934525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bc81.png"/>
          <p:cNvPicPr>
            <a:picLocks noGrp="1" noChangeAspect="1"/>
          </p:cNvPicPr>
          <p:nvPr>
            <p:ph idx="1"/>
          </p:nvPr>
        </p:nvPicPr>
        <p:blipFill>
          <a:blip r:embed="rId3">
            <a:extLst>
              <a:ext uri="{28A0092B-C50C-407E-A947-70E740481C1C}">
                <a14:useLocalDpi xmlns:a14="http://schemas.microsoft.com/office/drawing/2010/main" val="0"/>
              </a:ext>
            </a:extLst>
          </a:blip>
          <a:srcRect t="-5646" b="-5646"/>
          <a:stretch>
            <a:fillRect/>
          </a:stretch>
        </p:blipFill>
        <p:spPr/>
      </p:pic>
    </p:spTree>
    <p:extLst>
      <p:ext uri="{BB962C8B-B14F-4D97-AF65-F5344CB8AC3E}">
        <p14:creationId xmlns:p14="http://schemas.microsoft.com/office/powerpoint/2010/main" val="95331593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9704</TotalTime>
  <Words>927</Words>
  <Application>Microsoft Macintosh PowerPoint</Application>
  <PresentationFormat>On-screen Show (4:3)</PresentationFormat>
  <Paragraphs>77</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Model Selection</vt:lpstr>
      <vt:lpstr>Agenda</vt:lpstr>
      <vt:lpstr>Bias – Variance Trade-off</vt:lpstr>
      <vt:lpstr>Bias – Variance Trade-off</vt:lpstr>
      <vt:lpstr>Validation</vt:lpstr>
      <vt:lpstr>Validation example</vt:lpstr>
      <vt:lpstr>Validation Example</vt:lpstr>
      <vt:lpstr>K-fold Cross-Validation</vt:lpstr>
      <vt:lpstr>K-fold Cross-Validation</vt:lpstr>
      <vt:lpstr>PowerPoint Presentation</vt:lpstr>
      <vt:lpstr>Ridge Regression (Shrinkage method)</vt:lpstr>
      <vt:lpstr>Ridge Regression</vt:lpstr>
      <vt:lpstr>Bias-Variance Trade-off in choosing the best lambda</vt:lpstr>
      <vt:lpstr>Lasso Regression</vt:lpstr>
      <vt:lpstr>Lasso Regression</vt:lpstr>
      <vt:lpstr>Other methods of model selection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HH</dc:creator>
  <cp:lastModifiedBy>Karla Leibowitz</cp:lastModifiedBy>
  <cp:revision>17</cp:revision>
  <dcterms:created xsi:type="dcterms:W3CDTF">2016-02-17T03:28:52Z</dcterms:created>
  <dcterms:modified xsi:type="dcterms:W3CDTF">2016-02-24T19:29:11Z</dcterms:modified>
</cp:coreProperties>
</file>