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64" r:id="rId10"/>
    <p:sldId id="269" r:id="rId11"/>
    <p:sldId id="257" r:id="rId12"/>
    <p:sldId id="259" r:id="rId13"/>
    <p:sldId id="260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80" r:id="rId22"/>
    <p:sldId id="281" r:id="rId23"/>
    <p:sldId id="282" r:id="rId24"/>
    <p:sldId id="283" r:id="rId25"/>
    <p:sldId id="279" r:id="rId26"/>
    <p:sldId id="275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504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87841-25A8-454A-95F0-5B5578EBBB9E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0D5FA-261E-E94C-B433-9DC9E36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0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Baseball data hits </a:t>
            </a:r>
            <a:r>
              <a:rPr lang="en-US" dirty="0" err="1" smtClean="0"/>
              <a:t>vs</a:t>
            </a:r>
            <a:r>
              <a:rPr lang="en-US" dirty="0" smtClean="0"/>
              <a:t> years color coded for salary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0D5FA-261E-E94C-B433-9DC9E36910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0" dirty="0" smtClean="0"/>
              <a:t> terminal nodes and 2 internal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0D5FA-261E-E94C-B433-9DC9E36910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every class find the MSE for each</a:t>
            </a:r>
            <a:r>
              <a:rPr lang="en-US" baseline="0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0D5FA-261E-E94C-B433-9DC9E36910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4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X’s represent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0D5FA-261E-E94C-B433-9DC9E36910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72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three dimensional image is the regions</a:t>
            </a:r>
            <a:r>
              <a:rPr lang="en-US" baseline="0" dirty="0" smtClean="0"/>
              <a:t> in top right and the mean of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0D5FA-261E-E94C-B433-9DC9E36910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3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have more than 5 observations in the region or it becomes an NP hard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0D5FA-261E-E94C-B433-9DC9E36910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63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0D5FA-261E-E94C-B433-9DC9E36910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Greedy:</a:t>
            </a:r>
            <a:r>
              <a:rPr lang="en-US" baseline="0" dirty="0" smtClean="0"/>
              <a:t> find best, then find best again.  But don’t look at all </a:t>
            </a:r>
            <a:r>
              <a:rPr lang="en-US" baseline="0" dirty="0" err="1" smtClean="0"/>
              <a:t>possiblities</a:t>
            </a:r>
            <a:r>
              <a:rPr lang="en-US" baseline="0" dirty="0" smtClean="0"/>
              <a:t> to get overall “bests”.  Take the short term best, then get the short term best from there.  Only look at the choices right in front of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0D5FA-261E-E94C-B433-9DC9E36910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42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regression use RSS to find best regions, but for classification</a:t>
            </a:r>
            <a:r>
              <a:rPr lang="en-US" baseline="0" dirty="0" smtClean="0"/>
              <a:t> use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index when there are more than two classes: The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index goes to 0 when everything is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0D5FA-261E-E94C-B433-9DC9E36910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4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3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9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3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2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1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6632-2989-084D-AD78-4E91467ECB1A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6632-2989-084D-AD78-4E91467ECB1A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8B08-2FAF-C14B-A14A-E1024282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/>
              <a:t>Lecture 11 - Decision Trees – Part 1</a:t>
            </a:r>
          </a:p>
          <a:p>
            <a:r>
              <a:rPr lang="en-US" dirty="0" smtClean="0"/>
              <a:t>Hamed Hasheminia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63" y="0"/>
            <a:ext cx="7154443" cy="47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More details of the tree building process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goal is to find boxes R</a:t>
            </a:r>
            <a:r>
              <a:rPr lang="en-US" baseline="-25000" dirty="0" smtClean="0"/>
              <a:t>1</a:t>
            </a:r>
            <a:r>
              <a:rPr lang="en-US" dirty="0" smtClean="0"/>
              <a:t>,...,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 that minimize the RSS, given by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      is the mean response for the training observations within the </a:t>
            </a:r>
            <a:r>
              <a:rPr lang="en-US" i="1" dirty="0" err="1" smtClean="0"/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box.</a:t>
            </a:r>
          </a:p>
          <a:p>
            <a:r>
              <a:rPr lang="en-US" dirty="0"/>
              <a:t>Unfortunately, it is computationally infeasible to consider every possible partition of the feature space into J boxes.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5-12-16 at 4.45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47" y="2646825"/>
            <a:ext cx="2645514" cy="1121832"/>
          </a:xfrm>
          <a:prstGeom prst="rect">
            <a:avLst/>
          </a:prstGeom>
        </p:spPr>
      </p:pic>
      <p:pic>
        <p:nvPicPr>
          <p:cNvPr id="6" name="Picture 5" descr="Screen Shot 2015-12-16 at 4.46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35" y="3629827"/>
            <a:ext cx="587357" cy="5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6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2530" y="4075883"/>
            <a:ext cx="368696" cy="3277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1697651" y="2846974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2157297" y="3572865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2616944" y="4419447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31437" y="1604410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50183" y="2066236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07573" y="3072275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13242" y="3761829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07573" y="4433101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88475" y="5045357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" idx="7"/>
            <a:endCxn id="15" idx="2"/>
          </p:cNvCxnSpPr>
          <p:nvPr/>
        </p:nvCxnSpPr>
        <p:spPr>
          <a:xfrm flipV="1">
            <a:off x="947232" y="3229302"/>
            <a:ext cx="750419" cy="894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7"/>
            <a:endCxn id="17" idx="2"/>
          </p:cNvCxnSpPr>
          <p:nvPr/>
        </p:nvCxnSpPr>
        <p:spPr>
          <a:xfrm flipV="1">
            <a:off x="947232" y="3955193"/>
            <a:ext cx="1210065" cy="168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2"/>
          </p:cNvCxnSpPr>
          <p:nvPr/>
        </p:nvCxnSpPr>
        <p:spPr>
          <a:xfrm>
            <a:off x="1001226" y="4276275"/>
            <a:ext cx="1615718" cy="525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9" idx="1"/>
          </p:cNvCxnSpPr>
          <p:nvPr/>
        </p:nvCxnSpPr>
        <p:spPr>
          <a:xfrm flipV="1">
            <a:off x="2064158" y="1761437"/>
            <a:ext cx="1167279" cy="1205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64513" y="3203534"/>
            <a:ext cx="1543060" cy="738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5"/>
            <a:endCxn id="20" idx="1"/>
          </p:cNvCxnSpPr>
          <p:nvPr/>
        </p:nvCxnSpPr>
        <p:spPr>
          <a:xfrm flipV="1">
            <a:off x="2158521" y="2223263"/>
            <a:ext cx="3291662" cy="81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4"/>
            <a:endCxn id="22" idx="1"/>
          </p:cNvCxnSpPr>
          <p:nvPr/>
        </p:nvCxnSpPr>
        <p:spPr>
          <a:xfrm flipV="1">
            <a:off x="2771790" y="3918856"/>
            <a:ext cx="2141452" cy="36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1"/>
          </p:cNvCxnSpPr>
          <p:nvPr/>
        </p:nvCxnSpPr>
        <p:spPr>
          <a:xfrm flipV="1">
            <a:off x="3102935" y="4590128"/>
            <a:ext cx="1004638" cy="41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4" idx="0"/>
          </p:cNvCxnSpPr>
          <p:nvPr/>
        </p:nvCxnSpPr>
        <p:spPr>
          <a:xfrm>
            <a:off x="3105126" y="4631323"/>
            <a:ext cx="438196" cy="414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69953" y="614455"/>
            <a:ext cx="62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Greedy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483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2530" y="4075883"/>
            <a:ext cx="368696" cy="3277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1697651" y="2846974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2157297" y="3572865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2616944" y="4419447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31437" y="1604410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50183" y="2066236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07573" y="3072275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13242" y="3761829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07573" y="4433101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88475" y="5045357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" idx="7"/>
            <a:endCxn id="15" idx="2"/>
          </p:cNvCxnSpPr>
          <p:nvPr/>
        </p:nvCxnSpPr>
        <p:spPr>
          <a:xfrm flipV="1">
            <a:off x="947232" y="3229302"/>
            <a:ext cx="750419" cy="894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7"/>
            <a:endCxn id="17" idx="2"/>
          </p:cNvCxnSpPr>
          <p:nvPr/>
        </p:nvCxnSpPr>
        <p:spPr>
          <a:xfrm flipV="1">
            <a:off x="947232" y="3955193"/>
            <a:ext cx="1210065" cy="168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2"/>
          </p:cNvCxnSpPr>
          <p:nvPr/>
        </p:nvCxnSpPr>
        <p:spPr>
          <a:xfrm>
            <a:off x="1001226" y="4276275"/>
            <a:ext cx="1615718" cy="5255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9" idx="1"/>
          </p:cNvCxnSpPr>
          <p:nvPr/>
        </p:nvCxnSpPr>
        <p:spPr>
          <a:xfrm flipV="1">
            <a:off x="2064158" y="1761437"/>
            <a:ext cx="1167279" cy="1205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64513" y="3203534"/>
            <a:ext cx="1543060" cy="738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5"/>
            <a:endCxn id="20" idx="1"/>
          </p:cNvCxnSpPr>
          <p:nvPr/>
        </p:nvCxnSpPr>
        <p:spPr>
          <a:xfrm flipV="1">
            <a:off x="2158521" y="2223263"/>
            <a:ext cx="3291662" cy="81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4"/>
            <a:endCxn id="22" idx="1"/>
          </p:cNvCxnSpPr>
          <p:nvPr/>
        </p:nvCxnSpPr>
        <p:spPr>
          <a:xfrm flipV="1">
            <a:off x="2771790" y="3918856"/>
            <a:ext cx="2141452" cy="36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1"/>
          </p:cNvCxnSpPr>
          <p:nvPr/>
        </p:nvCxnSpPr>
        <p:spPr>
          <a:xfrm flipV="1">
            <a:off x="3102935" y="4590128"/>
            <a:ext cx="1004638" cy="41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4" idx="0"/>
          </p:cNvCxnSpPr>
          <p:nvPr/>
        </p:nvCxnSpPr>
        <p:spPr>
          <a:xfrm>
            <a:off x="3105126" y="4631323"/>
            <a:ext cx="438196" cy="414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69953" y="614455"/>
            <a:ext cx="62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Greedy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938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2530" y="4075883"/>
            <a:ext cx="368696" cy="3277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1697651" y="2846974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2157297" y="3572865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2616944" y="4419447"/>
            <a:ext cx="614493" cy="38232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31437" y="1604410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50183" y="2066236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07573" y="3072275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13242" y="3761829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07573" y="4433101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88475" y="5045357"/>
            <a:ext cx="309694" cy="314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" idx="7"/>
            <a:endCxn id="15" idx="2"/>
          </p:cNvCxnSpPr>
          <p:nvPr/>
        </p:nvCxnSpPr>
        <p:spPr>
          <a:xfrm flipV="1">
            <a:off x="947232" y="3229302"/>
            <a:ext cx="750419" cy="894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7"/>
            <a:endCxn id="17" idx="2"/>
          </p:cNvCxnSpPr>
          <p:nvPr/>
        </p:nvCxnSpPr>
        <p:spPr>
          <a:xfrm flipV="1">
            <a:off x="947232" y="3955193"/>
            <a:ext cx="1210065" cy="168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2"/>
          </p:cNvCxnSpPr>
          <p:nvPr/>
        </p:nvCxnSpPr>
        <p:spPr>
          <a:xfrm>
            <a:off x="1001226" y="4276275"/>
            <a:ext cx="1615718" cy="5255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9" idx="1"/>
          </p:cNvCxnSpPr>
          <p:nvPr/>
        </p:nvCxnSpPr>
        <p:spPr>
          <a:xfrm flipV="1">
            <a:off x="2064158" y="1761437"/>
            <a:ext cx="1167279" cy="1205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64513" y="3203534"/>
            <a:ext cx="1543060" cy="738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5"/>
            <a:endCxn id="20" idx="1"/>
          </p:cNvCxnSpPr>
          <p:nvPr/>
        </p:nvCxnSpPr>
        <p:spPr>
          <a:xfrm flipV="1">
            <a:off x="2158521" y="2223263"/>
            <a:ext cx="3291662" cy="81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4"/>
            <a:endCxn id="22" idx="1"/>
          </p:cNvCxnSpPr>
          <p:nvPr/>
        </p:nvCxnSpPr>
        <p:spPr>
          <a:xfrm flipV="1">
            <a:off x="2771790" y="3918856"/>
            <a:ext cx="2141452" cy="36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1"/>
          </p:cNvCxnSpPr>
          <p:nvPr/>
        </p:nvCxnSpPr>
        <p:spPr>
          <a:xfrm flipV="1">
            <a:off x="3102935" y="4590128"/>
            <a:ext cx="1004638" cy="4119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4" idx="0"/>
          </p:cNvCxnSpPr>
          <p:nvPr/>
        </p:nvCxnSpPr>
        <p:spPr>
          <a:xfrm>
            <a:off x="3105126" y="4631323"/>
            <a:ext cx="438196" cy="414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69953" y="614455"/>
            <a:ext cx="62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Greedy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0905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Top-Down Greedy Approach (also known as recursive binary splitting)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first select the predictor </a:t>
            </a:r>
            <a:r>
              <a:rPr lang="en-US" sz="2800" i="1" dirty="0" err="1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2800" i="1" baseline="-25000" dirty="0" err="1" smtClean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and the </a:t>
            </a:r>
            <a:r>
              <a:rPr lang="en-US" sz="2800" dirty="0" err="1" smtClean="0"/>
              <a:t>cutpoint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rgbClr val="948A54"/>
                </a:solidFill>
              </a:rPr>
              <a:t>s</a:t>
            </a:r>
            <a:r>
              <a:rPr lang="en-US" sz="2800" dirty="0" smtClean="0">
                <a:solidFill>
                  <a:srgbClr val="948A54"/>
                </a:solidFill>
              </a:rPr>
              <a:t> </a:t>
            </a:r>
            <a:r>
              <a:rPr lang="en-US" sz="2800" dirty="0" smtClean="0"/>
              <a:t>such that splitting the predictor space into the regions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{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X|X</a:t>
            </a:r>
            <a:r>
              <a:rPr lang="en-US" sz="2800" baseline="-25000" dirty="0" err="1" smtClean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en-US" sz="2800" baseline="-25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&lt; s} </a:t>
            </a:r>
            <a:r>
              <a:rPr lang="en-US" sz="2800" dirty="0" smtClean="0">
                <a:solidFill>
                  <a:srgbClr val="948A54"/>
                </a:solidFill>
              </a:rPr>
              <a:t>and {</a:t>
            </a:r>
            <a:r>
              <a:rPr lang="en-US" sz="2800" dirty="0" err="1" smtClean="0">
                <a:solidFill>
                  <a:srgbClr val="948A54"/>
                </a:solidFill>
              </a:rPr>
              <a:t>X|X</a:t>
            </a:r>
            <a:r>
              <a:rPr lang="en-US" sz="2800" baseline="-25000" dirty="0" err="1" smtClean="0">
                <a:solidFill>
                  <a:srgbClr val="948A54"/>
                </a:solidFill>
              </a:rPr>
              <a:t>j</a:t>
            </a:r>
            <a:r>
              <a:rPr lang="en-US" sz="2800" baseline="-25000" dirty="0" smtClean="0">
                <a:solidFill>
                  <a:srgbClr val="948A54"/>
                </a:solidFill>
              </a:rPr>
              <a:t> </a:t>
            </a:r>
            <a:r>
              <a:rPr lang="en-US" sz="2800" dirty="0" smtClean="0">
                <a:solidFill>
                  <a:srgbClr val="948A54"/>
                </a:solidFill>
              </a:rPr>
              <a:t>&gt;= s} </a:t>
            </a:r>
            <a:r>
              <a:rPr lang="en-US" sz="2800" dirty="0" smtClean="0"/>
              <a:t>leads to the greatest possible reduction in RSS.</a:t>
            </a:r>
            <a:endParaRPr lang="en-US" sz="2800" baseline="-25000" dirty="0"/>
          </a:p>
        </p:txBody>
      </p:sp>
      <p:pic>
        <p:nvPicPr>
          <p:cNvPr id="4" name="Picture 3" descr="Screen Shot 2015-12-16 at 3.58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31" y="3495564"/>
            <a:ext cx="3337467" cy="2809035"/>
          </a:xfrm>
          <a:prstGeom prst="rect">
            <a:avLst/>
          </a:prstGeom>
        </p:spPr>
      </p:pic>
      <p:pic>
        <p:nvPicPr>
          <p:cNvPr id="5" name="Picture 4" descr="Screen Shot 2015-12-16 at 3.58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11" y="3495564"/>
            <a:ext cx="3337467" cy="280903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392851" y="3700384"/>
            <a:ext cx="13656" cy="2102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20777" y="5803186"/>
            <a:ext cx="23896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7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6818E-6 4.08986E-6 L 0.26271 0.004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3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088E-6 3.14961E-7 L 0.00017 -0.304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1" y="0"/>
            <a:ext cx="3337467" cy="2809035"/>
          </a:xfrm>
          <a:prstGeom prst="rect">
            <a:avLst/>
          </a:prstGeom>
        </p:spPr>
      </p:pic>
      <p:pic>
        <p:nvPicPr>
          <p:cNvPr id="5" name="Picture 4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816" y="0"/>
            <a:ext cx="3337467" cy="2809035"/>
          </a:xfrm>
          <a:prstGeom prst="rect">
            <a:avLst/>
          </a:prstGeom>
        </p:spPr>
      </p:pic>
      <p:pic>
        <p:nvPicPr>
          <p:cNvPr id="6" name="Picture 5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75" y="0"/>
            <a:ext cx="3337467" cy="2809035"/>
          </a:xfrm>
          <a:prstGeom prst="rect">
            <a:avLst/>
          </a:prstGeom>
        </p:spPr>
      </p:pic>
      <p:pic>
        <p:nvPicPr>
          <p:cNvPr id="7" name="Picture 6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1" y="2809035"/>
            <a:ext cx="3337467" cy="2809035"/>
          </a:xfrm>
          <a:prstGeom prst="rect">
            <a:avLst/>
          </a:prstGeom>
        </p:spPr>
      </p:pic>
      <p:pic>
        <p:nvPicPr>
          <p:cNvPr id="8" name="Picture 7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25" y="2809035"/>
            <a:ext cx="3337467" cy="2809035"/>
          </a:xfrm>
          <a:prstGeom prst="rect">
            <a:avLst/>
          </a:prstGeom>
        </p:spPr>
      </p:pic>
      <p:pic>
        <p:nvPicPr>
          <p:cNvPr id="9" name="Picture 8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52" y="2809035"/>
            <a:ext cx="3337467" cy="28090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6909" y="1440885"/>
            <a:ext cx="29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43673" y="1408619"/>
            <a:ext cx="5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7588" y="1299484"/>
            <a:ext cx="6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2839" y="1299484"/>
            <a:ext cx="6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29765" y="1223953"/>
            <a:ext cx="6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31441" y="1249164"/>
            <a:ext cx="6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901257" y="191164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85156" y="191164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72115" y="184109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3254" y="4553015"/>
            <a:ext cx="24183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673304" y="4063651"/>
            <a:ext cx="2433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58946" y="3531123"/>
            <a:ext cx="24183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3527" y="2485066"/>
            <a:ext cx="11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RSS = 1012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77588" y="2439703"/>
            <a:ext cx="133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RSS = 953.2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59092" y="2439703"/>
            <a:ext cx="157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RSS = 1091.1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3254" y="5618070"/>
            <a:ext cx="157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RSS = 1031.1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05287" y="5618070"/>
            <a:ext cx="157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RSS = 1022.1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2720" y="5618070"/>
            <a:ext cx="157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RSS = 1076.1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7021" y="3694319"/>
            <a:ext cx="5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15072" y="4679647"/>
            <a:ext cx="5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06057" y="3477387"/>
            <a:ext cx="61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6.23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0469" y="4494981"/>
            <a:ext cx="5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44257" y="3108055"/>
            <a:ext cx="5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16914" y="4152509"/>
            <a:ext cx="5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77588" y="2439703"/>
            <a:ext cx="1242769" cy="41469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4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Top-Down Greedy Approach (also known as recursive binary splitting)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repeat the process, looking for the best predictor and the best </a:t>
            </a:r>
            <a:r>
              <a:rPr lang="en-US" dirty="0" err="1" smtClean="0"/>
              <a:t>cutpoint</a:t>
            </a:r>
            <a:r>
              <a:rPr lang="en-US" dirty="0" smtClean="0"/>
              <a:t> in order to split the data further so as to minimize the RSS within each of the resulting regions. </a:t>
            </a:r>
          </a:p>
          <a:p>
            <a:r>
              <a:rPr lang="en-US" dirty="0" smtClean="0"/>
              <a:t>However, this time, instead of splitting the entire predictor space, we split one of the two previously identified regions. We now have three regions.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8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1" y="109237"/>
            <a:ext cx="3337467" cy="280903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135461" y="300401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88" y="195682"/>
            <a:ext cx="3337467" cy="280903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625328" y="386846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1" y="2918272"/>
            <a:ext cx="3337467" cy="280903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162576" y="3109436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88" y="2918272"/>
            <a:ext cx="3337467" cy="280903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625328" y="3109436"/>
            <a:ext cx="13655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1048" y="1626558"/>
            <a:ext cx="3844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25328" y="1626558"/>
            <a:ext cx="206582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4703" y="3109436"/>
            <a:ext cx="0" cy="213011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38983" y="3109436"/>
            <a:ext cx="0" cy="213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2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185 L -0.00156 -0.29481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73451E-7 -1.55628E-6 L 9.73451E-7 -0.29319 " pathEditMode="relative" rAng="0" ptsTypes="AA">
                                      <p:cBhvr>
                                        <p:cTn id="10" dur="4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556 L 0.04182 -0.00556 " pathEditMode="relative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556 L 0.2228 -0.00348 " pathEditMode="relative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2-16 at 3.5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242"/>
            <a:ext cx="5058047" cy="42571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453022" y="219715"/>
            <a:ext cx="13655" cy="3190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53022" y="1776334"/>
            <a:ext cx="3031500" cy="273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 descr="8.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4132694" y="2541013"/>
            <a:ext cx="6003821" cy="33018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2940" y="2979884"/>
            <a:ext cx="8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5.11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090" y="2947618"/>
            <a:ext cx="8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6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7000" y="696817"/>
            <a:ext cx="8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6.74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3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pic>
        <p:nvPicPr>
          <p:cNvPr id="4" name="Content Placeholder 3" descr="Screen Shot 2016-03-07 at 9.41.4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93" r="-119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8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Tree-Based Methods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Here we describe Tree-based methods for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regression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948A54"/>
                </a:solidFill>
              </a:rPr>
              <a:t>Classification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involve </a:t>
            </a:r>
            <a:r>
              <a:rPr lang="en-US" i="1" dirty="0" smtClean="0">
                <a:solidFill>
                  <a:srgbClr val="948A54"/>
                </a:solidFill>
              </a:rPr>
              <a:t>Stratifying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rgbClr val="948A54"/>
                </a:solidFill>
              </a:rPr>
              <a:t>Segmenting</a:t>
            </a:r>
            <a:r>
              <a:rPr lang="en-US" dirty="0" smtClean="0"/>
              <a:t> the predictor space into a number of simple regions</a:t>
            </a:r>
          </a:p>
          <a:p>
            <a:r>
              <a:rPr lang="en-US" dirty="0" smtClean="0"/>
              <a:t>Since the set of splitting rules used to segment the predictor space can be summarized in a tree, these types of approaches are known as </a:t>
            </a:r>
            <a:r>
              <a:rPr lang="en-US" i="1" dirty="0" smtClean="0">
                <a:solidFill>
                  <a:srgbClr val="948A54"/>
                </a:solidFill>
              </a:rPr>
              <a:t>decision-tree </a:t>
            </a:r>
            <a:r>
              <a:rPr lang="en-US" dirty="0" smtClean="0"/>
              <a:t>methods.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1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3-07 at 9.42.3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86" r="-12086"/>
          <a:stretch>
            <a:fillRect/>
          </a:stretch>
        </p:blipFill>
        <p:spPr>
          <a:xfrm>
            <a:off x="-809485" y="274638"/>
            <a:ext cx="10639883" cy="5851526"/>
          </a:xfrm>
        </p:spPr>
      </p:pic>
    </p:spTree>
    <p:extLst>
      <p:ext uri="{BB962C8B-B14F-4D97-AF65-F5344CB8AC3E}">
        <p14:creationId xmlns:p14="http://schemas.microsoft.com/office/powerpoint/2010/main" val="59646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similar to a regression tree, except that it is used to predict a qualitative response rather than a quantitative one.</a:t>
            </a:r>
          </a:p>
          <a:p>
            <a:r>
              <a:rPr lang="en-US" dirty="0" smtClean="0"/>
              <a:t>For a classification tree, we predict that each observation belongs to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most commonly occurring class</a:t>
            </a:r>
            <a:r>
              <a:rPr lang="en-US" dirty="0" smtClean="0"/>
              <a:t> of training observations in the region to which it belongs.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Details of classification trees</a:t>
            </a:r>
            <a:endParaRPr lang="en-US" dirty="0"/>
          </a:p>
        </p:txBody>
      </p:sp>
      <p:pic>
        <p:nvPicPr>
          <p:cNvPr id="4" name="Content Placeholder 3" descr="Screen Shot 2016-03-07 at 9.48.1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042" b="-230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391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  <p:pic>
        <p:nvPicPr>
          <p:cNvPr id="4" name="Content Placeholder 3" descr="Screen Shot 2016-03-07 at 9.48.57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73" b="-74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562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Cross-entropy</a:t>
            </a:r>
            <a:endParaRPr lang="en-US" dirty="0"/>
          </a:p>
        </p:txBody>
      </p:sp>
      <p:pic>
        <p:nvPicPr>
          <p:cNvPr id="4" name="Content Placeholder 3" descr="Screen Shot 2016-03-07 at 9.49.2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121" b="-451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0035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3-07 at 9.45.2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48" r="-15648"/>
          <a:stretch>
            <a:fillRect/>
          </a:stretch>
        </p:blipFill>
        <p:spPr>
          <a:xfrm>
            <a:off x="-588540" y="274638"/>
            <a:ext cx="10639882" cy="5851525"/>
          </a:xfrm>
        </p:spPr>
      </p:pic>
    </p:spTree>
    <p:extLst>
      <p:ext uri="{BB962C8B-B14F-4D97-AF65-F5344CB8AC3E}">
        <p14:creationId xmlns:p14="http://schemas.microsoft.com/office/powerpoint/2010/main" val="92088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Summary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trees are simple and interpretable models for </a:t>
            </a:r>
            <a:r>
              <a:rPr lang="en-US" i="1" dirty="0" smtClean="0">
                <a:solidFill>
                  <a:srgbClr val="948A54"/>
                </a:solidFill>
              </a:rPr>
              <a:t>regression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948A54"/>
                </a:solidFill>
              </a:rPr>
              <a:t>classification</a:t>
            </a:r>
          </a:p>
          <a:p>
            <a:r>
              <a:rPr lang="en-US" dirty="0" smtClean="0"/>
              <a:t>However the are often not competitive with other methods in terms of prediction accuracy</a:t>
            </a:r>
          </a:p>
          <a:p>
            <a:r>
              <a:rPr lang="en-US" dirty="0" smtClean="0"/>
              <a:t>Unfortunately, it is computationally infeasible to consider every possible partition of the feature space into J boxes. Therefore, we use </a:t>
            </a:r>
            <a:r>
              <a:rPr lang="en-US" i="1" dirty="0" smtClean="0">
                <a:solidFill>
                  <a:srgbClr val="948A54"/>
                </a:solidFill>
              </a:rPr>
              <a:t>top-down greedy approach </a:t>
            </a:r>
            <a:r>
              <a:rPr lang="en-US" dirty="0" smtClean="0"/>
              <a:t>to solve it. </a:t>
            </a:r>
          </a:p>
        </p:txBody>
      </p:sp>
    </p:spTree>
    <p:extLst>
      <p:ext uri="{BB962C8B-B14F-4D97-AF65-F5344CB8AC3E}">
        <p14:creationId xmlns:p14="http://schemas.microsoft.com/office/powerpoint/2010/main" val="314105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What is next?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increase predictability? (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Bagging, Boosting, Random Forest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2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Pros and Cons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Tree-based methods are simple and useful for interpretation.</a:t>
            </a:r>
          </a:p>
          <a:p>
            <a:r>
              <a:rPr lang="en-US" dirty="0" smtClean="0"/>
              <a:t>However they typically are not as competitive as the best supervised learning approaches in terms of prediction accuracy.</a:t>
            </a:r>
          </a:p>
          <a:p>
            <a:r>
              <a:rPr lang="en-US" dirty="0" smtClean="0"/>
              <a:t>Hence we also discuss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bagging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948A54"/>
                </a:solidFill>
              </a:rPr>
              <a:t>random forests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rgbClr val="948A54"/>
                </a:solidFill>
              </a:rPr>
              <a:t>boosting</a:t>
            </a:r>
            <a:r>
              <a:rPr lang="en-US" dirty="0" smtClean="0"/>
              <a:t> in future lectures.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4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Decision Trees – Regression Problems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800"/>
            <a:ext cx="8229600" cy="4525963"/>
          </a:xfrm>
        </p:spPr>
        <p:txBody>
          <a:bodyPr/>
          <a:lstStyle/>
          <a:p>
            <a:r>
              <a:rPr lang="en-US" dirty="0" smtClean="0"/>
              <a:t>Salary in color-coded from low (blue, green) to high (yellow, red)</a:t>
            </a:r>
            <a:endParaRPr lang="en-US" dirty="0"/>
          </a:p>
        </p:txBody>
      </p:sp>
      <p:pic>
        <p:nvPicPr>
          <p:cNvPr id="4" name="Picture 3" descr="Screen Shot 2015-12-16 at 3.58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09" y="2350372"/>
            <a:ext cx="5058047" cy="425719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3236331" y="2635329"/>
            <a:ext cx="13655" cy="3190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236331" y="4191948"/>
            <a:ext cx="3031500" cy="273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4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Decision Tree for these Data</a:t>
            </a:r>
            <a:endParaRPr lang="en-US" dirty="0">
              <a:solidFill>
                <a:srgbClr val="558ED5"/>
              </a:solidFill>
            </a:endParaRPr>
          </a:p>
        </p:txBody>
      </p:sp>
      <p:pic>
        <p:nvPicPr>
          <p:cNvPr id="4" name="Content Placeholder 3" descr="8.1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772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Details of Previous Figure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At a given internal node, the label (</a:t>
            </a:r>
            <a:r>
              <a:rPr lang="en-US" i="1" dirty="0" smtClean="0">
                <a:solidFill>
                  <a:srgbClr val="948A54"/>
                </a:solidFill>
              </a:rPr>
              <a:t>Variable &lt; Constant</a:t>
            </a:r>
            <a:r>
              <a:rPr lang="en-US" dirty="0" smtClean="0"/>
              <a:t>) indicates the left-hand branch emanating from that split, and the right-hand branch corresponds to </a:t>
            </a:r>
            <a:r>
              <a:rPr lang="en-US" i="1" dirty="0" smtClean="0">
                <a:solidFill>
                  <a:srgbClr val="948A54"/>
                </a:solidFill>
              </a:rPr>
              <a:t>Variable &gt;= Constant</a:t>
            </a:r>
            <a:r>
              <a:rPr lang="en-US" dirty="0" smtClean="0"/>
              <a:t>). For instance, the split at the top of the tree results in two large branches. The left-hand branch corresponds to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Years &lt; 4.5</a:t>
            </a:r>
            <a:r>
              <a:rPr lang="en-US" dirty="0" smtClean="0"/>
              <a:t>, and the right-hand branch corresponds to </a:t>
            </a:r>
            <a:r>
              <a:rPr lang="en-US" i="1" dirty="0" smtClean="0">
                <a:solidFill>
                  <a:srgbClr val="948A54"/>
                </a:solidFill>
              </a:rPr>
              <a:t>Years &gt;= 4.5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The tree has two internal nodes and three terminal nodes, or leaves. The number in each leaf is the mean of the response for the observations that fall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5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Results</a:t>
            </a:r>
            <a:endParaRPr lang="en-US" dirty="0">
              <a:solidFill>
                <a:srgbClr val="558ED5"/>
              </a:solidFill>
            </a:endParaRPr>
          </a:p>
        </p:txBody>
      </p:sp>
      <p:pic>
        <p:nvPicPr>
          <p:cNvPr id="4" name="Content Placeholder 3" descr="8.2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95" r="-2799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2580872" y="3849925"/>
            <a:ext cx="8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5.11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0616" y="2814379"/>
            <a:ext cx="8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6.74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7718" y="4556323"/>
            <a:ext cx="83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6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8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Details of tree-building Process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divide the predictor space — that is, the set of possible values for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 X</a:t>
            </a:r>
            <a:r>
              <a:rPr lang="en-US" i="1" baseline="-25000" dirty="0"/>
              <a:t>2</a:t>
            </a:r>
            <a:r>
              <a:rPr lang="en-US" i="1" dirty="0"/>
              <a:t>,…,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p</a:t>
            </a:r>
            <a:r>
              <a:rPr lang="en-US" i="1" baseline="-25000" dirty="0" smtClean="0"/>
              <a:t> </a:t>
            </a:r>
            <a:r>
              <a:rPr lang="en-US" dirty="0" smtClean="0"/>
              <a:t>— </a:t>
            </a:r>
            <a:r>
              <a:rPr lang="en-US" dirty="0"/>
              <a:t>into J distinct and non-overlapping regions, R</a:t>
            </a:r>
            <a:r>
              <a:rPr lang="en-US" baseline="-25000" dirty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/>
              <a:t>, . . . , R</a:t>
            </a:r>
            <a:r>
              <a:rPr lang="en-US" baseline="-25000" dirty="0"/>
              <a:t>J</a:t>
            </a:r>
            <a:r>
              <a:rPr lang="en-US" dirty="0"/>
              <a:t> . </a:t>
            </a:r>
            <a:endParaRPr lang="en-US" dirty="0" smtClean="0"/>
          </a:p>
          <a:p>
            <a:r>
              <a:rPr lang="en-US" dirty="0"/>
              <a:t>For every observation that falls into the region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, we make the same prediction, which </a:t>
            </a:r>
            <a:r>
              <a:rPr lang="en-US" dirty="0" smtClean="0"/>
              <a:t>is simply </a:t>
            </a:r>
            <a:r>
              <a:rPr lang="en-US" dirty="0"/>
              <a:t>the mean of the response values for the training observations in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In theory, the regions could have any shape. However, we choose to divide the predictor space into </a:t>
            </a:r>
            <a:r>
              <a:rPr lang="en-US" dirty="0" smtClean="0"/>
              <a:t>high dimensional </a:t>
            </a:r>
            <a:r>
              <a:rPr lang="en-US" dirty="0"/>
              <a:t>rectangles, or </a:t>
            </a:r>
            <a:r>
              <a:rPr lang="en-US" i="1" dirty="0">
                <a:solidFill>
                  <a:srgbClr val="948A54"/>
                </a:solidFill>
              </a:rPr>
              <a:t>boxes</a:t>
            </a:r>
            <a:r>
              <a:rPr lang="en-US" dirty="0"/>
              <a:t>, for simplicity and </a:t>
            </a:r>
            <a:r>
              <a:rPr lang="en-US" dirty="0" smtClean="0"/>
              <a:t>for ease </a:t>
            </a:r>
            <a:r>
              <a:rPr lang="en-US" dirty="0"/>
              <a:t>of interpretation of the resulting </a:t>
            </a:r>
            <a:r>
              <a:rPr lang="en-US" dirty="0" smtClean="0"/>
              <a:t>predictive model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3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.3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76" r="-42176"/>
          <a:stretch>
            <a:fillRect/>
          </a:stretch>
        </p:blipFill>
        <p:spPr>
          <a:xfrm>
            <a:off x="-1110782" y="1957849"/>
            <a:ext cx="10353360" cy="5693949"/>
          </a:xfrm>
        </p:spPr>
      </p:pic>
      <p:cxnSp>
        <p:nvCxnSpPr>
          <p:cNvPr id="6" name="Straight Connector 5"/>
          <p:cNvCxnSpPr/>
          <p:nvPr/>
        </p:nvCxnSpPr>
        <p:spPr>
          <a:xfrm flipH="1">
            <a:off x="1392851" y="682728"/>
            <a:ext cx="2130244" cy="2389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92851" y="682728"/>
            <a:ext cx="2253142" cy="2280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63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11225</TotalTime>
  <Words>912</Words>
  <Application>Microsoft Macintosh PowerPoint</Application>
  <PresentationFormat>On-screen Show (4:3)</PresentationFormat>
  <Paragraphs>91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Dec</vt:lpstr>
      <vt:lpstr>Tree-Based Methods</vt:lpstr>
      <vt:lpstr>Pros and Cons</vt:lpstr>
      <vt:lpstr>Decision Trees – Regression Problems</vt:lpstr>
      <vt:lpstr>Decision Tree for these Data</vt:lpstr>
      <vt:lpstr>Details of Previous Figure</vt:lpstr>
      <vt:lpstr>Results</vt:lpstr>
      <vt:lpstr>Details of tree-building Process</vt:lpstr>
      <vt:lpstr>PowerPoint Presentation</vt:lpstr>
      <vt:lpstr>More details of the tree building process</vt:lpstr>
      <vt:lpstr>PowerPoint Presentation</vt:lpstr>
      <vt:lpstr>PowerPoint Presentation</vt:lpstr>
      <vt:lpstr>PowerPoint Presentation</vt:lpstr>
      <vt:lpstr>Top-Down Greedy Approach (also known as recursive binary splitting)</vt:lpstr>
      <vt:lpstr>PowerPoint Presentation</vt:lpstr>
      <vt:lpstr>Top-Down Greedy Approach (also known as recursive binary splitting)</vt:lpstr>
      <vt:lpstr>PowerPoint Presentation</vt:lpstr>
      <vt:lpstr>PowerPoint Presentation</vt:lpstr>
      <vt:lpstr>Cross-Validation</vt:lpstr>
      <vt:lpstr>PowerPoint Presentation</vt:lpstr>
      <vt:lpstr>Classification Trees</vt:lpstr>
      <vt:lpstr>Details of classification trees</vt:lpstr>
      <vt:lpstr>Gini Index</vt:lpstr>
      <vt:lpstr> Cross-entropy</vt:lpstr>
      <vt:lpstr>PowerPoint Presentation</vt:lpstr>
      <vt:lpstr>Summary</vt:lpstr>
      <vt:lpstr>What is next?</vt:lpstr>
    </vt:vector>
  </TitlesOfParts>
  <Company>San Francisco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Hasheminia</dc:creator>
  <cp:lastModifiedBy>Karla Leibowitz</cp:lastModifiedBy>
  <cp:revision>23</cp:revision>
  <dcterms:created xsi:type="dcterms:W3CDTF">2015-12-16T19:53:33Z</dcterms:created>
  <dcterms:modified xsi:type="dcterms:W3CDTF">2016-03-10T02:33:52Z</dcterms:modified>
</cp:coreProperties>
</file>