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8" r:id="rId2"/>
    <p:sldId id="332" r:id="rId3"/>
    <p:sldId id="304" r:id="rId4"/>
    <p:sldId id="305" r:id="rId5"/>
    <p:sldId id="338" r:id="rId6"/>
    <p:sldId id="339" r:id="rId7"/>
    <p:sldId id="340" r:id="rId8"/>
    <p:sldId id="345" r:id="rId9"/>
    <p:sldId id="342" r:id="rId10"/>
    <p:sldId id="343" r:id="rId11"/>
    <p:sldId id="344" r:id="rId12"/>
    <p:sldId id="346" r:id="rId13"/>
    <p:sldId id="322" r:id="rId14"/>
    <p:sldId id="324" r:id="rId15"/>
    <p:sldId id="327" r:id="rId16"/>
    <p:sldId id="326" r:id="rId17"/>
    <p:sldId id="328" r:id="rId18"/>
    <p:sldId id="347" r:id="rId19"/>
    <p:sldId id="333" r:id="rId20"/>
    <p:sldId id="349" r:id="rId21"/>
    <p:sldId id="352" r:id="rId22"/>
    <p:sldId id="353" r:id="rId23"/>
    <p:sldId id="336" r:id="rId24"/>
    <p:sldId id="350" r:id="rId25"/>
    <p:sldId id="334" r:id="rId26"/>
    <p:sldId id="35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D9D9D9"/>
    <a:srgbClr val="000000"/>
    <a:srgbClr val="2C3D50"/>
    <a:srgbClr val="24477A"/>
    <a:srgbClr val="66D3F5"/>
    <a:srgbClr val="5AB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574" autoAdjust="0"/>
  </p:normalViewPr>
  <p:slideViewPr>
    <p:cSldViewPr snapToGrid="0">
      <p:cViewPr varScale="1">
        <p:scale>
          <a:sx n="84" d="100"/>
          <a:sy n="84" d="100"/>
        </p:scale>
        <p:origin x="-31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2019/05/16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ZA" smtClean="0"/>
              <a:t>2019/05/16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910D0-BAE5-46E3-B99D-BE15AE45AB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6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Clearinghouse</a:t>
            </a:r>
            <a:r>
              <a:rPr lang="en-US" baseline="0" dirty="0" smtClean="0"/>
              <a:t> home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910D0-BAE5-46E3-B99D-BE15AE45AB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7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Clearinghouse</a:t>
            </a:r>
            <a:r>
              <a:rPr lang="en-US" baseline="0" dirty="0" smtClean="0"/>
              <a:t> home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910D0-BAE5-46E3-B99D-BE15AE45AB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910D0-BAE5-46E3-B99D-BE15AE45AB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910D0-BAE5-46E3-B99D-BE15AE45AB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910D0-BAE5-46E3-B99D-BE15AE45AB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910D0-BAE5-46E3-B99D-BE15AE45AB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34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Clearinghouse</a:t>
            </a:r>
            <a:r>
              <a:rPr lang="en-US" baseline="0" dirty="0" smtClean="0"/>
              <a:t> home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910D0-BAE5-46E3-B99D-BE15AE45AB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7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Clearinghouse</a:t>
            </a:r>
            <a:r>
              <a:rPr lang="en-US" baseline="0" dirty="0" smtClean="0"/>
              <a:t> home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910D0-BAE5-46E3-B99D-BE15AE45AB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4"/>
            <a:ext cx="8991600" cy="1249986"/>
          </a:xfrm>
          <a:solidFill>
            <a:schemeClr val="bg1"/>
          </a:solidFill>
        </p:spPr>
        <p:txBody>
          <a:bodyPr vert="horz" lIns="180000" tIns="180000" rIns="252000" bIns="180000" rtlCol="0" anchor="ctr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 anchor="ctr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-1" y="6803351"/>
            <a:ext cx="11759999" cy="54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DEE9B03-C5EE-3F41-B0C4-E5FE488D9E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318" y="4126934"/>
            <a:ext cx="2046340" cy="930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D0B70EB-AA77-D840-B4CA-F38456EB92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12109" y="1089059"/>
            <a:ext cx="2152650" cy="3619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="" xmlns:a16="http://schemas.microsoft.com/office/drawing/2014/main" id="{58395FEE-D82E-AF4F-A6B1-F6C7AE1E730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036977" y="313466"/>
            <a:ext cx="1939023" cy="5809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5D42085-742A-3647-85F2-0BDAC45F954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69737" y="1673195"/>
            <a:ext cx="1088613" cy="677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D80B179-AAF0-1144-B72B-3F19A3DB1E3D}"/>
              </a:ext>
            </a:extLst>
          </p:cNvPr>
          <p:cNvSpPr txBox="1"/>
          <p:nvPr userDrawn="1"/>
        </p:nvSpPr>
        <p:spPr>
          <a:xfrm>
            <a:off x="9780102" y="5052674"/>
            <a:ext cx="2393852" cy="1785104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This project is made possible by a grant from </a:t>
            </a:r>
            <a:r>
              <a:rPr lang="en-US" sz="1000" b="1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the U.S. Institute of Museum and Library Services</a:t>
            </a:r>
            <a:r>
              <a:rPr lang="en-US" sz="10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(IMLS). IMLS Grant LG-70-18-0092-18. The DMTC is managed by the </a:t>
            </a:r>
            <a:r>
              <a:rPr lang="en-US" sz="1000" b="1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Earth Science Information Partners</a:t>
            </a:r>
            <a:r>
              <a:rPr lang="en-US" sz="10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, with development support provided by </a:t>
            </a:r>
            <a:r>
              <a:rPr lang="en-US" sz="1000" b="1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DataONE</a:t>
            </a:r>
            <a:r>
              <a:rPr lang="en-US" sz="10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000" b="1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USGS</a:t>
            </a:r>
            <a:r>
              <a:rPr lang="en-US" sz="1000" b="0" i="0" u="none" strike="noStrike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  The views, findings, conclusions or recommendations expressed in this presentation do not necessarily represent those of the IMLS, or the other sponsor organizations. 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Click to edit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11760000" cy="54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=""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="" xmlns:a16="http://schemas.microsoft.com/office/drawing/2014/main" id="{3E8A46E0-47C2-4441-B7DD-F621A80F1F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=""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="" xmlns:a16="http://schemas.microsoft.com/office/drawing/2014/main" id="{48A1A904-FE62-4BE3-BAE9-0EEAE7B1E3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11760000" cy="54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309511" y="457201"/>
            <a:ext cx="1027289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309511" y="2667000"/>
            <a:ext cx="10272890" cy="333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4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4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4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4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4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4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4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40"/>
              </a:spcBef>
              <a:spcAft>
                <a:spcPts val="64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9792440" y="6108174"/>
            <a:ext cx="1143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2630197" y="6108174"/>
            <a:ext cx="70860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11011956" y="6108174"/>
            <a:ext cx="5704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3806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1_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1309511" y="685802"/>
            <a:ext cx="1027289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309511" y="2667000"/>
            <a:ext cx="4986528" cy="336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405384" algn="l">
              <a:spcBef>
                <a:spcPts val="384"/>
              </a:spcBef>
              <a:spcAft>
                <a:spcPts val="0"/>
              </a:spcAft>
              <a:buSzPts val="2784"/>
              <a:buChar char="•"/>
              <a:defRPr sz="1920"/>
            </a:lvl1pPr>
            <a:lvl2pPr marL="914400" lvl="1" indent="-385772" algn="l">
              <a:spcBef>
                <a:spcPts val="640"/>
              </a:spcBef>
              <a:spcAft>
                <a:spcPts val="0"/>
              </a:spcAft>
              <a:buSzPts val="2475"/>
              <a:buChar char="•"/>
              <a:defRPr sz="1707"/>
            </a:lvl2pPr>
            <a:lvl3pPr marL="1371600" lvl="2" indent="-366067" algn="l">
              <a:spcBef>
                <a:spcPts val="640"/>
              </a:spcBef>
              <a:spcAft>
                <a:spcPts val="0"/>
              </a:spcAft>
              <a:buSzPts val="2165"/>
              <a:buChar char="•"/>
              <a:defRPr sz="1493"/>
            </a:lvl3pPr>
            <a:lvl4pPr marL="1828800" lvl="3" indent="-346456" algn="l">
              <a:spcBef>
                <a:spcPts val="640"/>
              </a:spcBef>
              <a:spcAft>
                <a:spcPts val="0"/>
              </a:spcAft>
              <a:buSzPts val="1856"/>
              <a:buChar char="•"/>
              <a:defRPr sz="1280"/>
            </a:lvl4pPr>
            <a:lvl5pPr marL="2286000" lvl="4" indent="-346456" algn="l">
              <a:spcBef>
                <a:spcPts val="640"/>
              </a:spcBef>
              <a:spcAft>
                <a:spcPts val="0"/>
              </a:spcAft>
              <a:buSzPts val="1856"/>
              <a:buChar char="•"/>
              <a:defRPr sz="1280"/>
            </a:lvl5pPr>
            <a:lvl6pPr marL="2743200" lvl="5" indent="-346456" algn="l">
              <a:spcBef>
                <a:spcPts val="640"/>
              </a:spcBef>
              <a:spcAft>
                <a:spcPts val="0"/>
              </a:spcAft>
              <a:buSzPts val="1856"/>
              <a:buChar char="•"/>
              <a:defRPr sz="1280"/>
            </a:lvl6pPr>
            <a:lvl7pPr marL="3200400" lvl="6" indent="-346456" algn="l">
              <a:spcBef>
                <a:spcPts val="640"/>
              </a:spcBef>
              <a:spcAft>
                <a:spcPts val="0"/>
              </a:spcAft>
              <a:buSzPts val="1856"/>
              <a:buChar char="•"/>
              <a:defRPr sz="1280"/>
            </a:lvl7pPr>
            <a:lvl8pPr marL="3657600" lvl="7" indent="-346456" algn="l">
              <a:spcBef>
                <a:spcPts val="640"/>
              </a:spcBef>
              <a:spcAft>
                <a:spcPts val="0"/>
              </a:spcAft>
              <a:buSzPts val="1856"/>
              <a:buChar char="•"/>
              <a:defRPr sz="1280"/>
            </a:lvl8pPr>
            <a:lvl9pPr marL="4114800" lvl="8" indent="-346456" algn="l">
              <a:spcBef>
                <a:spcPts val="640"/>
              </a:spcBef>
              <a:spcAft>
                <a:spcPts val="640"/>
              </a:spcAft>
              <a:buSzPts val="1856"/>
              <a:buChar char="•"/>
              <a:defRPr sz="128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6595872" y="2667000"/>
            <a:ext cx="4986528" cy="334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405384" algn="l">
              <a:spcBef>
                <a:spcPts val="384"/>
              </a:spcBef>
              <a:spcAft>
                <a:spcPts val="0"/>
              </a:spcAft>
              <a:buSzPts val="2784"/>
              <a:buChar char="•"/>
              <a:defRPr sz="1920"/>
            </a:lvl1pPr>
            <a:lvl2pPr marL="914400" lvl="1" indent="-385772" algn="l">
              <a:spcBef>
                <a:spcPts val="640"/>
              </a:spcBef>
              <a:spcAft>
                <a:spcPts val="0"/>
              </a:spcAft>
              <a:buSzPts val="2475"/>
              <a:buChar char="•"/>
              <a:defRPr sz="1707"/>
            </a:lvl2pPr>
            <a:lvl3pPr marL="1371600" lvl="2" indent="-366067" algn="l">
              <a:spcBef>
                <a:spcPts val="640"/>
              </a:spcBef>
              <a:spcAft>
                <a:spcPts val="0"/>
              </a:spcAft>
              <a:buSzPts val="2165"/>
              <a:buChar char="•"/>
              <a:defRPr sz="1493"/>
            </a:lvl3pPr>
            <a:lvl4pPr marL="1828800" lvl="3" indent="-346456" algn="l">
              <a:spcBef>
                <a:spcPts val="640"/>
              </a:spcBef>
              <a:spcAft>
                <a:spcPts val="0"/>
              </a:spcAft>
              <a:buSzPts val="1856"/>
              <a:buChar char="•"/>
              <a:defRPr sz="1280"/>
            </a:lvl4pPr>
            <a:lvl5pPr marL="2286000" lvl="4" indent="-346456" algn="l">
              <a:spcBef>
                <a:spcPts val="640"/>
              </a:spcBef>
              <a:spcAft>
                <a:spcPts val="0"/>
              </a:spcAft>
              <a:buSzPts val="1856"/>
              <a:buChar char="•"/>
              <a:defRPr sz="1280"/>
            </a:lvl5pPr>
            <a:lvl6pPr marL="2743200" lvl="5" indent="-346456" algn="l">
              <a:spcBef>
                <a:spcPts val="640"/>
              </a:spcBef>
              <a:spcAft>
                <a:spcPts val="0"/>
              </a:spcAft>
              <a:buSzPts val="1856"/>
              <a:buChar char="•"/>
              <a:defRPr sz="1280"/>
            </a:lvl6pPr>
            <a:lvl7pPr marL="3200400" lvl="6" indent="-346456" algn="l">
              <a:spcBef>
                <a:spcPts val="640"/>
              </a:spcBef>
              <a:spcAft>
                <a:spcPts val="0"/>
              </a:spcAft>
              <a:buSzPts val="1856"/>
              <a:buChar char="•"/>
              <a:defRPr sz="1280"/>
            </a:lvl7pPr>
            <a:lvl8pPr marL="3657600" lvl="7" indent="-346456" algn="l">
              <a:spcBef>
                <a:spcPts val="640"/>
              </a:spcBef>
              <a:spcAft>
                <a:spcPts val="0"/>
              </a:spcAft>
              <a:buSzPts val="1856"/>
              <a:buChar char="•"/>
              <a:defRPr sz="1280"/>
            </a:lvl8pPr>
            <a:lvl9pPr marL="4114800" lvl="8" indent="-346456" algn="l">
              <a:spcBef>
                <a:spcPts val="640"/>
              </a:spcBef>
              <a:spcAft>
                <a:spcPts val="640"/>
              </a:spcAft>
              <a:buSzPts val="1856"/>
              <a:buChar char="•"/>
              <a:defRPr sz="128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dt" idx="10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ftr" idx="11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031090" y="6116071"/>
            <a:ext cx="5513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64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</a:t>
            </a:r>
            <a:br>
              <a:rPr lang="en-ZA" dirty="0"/>
            </a:br>
            <a:r>
              <a:rPr lang="en-ZA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ZA" dirty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ZA" dirty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mparison Left Placeholder 1">
            <a:extLst>
              <a:ext uri="{FF2B5EF4-FFF2-40B4-BE49-F238E27FC236}">
                <a16:creationId xmlns=""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=""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="" xmlns:a16="http://schemas.microsoft.com/office/drawing/2014/main" id="{BBC0CAF5-0DE6-4BEA-824E-124A54A76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="" xmlns:a16="http://schemas.microsoft.com/office/drawing/2014/main" id="{ED008080-B2F5-441A-8B15-30AE86BBF9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your caption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dirty="0"/>
              <a:t>Thank You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6">
            <a:extLst>
              <a:ext uri="{FF2B5EF4-FFF2-40B4-BE49-F238E27FC236}">
                <a16:creationId xmlns=""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 Number</a:t>
            </a:r>
            <a:endParaRPr lang="en-ZA" dirty="0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12" name="Text Placeholder 8">
            <a:extLst>
              <a:ext uri="{FF2B5EF4-FFF2-40B4-BE49-F238E27FC236}">
                <a16:creationId xmlns=""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Company Website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C2B9A6A4-83D0-40B1-8B15-964C84BF0705}"/>
              </a:ext>
            </a:extLst>
          </p:cNvPr>
          <p:cNvSpPr/>
          <p:nvPr/>
        </p:nvSpPr>
        <p:spPr>
          <a:xfrm>
            <a:off x="0" y="6371351"/>
            <a:ext cx="11759998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rgbClr val="2C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BC39664-EB8B-4A32-915A-D4308F792772}"/>
              </a:ext>
            </a:extLst>
          </p:cNvPr>
          <p:cNvSpPr/>
          <p:nvPr/>
        </p:nvSpPr>
        <p:spPr>
          <a:xfrm>
            <a:off x="0" y="6803350"/>
            <a:ext cx="11759998" cy="684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9B49670D-8F18-44A8-B217-67B412095C0D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E26D070-BCE3-244B-AF0F-6B57972AB2F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2000" y="6417902"/>
            <a:ext cx="2686929" cy="3388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030FA059-EC32-4FFF-9673-48849B2FA43A}"/>
              </a:ext>
            </a:extLst>
          </p:cNvPr>
          <p:cNvCxnSpPr>
            <a:cxnSpLocks/>
          </p:cNvCxnSpPr>
          <p:nvPr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949" y="6439817"/>
            <a:ext cx="3684099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800">
                <a:solidFill>
                  <a:srgbClr val="DADADA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DF8A1A6-7B54-3B41-A653-45A588B52009}"/>
              </a:ext>
            </a:extLst>
          </p:cNvPr>
          <p:cNvSpPr/>
          <p:nvPr/>
        </p:nvSpPr>
        <p:spPr>
          <a:xfrm>
            <a:off x="8047122" y="6402685"/>
            <a:ext cx="3712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dirty="0">
                <a:solidFill>
                  <a:srgbClr val="DADADA"/>
                </a:solidFill>
              </a:rPr>
              <a:t>http://</a:t>
            </a:r>
            <a:r>
              <a:rPr lang="en-ZA" dirty="0" err="1">
                <a:solidFill>
                  <a:srgbClr val="DADADA"/>
                </a:solidFill>
              </a:rPr>
              <a:t>dmtclearinghouse.esipfed.org</a:t>
            </a:r>
            <a:endParaRPr lang="en-ZA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2" r:id="rId22"/>
    <p:sldLayoutId id="2147483675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ls-dmt/resources-workflow/blob/master/Nov17_2018_SelectionCriteria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hyperlink" Target="mailto:clearinghouseEd@dmtclearinghouse.esipfed.org" TargetMode="External"/><Relationship Id="rId4" Type="http://schemas.openxmlformats.org/officeDocument/2006/relationships/hyperlink" Target="http://dublincore.org/specifications/lrm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dmtclearinghouse.esipfed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5" r="15635"/>
          <a:stretch>
            <a:fillRect/>
          </a:stretch>
        </p:blipFill>
        <p:spPr>
          <a:xfrm>
            <a:off x="-1" y="0"/>
            <a:ext cx="9780588" cy="6804025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1544" y="2811053"/>
            <a:ext cx="9100456" cy="1214847"/>
          </a:xfrm>
        </p:spPr>
        <p:txBody>
          <a:bodyPr/>
          <a:lstStyle/>
          <a:p>
            <a:r>
              <a:rPr lang="en-ZA" sz="4400" dirty="0"/>
              <a:t>Data Management Training Clearinghouse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1544" y="4025900"/>
            <a:ext cx="6689043" cy="580921"/>
          </a:xfrm>
        </p:spPr>
        <p:txBody>
          <a:bodyPr/>
          <a:lstStyle/>
          <a:p>
            <a:r>
              <a:rPr lang="en-ZA" dirty="0" smtClean="0"/>
              <a:t>Search Process Workflow to Education Publication Workflow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4" y="1685656"/>
            <a:ext cx="11020573" cy="4696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Demonstrating Search:  finally, limiting even more by the Framework filter…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5000" y="2270125"/>
            <a:ext cx="2053167" cy="873125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6533" y="4429125"/>
            <a:ext cx="1849967" cy="841375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11167" y="1936750"/>
            <a:ext cx="1456058" cy="761563"/>
          </a:xfrm>
          <a:prstGeom prst="rect">
            <a:avLst/>
          </a:prstGeom>
          <a:noFill/>
        </p:spPr>
        <p:txBody>
          <a:bodyPr wrap="square" lIns="22677" tIns="11339" rIns="22677" bIns="11339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Still more precise! 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367225" y="2555875"/>
            <a:ext cx="1097310" cy="412750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72833" y="3476625"/>
            <a:ext cx="5458201" cy="1682750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4" y="1685656"/>
            <a:ext cx="11020573" cy="4696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Demonstrating Search:  however, if too precise, you can either </a:t>
            </a:r>
            <a:r>
              <a:rPr lang="en-US" b="1" i="1" dirty="0"/>
              <a:t>Clear all</a:t>
            </a:r>
            <a:r>
              <a:rPr lang="en-US" dirty="0"/>
              <a:t> to start over … or uncheck filters / facets</a:t>
            </a:r>
          </a:p>
        </p:txBody>
      </p:sp>
      <p:sp>
        <p:nvSpPr>
          <p:cNvPr id="11" name="Oval 10"/>
          <p:cNvSpPr/>
          <p:nvPr/>
        </p:nvSpPr>
        <p:spPr>
          <a:xfrm>
            <a:off x="10367225" y="2921000"/>
            <a:ext cx="1097310" cy="412750"/>
          </a:xfrm>
          <a:prstGeom prst="ellipse">
            <a:avLst/>
          </a:prstGeom>
          <a:noFill/>
          <a:ln w="1968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5" r="15635"/>
          <a:stretch>
            <a:fillRect/>
          </a:stretch>
        </p:blipFill>
        <p:spPr>
          <a:xfrm>
            <a:off x="-1" y="0"/>
            <a:ext cx="9780588" cy="6804025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1544" y="2811053"/>
            <a:ext cx="9100456" cy="1214847"/>
          </a:xfrm>
        </p:spPr>
        <p:txBody>
          <a:bodyPr/>
          <a:lstStyle/>
          <a:p>
            <a:r>
              <a:rPr lang="en-ZA" sz="4400" dirty="0"/>
              <a:t>Data Management Training Clearinghouse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1544" y="4025900"/>
            <a:ext cx="6689043" cy="580921"/>
          </a:xfrm>
        </p:spPr>
        <p:txBody>
          <a:bodyPr/>
          <a:lstStyle/>
          <a:p>
            <a:r>
              <a:rPr lang="en-ZA" dirty="0" smtClean="0"/>
              <a:t>Search </a:t>
            </a:r>
            <a:r>
              <a:rPr lang="en-ZA" dirty="0" smtClean="0"/>
              <a:t>Results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1133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167" y="1354663"/>
            <a:ext cx="8271558" cy="4919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Results View -- What does it tell you?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98142" y="4908900"/>
            <a:ext cx="7429500" cy="984250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10616754" y="5508625"/>
            <a:ext cx="411079" cy="2857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6362254" y="5065941"/>
            <a:ext cx="411079" cy="2857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16096" y="3057004"/>
            <a:ext cx="1947507" cy="2977554"/>
          </a:xfrm>
          <a:prstGeom prst="rect">
            <a:avLst/>
          </a:prstGeom>
          <a:noFill/>
        </p:spPr>
        <p:txBody>
          <a:bodyPr wrap="square" lIns="22677" tIns="11339" rIns="22677" bIns="11339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You can either </a:t>
            </a:r>
          </a:p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click on the </a:t>
            </a:r>
            <a:r>
              <a:rPr lang="en-US" sz="2400" b="1" i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Title </a:t>
            </a:r>
          </a:p>
          <a:p>
            <a:pPr algn="ctr"/>
            <a:r>
              <a:rPr lang="en-US" sz="2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or the </a:t>
            </a:r>
          </a:p>
          <a:p>
            <a:pPr algn="ctr"/>
            <a:r>
              <a:rPr lang="en-US" sz="2400" b="1" i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More </a:t>
            </a:r>
          </a:p>
          <a:p>
            <a:pPr algn="ctr"/>
            <a:r>
              <a:rPr lang="en-US" sz="2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button </a:t>
            </a:r>
          </a:p>
          <a:p>
            <a:pPr algn="ctr"/>
            <a:r>
              <a:rPr lang="en-US" sz="2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to get </a:t>
            </a:r>
          </a:p>
          <a:p>
            <a:pPr algn="ctr"/>
            <a:r>
              <a:rPr lang="en-US" sz="2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more Info 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399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5" y="3230563"/>
            <a:ext cx="11613706" cy="233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98" y="127000"/>
            <a:ext cx="10972800" cy="16194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Brief Description -- What does  it tell you?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2890" y="2314221"/>
            <a:ext cx="11977510" cy="3973689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/>
          <p:nvPr/>
        </p:nvCxnSpPr>
        <p:spPr>
          <a:xfrm rot="5400000">
            <a:off x="2124785" y="1374072"/>
            <a:ext cx="1095019" cy="299862"/>
          </a:xfrm>
          <a:prstGeom prst="bentConnector3">
            <a:avLst/>
          </a:prstGeom>
          <a:ln w="889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5" y="3230563"/>
            <a:ext cx="11613706" cy="2333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598" y="127000"/>
            <a:ext cx="10972800" cy="1284111"/>
          </a:xfrm>
        </p:spPr>
        <p:txBody>
          <a:bodyPr>
            <a:normAutofit/>
          </a:bodyPr>
          <a:lstStyle/>
          <a:p>
            <a:r>
              <a:rPr lang="en-US" dirty="0" smtClean="0"/>
              <a:t>Brief Description -- you want to see more about this one!  What next?</a:t>
            </a:r>
            <a:endParaRPr lang="en-US" dirty="0"/>
          </a:p>
        </p:txBody>
      </p:sp>
      <p:sp>
        <p:nvSpPr>
          <p:cNvPr id="5" name="5-Point Star 4"/>
          <p:cNvSpPr/>
          <p:nvPr/>
        </p:nvSpPr>
        <p:spPr>
          <a:xfrm>
            <a:off x="11246184" y="4349750"/>
            <a:ext cx="411079" cy="2857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92500" y="1952625"/>
            <a:ext cx="4910667" cy="1122102"/>
          </a:xfrm>
          <a:prstGeom prst="rect">
            <a:avLst/>
          </a:prstGeom>
          <a:noFill/>
        </p:spPr>
        <p:txBody>
          <a:bodyPr wrap="square" lIns="22677" tIns="11339" rIns="22677" bIns="11339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Click</a:t>
            </a:r>
            <a:r>
              <a:rPr lang="en-US" dirty="0" smtClean="0"/>
              <a:t> on the </a:t>
            </a:r>
            <a:r>
              <a:rPr lang="en-US" b="1" i="1" dirty="0" smtClean="0"/>
              <a:t>View full description </a:t>
            </a:r>
            <a:r>
              <a:rPr lang="en-US" dirty="0" smtClean="0"/>
              <a:t>to look at the full metadata … or </a:t>
            </a:r>
          </a:p>
          <a:p>
            <a:r>
              <a:rPr lang="en-US" dirty="0" smtClean="0"/>
              <a:t>the </a:t>
            </a:r>
            <a:r>
              <a:rPr lang="en-US" b="1" i="1" dirty="0" smtClean="0"/>
              <a:t>View resource </a:t>
            </a:r>
            <a:r>
              <a:rPr lang="en-US" dirty="0" smtClean="0"/>
              <a:t>button to go directly to the “landing page” of the resource.</a:t>
            </a:r>
            <a:endParaRPr lang="en-US" dirty="0"/>
          </a:p>
        </p:txBody>
      </p:sp>
      <p:sp>
        <p:nvSpPr>
          <p:cNvPr id="10" name="5-Point Star 9"/>
          <p:cNvSpPr/>
          <p:nvPr/>
        </p:nvSpPr>
        <p:spPr>
          <a:xfrm>
            <a:off x="529167" y="4683125"/>
            <a:ext cx="411079" cy="28575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5660" y="2111375"/>
            <a:ext cx="1947507" cy="761563"/>
          </a:xfrm>
          <a:prstGeom prst="rect">
            <a:avLst/>
          </a:prstGeom>
          <a:noFill/>
        </p:spPr>
        <p:txBody>
          <a:bodyPr wrap="square" lIns="22677" tIns="11339" rIns="22677" bIns="11339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You can either …</a:t>
            </a:r>
          </a:p>
        </p:txBody>
      </p:sp>
    </p:spTree>
    <p:extLst>
      <p:ext uri="{BB962C8B-B14F-4D97-AF65-F5344CB8AC3E}">
        <p14:creationId xmlns:p14="http://schemas.microsoft.com/office/powerpoint/2010/main" val="16641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8" y="948608"/>
            <a:ext cx="10642866" cy="50084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Description – 1 of 2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489701" y="3192905"/>
            <a:ext cx="1693332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036234" y="3595333"/>
            <a:ext cx="1926166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138813" y="3925306"/>
            <a:ext cx="1693332" cy="1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076817" y="4981575"/>
            <a:ext cx="1693332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148667" y="1924580"/>
            <a:ext cx="1928150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Description – 2 of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6" y="914400"/>
            <a:ext cx="9545752" cy="512797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6880392" y="5780264"/>
            <a:ext cx="2252319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446911" y="5393972"/>
            <a:ext cx="2176305" cy="0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5" r="15635"/>
          <a:stretch>
            <a:fillRect/>
          </a:stretch>
        </p:blipFill>
        <p:spPr>
          <a:xfrm>
            <a:off x="-1" y="0"/>
            <a:ext cx="9780588" cy="6804025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1544" y="2811053"/>
            <a:ext cx="9100456" cy="1214847"/>
          </a:xfrm>
        </p:spPr>
        <p:txBody>
          <a:bodyPr/>
          <a:lstStyle/>
          <a:p>
            <a:r>
              <a:rPr lang="en-ZA" sz="4400" dirty="0"/>
              <a:t>Data Management Training Clearinghouse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1544" y="4025900"/>
            <a:ext cx="6689043" cy="580921"/>
          </a:xfrm>
        </p:spPr>
        <p:txBody>
          <a:bodyPr/>
          <a:lstStyle/>
          <a:p>
            <a:r>
              <a:rPr lang="en-ZA" dirty="0" smtClean="0"/>
              <a:t>Resource Description &amp; Publication Workflow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1133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1309511" y="790222"/>
            <a:ext cx="10272890" cy="64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rbel"/>
              <a:buNone/>
            </a:pPr>
            <a:r>
              <a:rPr lang="en-US" dirty="0" smtClean="0"/>
              <a:t>Current Publication Process</a:t>
            </a: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309511" y="1928812"/>
            <a:ext cx="10272890" cy="407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4810" lvl="0" indent="-304810" algn="l" rtl="0">
              <a:spcBef>
                <a:spcPts val="0"/>
              </a:spcBef>
              <a:spcAft>
                <a:spcPts val="0"/>
              </a:spcAft>
              <a:buSzPts val="3625"/>
              <a:buChar char="•"/>
            </a:pPr>
            <a:r>
              <a:rPr lang="en-US" dirty="0" smtClean="0"/>
              <a:t>We Invite </a:t>
            </a:r>
            <a:r>
              <a:rPr lang="en-US" dirty="0" smtClean="0"/>
              <a:t>community </a:t>
            </a:r>
            <a:r>
              <a:rPr lang="en-US" dirty="0"/>
              <a:t>volunteers who wish to </a:t>
            </a:r>
            <a:r>
              <a:rPr lang="en-US" i="1" dirty="0"/>
              <a:t>submit </a:t>
            </a:r>
            <a:r>
              <a:rPr lang="en-US" dirty="0"/>
              <a:t>and/or </a:t>
            </a:r>
            <a:r>
              <a:rPr lang="en-US" i="1" dirty="0"/>
              <a:t>review </a:t>
            </a:r>
            <a:r>
              <a:rPr lang="en-US" dirty="0"/>
              <a:t>descriptions of educational resources to the DMTC using existing:</a:t>
            </a:r>
            <a:endParaRPr dirty="0"/>
          </a:p>
          <a:p>
            <a:pPr marL="792505" lvl="1" indent="-304809" algn="l" rtl="0">
              <a:spcBef>
                <a:spcPts val="1060"/>
              </a:spcBef>
              <a:spcAft>
                <a:spcPts val="0"/>
              </a:spcAft>
              <a:buSzPts val="3045"/>
              <a:buChar char="•"/>
            </a:pPr>
            <a:r>
              <a:rPr lang="en-US" dirty="0"/>
              <a:t>Selection </a:t>
            </a:r>
            <a:r>
              <a:rPr lang="en-US" dirty="0" smtClean="0"/>
              <a:t>Criteria:  </a:t>
            </a:r>
          </a:p>
          <a:p>
            <a:pPr marL="1249705" lvl="2" indent="-304809">
              <a:spcBef>
                <a:spcPts val="1060"/>
              </a:spcBef>
              <a:buSzPts val="3045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github.com/imls-dmt/resources-workflow/blob/master/Nov17_2018_SelectionCriteria.pdf</a:t>
            </a:r>
            <a:r>
              <a:rPr lang="en-US" dirty="0" smtClean="0"/>
              <a:t> </a:t>
            </a:r>
            <a:endParaRPr dirty="0"/>
          </a:p>
          <a:p>
            <a:pPr marL="792505" lvl="1" indent="-304809" algn="l" rtl="0">
              <a:spcBef>
                <a:spcPts val="1060"/>
              </a:spcBef>
              <a:spcAft>
                <a:spcPts val="0"/>
              </a:spcAft>
              <a:buSzPts val="3045"/>
              <a:buChar char="•"/>
            </a:pPr>
            <a:r>
              <a:rPr lang="en-US" dirty="0"/>
              <a:t>Tutorial for Submitting Descriptions to the DMTC with suggested </a:t>
            </a:r>
            <a:r>
              <a:rPr lang="en-US" dirty="0" smtClean="0"/>
              <a:t>workflow:</a:t>
            </a:r>
          </a:p>
          <a:p>
            <a:pPr marL="1249705" lvl="2" indent="-304809">
              <a:spcBef>
                <a:spcPts val="1060"/>
              </a:spcBef>
              <a:buSzPts val="3045"/>
            </a:pPr>
            <a:r>
              <a:rPr lang="en-US" dirty="0"/>
              <a:t>https://github.com/imls-dmt/resources-workflow/blob/master/Tutorial%20for%20Submitting%20Educational%20Resource%20Metadata.pdf</a:t>
            </a:r>
            <a:endParaRPr dirty="0"/>
          </a:p>
          <a:p>
            <a:pPr marL="792505" lvl="1" indent="-304809">
              <a:spcBef>
                <a:spcPts val="1060"/>
              </a:spcBef>
              <a:buSzPts val="3045"/>
            </a:pPr>
            <a:r>
              <a:rPr lang="en-US" dirty="0"/>
              <a:t>Metadata input </a:t>
            </a:r>
            <a:r>
              <a:rPr lang="en-US" dirty="0" smtClean="0"/>
              <a:t>form – using the Dublin Core maintained, and Schema.org endorsed Learning Resource Metadata Initiative schema:  </a:t>
            </a:r>
            <a:r>
              <a:rPr lang="en-US" dirty="0">
                <a:hlinkClick r:id="rId4"/>
              </a:rPr>
              <a:t>http://dublincore.org/specifications/lrmi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792505" lvl="1" indent="-304809">
              <a:spcBef>
                <a:spcPts val="1060"/>
              </a:spcBef>
              <a:buSzPts val="3045"/>
            </a:pPr>
            <a:r>
              <a:rPr lang="en-US" dirty="0" smtClean="0"/>
              <a:t>Questions / Interest:  email us at:  </a:t>
            </a:r>
            <a:r>
              <a:rPr lang="en-ZA" dirty="0" smtClean="0">
                <a:hlinkClick r:id="rId5"/>
              </a:rPr>
              <a:t>clearinghouseEd@dmtclearinghouse.esipfed.org</a:t>
            </a:r>
            <a:r>
              <a:rPr lang="en-ZA" dirty="0" smtClean="0"/>
              <a:t> </a:t>
            </a:r>
            <a:endParaRPr lang="en-ZA" dirty="0"/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11011956" y="6108174"/>
            <a:ext cx="5704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13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683" y="1590420"/>
            <a:ext cx="8842630" cy="4004058"/>
          </a:xfrm>
        </p:spPr>
      </p:pic>
      <p:sp>
        <p:nvSpPr>
          <p:cNvPr id="7" name="Rectangle 6"/>
          <p:cNvSpPr/>
          <p:nvPr/>
        </p:nvSpPr>
        <p:spPr>
          <a:xfrm>
            <a:off x="0" y="0"/>
            <a:ext cx="12109450" cy="6794500"/>
          </a:xfrm>
          <a:prstGeom prst="rect">
            <a:avLst/>
          </a:prstGeom>
          <a:noFill/>
          <a:ln w="6699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spcCol="0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1553" y="5953395"/>
            <a:ext cx="10392833" cy="361454"/>
          </a:xfrm>
          <a:prstGeom prst="rect">
            <a:avLst/>
          </a:prstGeom>
          <a:noFill/>
        </p:spPr>
        <p:txBody>
          <a:bodyPr wrap="square" lIns="22677" tIns="11339" rIns="22677" bIns="11339" rtlCol="0">
            <a:spAutoFit/>
          </a:bodyPr>
          <a:lstStyle/>
          <a:p>
            <a:pPr algn="ctr"/>
            <a:r>
              <a:rPr lang="en-US" sz="2200" b="1" dirty="0">
                <a:latin typeface="Biondi" panose="02000505030000020004" pitchFamily="2" charset="0"/>
                <a:hlinkClick r:id="rId4"/>
              </a:rPr>
              <a:t>http://dmtclearinghouse.esipfed.org/</a:t>
            </a:r>
            <a:r>
              <a:rPr lang="en-US" sz="2200" b="1" dirty="0">
                <a:latin typeface="Biondi" panose="02000505030000020004" pitchFamily="2" charset="0"/>
              </a:rPr>
              <a:t>   </a:t>
            </a:r>
          </a:p>
        </p:txBody>
      </p:sp>
      <p:sp>
        <p:nvSpPr>
          <p:cNvPr id="8" name="5-Point Star 7"/>
          <p:cNvSpPr/>
          <p:nvPr/>
        </p:nvSpPr>
        <p:spPr>
          <a:xfrm>
            <a:off x="3539067" y="3552914"/>
            <a:ext cx="408851" cy="2525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7725834" y="3540125"/>
            <a:ext cx="423333" cy="26987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8149167" y="3464092"/>
            <a:ext cx="423333" cy="26987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4001909" y="3438524"/>
            <a:ext cx="408851" cy="28303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DMT Clearinghouse functionality…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00495"/>
            <a:ext cx="10715978" cy="4930251"/>
          </a:xfrm>
          <a:ln w="123825" cmpd="sng">
            <a:solidFill>
              <a:schemeClr val="tx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“Submit” Function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381995" y="1385006"/>
            <a:ext cx="635000" cy="508000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1346" y="3436758"/>
            <a:ext cx="2624667" cy="1063625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 “Submit” Form – no login required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29" y="1402311"/>
            <a:ext cx="8002117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45" y="1560888"/>
            <a:ext cx="11340000" cy="1024267"/>
          </a:xfrm>
        </p:spPr>
        <p:txBody>
          <a:bodyPr/>
          <a:lstStyle/>
          <a:p>
            <a:r>
              <a:rPr lang="en-US" dirty="0" smtClean="0"/>
              <a:t> “Submit” Recommended </a:t>
            </a:r>
            <a:r>
              <a:rPr lang="en-US" dirty="0" smtClean="0"/>
              <a:t>Information submitted, reviewed &amp; published by logged in user: </a:t>
            </a:r>
            <a:endParaRPr lang="en-US" dirty="0"/>
          </a:p>
        </p:txBody>
      </p:sp>
      <p:sp>
        <p:nvSpPr>
          <p:cNvPr id="5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309511" y="1928812"/>
            <a:ext cx="10272890" cy="407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625"/>
              <a:buFont typeface="Wingdings" panose="05000000000000000000" pitchFamily="2" charset="2"/>
              <a:buChar char="ü"/>
            </a:pPr>
            <a:r>
              <a:rPr lang="en-US" dirty="0" smtClean="0"/>
              <a:t>Names, Personal &amp; Organizational for Authors and Contributors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625"/>
              <a:buFont typeface="Wingdings" panose="05000000000000000000" pitchFamily="2" charset="2"/>
              <a:buChar char="ü"/>
            </a:pPr>
            <a:r>
              <a:rPr lang="en-US" dirty="0" smtClean="0"/>
              <a:t>Descriptive Information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625"/>
              <a:buFont typeface="Wingdings" panose="05000000000000000000" pitchFamily="2" charset="2"/>
              <a:buChar char="ü"/>
            </a:pPr>
            <a:r>
              <a:rPr lang="en-US" dirty="0" smtClean="0"/>
              <a:t>Educational Context for the Resource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81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6" y="191910"/>
            <a:ext cx="10859912" cy="993423"/>
          </a:xfrm>
        </p:spPr>
        <p:txBody>
          <a:bodyPr/>
          <a:lstStyle/>
          <a:p>
            <a:r>
              <a:rPr lang="en-US" dirty="0" smtClean="0"/>
              <a:t>Current Clearinghouse publication process by </a:t>
            </a:r>
            <a:r>
              <a:rPr lang="en-US" dirty="0" smtClean="0"/>
              <a:t>role of logged-in 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45318"/>
              </p:ext>
            </p:extLst>
          </p:nvPr>
        </p:nvGraphicFramePr>
        <p:xfrm>
          <a:off x="424071" y="1193800"/>
          <a:ext cx="10840277" cy="49010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33320"/>
                <a:gridCol w="2014331"/>
                <a:gridCol w="1404730"/>
                <a:gridCol w="887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Editor</a:t>
                      </a:r>
                      <a:endParaRPr lang="en-US" dirty="0"/>
                    </a:p>
                  </a:txBody>
                  <a:tcPr/>
                </a:tc>
              </a:tr>
              <a:tr h="456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Fill out Required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Fill out Recommended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 to Controlled Vocabularies</a:t>
                      </a:r>
                      <a:r>
                        <a:rPr lang="en-US" baseline="0" dirty="0" smtClean="0"/>
                        <a:t> (varies by role)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Evaluate Appropriateness of Adding Resource 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Review / Edit  metadata submitted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Save (=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0" dirty="0" smtClean="0"/>
                        <a:t>Re-submit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Update/Maintain (e.g., correct URLs, typos,</a:t>
                      </a:r>
                      <a:r>
                        <a:rPr lang="en-US" baseline="0" dirty="0" smtClean="0"/>
                        <a:t>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647" y="1509429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573" y="2063113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46" y="2424887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647" y="2826666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46" y="3203657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2" y="3584715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1" y="3917993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415" y="4258021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078" y="4610462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77" y="1583637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376" y="1995582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376" y="2448982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3" y="2804088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82" y="3134653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3" y="1545087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46" y="1923533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951" y="2432968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204" y="3093191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547" y="3584715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331" y="3965954"/>
            <a:ext cx="321209" cy="2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235" y="4258021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10" y="2761886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878" y="5052971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81" y="5040700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076" y="3530596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37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6" y="191910"/>
            <a:ext cx="10859912" cy="993423"/>
          </a:xfrm>
        </p:spPr>
        <p:txBody>
          <a:bodyPr/>
          <a:lstStyle/>
          <a:p>
            <a:r>
              <a:rPr lang="en-US" dirty="0" smtClean="0"/>
              <a:t>Add to Controlled Vocabularies by role of logged-in user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78718"/>
              </p:ext>
            </p:extLst>
          </p:nvPr>
        </p:nvGraphicFramePr>
        <p:xfrm>
          <a:off x="424071" y="1193800"/>
          <a:ext cx="10840277" cy="37885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33320"/>
                <a:gridCol w="2014331"/>
                <a:gridCol w="1404730"/>
                <a:gridCol w="887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Editor</a:t>
                      </a:r>
                      <a:endParaRPr lang="en-US" dirty="0"/>
                    </a:p>
                  </a:txBody>
                  <a:tcPr/>
                </a:tc>
              </a:tr>
              <a:tr h="4560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Personal Names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Organizational</a:t>
                      </a:r>
                      <a:r>
                        <a:rPr lang="en-US" baseline="0" dirty="0" smtClean="0"/>
                        <a:t> Names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Subject Disciplines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Target Audiences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Media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Learning</a:t>
                      </a:r>
                      <a:r>
                        <a:rPr lang="en-US" baseline="0" dirty="0" smtClean="0"/>
                        <a:t> Resource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647" y="1509429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573" y="2063113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46" y="2424887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647" y="2826666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46" y="3203657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77" y="1583637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376" y="1995582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376" y="2448982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3" y="2804088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3" y="1545087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46" y="1923533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951" y="2432968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547" y="3584715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331" y="3965954"/>
            <a:ext cx="321209" cy="25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235" y="4258021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nhoebel\AppData\Local\Microsoft\Windows\INetCache\IE\MBIX3BLY\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10" y="2761886"/>
            <a:ext cx="321209" cy="3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48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745067" y="279402"/>
            <a:ext cx="10272890" cy="66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rbel"/>
              <a:buNone/>
            </a:pPr>
            <a:r>
              <a:rPr lang="en-US" dirty="0" smtClean="0"/>
              <a:t>Seeking Learning Resource </a:t>
            </a:r>
            <a:r>
              <a:rPr lang="en-US" dirty="0"/>
              <a:t>T</a:t>
            </a:r>
            <a:r>
              <a:rPr lang="en-US" dirty="0" smtClean="0"/>
              <a:t>ypes, such as: </a:t>
            </a:r>
            <a:endParaRPr dirty="0"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11031090" y="6116071"/>
            <a:ext cx="5513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8" y="1301025"/>
            <a:ext cx="10717880" cy="47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92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745067" y="279402"/>
            <a:ext cx="10272890" cy="66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orbel"/>
              <a:buNone/>
            </a:pPr>
            <a:r>
              <a:rPr lang="en-US" dirty="0" smtClean="0"/>
              <a:t>Seeking educational resource types, continued: </a:t>
            </a:r>
            <a:endParaRPr dirty="0"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11031090" y="6116071"/>
            <a:ext cx="5513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4" y="1118659"/>
            <a:ext cx="10058400" cy="29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2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00495"/>
            <a:ext cx="10715978" cy="4930251"/>
          </a:xfrm>
          <a:ln w="123825" cmpd="sng">
            <a:solidFill>
              <a:schemeClr val="tx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33906" y="1381125"/>
            <a:ext cx="635000" cy="508000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66241" y="3434290"/>
            <a:ext cx="2624667" cy="1063625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83" y="269875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Search Function:  </a:t>
            </a:r>
            <a:r>
              <a:rPr lang="en-US" dirty="0" smtClean="0"/>
              <a:t>Example approaches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33" y="2325770"/>
            <a:ext cx="9334500" cy="40597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942167" y="1198562"/>
            <a:ext cx="0" cy="1055688"/>
          </a:xfrm>
          <a:prstGeom prst="straightConnector1">
            <a:avLst/>
          </a:prstGeom>
          <a:ln w="889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91667" y="2016125"/>
            <a:ext cx="1693333" cy="460375"/>
          </a:xfrm>
          <a:prstGeom prst="straightConnector1">
            <a:avLst/>
          </a:prstGeom>
          <a:ln w="889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20964" y="1130300"/>
            <a:ext cx="1440409" cy="1869559"/>
          </a:xfrm>
          <a:prstGeom prst="rect">
            <a:avLst/>
          </a:prstGeom>
          <a:noFill/>
        </p:spPr>
        <p:txBody>
          <a:bodyPr wrap="none" lIns="22677" tIns="11339" rIns="22677" bIns="11339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You filter </a:t>
            </a:r>
          </a:p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by </a:t>
            </a:r>
          </a:p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pre-set </a:t>
            </a:r>
          </a:p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categories</a:t>
            </a:r>
          </a:p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(“facets”)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6024" y="1476130"/>
            <a:ext cx="2720375" cy="761563"/>
          </a:xfrm>
          <a:prstGeom prst="rect">
            <a:avLst/>
          </a:prstGeom>
          <a:noFill/>
        </p:spPr>
        <p:txBody>
          <a:bodyPr wrap="none" lIns="22677" tIns="11339" rIns="22677" bIns="11339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You enter your own </a:t>
            </a:r>
          </a:p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search terms</a:t>
            </a:r>
          </a:p>
        </p:txBody>
      </p:sp>
    </p:spTree>
    <p:extLst>
      <p:ext uri="{BB962C8B-B14F-4D97-AF65-F5344CB8AC3E}">
        <p14:creationId xmlns:p14="http://schemas.microsoft.com/office/powerpoint/2010/main" val="194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Process:  Approach 1 = You search using your own terms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7" y="1044009"/>
            <a:ext cx="11470023" cy="498847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80833" y="1033602"/>
            <a:ext cx="1735667" cy="470819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271000" y="1003104"/>
            <a:ext cx="1714500" cy="531813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03600" y="1559983"/>
            <a:ext cx="1439333" cy="476250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535583" y="1584677"/>
            <a:ext cx="1185333" cy="584906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17" y="1551470"/>
            <a:ext cx="10299651" cy="4690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41" y="145344"/>
            <a:ext cx="10972800" cy="1730375"/>
          </a:xfrm>
        </p:spPr>
        <p:txBody>
          <a:bodyPr>
            <a:normAutofit/>
          </a:bodyPr>
          <a:lstStyle/>
          <a:p>
            <a:r>
              <a:rPr lang="en-US" dirty="0" smtClean="0"/>
              <a:t>Search Process:  Approach 2 = You start by checking boxes within the pre-set categories (“filters”)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56167" y="1605487"/>
            <a:ext cx="1397000" cy="412750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33" y="1093704"/>
            <a:ext cx="2417665" cy="4810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9" y="1130594"/>
            <a:ext cx="2557869" cy="5006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27125"/>
          </a:xfrm>
        </p:spPr>
        <p:txBody>
          <a:bodyPr>
            <a:normAutofit/>
          </a:bodyPr>
          <a:lstStyle/>
          <a:p>
            <a:r>
              <a:rPr lang="en-US" dirty="0" smtClean="0"/>
              <a:t>Built-in Search Filters</a:t>
            </a:r>
            <a:endParaRPr lang="en-US" b="1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51" y="930087"/>
            <a:ext cx="3020633" cy="4848459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160457" y="5091595"/>
            <a:ext cx="1278934" cy="299954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62330" y="980617"/>
            <a:ext cx="1278934" cy="299954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77756" y="5264150"/>
            <a:ext cx="1278934" cy="299954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2699" y="2966861"/>
            <a:ext cx="1278934" cy="299954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22678" y="1440744"/>
            <a:ext cx="1278934" cy="299954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677833" y="4502150"/>
            <a:ext cx="1278934" cy="299954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78678" y="1093704"/>
            <a:ext cx="1278934" cy="299954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Search Process:  Approach 3:  Combining Approach 1 &amp; Approach 2 …</a:t>
            </a:r>
            <a:endParaRPr lang="en-US" dirty="0"/>
          </a:p>
        </p:txBody>
      </p:sp>
      <p:pic>
        <p:nvPicPr>
          <p:cNvPr id="1028" name="Picture 4" descr="C:\Users\nhoebel\AppData\Local\Microsoft\Windows\INetCache\IE\05A88M6T\750x500_ehow_images_a05_4h_oq_teach-children-make-decision-800x8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497" y="1601965"/>
            <a:ext cx="7462660" cy="373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5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9" y="3540205"/>
            <a:ext cx="10869083" cy="2610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5" y="936757"/>
            <a:ext cx="10173434" cy="157321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96334" y="2635330"/>
            <a:ext cx="10612967" cy="90487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 fontScale="25000" lnSpcReduction="20000"/>
          </a:bodyPr>
          <a:lstStyle>
            <a:lvl1pPr algn="ctr" defTabSz="438912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…  then limiting by Keyword filter…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Demonstrating Approach 3:  Start by entering your own search term…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04063" y="1027069"/>
            <a:ext cx="1608667" cy="460375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77003" y="1727243"/>
            <a:ext cx="1397000" cy="412750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3386" y="5177719"/>
            <a:ext cx="1503948" cy="460375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75790" y="1409729"/>
            <a:ext cx="1456058" cy="392231"/>
          </a:xfrm>
          <a:prstGeom prst="rect">
            <a:avLst/>
          </a:prstGeom>
          <a:noFill/>
        </p:spPr>
        <p:txBody>
          <a:bodyPr wrap="square" lIns="22677" tIns="11339" rIns="22677" bIns="11339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Yikes! 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308167" y="3810171"/>
            <a:ext cx="1206500" cy="317500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72541" y="3628400"/>
            <a:ext cx="6074833" cy="884244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47374" y="3330683"/>
            <a:ext cx="2355203" cy="392231"/>
          </a:xfrm>
          <a:prstGeom prst="rect">
            <a:avLst/>
          </a:prstGeom>
          <a:noFill/>
        </p:spPr>
        <p:txBody>
          <a:bodyPr wrap="square" lIns="22677" tIns="11339" rIns="22677" bIns="11339">
            <a:spAutoFit/>
          </a:bodyPr>
          <a:lstStyle/>
          <a:p>
            <a:pPr algn="ctr"/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More precise! 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711703"/>
            <a:ext cx="3534833" cy="571339"/>
          </a:xfrm>
          <a:prstGeom prst="ellipse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677" tIns="11339" rIns="22677" bIns="1133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DMTC-IMLS" id="{33D9F7BC-0669-DC40-96D5-B34184979F98}" vid="{78E62D68-3C04-6C42-B071-92EBB35752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Office PowerPoint</Application>
  <PresentationFormat>Custom</PresentationFormat>
  <Paragraphs>110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Management Training Clearinghouse</vt:lpstr>
      <vt:lpstr>DMT Clearinghouse functionality…</vt:lpstr>
      <vt:lpstr>Search Function</vt:lpstr>
      <vt:lpstr>Search Function:  Example approaches</vt:lpstr>
      <vt:lpstr>Search Process:  Approach 1 = You search using your own terms</vt:lpstr>
      <vt:lpstr>Search Process:  Approach 2 = You start by checking boxes within the pre-set categories (“filters”)</vt:lpstr>
      <vt:lpstr>Built-in Search Filters</vt:lpstr>
      <vt:lpstr>Search Process:  Approach 3:  Combining Approach 1 &amp; Approach 2 …</vt:lpstr>
      <vt:lpstr>Demonstrating Approach 3:  Start by entering your own search term…</vt:lpstr>
      <vt:lpstr>Demonstrating Search:  finally, limiting even more by the Framework filter…</vt:lpstr>
      <vt:lpstr>Demonstrating Search:  however, if too precise, you can either Clear all to start over … or uncheck filters / facets</vt:lpstr>
      <vt:lpstr>Data Management Training Clearinghouse</vt:lpstr>
      <vt:lpstr>Search Results View -- What does it tell you?</vt:lpstr>
      <vt:lpstr> Brief Description -- What does  it tell you?  </vt:lpstr>
      <vt:lpstr>Brief Description -- you want to see more about this one!  What next?</vt:lpstr>
      <vt:lpstr>Full Description – 1 of 2</vt:lpstr>
      <vt:lpstr>Full Description – 2 of 2</vt:lpstr>
      <vt:lpstr>Data Management Training Clearinghouse</vt:lpstr>
      <vt:lpstr>Current Publication Process</vt:lpstr>
      <vt:lpstr>“Submit” Function</vt:lpstr>
      <vt:lpstr>EZ “Submit” Form – no login required</vt:lpstr>
      <vt:lpstr> “Submit” Recommended Information submitted, reviewed &amp; published by logged in user: </vt:lpstr>
      <vt:lpstr>Current Clearinghouse publication process by role of logged-in user</vt:lpstr>
      <vt:lpstr>Add to Controlled Vocabularies by role of logged-in user</vt:lpstr>
      <vt:lpstr>Seeking Learning Resource Types, such as: </vt:lpstr>
      <vt:lpstr>Seeking educational resource types, continued: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2019-04-04T23:51:26Z</dcterms:created>
  <dcterms:modified xsi:type="dcterms:W3CDTF">2019-05-17T03:12:33Z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2018-08-01T18:59:51.9197316Z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