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0"/>
  </p:notesMasterIdLst>
  <p:handoutMasterIdLst>
    <p:handoutMasterId r:id="rId11"/>
  </p:handoutMasterIdLst>
  <p:sldIdLst>
    <p:sldId id="298" r:id="rId2"/>
    <p:sldId id="284" r:id="rId3"/>
    <p:sldId id="283" r:id="rId4"/>
    <p:sldId id="301" r:id="rId5"/>
    <p:sldId id="302" r:id="rId6"/>
    <p:sldId id="300" r:id="rId7"/>
    <p:sldId id="303" r:id="rId8"/>
    <p:sldId id="29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A"/>
    <a:srgbClr val="D9D9D9"/>
    <a:srgbClr val="000000"/>
    <a:srgbClr val="2C3D50"/>
    <a:srgbClr val="24477A"/>
    <a:srgbClr val="66D3F5"/>
    <a:srgbClr val="5ABA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94" autoAdjust="0"/>
    <p:restoredTop sz="94574" autoAdjust="0"/>
  </p:normalViewPr>
  <p:slideViewPr>
    <p:cSldViewPr snapToGrid="0">
      <p:cViewPr>
        <p:scale>
          <a:sx n="60" d="100"/>
          <a:sy n="60" d="100"/>
        </p:scale>
        <p:origin x="240" y="6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2019/05/09</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2019/05/09</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4"/>
            <a:ext cx="8991600" cy="1249986"/>
          </a:xfrm>
          <a:solidFill>
            <a:schemeClr val="bg1"/>
          </a:solidFill>
        </p:spPr>
        <p:txBody>
          <a:bodyPr vert="horz" lIns="180000" tIns="180000" rIns="252000" bIns="180000" rtlCol="0" anchor="ctr">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chor="ctr">
            <a:noAutofit/>
          </a:bodyPr>
          <a:lstStyle>
            <a:lvl1pPr marL="0" indent="0" algn="r">
              <a:buNone/>
              <a:defRPr lang="en-ZA" dirty="0">
                <a:solidFill>
                  <a:schemeClr val="bg1"/>
                </a:solidFill>
              </a:defRPr>
            </a:lvl1pPr>
          </a:lstStyle>
          <a:p>
            <a:pPr marL="266700" lvl="0" indent="-266700" algn="ctr"/>
            <a:r>
              <a:rPr lang="en-US"/>
              <a:t>Click to edit Master subtitle style</a:t>
            </a: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1" y="6803351"/>
            <a:ext cx="11759999" cy="546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5" name="Picture 4">
            <a:extLst>
              <a:ext uri="{FF2B5EF4-FFF2-40B4-BE49-F238E27FC236}">
                <a16:creationId xmlns:a16="http://schemas.microsoft.com/office/drawing/2014/main" id="{ADEE9B03-C5EE-3F41-B0C4-E5FE488D9E76}"/>
              </a:ext>
            </a:extLst>
          </p:cNvPr>
          <p:cNvPicPr>
            <a:picLocks noChangeAspect="1"/>
          </p:cNvPicPr>
          <p:nvPr userDrawn="1"/>
        </p:nvPicPr>
        <p:blipFill>
          <a:blip r:embed="rId2"/>
          <a:stretch>
            <a:fillRect/>
          </a:stretch>
        </p:blipFill>
        <p:spPr>
          <a:xfrm>
            <a:off x="9983318" y="4126934"/>
            <a:ext cx="2046340" cy="930917"/>
          </a:xfrm>
          <a:prstGeom prst="rect">
            <a:avLst/>
          </a:prstGeom>
        </p:spPr>
      </p:pic>
      <p:pic>
        <p:nvPicPr>
          <p:cNvPr id="9" name="Picture 8">
            <a:extLst>
              <a:ext uri="{FF2B5EF4-FFF2-40B4-BE49-F238E27FC236}">
                <a16:creationId xmlns:a16="http://schemas.microsoft.com/office/drawing/2014/main" id="{7D0B70EB-AA77-D840-B4CA-F38456EB921F}"/>
              </a:ext>
            </a:extLst>
          </p:cNvPr>
          <p:cNvPicPr>
            <a:picLocks noChangeAspect="1"/>
          </p:cNvPicPr>
          <p:nvPr userDrawn="1"/>
        </p:nvPicPr>
        <p:blipFill>
          <a:blip r:embed="rId3"/>
          <a:stretch>
            <a:fillRect/>
          </a:stretch>
        </p:blipFill>
        <p:spPr>
          <a:xfrm>
            <a:off x="9912109" y="1089059"/>
            <a:ext cx="2152650" cy="361950"/>
          </a:xfrm>
          <a:prstGeom prst="rect">
            <a:avLst/>
          </a:prstGeom>
        </p:spPr>
      </p:pic>
      <p:pic>
        <p:nvPicPr>
          <p:cNvPr id="11" name="Picture 10" descr="A close up of a logo&#10;&#10;Description automatically generated">
            <a:extLst>
              <a:ext uri="{FF2B5EF4-FFF2-40B4-BE49-F238E27FC236}">
                <a16:creationId xmlns:a16="http://schemas.microsoft.com/office/drawing/2014/main" id="{58395FEE-D82E-AF4F-A6B1-F6C7AE1E730E}"/>
              </a:ext>
            </a:extLst>
          </p:cNvPr>
          <p:cNvPicPr>
            <a:picLocks noChangeAspect="1"/>
          </p:cNvPicPr>
          <p:nvPr userDrawn="1"/>
        </p:nvPicPr>
        <p:blipFill>
          <a:blip r:embed="rId4"/>
          <a:stretch>
            <a:fillRect/>
          </a:stretch>
        </p:blipFill>
        <p:spPr>
          <a:xfrm>
            <a:off x="10036977" y="313466"/>
            <a:ext cx="1939023" cy="580922"/>
          </a:xfrm>
          <a:prstGeom prst="rect">
            <a:avLst/>
          </a:prstGeom>
        </p:spPr>
      </p:pic>
      <p:pic>
        <p:nvPicPr>
          <p:cNvPr id="16" name="Picture 15">
            <a:extLst>
              <a:ext uri="{FF2B5EF4-FFF2-40B4-BE49-F238E27FC236}">
                <a16:creationId xmlns:a16="http://schemas.microsoft.com/office/drawing/2014/main" id="{65D42085-742A-3647-85F2-0BDAC45F954B}"/>
              </a:ext>
            </a:extLst>
          </p:cNvPr>
          <p:cNvPicPr>
            <a:picLocks noChangeAspect="1"/>
          </p:cNvPicPr>
          <p:nvPr userDrawn="1"/>
        </p:nvPicPr>
        <p:blipFill>
          <a:blip r:embed="rId5"/>
          <a:stretch>
            <a:fillRect/>
          </a:stretch>
        </p:blipFill>
        <p:spPr>
          <a:xfrm>
            <a:off x="10469737" y="1673195"/>
            <a:ext cx="1088613" cy="677662"/>
          </a:xfrm>
          <a:prstGeom prst="rect">
            <a:avLst/>
          </a:prstGeom>
        </p:spPr>
      </p:pic>
      <p:sp>
        <p:nvSpPr>
          <p:cNvPr id="6" name="TextBox 5">
            <a:extLst>
              <a:ext uri="{FF2B5EF4-FFF2-40B4-BE49-F238E27FC236}">
                <a16:creationId xmlns:a16="http://schemas.microsoft.com/office/drawing/2014/main" id="{FD80B179-AAF0-1144-B72B-3F19A3DB1E3D}"/>
              </a:ext>
            </a:extLst>
          </p:cNvPr>
          <p:cNvSpPr txBox="1"/>
          <p:nvPr userDrawn="1"/>
        </p:nvSpPr>
        <p:spPr>
          <a:xfrm>
            <a:off x="9780102" y="5052674"/>
            <a:ext cx="2393852" cy="1785104"/>
          </a:xfrm>
          <a:prstGeom prst="rect">
            <a:avLst/>
          </a:prstGeom>
          <a:solidFill>
            <a:srgbClr val="D9D9D9">
              <a:alpha val="50196"/>
            </a:srgbClr>
          </a:solidFill>
        </p:spPr>
        <p:txBody>
          <a:bodyPr wrap="square" rtlCol="0">
            <a:spAutoFit/>
          </a:bodyPr>
          <a:lstStyle/>
          <a:p>
            <a:pPr algn="ctr"/>
            <a:r>
              <a:rPr lang="en-US" sz="1000" b="0" i="0" u="none" strike="noStrike" kern="1200" dirty="0">
                <a:solidFill>
                  <a:srgbClr val="000000"/>
                </a:solidFill>
                <a:effectLst/>
                <a:latin typeface="+mn-lt"/>
                <a:ea typeface="+mn-ea"/>
                <a:cs typeface="+mn-cs"/>
              </a:rPr>
              <a:t>This project is made possible by a grant from </a:t>
            </a:r>
            <a:r>
              <a:rPr lang="en-US" sz="1000" b="1" i="0" u="none" strike="noStrike" kern="1200" dirty="0">
                <a:solidFill>
                  <a:srgbClr val="000000"/>
                </a:solidFill>
                <a:effectLst/>
                <a:latin typeface="+mn-lt"/>
                <a:ea typeface="+mn-ea"/>
                <a:cs typeface="+mn-cs"/>
              </a:rPr>
              <a:t>the U.S. Institute of Museum and Library Services</a:t>
            </a:r>
            <a:r>
              <a:rPr lang="en-US" sz="1000" b="0" i="0" u="none" strike="noStrike" kern="1200" dirty="0">
                <a:solidFill>
                  <a:srgbClr val="000000"/>
                </a:solidFill>
                <a:effectLst/>
                <a:latin typeface="+mn-lt"/>
                <a:ea typeface="+mn-ea"/>
                <a:cs typeface="+mn-cs"/>
              </a:rPr>
              <a:t> (IMLS). IMLS Grant LG-70-18-0092-18. The DMTC is managed by the </a:t>
            </a:r>
            <a:r>
              <a:rPr lang="en-US" sz="1000" b="1" i="0" u="none" strike="noStrike" kern="1200" dirty="0">
                <a:solidFill>
                  <a:srgbClr val="000000"/>
                </a:solidFill>
                <a:effectLst/>
                <a:latin typeface="+mn-lt"/>
                <a:ea typeface="+mn-ea"/>
                <a:cs typeface="+mn-cs"/>
              </a:rPr>
              <a:t>Earth Science Information Partners</a:t>
            </a:r>
            <a:r>
              <a:rPr lang="en-US" sz="1000" b="0" i="0" u="none" strike="noStrike" kern="1200" dirty="0">
                <a:solidFill>
                  <a:srgbClr val="000000"/>
                </a:solidFill>
                <a:effectLst/>
                <a:latin typeface="+mn-lt"/>
                <a:ea typeface="+mn-ea"/>
                <a:cs typeface="+mn-cs"/>
              </a:rPr>
              <a:t>, with development support provided by </a:t>
            </a:r>
            <a:r>
              <a:rPr lang="en-US" sz="1000" b="1" i="0" u="none" strike="noStrike" kern="1200" dirty="0">
                <a:solidFill>
                  <a:srgbClr val="000000"/>
                </a:solidFill>
                <a:effectLst/>
                <a:latin typeface="+mn-lt"/>
                <a:ea typeface="+mn-ea"/>
                <a:cs typeface="+mn-cs"/>
              </a:rPr>
              <a:t>DataONE</a:t>
            </a:r>
            <a:r>
              <a:rPr lang="en-US" sz="1000" b="0" i="0" u="none" strike="noStrike" kern="1200" dirty="0">
                <a:solidFill>
                  <a:srgbClr val="000000"/>
                </a:solidFill>
                <a:effectLst/>
                <a:latin typeface="+mn-lt"/>
                <a:ea typeface="+mn-ea"/>
                <a:cs typeface="+mn-cs"/>
              </a:rPr>
              <a:t>, and </a:t>
            </a:r>
            <a:r>
              <a:rPr lang="en-US" sz="1000" b="1" i="0" u="none" strike="noStrike" kern="1200" dirty="0">
                <a:solidFill>
                  <a:srgbClr val="000000"/>
                </a:solidFill>
                <a:effectLst/>
                <a:latin typeface="+mn-lt"/>
                <a:ea typeface="+mn-ea"/>
                <a:cs typeface="+mn-cs"/>
              </a:rPr>
              <a:t>USGS</a:t>
            </a:r>
            <a:r>
              <a:rPr lang="en-US" sz="1000" b="0" i="0" u="none" strike="noStrike" kern="1200" dirty="0">
                <a:solidFill>
                  <a:srgbClr val="000000"/>
                </a:solidFill>
                <a:effectLst/>
                <a:latin typeface="+mn-lt"/>
                <a:ea typeface="+mn-ea"/>
                <a:cs typeface="+mn-cs"/>
              </a:rPr>
              <a:t>  The views, findings, conclusions or recommendations expressed in this presentation do not necessarily represent those of the IMLS, or the other sponsor organizations. </a:t>
            </a:r>
            <a:endParaRPr lang="en-US" sz="1000" dirty="0">
              <a:solidFill>
                <a:srgbClr val="000000"/>
              </a:solidFill>
            </a:endParaRP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a:t>Click to edit Master subtitle style</a:t>
            </a: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11760000" cy="546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a:t>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xmlns=""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xmlns=""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11760000" cy="546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ZA" smtClean="0"/>
              <a:pPr/>
              <a:t>‹#›</a:t>
            </a:fld>
            <a:endParaRPr lang="en-ZA"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dirty="0"/>
              <a:t>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xmlns=""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xmlns=""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Enter your caption</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Thank You</a:t>
            </a:r>
            <a:endParaRPr lang="en-ZA" dirty="0"/>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11759998"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rgbClr val="2C3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ZA" smtClean="0"/>
              <a:pPr/>
              <a:t>‹#›</a:t>
            </a:fld>
            <a:endParaRPr lang="en-ZA"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0"/>
            <a:ext cx="11759998" cy="684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8" name="Picture 7">
            <a:extLst>
              <a:ext uri="{FF2B5EF4-FFF2-40B4-BE49-F238E27FC236}">
                <a16:creationId xmlns:a16="http://schemas.microsoft.com/office/drawing/2014/main" id="{1E26D070-BCE3-244B-AF0F-6B57972AB2F4}"/>
              </a:ext>
            </a:extLst>
          </p:cNvPr>
          <p:cNvPicPr>
            <a:picLocks noChangeAspect="1"/>
          </p:cNvPicPr>
          <p:nvPr userDrawn="1"/>
        </p:nvPicPr>
        <p:blipFill>
          <a:blip r:embed="rId24"/>
          <a:stretch>
            <a:fillRect/>
          </a:stretch>
        </p:blipFill>
        <p:spPr>
          <a:xfrm>
            <a:off x="432000" y="6417902"/>
            <a:ext cx="2686929" cy="338892"/>
          </a:xfrm>
          <a:prstGeom prst="rect">
            <a:avLst/>
          </a:prstGeom>
        </p:spPr>
      </p:pic>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037949" y="6439817"/>
            <a:ext cx="3684099" cy="295062"/>
          </a:xfrm>
          <a:prstGeom prst="rect">
            <a:avLst/>
          </a:prstGeom>
          <a:noFill/>
        </p:spPr>
        <p:txBody>
          <a:bodyPr vert="horz" lIns="0" tIns="0" rIns="0" bIns="0" rtlCol="0" anchor="ctr"/>
          <a:lstStyle>
            <a:lvl1pPr algn="l">
              <a:defRPr sz="1800">
                <a:solidFill>
                  <a:srgbClr val="DADADA"/>
                </a:solidFill>
              </a:defRPr>
            </a:lvl1pPr>
          </a:lstStyle>
          <a:p>
            <a:endParaRPr lang="en-ZA" dirty="0"/>
          </a:p>
        </p:txBody>
      </p:sp>
      <p:sp>
        <p:nvSpPr>
          <p:cNvPr id="10" name="Rectangle 9">
            <a:extLst>
              <a:ext uri="{FF2B5EF4-FFF2-40B4-BE49-F238E27FC236}">
                <a16:creationId xmlns:a16="http://schemas.microsoft.com/office/drawing/2014/main" id="{3DF8A1A6-7B54-3B41-A653-45A588B52009}"/>
              </a:ext>
            </a:extLst>
          </p:cNvPr>
          <p:cNvSpPr/>
          <p:nvPr userDrawn="1"/>
        </p:nvSpPr>
        <p:spPr>
          <a:xfrm>
            <a:off x="8047122" y="6402685"/>
            <a:ext cx="3712876" cy="369332"/>
          </a:xfrm>
          <a:prstGeom prst="rect">
            <a:avLst/>
          </a:prstGeom>
        </p:spPr>
        <p:txBody>
          <a:bodyPr wrap="none">
            <a:spAutoFit/>
          </a:bodyPr>
          <a:lstStyle/>
          <a:p>
            <a:r>
              <a:rPr lang="en-ZA" dirty="0">
                <a:solidFill>
                  <a:srgbClr val="DADADA"/>
                </a:solidFill>
              </a:rPr>
              <a:t>http://</a:t>
            </a:r>
            <a:r>
              <a:rPr lang="en-ZA" dirty="0" err="1">
                <a:solidFill>
                  <a:srgbClr val="DADADA"/>
                </a:solidFill>
              </a:rPr>
              <a:t>dmtclearinghouse.esipfed.org</a:t>
            </a:r>
            <a:endParaRPr lang="en-ZA" dirty="0">
              <a:solidFill>
                <a:srgbClr val="DADADA"/>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2" r:id="rId22"/>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nimitmangal.wordpress.com/2013/09/19/what-is-usability/"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hyperlink" Target="https://www.usability.gov/how-to-and-tools/methods/personas.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ngroup.com/articles/customer-journey-mapping/" TargetMode="External"/><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8.xml"/><Relationship Id="rId6" Type="http://schemas.openxmlformats.org/officeDocument/2006/relationships/image" Target="../media/image18.svg"/><Relationship Id="rId5" Type="http://schemas.openxmlformats.org/officeDocument/2006/relationships/image" Target="../media/image16.pn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ollaborators fist-bumping over a conference table with computers, notes, and coffee." title="Page 1 Image"/>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5635" r="15635"/>
          <a:stretch>
            <a:fillRect/>
          </a:stretch>
        </p:blipFill>
        <p:spPr>
          <a:xfrm>
            <a:off x="-1" y="0"/>
            <a:ext cx="9780588" cy="680402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091544" y="2811053"/>
            <a:ext cx="9100456" cy="1214847"/>
          </a:xfrm>
        </p:spPr>
        <p:txBody>
          <a:bodyPr/>
          <a:lstStyle/>
          <a:p>
            <a:r>
              <a:rPr lang="en-ZA" sz="4400" dirty="0"/>
              <a:t>Data Management Training Clearinghouse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091544" y="4025900"/>
            <a:ext cx="6689043" cy="580921"/>
          </a:xfrm>
        </p:spPr>
        <p:txBody>
          <a:bodyPr/>
          <a:lstStyle/>
          <a:p>
            <a:r>
              <a:rPr lang="en-ZA" dirty="0"/>
              <a:t>Defining User Needs</a:t>
            </a: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1532709" y="432000"/>
            <a:ext cx="8891451" cy="432000"/>
          </a:xfrm>
        </p:spPr>
        <p:txBody>
          <a:bodyPr/>
          <a:lstStyle/>
          <a:p>
            <a:pPr algn="ctr"/>
            <a:r>
              <a:rPr lang="en-ZA" sz="6000" dirty="0"/>
              <a:t>Agenda</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a:lstStyle/>
          <a:p>
            <a:fld id="{19B51A1E-902D-48AF-9020-955120F399B6}" type="slidenum">
              <a:rPr lang="en-ZA" smtClean="0"/>
              <a:pPr/>
              <a:t>2</a:t>
            </a:fld>
            <a:endParaRPr lang="en-ZA" dirty="0"/>
          </a:p>
        </p:txBody>
      </p:sp>
      <p:sp>
        <p:nvSpPr>
          <p:cNvPr id="15" name="Rectangle 14"/>
          <p:cNvSpPr/>
          <p:nvPr/>
        </p:nvSpPr>
        <p:spPr>
          <a:xfrm>
            <a:off x="432000" y="2020389"/>
            <a:ext cx="8076274" cy="2612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3427064" y="1609969"/>
            <a:ext cx="6071810" cy="2194694"/>
          </a:xfrm>
        </p:spPr>
        <p:txBody>
          <a:bodyPr/>
          <a:lstStyle/>
          <a:p>
            <a:r>
              <a:rPr lang="en-ZA" sz="4000" dirty="0"/>
              <a:t>Background Info </a:t>
            </a:r>
          </a:p>
          <a:p>
            <a:pPr lvl="1"/>
            <a:r>
              <a:rPr lang="en-ZA" sz="3200" dirty="0">
                <a:latin typeface="+mj-lt"/>
              </a:rPr>
              <a:t>Personas &amp; Journey Mapping</a:t>
            </a:r>
          </a:p>
          <a:p>
            <a:r>
              <a:rPr lang="en-ZA" sz="4000" dirty="0"/>
              <a:t>Key Roles to Consider</a:t>
            </a:r>
          </a:p>
          <a:p>
            <a:r>
              <a:rPr lang="en-ZA" sz="4000" dirty="0"/>
              <a:t>Interactive Questions</a:t>
            </a:r>
          </a:p>
        </p:txBody>
      </p:sp>
      <p:sp>
        <p:nvSpPr>
          <p:cNvPr id="18" name="Rectangle 17" descr="Accent block left">
            <a:extLst>
              <a:ext uri="{FF2B5EF4-FFF2-40B4-BE49-F238E27FC236}">
                <a16:creationId xmlns:a16="http://schemas.microsoft.com/office/drawing/2014/main" id="{7F65E93D-09FF-42EE-B9DD-750638966686}"/>
              </a:ext>
              <a:ext uri="{C183D7F6-B498-43B3-948B-1728B52AA6E4}">
                <adec:decorative xmlns:adec="http://schemas.microsoft.com/office/drawing/2017/decorative" xmlns="" val="1"/>
              </a:ext>
            </a:extLst>
          </p:cNvPr>
          <p:cNvSpPr/>
          <p:nvPr/>
        </p:nvSpPr>
        <p:spPr>
          <a:xfrm>
            <a:off x="4743994" y="1098398"/>
            <a:ext cx="2468880"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318883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887133" y="933702"/>
            <a:ext cx="7281333" cy="448734"/>
          </a:xfrm>
        </p:spPr>
        <p:txBody>
          <a:bodyPr/>
          <a:lstStyle/>
          <a:p>
            <a:pPr marL="0" indent="0">
              <a:buNone/>
            </a:pPr>
            <a:r>
              <a:rPr lang="en-US" sz="3600" b="1" dirty="0">
                <a:solidFill>
                  <a:srgbClr val="24477A"/>
                </a:solidFill>
              </a:rPr>
              <a:t>Understanding user needs </a:t>
            </a:r>
            <a:r>
              <a:rPr lang="en-US" sz="3600" dirty="0"/>
              <a:t>is a key step for  creating a useful service.</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3</a:t>
            </a:fld>
            <a:endParaRPr lang="en-ZA" dirty="0"/>
          </a:p>
        </p:txBody>
      </p:sp>
      <p:sp>
        <p:nvSpPr>
          <p:cNvPr id="15" name="Rectangle 14"/>
          <p:cNvSpPr/>
          <p:nvPr/>
        </p:nvSpPr>
        <p:spPr>
          <a:xfrm>
            <a:off x="9027459" y="3371925"/>
            <a:ext cx="2796988" cy="6711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n image illustrating that being &quot;useful&quot; is defined as having the necessary utility, or the features that the users need, that is usable, or easy and pleasant to use." title="Page 3 Image"/>
          <p:cNvPicPr>
            <a:picLocks noChangeAspect="1"/>
          </p:cNvPicPr>
          <p:nvPr/>
        </p:nvPicPr>
        <p:blipFill>
          <a:blip r:embed="rId2"/>
          <a:stretch>
            <a:fillRect/>
          </a:stretch>
        </p:blipFill>
        <p:spPr>
          <a:xfrm>
            <a:off x="3140381" y="1625622"/>
            <a:ext cx="5707286" cy="3982357"/>
          </a:xfrm>
          <a:prstGeom prst="rect">
            <a:avLst/>
          </a:prstGeom>
        </p:spPr>
      </p:pic>
      <p:sp>
        <p:nvSpPr>
          <p:cNvPr id="8" name="Rectangle 7"/>
          <p:cNvSpPr/>
          <p:nvPr/>
        </p:nvSpPr>
        <p:spPr>
          <a:xfrm>
            <a:off x="2455332" y="6094352"/>
            <a:ext cx="7281333" cy="276999"/>
          </a:xfrm>
          <a:prstGeom prst="rect">
            <a:avLst/>
          </a:prstGeom>
        </p:spPr>
        <p:txBody>
          <a:bodyPr wrap="square">
            <a:spAutoFit/>
          </a:bodyPr>
          <a:lstStyle/>
          <a:p>
            <a:pPr lvl="1"/>
            <a:r>
              <a:rPr lang="en-US" sz="900" dirty="0" err="1"/>
              <a:t>Nimit</a:t>
            </a:r>
            <a:r>
              <a:rPr lang="en-US" sz="900" dirty="0"/>
              <a:t>. (2013, September 19). What is usability. Retrieved from </a:t>
            </a:r>
            <a:r>
              <a:rPr lang="en-US" sz="900" dirty="0">
                <a:hlinkClick r:id="rId3"/>
              </a:rPr>
              <a:t>https://nimitmangal.wordpress.com/2013/09/19/what-is-usability</a:t>
            </a:r>
            <a:r>
              <a:rPr lang="en-US" sz="1200" dirty="0">
                <a:hlinkClick r:id="rId3"/>
              </a:rPr>
              <a:t>/</a:t>
            </a:r>
            <a:r>
              <a:rPr lang="en-US" sz="1200" dirty="0"/>
              <a:t> </a:t>
            </a:r>
          </a:p>
        </p:txBody>
      </p:sp>
    </p:spTree>
    <p:extLst>
      <p:ext uri="{BB962C8B-B14F-4D97-AF65-F5344CB8AC3E}">
        <p14:creationId xmlns:p14="http://schemas.microsoft.com/office/powerpoint/2010/main" val="132974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a:lstStyle/>
          <a:p>
            <a:fld id="{19B51A1E-902D-48AF-9020-955120F399B6}" type="slidenum">
              <a:rPr lang="en-ZA" smtClean="0"/>
              <a:pPr/>
              <a:t>4</a:t>
            </a:fld>
            <a:endParaRPr lang="en-ZA" dirty="0"/>
          </a:p>
        </p:txBody>
      </p:sp>
      <p:sp>
        <p:nvSpPr>
          <p:cNvPr id="18" name="Rectangle 17"/>
          <p:cNvSpPr/>
          <p:nvPr/>
        </p:nvSpPr>
        <p:spPr>
          <a:xfrm>
            <a:off x="330926" y="1994263"/>
            <a:ext cx="8090263" cy="296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llage of diverse individuals" title="Page 4 Image 1 of 2"/>
          <p:cNvPicPr>
            <a:picLocks noChangeAspect="1"/>
          </p:cNvPicPr>
          <p:nvPr/>
        </p:nvPicPr>
        <p:blipFill rotWithShape="1">
          <a:blip r:embed="rId2">
            <a:extLst>
              <a:ext uri="{28A0092B-C50C-407E-A947-70E740481C1C}">
                <a14:useLocalDpi xmlns:a14="http://schemas.microsoft.com/office/drawing/2010/main" val="0"/>
              </a:ext>
            </a:extLst>
          </a:blip>
          <a:srcRect l="87" t="-73" r="-87" b="47708"/>
          <a:stretch/>
        </p:blipFill>
        <p:spPr>
          <a:xfrm>
            <a:off x="1489166" y="647700"/>
            <a:ext cx="9248503" cy="3767546"/>
          </a:xfrm>
          <a:prstGeom prst="rect">
            <a:avLst/>
          </a:prstGeom>
        </p:spPr>
      </p:pic>
      <p:pic>
        <p:nvPicPr>
          <p:cNvPr id="9" name="Picture 8" descr="Defining personas as &quot;reliable and realistic representations of your key audience segments for reference&quot;." title="Page 4 Image 2 of 2"/>
          <p:cNvPicPr>
            <a:picLocks noChangeAspect="1"/>
          </p:cNvPicPr>
          <p:nvPr/>
        </p:nvPicPr>
        <p:blipFill>
          <a:blip r:embed="rId3"/>
          <a:stretch>
            <a:fillRect/>
          </a:stretch>
        </p:blipFill>
        <p:spPr>
          <a:xfrm>
            <a:off x="6015346" y="4241074"/>
            <a:ext cx="4941831" cy="1780024"/>
          </a:xfrm>
          <a:prstGeom prst="rect">
            <a:avLst/>
          </a:prstGeom>
        </p:spPr>
      </p:pic>
      <p:sp>
        <p:nvSpPr>
          <p:cNvPr id="10" name="Rectangle 9"/>
          <p:cNvSpPr/>
          <p:nvPr/>
        </p:nvSpPr>
        <p:spPr>
          <a:xfrm>
            <a:off x="4592175" y="6127647"/>
            <a:ext cx="7281333" cy="230832"/>
          </a:xfrm>
          <a:prstGeom prst="rect">
            <a:avLst/>
          </a:prstGeom>
        </p:spPr>
        <p:txBody>
          <a:bodyPr wrap="square">
            <a:spAutoFit/>
          </a:bodyPr>
          <a:lstStyle/>
          <a:p>
            <a:pPr lvl="1"/>
            <a:r>
              <a:rPr lang="en-US" sz="900" dirty="0" smtClean="0"/>
              <a:t>Usability.gov. (</a:t>
            </a:r>
            <a:r>
              <a:rPr lang="en-US" sz="900" dirty="0" err="1" smtClean="0"/>
              <a:t>n.d.</a:t>
            </a:r>
            <a:r>
              <a:rPr lang="en-US" sz="900" dirty="0" smtClean="0"/>
              <a:t>). </a:t>
            </a:r>
            <a:r>
              <a:rPr lang="en-US" sz="900" dirty="0"/>
              <a:t>Personas. Retrieved </a:t>
            </a:r>
            <a:r>
              <a:rPr lang="en-US" sz="900" dirty="0" smtClean="0"/>
              <a:t>from </a:t>
            </a:r>
            <a:r>
              <a:rPr lang="en-US" sz="900" dirty="0">
                <a:hlinkClick r:id="rId4"/>
              </a:rPr>
              <a:t>https://</a:t>
            </a:r>
            <a:r>
              <a:rPr lang="en-US" sz="900" dirty="0" smtClean="0">
                <a:hlinkClick r:id="rId4"/>
              </a:rPr>
              <a:t>www.usability.gov/how-to-and-tools/methods/personas.html</a:t>
            </a:r>
            <a:endParaRPr lang="en-US" sz="1200" dirty="0"/>
          </a:p>
        </p:txBody>
      </p:sp>
    </p:spTree>
    <p:extLst>
      <p:ext uri="{BB962C8B-B14F-4D97-AF65-F5344CB8AC3E}">
        <p14:creationId xmlns:p14="http://schemas.microsoft.com/office/powerpoint/2010/main" val="32536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30926" y="1994263"/>
            <a:ext cx="8090263" cy="296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Defining journey mapping as a process to create &quot;an end-to-end set of interactions a user carries out in order to accomplish a goal&quot;." title="Page 5 Image 2 of 2"/>
          <p:cNvPicPr>
            <a:picLocks noChangeAspect="1"/>
          </p:cNvPicPr>
          <p:nvPr/>
        </p:nvPicPr>
        <p:blipFill>
          <a:blip r:embed="rId2"/>
          <a:stretch>
            <a:fillRect/>
          </a:stretch>
        </p:blipFill>
        <p:spPr>
          <a:xfrm>
            <a:off x="4810905" y="4261953"/>
            <a:ext cx="6139204" cy="1766314"/>
          </a:xfrm>
          <a:prstGeom prst="rect">
            <a:avLst/>
          </a:prstGeom>
        </p:spPr>
      </p:pic>
      <p:sp>
        <p:nvSpPr>
          <p:cNvPr id="10" name="Rectangle 9"/>
          <p:cNvSpPr/>
          <p:nvPr/>
        </p:nvSpPr>
        <p:spPr>
          <a:xfrm>
            <a:off x="2582818" y="6129866"/>
            <a:ext cx="8238067" cy="230832"/>
          </a:xfrm>
          <a:prstGeom prst="rect">
            <a:avLst/>
          </a:prstGeom>
        </p:spPr>
        <p:txBody>
          <a:bodyPr wrap="square">
            <a:spAutoFit/>
          </a:bodyPr>
          <a:lstStyle/>
          <a:p>
            <a:pPr lvl="1"/>
            <a:r>
              <a:rPr lang="en-US" sz="900" dirty="0"/>
              <a:t>Kaplan, Kate. (2016, July 31). </a:t>
            </a:r>
            <a:r>
              <a:rPr lang="en-US" sz="900" i="1" dirty="0"/>
              <a:t>When and How to Create Customer Journey Maps</a:t>
            </a:r>
            <a:r>
              <a:rPr lang="en-US" sz="900" dirty="0"/>
              <a:t>. Retrieved from </a:t>
            </a:r>
            <a:r>
              <a:rPr lang="en-US" sz="900" dirty="0">
                <a:hlinkClick r:id="rId3"/>
              </a:rPr>
              <a:t>https://www.nngroup.com/articles/customer-journey-mapping/</a:t>
            </a:r>
            <a:r>
              <a:rPr lang="en-US" sz="900" dirty="0"/>
              <a:t> </a:t>
            </a:r>
          </a:p>
        </p:txBody>
      </p:sp>
      <p:pic>
        <p:nvPicPr>
          <p:cNvPr id="11" name="Picture 10" descr="A graphic illustration of the three key components in a journey map. First, Zone A, which represents the Lens or the focus persona as well as its scenario and expectations. Second, Zone B, which represents the Experience, or the activities, the thought process, and the touch points that are involved. Finally, Zone C, which represents the Insights, or the opportunities for improvement." title="Page 5 Image 1 of 2"/>
          <p:cNvPicPr>
            <a:picLocks noChangeAspect="1"/>
          </p:cNvPicPr>
          <p:nvPr/>
        </p:nvPicPr>
        <p:blipFill>
          <a:blip r:embed="rId4"/>
          <a:stretch>
            <a:fillRect/>
          </a:stretch>
        </p:blipFill>
        <p:spPr>
          <a:xfrm>
            <a:off x="1514055" y="671230"/>
            <a:ext cx="9162654" cy="3590723"/>
          </a:xfrm>
          <a:prstGeom prst="rect">
            <a:avLst/>
          </a:prstGeom>
        </p:spPr>
      </p:pic>
    </p:spTree>
    <p:extLst>
      <p:ext uri="{BB962C8B-B14F-4D97-AF65-F5344CB8AC3E}">
        <p14:creationId xmlns:p14="http://schemas.microsoft.com/office/powerpoint/2010/main" val="3237521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a:lstStyle/>
          <a:p>
            <a:fld id="{19B51A1E-902D-48AF-9020-955120F399B6}" type="slidenum">
              <a:rPr lang="en-ZA" smtClean="0"/>
              <a:pPr/>
              <a:t>6</a:t>
            </a:fld>
            <a:endParaRPr lang="en-ZA" dirty="0"/>
          </a:p>
        </p:txBody>
      </p:sp>
      <p:sp>
        <p:nvSpPr>
          <p:cNvPr id="18" name="Rectangle 17"/>
          <p:cNvSpPr/>
          <p:nvPr/>
        </p:nvSpPr>
        <p:spPr>
          <a:xfrm>
            <a:off x="330926" y="1994263"/>
            <a:ext cx="8090263" cy="296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3524327" y="1320794"/>
            <a:ext cx="1810876" cy="1898469"/>
          </a:xfrm>
          <a:prstGeom prst="roundRect">
            <a:avLst/>
          </a:prstGeom>
          <a:noFill/>
          <a:ln w="57150">
            <a:solidFill>
              <a:srgbClr val="5AB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551285" y="3422554"/>
            <a:ext cx="1746069" cy="1746069"/>
          </a:xfrm>
          <a:prstGeom prst="roundRect">
            <a:avLst/>
          </a:prstGeom>
          <a:noFill/>
          <a:ln w="57150">
            <a:solidFill>
              <a:srgbClr val="5AB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4">
            <a:extLst>
              <a:ext uri="{FF2B5EF4-FFF2-40B4-BE49-F238E27FC236}">
                <a16:creationId xmlns:a16="http://schemas.microsoft.com/office/drawing/2014/main" id="{CEEB3BAE-C0B2-447C-B8BE-96C6BD84D658}"/>
              </a:ext>
            </a:extLst>
          </p:cNvPr>
          <p:cNvSpPr txBox="1">
            <a:spLocks/>
          </p:cNvSpPr>
          <p:nvPr/>
        </p:nvSpPr>
        <p:spPr>
          <a:xfrm>
            <a:off x="5510674" y="4039104"/>
            <a:ext cx="6249326" cy="1129519"/>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ZA" sz="4000" dirty="0"/>
              <a:t>As a Learner</a:t>
            </a:r>
            <a:endParaRPr lang="en-ZA" dirty="0"/>
          </a:p>
        </p:txBody>
      </p:sp>
      <p:sp>
        <p:nvSpPr>
          <p:cNvPr id="14" name="Content Placeholder 4">
            <a:extLst>
              <a:ext uri="{FF2B5EF4-FFF2-40B4-BE49-F238E27FC236}">
                <a16:creationId xmlns:a16="http://schemas.microsoft.com/office/drawing/2014/main" id="{CEEB3BAE-C0B2-447C-B8BE-96C6BD84D658}"/>
              </a:ext>
            </a:extLst>
          </p:cNvPr>
          <p:cNvSpPr txBox="1">
            <a:spLocks/>
          </p:cNvSpPr>
          <p:nvPr/>
        </p:nvSpPr>
        <p:spPr>
          <a:xfrm>
            <a:off x="5510674" y="2100474"/>
            <a:ext cx="6249326" cy="1129519"/>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ZA" sz="4000" dirty="0"/>
              <a:t>As a Trainer</a:t>
            </a:r>
            <a:endParaRPr lang="en-ZA" dirty="0"/>
          </a:p>
        </p:txBody>
      </p:sp>
      <p:pic>
        <p:nvPicPr>
          <p:cNvPr id="4" name="Picture 3" descr="A vector graphic representation of a trainer." title="Page 6 Image 1 of 1"/>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01398" y="1350715"/>
            <a:ext cx="1879278" cy="1879278"/>
          </a:xfrm>
          <a:prstGeom prst="rect">
            <a:avLst/>
          </a:prstGeom>
        </p:spPr>
      </p:pic>
      <p:pic>
        <p:nvPicPr>
          <p:cNvPr id="5" name="Picture 4" descr="A vector graphic representation of a learner." title="Page 6 Image 2 of 2"/>
          <p:cNvPicPr>
            <a:picLocks noChangeAspect="1"/>
          </p:cNvPicPr>
          <p:nvPr/>
        </p:nvPicPr>
        <p:blipFill rotWithShape="1">
          <a:blip r:embed="rId3">
            <a:extLst>
              <a:ext uri="{28A0092B-C50C-407E-A947-70E740481C1C}">
                <a14:useLocalDpi xmlns:a14="http://schemas.microsoft.com/office/drawing/2010/main" val="0"/>
              </a:ext>
            </a:extLst>
          </a:blip>
          <a:srcRect l="12684" t="3340" r="11182" b="3818"/>
          <a:stretch/>
        </p:blipFill>
        <p:spPr>
          <a:xfrm>
            <a:off x="3768153" y="3495435"/>
            <a:ext cx="1312332" cy="1600305"/>
          </a:xfrm>
          <a:prstGeom prst="rect">
            <a:avLst/>
          </a:prstGeom>
        </p:spPr>
      </p:pic>
    </p:spTree>
    <p:extLst>
      <p:ext uri="{BB962C8B-B14F-4D97-AF65-F5344CB8AC3E}">
        <p14:creationId xmlns:p14="http://schemas.microsoft.com/office/powerpoint/2010/main" val="397916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a:lstStyle/>
          <a:p>
            <a:fld id="{19B51A1E-902D-48AF-9020-955120F399B6}" type="slidenum">
              <a:rPr lang="en-ZA" smtClean="0"/>
              <a:pPr/>
              <a:t>7</a:t>
            </a:fld>
            <a:endParaRPr lang="en-ZA" dirty="0"/>
          </a:p>
        </p:txBody>
      </p:sp>
      <p:sp>
        <p:nvSpPr>
          <p:cNvPr id="18" name="Rectangle 17"/>
          <p:cNvSpPr/>
          <p:nvPr/>
        </p:nvSpPr>
        <p:spPr>
          <a:xfrm>
            <a:off x="330926" y="1994263"/>
            <a:ext cx="8090263" cy="2960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4">
            <a:extLst>
              <a:ext uri="{FF2B5EF4-FFF2-40B4-BE49-F238E27FC236}">
                <a16:creationId xmlns:a16="http://schemas.microsoft.com/office/drawing/2014/main" id="{CEEB3BAE-C0B2-447C-B8BE-96C6BD84D658}"/>
              </a:ext>
            </a:extLst>
          </p:cNvPr>
          <p:cNvSpPr txBox="1">
            <a:spLocks/>
          </p:cNvSpPr>
          <p:nvPr/>
        </p:nvSpPr>
        <p:spPr>
          <a:xfrm>
            <a:off x="688290" y="1568309"/>
            <a:ext cx="4484346" cy="1129519"/>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3600" dirty="0" smtClean="0"/>
              <a:t>Who are you?</a:t>
            </a:r>
          </a:p>
          <a:p>
            <a:r>
              <a:rPr lang="en-ZA" sz="3600" dirty="0" smtClean="0"/>
              <a:t>What goals do you have?</a:t>
            </a:r>
          </a:p>
          <a:p>
            <a:r>
              <a:rPr lang="en-ZA" sz="3600" dirty="0" smtClean="0"/>
              <a:t>What motivates you?</a:t>
            </a:r>
          </a:p>
          <a:p>
            <a:r>
              <a:rPr lang="en-ZA" sz="3600" dirty="0"/>
              <a:t>What do you need?</a:t>
            </a:r>
          </a:p>
          <a:p>
            <a:endParaRPr lang="en-ZA" sz="4000" dirty="0" smtClean="0"/>
          </a:p>
          <a:p>
            <a:endParaRPr lang="en-ZA" sz="4000" dirty="0" smtClean="0"/>
          </a:p>
        </p:txBody>
      </p:sp>
      <p:sp>
        <p:nvSpPr>
          <p:cNvPr id="9" name="Content Placeholder 4">
            <a:extLst>
              <a:ext uri="{FF2B5EF4-FFF2-40B4-BE49-F238E27FC236}">
                <a16:creationId xmlns:a16="http://schemas.microsoft.com/office/drawing/2014/main" id="{CEEB3BAE-C0B2-447C-B8BE-96C6BD84D658}"/>
              </a:ext>
            </a:extLst>
          </p:cNvPr>
          <p:cNvSpPr txBox="1">
            <a:spLocks/>
          </p:cNvSpPr>
          <p:nvPr/>
        </p:nvSpPr>
        <p:spPr>
          <a:xfrm>
            <a:off x="6140254" y="1577548"/>
            <a:ext cx="5381186" cy="1129519"/>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3600" dirty="0" smtClean="0"/>
              <a:t>What is working well?</a:t>
            </a:r>
          </a:p>
          <a:p>
            <a:r>
              <a:rPr lang="en-ZA" sz="3600" dirty="0" smtClean="0"/>
              <a:t>What needs improvement?</a:t>
            </a:r>
          </a:p>
          <a:p>
            <a:r>
              <a:rPr lang="en-ZA" sz="3600" dirty="0" smtClean="0"/>
              <a:t>What is missing?</a:t>
            </a:r>
          </a:p>
          <a:p>
            <a:r>
              <a:rPr lang="en-ZA" sz="3600" dirty="0" smtClean="0"/>
              <a:t>What is your “moment of truth”?</a:t>
            </a:r>
          </a:p>
        </p:txBody>
      </p:sp>
      <p:sp>
        <p:nvSpPr>
          <p:cNvPr id="10" name="Title 1">
            <a:extLst>
              <a:ext uri="{FF2B5EF4-FFF2-40B4-BE49-F238E27FC236}">
                <a16:creationId xmlns:a16="http://schemas.microsoft.com/office/drawing/2014/main" id="{19304E83-A4F0-49C5-BB01-F5773509A2B3}"/>
              </a:ext>
            </a:extLst>
          </p:cNvPr>
          <p:cNvSpPr>
            <a:spLocks noGrp="1"/>
          </p:cNvSpPr>
          <p:nvPr>
            <p:ph type="title"/>
          </p:nvPr>
        </p:nvSpPr>
        <p:spPr>
          <a:xfrm>
            <a:off x="1532709" y="432000"/>
            <a:ext cx="8891451" cy="432000"/>
          </a:xfrm>
        </p:spPr>
        <p:txBody>
          <a:bodyPr/>
          <a:lstStyle/>
          <a:p>
            <a:pPr algn="ctr"/>
            <a:r>
              <a:rPr lang="en-ZA" sz="6000" dirty="0" smtClean="0"/>
              <a:t>Defining User Needs</a:t>
            </a:r>
            <a:endParaRPr lang="en-ZA" sz="6000" dirty="0"/>
          </a:p>
        </p:txBody>
      </p:sp>
    </p:spTree>
    <p:extLst>
      <p:ext uri="{BB962C8B-B14F-4D97-AF65-F5344CB8AC3E}">
        <p14:creationId xmlns:p14="http://schemas.microsoft.com/office/powerpoint/2010/main" val="190464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collaborators shaking hands over a conference table with computers and notes while the third collaborator claps." title="Page 8 Image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860" r="1860"/>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a:xfrm>
            <a:off x="7636933" y="2798354"/>
            <a:ext cx="4555067" cy="1013684"/>
          </a:xfrm>
        </p:spPr>
        <p:txBody>
          <a:bodyPr/>
          <a:lstStyle/>
          <a:p>
            <a:r>
              <a:rPr lang="en-ZA"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7636933" y="3957705"/>
            <a:ext cx="3731609" cy="316800"/>
          </a:xfrm>
        </p:spPr>
        <p:txBody>
          <a:bodyPr/>
          <a:lstStyle/>
          <a:p>
            <a:r>
              <a:rPr lang="en-ZA" dirty="0"/>
              <a:t>Sophie Hou</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11485495" y="4006655"/>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xfrm>
            <a:off x="7636933" y="4352816"/>
            <a:ext cx="3731609" cy="316800"/>
          </a:xfrm>
        </p:spPr>
        <p:txBody>
          <a:bodyPr/>
          <a:lstStyle/>
          <a:p>
            <a:r>
              <a:rPr lang="en-ZA" dirty="0"/>
              <a:t>http://dmtclearinghouse.esipfed.org/</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11472552" y="438882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a:lstStyle/>
          <a:p>
            <a:fld id="{19B51A1E-902D-48AF-9020-955120F399B6}" type="slidenum">
              <a:rPr lang="en-ZA" smtClean="0"/>
              <a:pPr/>
              <a:t>8</a:t>
            </a:fld>
            <a:endParaRPr lang="en-ZA" dirty="0"/>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MTC-IMLS" id="{33D9F7BC-0669-DC40-96D5-B34184979F98}" vid="{78E62D68-3C04-6C42-B071-92EBB35752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Candara</vt:lpstr>
      <vt:lpstr>Corbel</vt:lpstr>
      <vt:lpstr>Times New Roman</vt:lpstr>
      <vt:lpstr>Office Theme</vt:lpstr>
      <vt:lpstr>Data Management Training Clearinghouse</vt:lpstr>
      <vt:lpstr>Agenda</vt:lpstr>
      <vt:lpstr>PowerPoint Presentation</vt:lpstr>
      <vt:lpstr>PowerPoint Presentation</vt:lpstr>
      <vt:lpstr>PowerPoint Presentation</vt:lpstr>
      <vt:lpstr>PowerPoint Presentation</vt:lpstr>
      <vt:lpstr>Defining User Needs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2019-04-04T23:51:26Z</dcterms:created>
  <dcterms:modified xsi:type="dcterms:W3CDTF">2019-05-09T17:55:21Z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2018-08-01T18:59:51.9197316Z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