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3" r:id="rId13"/>
    <p:sldId id="264" r:id="rId14"/>
    <p:sldId id="265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A84"/>
    <a:srgbClr val="3A9BA8"/>
    <a:srgbClr val="5EB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4"/>
    <p:restoredTop sz="68411"/>
  </p:normalViewPr>
  <p:slideViewPr>
    <p:cSldViewPr snapToGrid="0" snapToObjects="1">
      <p:cViewPr varScale="1">
        <p:scale>
          <a:sx n="57" d="100"/>
          <a:sy n="57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4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16497461928934"/>
          <c:y val="0.0197044334975369"/>
          <c:w val="0.967005076142132"/>
          <c:h val="0.954679802955665"/>
        </c:manualLayout>
      </c:layout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5.0</c:v>
                </c:pt>
                <c:pt idx="10">
                  <c:v>5.0</c:v>
                </c:pt>
                <c:pt idx="11">
                  <c:v>5.0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5.0</c:v>
                </c:pt>
                <c:pt idx="18">
                  <c:v>5.0</c:v>
                </c:pt>
                <c:pt idx="1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  <c:pt idx="16">
                  <c:v>21.0</c:v>
                </c:pt>
                <c:pt idx="17">
                  <c:v>22.0</c:v>
                </c:pt>
                <c:pt idx="18">
                  <c:v>23.0</c:v>
                </c:pt>
                <c:pt idx="1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6.25892541179417</c:v>
                </c:pt>
                <c:pt idx="1">
                  <c:v>6.584893192461113</c:v>
                </c:pt>
                <c:pt idx="2">
                  <c:v>6.99526231496888</c:v>
                </c:pt>
                <c:pt idx="3">
                  <c:v>7.511886431509581</c:v>
                </c:pt>
                <c:pt idx="4">
                  <c:v>8.16227766016838</c:v>
                </c:pt>
                <c:pt idx="5">
                  <c:v>8.981071705534969</c:v>
                </c:pt>
                <c:pt idx="6">
                  <c:v>10.01187233627272</c:v>
                </c:pt>
                <c:pt idx="7">
                  <c:v>11.30957344480193</c:v>
                </c:pt>
                <c:pt idx="8">
                  <c:v>12.94328234724282</c:v>
                </c:pt>
                <c:pt idx="9">
                  <c:v>15.0</c:v>
                </c:pt>
                <c:pt idx="10">
                  <c:v>17.58925411794168</c:v>
                </c:pt>
                <c:pt idx="11">
                  <c:v>20.84893192461114</c:v>
                </c:pt>
                <c:pt idx="12">
                  <c:v>24.9526231496888</c:v>
                </c:pt>
                <c:pt idx="13">
                  <c:v>30.11886431509581</c:v>
                </c:pt>
                <c:pt idx="14">
                  <c:v>36.6227766016838</c:v>
                </c:pt>
                <c:pt idx="15">
                  <c:v>44.81071705534974</c:v>
                </c:pt>
                <c:pt idx="16">
                  <c:v>55.11872336272726</c:v>
                </c:pt>
                <c:pt idx="17">
                  <c:v>68.09573444801935</c:v>
                </c:pt>
                <c:pt idx="18">
                  <c:v>84.4328234724282</c:v>
                </c:pt>
                <c:pt idx="19">
                  <c:v>105.0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514992"/>
        <c:axId val="2145512064"/>
        <c:axId val="2145509040"/>
      </c:area3DChart>
      <c:catAx>
        <c:axId val="2145514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5512064"/>
        <c:crosses val="autoZero"/>
        <c:auto val="1"/>
        <c:lblAlgn val="ctr"/>
        <c:lblOffset val="100"/>
        <c:noMultiLvlLbl val="0"/>
      </c:catAx>
      <c:valAx>
        <c:axId val="2145512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45514992"/>
        <c:crosses val="autoZero"/>
        <c:crossBetween val="midCat"/>
      </c:valAx>
      <c:serAx>
        <c:axId val="2145509040"/>
        <c:scaling>
          <c:orientation val="minMax"/>
        </c:scaling>
        <c:delete val="1"/>
        <c:axPos val="b"/>
        <c:majorTickMark val="out"/>
        <c:minorTickMark val="none"/>
        <c:tickLblPos val="nextTo"/>
        <c:crossAx val="2145512064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F0AAB-854C-9E46-B9CA-F66E59C33421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BEBEB-03DF-6145-8C03-873D43771FC7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D2CD5EC4-8B9C-A841-A056-C3D24A44A57F}" type="parTrans" cxnId="{3C018C55-6FDA-B144-9334-BE14D03302D3}">
      <dgm:prSet/>
      <dgm:spPr/>
      <dgm:t>
        <a:bodyPr/>
        <a:lstStyle/>
        <a:p>
          <a:endParaRPr lang="en-US"/>
        </a:p>
      </dgm:t>
    </dgm:pt>
    <dgm:pt modelId="{FE963491-3B06-974D-B516-A0663199E828}" type="sibTrans" cxnId="{3C018C55-6FDA-B144-9334-BE14D03302D3}">
      <dgm:prSet/>
      <dgm:spPr/>
      <dgm:t>
        <a:bodyPr/>
        <a:lstStyle/>
        <a:p>
          <a:endParaRPr lang="en-US"/>
        </a:p>
      </dgm:t>
    </dgm:pt>
    <dgm:pt modelId="{0389396D-D674-BD4C-AB24-C2FF3F680FD4}">
      <dgm:prSet phldrT="[Text]"/>
      <dgm:spPr/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6622FEBC-5277-1745-8842-25171A5878D1}" type="parTrans" cxnId="{91E5DA39-C1C0-F941-B4B0-DF37360D40E3}">
      <dgm:prSet/>
      <dgm:spPr/>
      <dgm:t>
        <a:bodyPr/>
        <a:lstStyle/>
        <a:p>
          <a:endParaRPr lang="en-US"/>
        </a:p>
      </dgm:t>
    </dgm:pt>
    <dgm:pt modelId="{380E2361-496C-7E40-876E-690AF5E8F75F}" type="sibTrans" cxnId="{91E5DA39-C1C0-F941-B4B0-DF37360D40E3}">
      <dgm:prSet/>
      <dgm:spPr/>
      <dgm:t>
        <a:bodyPr/>
        <a:lstStyle/>
        <a:p>
          <a:endParaRPr lang="en-US"/>
        </a:p>
      </dgm:t>
    </dgm:pt>
    <dgm:pt modelId="{0C10AB80-A4BB-B542-8ACD-3A8A7ECFF988}">
      <dgm:prSet phldrT="[Text]"/>
      <dgm:spPr/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B4529851-B7DE-5D40-B2FE-231B3C32119F}" type="parTrans" cxnId="{E1EBB6CB-7FC1-FB44-8B99-2E45E1EA9524}">
      <dgm:prSet/>
      <dgm:spPr/>
      <dgm:t>
        <a:bodyPr/>
        <a:lstStyle/>
        <a:p>
          <a:endParaRPr lang="en-US"/>
        </a:p>
      </dgm:t>
    </dgm:pt>
    <dgm:pt modelId="{96530353-524B-D442-AEF3-66E616E3C04D}" type="sibTrans" cxnId="{E1EBB6CB-7FC1-FB44-8B99-2E45E1EA9524}">
      <dgm:prSet/>
      <dgm:spPr/>
      <dgm:t>
        <a:bodyPr/>
        <a:lstStyle/>
        <a:p>
          <a:endParaRPr lang="en-US"/>
        </a:p>
      </dgm:t>
    </dgm:pt>
    <dgm:pt modelId="{6350A891-D239-BD47-93D6-6860D9F0E568}">
      <dgm:prSet phldrT="[Text]"/>
      <dgm:spPr/>
      <dgm:t>
        <a:bodyPr/>
        <a:lstStyle/>
        <a:p>
          <a:r>
            <a:rPr lang="en-US" dirty="0" smtClean="0"/>
            <a:t>Curation</a:t>
          </a:r>
          <a:endParaRPr lang="en-US" dirty="0"/>
        </a:p>
      </dgm:t>
    </dgm:pt>
    <dgm:pt modelId="{67D3B05E-DA5A-4D49-9386-E477FC6EB69B}" type="parTrans" cxnId="{9A2ECAD5-BBDA-9143-8721-9FBBAD5D31B2}">
      <dgm:prSet/>
      <dgm:spPr/>
      <dgm:t>
        <a:bodyPr/>
        <a:lstStyle/>
        <a:p>
          <a:endParaRPr lang="en-US"/>
        </a:p>
      </dgm:t>
    </dgm:pt>
    <dgm:pt modelId="{73236709-E9E0-9C46-805C-3B89B877CA48}" type="sibTrans" cxnId="{9A2ECAD5-BBDA-9143-8721-9FBBAD5D31B2}">
      <dgm:prSet/>
      <dgm:spPr/>
      <dgm:t>
        <a:bodyPr/>
        <a:lstStyle/>
        <a:p>
          <a:endParaRPr lang="en-US"/>
        </a:p>
      </dgm:t>
    </dgm:pt>
    <dgm:pt modelId="{D6EF1BC2-F666-8D4D-AAE5-E4E7A08AAE2B}">
      <dgm:prSet phldrT="[Text]"/>
      <dgm:spPr/>
      <dgm:t>
        <a:bodyPr/>
        <a:lstStyle/>
        <a:p>
          <a:r>
            <a:rPr lang="en-US" dirty="0" smtClean="0"/>
            <a:t>Preservation</a:t>
          </a:r>
        </a:p>
      </dgm:t>
    </dgm:pt>
    <dgm:pt modelId="{1CCC4C0F-CC08-0641-A6AC-9620685BE21B}" type="parTrans" cxnId="{7989482D-17EB-5849-8455-4AFD09812866}">
      <dgm:prSet/>
      <dgm:spPr/>
      <dgm:t>
        <a:bodyPr/>
        <a:lstStyle/>
        <a:p>
          <a:endParaRPr lang="en-US"/>
        </a:p>
      </dgm:t>
    </dgm:pt>
    <dgm:pt modelId="{BC881E18-5590-7F44-AF8D-660B6C09AC87}" type="sibTrans" cxnId="{7989482D-17EB-5849-8455-4AFD09812866}">
      <dgm:prSet/>
      <dgm:spPr/>
      <dgm:t>
        <a:bodyPr/>
        <a:lstStyle/>
        <a:p>
          <a:endParaRPr lang="en-US"/>
        </a:p>
      </dgm:t>
    </dgm:pt>
    <dgm:pt modelId="{0745B48B-DC4B-7740-AB1D-F6E67F504B69}">
      <dgm:prSet phldrT="[Text]"/>
      <dgm:spPr/>
      <dgm:t>
        <a:bodyPr/>
        <a:lstStyle/>
        <a:p>
          <a:r>
            <a:rPr lang="en-US" dirty="0" smtClean="0"/>
            <a:t>Archiving</a:t>
          </a:r>
          <a:endParaRPr lang="en-US" dirty="0"/>
        </a:p>
      </dgm:t>
    </dgm:pt>
    <dgm:pt modelId="{CC5E48E3-D7EB-1147-A8B7-D649594CA784}" type="parTrans" cxnId="{AF3755AC-B942-AE49-987B-677736A8BF6A}">
      <dgm:prSet/>
      <dgm:spPr/>
      <dgm:t>
        <a:bodyPr/>
        <a:lstStyle/>
        <a:p>
          <a:endParaRPr lang="en-US"/>
        </a:p>
      </dgm:t>
    </dgm:pt>
    <dgm:pt modelId="{828583E8-34A0-CF4C-8588-8E343903EB0A}" type="sibTrans" cxnId="{AF3755AC-B942-AE49-987B-677736A8BF6A}">
      <dgm:prSet/>
      <dgm:spPr/>
      <dgm:t>
        <a:bodyPr/>
        <a:lstStyle/>
        <a:p>
          <a:endParaRPr lang="en-US"/>
        </a:p>
      </dgm:t>
    </dgm:pt>
    <dgm:pt modelId="{57B1EB38-131D-6B40-952C-B65F543D017A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US" dirty="0"/>
        </a:p>
      </dgm:t>
    </dgm:pt>
    <dgm:pt modelId="{622FB918-14A4-6847-9C76-2C8445B42A30}" type="parTrans" cxnId="{AC2D6BA4-CFC4-9F4E-82D9-3AAA96BF1D48}">
      <dgm:prSet/>
      <dgm:spPr/>
      <dgm:t>
        <a:bodyPr/>
        <a:lstStyle/>
        <a:p>
          <a:endParaRPr lang="en-US"/>
        </a:p>
      </dgm:t>
    </dgm:pt>
    <dgm:pt modelId="{DF499047-3A05-D142-904C-FC9244EDFF8D}" type="sibTrans" cxnId="{AC2D6BA4-CFC4-9F4E-82D9-3AAA96BF1D48}">
      <dgm:prSet/>
      <dgm:spPr/>
      <dgm:t>
        <a:bodyPr/>
        <a:lstStyle/>
        <a:p>
          <a:endParaRPr lang="en-US"/>
        </a:p>
      </dgm:t>
    </dgm:pt>
    <dgm:pt modelId="{8186EFB5-E9B9-ED4B-B891-05E78ACDD068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6AB4767D-3F1F-464F-9E44-FFB86C8AEDCB}" type="parTrans" cxnId="{852BB0BC-5D83-3D4C-901A-C99EBB066E4B}">
      <dgm:prSet/>
      <dgm:spPr/>
      <dgm:t>
        <a:bodyPr/>
        <a:lstStyle/>
        <a:p>
          <a:endParaRPr lang="en-US"/>
        </a:p>
      </dgm:t>
    </dgm:pt>
    <dgm:pt modelId="{34621A57-9F7D-514A-A78D-D880B00731C9}" type="sibTrans" cxnId="{852BB0BC-5D83-3D4C-901A-C99EBB066E4B}">
      <dgm:prSet/>
      <dgm:spPr/>
      <dgm:t>
        <a:bodyPr/>
        <a:lstStyle/>
        <a:p>
          <a:endParaRPr lang="en-US"/>
        </a:p>
      </dgm:t>
    </dgm:pt>
    <dgm:pt modelId="{A0D80A20-CC43-9146-87E8-1691A52D69F9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A4374562-618C-2C40-A1AD-72DCCF9E4448}" type="parTrans" cxnId="{E3FC6AB1-5073-9D44-B88B-DB710AD8D93E}">
      <dgm:prSet/>
      <dgm:spPr/>
      <dgm:t>
        <a:bodyPr/>
        <a:lstStyle/>
        <a:p>
          <a:endParaRPr lang="en-US"/>
        </a:p>
      </dgm:t>
    </dgm:pt>
    <dgm:pt modelId="{532AABFD-9D86-3B42-8D9E-47C2E5A32728}" type="sibTrans" cxnId="{E3FC6AB1-5073-9D44-B88B-DB710AD8D93E}">
      <dgm:prSet/>
      <dgm:spPr/>
      <dgm:t>
        <a:bodyPr/>
        <a:lstStyle/>
        <a:p>
          <a:endParaRPr lang="en-US"/>
        </a:p>
      </dgm:t>
    </dgm:pt>
    <dgm:pt modelId="{6B10A817-D9CD-8D49-8987-A3DBF5A8C317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C07569E7-B421-E14F-95D0-832526741925}" type="parTrans" cxnId="{D44B2563-3470-0E49-A073-2F42F16B05C5}">
      <dgm:prSet/>
      <dgm:spPr/>
      <dgm:t>
        <a:bodyPr/>
        <a:lstStyle/>
        <a:p>
          <a:endParaRPr lang="en-US"/>
        </a:p>
      </dgm:t>
    </dgm:pt>
    <dgm:pt modelId="{321A623D-C957-2648-AF7B-2AAB5DF043ED}" type="sibTrans" cxnId="{D44B2563-3470-0E49-A073-2F42F16B05C5}">
      <dgm:prSet/>
      <dgm:spPr/>
      <dgm:t>
        <a:bodyPr/>
        <a:lstStyle/>
        <a:p>
          <a:endParaRPr lang="en-US"/>
        </a:p>
      </dgm:t>
    </dgm:pt>
    <dgm:pt modelId="{AAACB74F-FA14-5245-BDA8-B799A5BCBE4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C5831FB0-922C-9249-90C8-BF1A7C929C41}" type="parTrans" cxnId="{D13600C0-B983-3941-B286-BE93D19FD7A1}">
      <dgm:prSet/>
      <dgm:spPr/>
      <dgm:t>
        <a:bodyPr/>
        <a:lstStyle/>
        <a:p>
          <a:endParaRPr lang="en-US"/>
        </a:p>
      </dgm:t>
    </dgm:pt>
    <dgm:pt modelId="{FCF84C6C-6DB3-B542-97DC-3B0F704E7C6B}" type="sibTrans" cxnId="{D13600C0-B983-3941-B286-BE93D19FD7A1}">
      <dgm:prSet/>
      <dgm:spPr/>
      <dgm:t>
        <a:bodyPr/>
        <a:lstStyle/>
        <a:p>
          <a:endParaRPr lang="en-US"/>
        </a:p>
      </dgm:t>
    </dgm:pt>
    <dgm:pt modelId="{89E5EDE9-0C20-E644-A0DF-69D37C0E04B8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302858ED-051A-E241-80F3-C0A31486C854}" type="parTrans" cxnId="{15519633-FCA2-0448-8B48-5E855077C102}">
      <dgm:prSet/>
      <dgm:spPr/>
      <dgm:t>
        <a:bodyPr/>
        <a:lstStyle/>
        <a:p>
          <a:endParaRPr lang="en-US"/>
        </a:p>
      </dgm:t>
    </dgm:pt>
    <dgm:pt modelId="{E4D79BA9-9192-374D-9A53-9E64DF4F0D43}" type="sibTrans" cxnId="{15519633-FCA2-0448-8B48-5E855077C102}">
      <dgm:prSet/>
      <dgm:spPr/>
      <dgm:t>
        <a:bodyPr/>
        <a:lstStyle/>
        <a:p>
          <a:endParaRPr lang="en-US"/>
        </a:p>
      </dgm:t>
    </dgm:pt>
    <dgm:pt modelId="{C4D9B48B-A747-DD49-8177-6B514546BDC2}" type="pres">
      <dgm:prSet presAssocID="{586F0AAB-854C-9E46-B9CA-F66E59C3342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154D0-F584-F046-B3C2-069E1502148A}" type="pres">
      <dgm:prSet presAssocID="{F6ABEBEB-03DF-6145-8C03-873D43771FC7}" presName="compNode" presStyleCnt="0"/>
      <dgm:spPr/>
    </dgm:pt>
    <dgm:pt modelId="{CEF823B8-480A-B742-B7FB-FCE1DDEF0511}" type="pres">
      <dgm:prSet presAssocID="{F6ABEBEB-03DF-6145-8C03-873D43771FC7}" presName="noGeometry" presStyleCnt="0"/>
      <dgm:spPr/>
    </dgm:pt>
    <dgm:pt modelId="{DA932E33-2DFB-A945-BE71-22004F9F6792}" type="pres">
      <dgm:prSet presAssocID="{F6ABEBEB-03DF-6145-8C03-873D43771FC7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938BE-E33A-F848-B8BE-E46934CB1153}" type="pres">
      <dgm:prSet presAssocID="{F6ABEBEB-03DF-6145-8C03-873D43771FC7}" presName="childTextHidden" presStyleLbl="bgAccFollowNode1" presStyleIdx="0" presStyleCnt="2"/>
      <dgm:spPr/>
      <dgm:t>
        <a:bodyPr/>
        <a:lstStyle/>
        <a:p>
          <a:endParaRPr lang="en-US"/>
        </a:p>
      </dgm:t>
    </dgm:pt>
    <dgm:pt modelId="{39B739A9-BF56-7D42-AE22-5409D2AD6EA8}" type="pres">
      <dgm:prSet presAssocID="{F6ABEBEB-03DF-6145-8C03-873D43771FC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C4F38-FB89-0E4C-81D8-77B8727786A7}" type="pres">
      <dgm:prSet presAssocID="{F6ABEBEB-03DF-6145-8C03-873D43771FC7}" presName="aSpace" presStyleCnt="0"/>
      <dgm:spPr/>
    </dgm:pt>
    <dgm:pt modelId="{33C43986-36A1-2644-8323-BC047923EAF3}" type="pres">
      <dgm:prSet presAssocID="{6350A891-D239-BD47-93D6-6860D9F0E568}" presName="compNode" presStyleCnt="0"/>
      <dgm:spPr/>
    </dgm:pt>
    <dgm:pt modelId="{576DB3A7-2C34-844D-B372-7F639ACA233A}" type="pres">
      <dgm:prSet presAssocID="{6350A891-D239-BD47-93D6-6860D9F0E568}" presName="noGeometry" presStyleCnt="0"/>
      <dgm:spPr/>
    </dgm:pt>
    <dgm:pt modelId="{11A9594F-3081-4540-9815-48E8F8F23869}" type="pres">
      <dgm:prSet presAssocID="{6350A891-D239-BD47-93D6-6860D9F0E56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E46AE-497D-724A-BE55-03B527DB50B6}" type="pres">
      <dgm:prSet presAssocID="{6350A891-D239-BD47-93D6-6860D9F0E568}" presName="childTextHidden" presStyleLbl="bgAccFollowNode1" presStyleIdx="1" presStyleCnt="2"/>
      <dgm:spPr/>
      <dgm:t>
        <a:bodyPr/>
        <a:lstStyle/>
        <a:p>
          <a:endParaRPr lang="en-US"/>
        </a:p>
      </dgm:t>
    </dgm:pt>
    <dgm:pt modelId="{6021060E-DF08-1D43-99CE-7EFDFFE1F1D0}" type="pres">
      <dgm:prSet presAssocID="{6350A891-D239-BD47-93D6-6860D9F0E56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5FEBC5-2F43-5F43-B7A9-B777E56654F6}" type="presOf" srcId="{0745B48B-DC4B-7740-AB1D-F6E67F504B69}" destId="{D61E46AE-497D-724A-BE55-03B527DB50B6}" srcOrd="1" destOrd="4" presId="urn:microsoft.com/office/officeart/2005/8/layout/hProcess6"/>
    <dgm:cxn modelId="{E3FC6AB1-5073-9D44-B88B-DB710AD8D93E}" srcId="{6350A891-D239-BD47-93D6-6860D9F0E568}" destId="{A0D80A20-CC43-9146-87E8-1691A52D69F9}" srcOrd="3" destOrd="0" parTransId="{A4374562-618C-2C40-A1AD-72DCCF9E4448}" sibTransId="{532AABFD-9D86-3B42-8D9E-47C2E5A32728}"/>
    <dgm:cxn modelId="{15519633-FCA2-0448-8B48-5E855077C102}" srcId="{F6ABEBEB-03DF-6145-8C03-873D43771FC7}" destId="{89E5EDE9-0C20-E644-A0DF-69D37C0E04B8}" srcOrd="4" destOrd="0" parTransId="{302858ED-051A-E241-80F3-C0A31486C854}" sibTransId="{E4D79BA9-9192-374D-9A53-9E64DF4F0D43}"/>
    <dgm:cxn modelId="{D13600C0-B983-3941-B286-BE93D19FD7A1}" srcId="{F6ABEBEB-03DF-6145-8C03-873D43771FC7}" destId="{AAACB74F-FA14-5245-BDA8-B799A5BCBE4E}" srcOrd="3" destOrd="0" parTransId="{C5831FB0-922C-9249-90C8-BF1A7C929C41}" sibTransId="{FCF84C6C-6DB3-B542-97DC-3B0F704E7C6B}"/>
    <dgm:cxn modelId="{08430E05-7384-4547-B814-7C0565B728C7}" type="presOf" srcId="{6350A891-D239-BD47-93D6-6860D9F0E568}" destId="{6021060E-DF08-1D43-99CE-7EFDFFE1F1D0}" srcOrd="0" destOrd="0" presId="urn:microsoft.com/office/officeart/2005/8/layout/hProcess6"/>
    <dgm:cxn modelId="{9A2ECAD5-BBDA-9143-8721-9FBBAD5D31B2}" srcId="{586F0AAB-854C-9E46-B9CA-F66E59C33421}" destId="{6350A891-D239-BD47-93D6-6860D9F0E568}" srcOrd="1" destOrd="0" parTransId="{67D3B05E-DA5A-4D49-9386-E477FC6EB69B}" sibTransId="{73236709-E9E0-9C46-805C-3B89B877CA48}"/>
    <dgm:cxn modelId="{FEC33C39-AC3D-104F-AA01-6E9E9AF8D4F0}" type="presOf" srcId="{A0D80A20-CC43-9146-87E8-1691A52D69F9}" destId="{11A9594F-3081-4540-9815-48E8F8F23869}" srcOrd="0" destOrd="3" presId="urn:microsoft.com/office/officeart/2005/8/layout/hProcess6"/>
    <dgm:cxn modelId="{5B4C05E1-2B00-A646-AB3A-2D3D10809CFD}" type="presOf" srcId="{8186EFB5-E9B9-ED4B-B891-05E78ACDD068}" destId="{11A9594F-3081-4540-9815-48E8F8F23869}" srcOrd="0" destOrd="2" presId="urn:microsoft.com/office/officeart/2005/8/layout/hProcess6"/>
    <dgm:cxn modelId="{218F23B0-785E-9047-8C6B-1ADBF7932DE8}" type="presOf" srcId="{89E5EDE9-0C20-E644-A0DF-69D37C0E04B8}" destId="{DA932E33-2DFB-A945-BE71-22004F9F6792}" srcOrd="0" destOrd="4" presId="urn:microsoft.com/office/officeart/2005/8/layout/hProcess6"/>
    <dgm:cxn modelId="{98D836FC-C680-AE46-BDCE-222F98556CD7}" type="presOf" srcId="{A0D80A20-CC43-9146-87E8-1691A52D69F9}" destId="{D61E46AE-497D-724A-BE55-03B527DB50B6}" srcOrd="1" destOrd="3" presId="urn:microsoft.com/office/officeart/2005/8/layout/hProcess6"/>
    <dgm:cxn modelId="{D44B2563-3470-0E49-A073-2F42F16B05C5}" srcId="{F6ABEBEB-03DF-6145-8C03-873D43771FC7}" destId="{6B10A817-D9CD-8D49-8987-A3DBF5A8C317}" srcOrd="1" destOrd="0" parTransId="{C07569E7-B421-E14F-95D0-832526741925}" sibTransId="{321A623D-C957-2648-AF7B-2AAB5DF043ED}"/>
    <dgm:cxn modelId="{E1EBB6CB-7FC1-FB44-8B99-2E45E1EA9524}" srcId="{F6ABEBEB-03DF-6145-8C03-873D43771FC7}" destId="{0C10AB80-A4BB-B542-8ACD-3A8A7ECFF988}" srcOrd="2" destOrd="0" parTransId="{B4529851-B7DE-5D40-B2FE-231B3C32119F}" sibTransId="{96530353-524B-D442-AEF3-66E616E3C04D}"/>
    <dgm:cxn modelId="{06CA6957-4F12-3B45-AB33-3CEC027DE005}" type="presOf" srcId="{0C10AB80-A4BB-B542-8ACD-3A8A7ECFF988}" destId="{DA932E33-2DFB-A945-BE71-22004F9F6792}" srcOrd="0" destOrd="2" presId="urn:microsoft.com/office/officeart/2005/8/layout/hProcess6"/>
    <dgm:cxn modelId="{58A42E77-5077-B440-B0F9-DB7B98ED59EE}" type="presOf" srcId="{AAACB74F-FA14-5245-BDA8-B799A5BCBE4E}" destId="{DA932E33-2DFB-A945-BE71-22004F9F6792}" srcOrd="0" destOrd="3" presId="urn:microsoft.com/office/officeart/2005/8/layout/hProcess6"/>
    <dgm:cxn modelId="{D8F4DC3E-05E5-2A41-97AA-81FE4DF3B118}" type="presOf" srcId="{57B1EB38-131D-6B40-952C-B65F543D017A}" destId="{D61E46AE-497D-724A-BE55-03B527DB50B6}" srcOrd="1" destOrd="0" presId="urn:microsoft.com/office/officeart/2005/8/layout/hProcess6"/>
    <dgm:cxn modelId="{D461B4C2-5F45-5F47-A375-16A75DDDD890}" type="presOf" srcId="{8186EFB5-E9B9-ED4B-B891-05E78ACDD068}" destId="{D61E46AE-497D-724A-BE55-03B527DB50B6}" srcOrd="1" destOrd="2" presId="urn:microsoft.com/office/officeart/2005/8/layout/hProcess6"/>
    <dgm:cxn modelId="{AE1EEC24-6C59-8B47-A14D-C159ED9BBC3A}" type="presOf" srcId="{6B10A817-D9CD-8D49-8987-A3DBF5A8C317}" destId="{DA932E33-2DFB-A945-BE71-22004F9F6792}" srcOrd="0" destOrd="1" presId="urn:microsoft.com/office/officeart/2005/8/layout/hProcess6"/>
    <dgm:cxn modelId="{7989482D-17EB-5849-8455-4AFD09812866}" srcId="{6350A891-D239-BD47-93D6-6860D9F0E568}" destId="{D6EF1BC2-F666-8D4D-AAE5-E4E7A08AAE2B}" srcOrd="1" destOrd="0" parTransId="{1CCC4C0F-CC08-0641-A6AC-9620685BE21B}" sibTransId="{BC881E18-5590-7F44-AF8D-660B6C09AC87}"/>
    <dgm:cxn modelId="{C5952446-CD8D-2F45-8209-86C07BAFE03A}" type="presOf" srcId="{0C10AB80-A4BB-B542-8ACD-3A8A7ECFF988}" destId="{478938BE-E33A-F848-B8BE-E46934CB1153}" srcOrd="1" destOrd="2" presId="urn:microsoft.com/office/officeart/2005/8/layout/hProcess6"/>
    <dgm:cxn modelId="{BFD9BF44-E9F2-2741-81D2-4E2CFE805C6B}" type="presOf" srcId="{0745B48B-DC4B-7740-AB1D-F6E67F504B69}" destId="{11A9594F-3081-4540-9815-48E8F8F23869}" srcOrd="0" destOrd="4" presId="urn:microsoft.com/office/officeart/2005/8/layout/hProcess6"/>
    <dgm:cxn modelId="{852BB0BC-5D83-3D4C-901A-C99EBB066E4B}" srcId="{6350A891-D239-BD47-93D6-6860D9F0E568}" destId="{8186EFB5-E9B9-ED4B-B891-05E78ACDD068}" srcOrd="2" destOrd="0" parTransId="{6AB4767D-3F1F-464F-9E44-FFB86C8AEDCB}" sibTransId="{34621A57-9F7D-514A-A78D-D880B00731C9}"/>
    <dgm:cxn modelId="{FAEFB517-AA96-C949-9DA1-E3D91EE97EE7}" type="presOf" srcId="{6B10A817-D9CD-8D49-8987-A3DBF5A8C317}" destId="{478938BE-E33A-F848-B8BE-E46934CB1153}" srcOrd="1" destOrd="1" presId="urn:microsoft.com/office/officeart/2005/8/layout/hProcess6"/>
    <dgm:cxn modelId="{448E1DE2-4761-2D43-ACEB-F92DBB2BD066}" type="presOf" srcId="{F6ABEBEB-03DF-6145-8C03-873D43771FC7}" destId="{39B739A9-BF56-7D42-AE22-5409D2AD6EA8}" srcOrd="0" destOrd="0" presId="urn:microsoft.com/office/officeart/2005/8/layout/hProcess6"/>
    <dgm:cxn modelId="{3C018C55-6FDA-B144-9334-BE14D03302D3}" srcId="{586F0AAB-854C-9E46-B9CA-F66E59C33421}" destId="{F6ABEBEB-03DF-6145-8C03-873D43771FC7}" srcOrd="0" destOrd="0" parTransId="{D2CD5EC4-8B9C-A841-A056-C3D24A44A57F}" sibTransId="{FE963491-3B06-974D-B516-A0663199E828}"/>
    <dgm:cxn modelId="{96415229-94CB-6B43-A13A-BC800302929F}" type="presOf" srcId="{D6EF1BC2-F666-8D4D-AAE5-E4E7A08AAE2B}" destId="{11A9594F-3081-4540-9815-48E8F8F23869}" srcOrd="0" destOrd="1" presId="urn:microsoft.com/office/officeart/2005/8/layout/hProcess6"/>
    <dgm:cxn modelId="{E172F4EE-0E5A-8F48-B51E-340080C8EB66}" type="presOf" srcId="{0389396D-D674-BD4C-AB24-C2FF3F680FD4}" destId="{478938BE-E33A-F848-B8BE-E46934CB1153}" srcOrd="1" destOrd="0" presId="urn:microsoft.com/office/officeart/2005/8/layout/hProcess6"/>
    <dgm:cxn modelId="{A540F898-6676-F849-B62A-07E7CAC987B7}" type="presOf" srcId="{AAACB74F-FA14-5245-BDA8-B799A5BCBE4E}" destId="{478938BE-E33A-F848-B8BE-E46934CB1153}" srcOrd="1" destOrd="3" presId="urn:microsoft.com/office/officeart/2005/8/layout/hProcess6"/>
    <dgm:cxn modelId="{1943D2CF-CAE7-1646-BBDE-5888B9CA11F9}" type="presOf" srcId="{D6EF1BC2-F666-8D4D-AAE5-E4E7A08AAE2B}" destId="{D61E46AE-497D-724A-BE55-03B527DB50B6}" srcOrd="1" destOrd="1" presId="urn:microsoft.com/office/officeart/2005/8/layout/hProcess6"/>
    <dgm:cxn modelId="{913A6F92-89AB-784F-864C-A77C39B86EB2}" type="presOf" srcId="{57B1EB38-131D-6B40-952C-B65F543D017A}" destId="{11A9594F-3081-4540-9815-48E8F8F23869}" srcOrd="0" destOrd="0" presId="urn:microsoft.com/office/officeart/2005/8/layout/hProcess6"/>
    <dgm:cxn modelId="{9C2772E5-FF20-B340-A549-FC7CFF8E199F}" type="presOf" srcId="{89E5EDE9-0C20-E644-A0DF-69D37C0E04B8}" destId="{478938BE-E33A-F848-B8BE-E46934CB1153}" srcOrd="1" destOrd="4" presId="urn:microsoft.com/office/officeart/2005/8/layout/hProcess6"/>
    <dgm:cxn modelId="{91E5DA39-C1C0-F941-B4B0-DF37360D40E3}" srcId="{F6ABEBEB-03DF-6145-8C03-873D43771FC7}" destId="{0389396D-D674-BD4C-AB24-C2FF3F680FD4}" srcOrd="0" destOrd="0" parTransId="{6622FEBC-5277-1745-8842-25171A5878D1}" sibTransId="{380E2361-496C-7E40-876E-690AF5E8F75F}"/>
    <dgm:cxn modelId="{2FF6D85E-1BAD-B84D-B058-6201DBF9AF65}" type="presOf" srcId="{0389396D-D674-BD4C-AB24-C2FF3F680FD4}" destId="{DA932E33-2DFB-A945-BE71-22004F9F6792}" srcOrd="0" destOrd="0" presId="urn:microsoft.com/office/officeart/2005/8/layout/hProcess6"/>
    <dgm:cxn modelId="{AF3755AC-B942-AE49-987B-677736A8BF6A}" srcId="{6350A891-D239-BD47-93D6-6860D9F0E568}" destId="{0745B48B-DC4B-7740-AB1D-F6E67F504B69}" srcOrd="4" destOrd="0" parTransId="{CC5E48E3-D7EB-1147-A8B7-D649594CA784}" sibTransId="{828583E8-34A0-CF4C-8588-8E343903EB0A}"/>
    <dgm:cxn modelId="{8A6CB07B-3962-1346-B618-BEBF2A8C6544}" type="presOf" srcId="{586F0AAB-854C-9E46-B9CA-F66E59C33421}" destId="{C4D9B48B-A747-DD49-8177-6B514546BDC2}" srcOrd="0" destOrd="0" presId="urn:microsoft.com/office/officeart/2005/8/layout/hProcess6"/>
    <dgm:cxn modelId="{AC2D6BA4-CFC4-9F4E-82D9-3AAA96BF1D48}" srcId="{6350A891-D239-BD47-93D6-6860D9F0E568}" destId="{57B1EB38-131D-6B40-952C-B65F543D017A}" srcOrd="0" destOrd="0" parTransId="{622FB918-14A4-6847-9C76-2C8445B42A30}" sibTransId="{DF499047-3A05-D142-904C-FC9244EDFF8D}"/>
    <dgm:cxn modelId="{7DCB5F9B-8B69-9342-A5EC-333AD9E47439}" type="presParOf" srcId="{C4D9B48B-A747-DD49-8177-6B514546BDC2}" destId="{58E154D0-F584-F046-B3C2-069E1502148A}" srcOrd="0" destOrd="0" presId="urn:microsoft.com/office/officeart/2005/8/layout/hProcess6"/>
    <dgm:cxn modelId="{99768BF9-C75A-D047-BC56-6063BFF6E2C1}" type="presParOf" srcId="{58E154D0-F584-F046-B3C2-069E1502148A}" destId="{CEF823B8-480A-B742-B7FB-FCE1DDEF0511}" srcOrd="0" destOrd="0" presId="urn:microsoft.com/office/officeart/2005/8/layout/hProcess6"/>
    <dgm:cxn modelId="{7B210EF5-58FF-304D-AC35-C2F4A5A49318}" type="presParOf" srcId="{58E154D0-F584-F046-B3C2-069E1502148A}" destId="{DA932E33-2DFB-A945-BE71-22004F9F6792}" srcOrd="1" destOrd="0" presId="urn:microsoft.com/office/officeart/2005/8/layout/hProcess6"/>
    <dgm:cxn modelId="{58B9C152-540D-8745-8544-F4B056796211}" type="presParOf" srcId="{58E154D0-F584-F046-B3C2-069E1502148A}" destId="{478938BE-E33A-F848-B8BE-E46934CB1153}" srcOrd="2" destOrd="0" presId="urn:microsoft.com/office/officeart/2005/8/layout/hProcess6"/>
    <dgm:cxn modelId="{3145F37C-8D11-9547-815B-1C9ADD7F907B}" type="presParOf" srcId="{58E154D0-F584-F046-B3C2-069E1502148A}" destId="{39B739A9-BF56-7D42-AE22-5409D2AD6EA8}" srcOrd="3" destOrd="0" presId="urn:microsoft.com/office/officeart/2005/8/layout/hProcess6"/>
    <dgm:cxn modelId="{E9D42273-5B6D-E645-B898-82A9D70A3495}" type="presParOf" srcId="{C4D9B48B-A747-DD49-8177-6B514546BDC2}" destId="{2C0C4F38-FB89-0E4C-81D8-77B8727786A7}" srcOrd="1" destOrd="0" presId="urn:microsoft.com/office/officeart/2005/8/layout/hProcess6"/>
    <dgm:cxn modelId="{E9CDB77F-1072-E448-AEBD-BDCE4CCA7D02}" type="presParOf" srcId="{C4D9B48B-A747-DD49-8177-6B514546BDC2}" destId="{33C43986-36A1-2644-8323-BC047923EAF3}" srcOrd="2" destOrd="0" presId="urn:microsoft.com/office/officeart/2005/8/layout/hProcess6"/>
    <dgm:cxn modelId="{8195F0E0-69E8-E14B-A27F-2F24F90A9938}" type="presParOf" srcId="{33C43986-36A1-2644-8323-BC047923EAF3}" destId="{576DB3A7-2C34-844D-B372-7F639ACA233A}" srcOrd="0" destOrd="0" presId="urn:microsoft.com/office/officeart/2005/8/layout/hProcess6"/>
    <dgm:cxn modelId="{6A294CD0-3BF4-DD40-BCE4-62256503679E}" type="presParOf" srcId="{33C43986-36A1-2644-8323-BC047923EAF3}" destId="{11A9594F-3081-4540-9815-48E8F8F23869}" srcOrd="1" destOrd="0" presId="urn:microsoft.com/office/officeart/2005/8/layout/hProcess6"/>
    <dgm:cxn modelId="{A47C5456-3F17-004B-A2B0-913F148BD59E}" type="presParOf" srcId="{33C43986-36A1-2644-8323-BC047923EAF3}" destId="{D61E46AE-497D-724A-BE55-03B527DB50B6}" srcOrd="2" destOrd="0" presId="urn:microsoft.com/office/officeart/2005/8/layout/hProcess6"/>
    <dgm:cxn modelId="{89D936C2-7004-6249-B1B0-53B4552F61BD}" type="presParOf" srcId="{33C43986-36A1-2644-8323-BC047923EAF3}" destId="{6021060E-DF08-1D43-99CE-7EFDFFE1F1D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32E33-2DFB-A945-BE71-22004F9F6792}">
      <dsp:nvSpPr>
        <dsp:cNvPr id="0" name=""/>
        <dsp:cNvSpPr/>
      </dsp:nvSpPr>
      <dsp:spPr>
        <a:xfrm>
          <a:off x="793055" y="132060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Organize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Structure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Format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Analyze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Publish</a:t>
          </a:r>
          <a:endParaRPr lang="en-US" sz="1900" kern="1200" dirty="0"/>
        </a:p>
      </dsp:txBody>
      <dsp:txXfrm>
        <a:off x="1586011" y="547946"/>
        <a:ext cx="1546264" cy="1940802"/>
      </dsp:txXfrm>
    </dsp:sp>
    <dsp:sp modelId="{39B739A9-BF56-7D42-AE22-5409D2AD6EA8}">
      <dsp:nvSpPr>
        <dsp:cNvPr id="0" name=""/>
        <dsp:cNvSpPr/>
      </dsp:nvSpPr>
      <dsp:spPr>
        <a:xfrm>
          <a:off x="99" y="725391"/>
          <a:ext cx="1585912" cy="15859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Management</a:t>
          </a:r>
          <a:endParaRPr lang="en-US" sz="1500" kern="1200" dirty="0"/>
        </a:p>
      </dsp:txBody>
      <dsp:txXfrm>
        <a:off x="232350" y="957642"/>
        <a:ext cx="1121410" cy="1121410"/>
      </dsp:txXfrm>
    </dsp:sp>
    <dsp:sp modelId="{11A9594F-3081-4540-9815-48E8F8F23869}">
      <dsp:nvSpPr>
        <dsp:cNvPr id="0" name=""/>
        <dsp:cNvSpPr/>
      </dsp:nvSpPr>
      <dsp:spPr>
        <a:xfrm>
          <a:off x="4956075" y="132060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Selection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Preservation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Maintenance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Collection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Archiving</a:t>
          </a:r>
          <a:endParaRPr lang="en-US" sz="1900" kern="1200" dirty="0"/>
        </a:p>
      </dsp:txBody>
      <dsp:txXfrm>
        <a:off x="5749032" y="547946"/>
        <a:ext cx="1546264" cy="1940802"/>
      </dsp:txXfrm>
    </dsp:sp>
    <dsp:sp modelId="{6021060E-DF08-1D43-99CE-7EFDFFE1F1D0}">
      <dsp:nvSpPr>
        <dsp:cNvPr id="0" name=""/>
        <dsp:cNvSpPr/>
      </dsp:nvSpPr>
      <dsp:spPr>
        <a:xfrm>
          <a:off x="4163119" y="725391"/>
          <a:ext cx="1585912" cy="15859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Curation</a:t>
          </a:r>
          <a:endParaRPr lang="en-US" sz="1500" kern="1200" dirty="0"/>
        </a:p>
      </dsp:txBody>
      <dsp:txXfrm>
        <a:off x="4395370" y="957642"/>
        <a:ext cx="1121410" cy="112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7BFDA-0F33-7C43-ACB6-091808E9FF11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41EE4-A00F-0C4C-9EBC-A5A7E00B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challenges and problems^[define - what are these?] with current research data^[define] curation^[define - as a complement to *management*] practices are commonly a product of ad-hoc^[define] or minimally designed^[define-perhaps in contrast with "engineered"] processes that are not explicitly developed to anticipate diverse needs^[define or illustrate - who and for what?] through a specific arc^[define as an alternative to *lifecycle*] of creation/acquisition, documentation, use, preservation and reuse *&lt;cite&gt;*. In response to this problem of under-design and with the increasing recognition of the value of research data as *products* of the research process that are critical elements for replication, validation and extension of research, a variety of requirements have been put in place by sponsors and publishers for planning for and executing effective data management^[define as a complement to *curation*] and sharing^[define] *&lt;cite&gt;*. While these requirements have resulted in more explicit documentation of *plans* for data curation and management, it remains unclear what impact they are having on *practice* *&lt;cite&gt;*. The set of values and principles developed by members of the software development community around the concept of *agile software development* provides a potential framework from which a set of agile data curation and management values and principles can be derived. Once a set of values and principles have been developed the community of research data producers and consumers is in a position to develop and use practices that are informed by those principles.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41EE4-A00F-0C4C-9EBC-A5A7E00B7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lenhardt@renci.org" TargetMode="External"/><Relationship Id="rId4" Type="http://schemas.openxmlformats.org/officeDocument/2006/relationships/hyperlink" Target="mailto:jwyoung@ucar.edu" TargetMode="External"/><Relationship Id="rId5" Type="http://schemas.openxmlformats.org/officeDocument/2006/relationships/hyperlink" Target="https://osf.io/d2ba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bene@unm.ed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Data Curation -</a:t>
            </a:r>
            <a:br>
              <a:rPr lang="en-US" dirty="0" smtClean="0"/>
            </a:br>
            <a:r>
              <a:rPr lang="en-US" dirty="0" smtClean="0"/>
              <a:t>Session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commons.esipfed.org</a:t>
            </a:r>
            <a:r>
              <a:rPr lang="en-US" dirty="0"/>
              <a:t>/node/9112</a:t>
            </a:r>
          </a:p>
        </p:txBody>
      </p:sp>
    </p:spTree>
    <p:extLst>
      <p:ext uri="{BB962C8B-B14F-4D97-AF65-F5344CB8AC3E}">
        <p14:creationId xmlns:p14="http://schemas.microsoft.com/office/powerpoint/2010/main" val="4137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077" y="1503123"/>
            <a:ext cx="11235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Identify </a:t>
            </a:r>
            <a:r>
              <a:rPr lang="en-US" sz="2800" i="1" dirty="0"/>
              <a:t>key individuals </a:t>
            </a:r>
            <a:r>
              <a:rPr lang="en-US" sz="2800" dirty="0"/>
              <a:t>in a data curation project that have the requisite knowledge and motivation to do the job and get out of their </a:t>
            </a:r>
            <a:r>
              <a:rPr lang="en-US" sz="2800" dirty="0" smtClean="0"/>
              <a:t>way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Identify </a:t>
            </a:r>
            <a:r>
              <a:rPr lang="en-US" sz="2800" dirty="0"/>
              <a:t>the most </a:t>
            </a:r>
            <a:r>
              <a:rPr lang="en-US" sz="2800" i="1" dirty="0"/>
              <a:t>effective method(s) for maintaining close communication</a:t>
            </a:r>
            <a:r>
              <a:rPr lang="en-US" sz="2800" dirty="0"/>
              <a:t> and </a:t>
            </a:r>
            <a:r>
              <a:rPr lang="en-US" sz="2800" dirty="0" smtClean="0"/>
              <a:t>use them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i="1" dirty="0" smtClean="0"/>
              <a:t>Delivery</a:t>
            </a:r>
            <a:r>
              <a:rPr lang="en-US" sz="2800" b="1" i="1" dirty="0"/>
              <a:t>, access, use and citation </a:t>
            </a:r>
            <a:r>
              <a:rPr lang="en-US" sz="2800" dirty="0"/>
              <a:t>of research data are the primary measures of </a:t>
            </a:r>
            <a:r>
              <a:rPr lang="en-US" sz="2800" dirty="0" smtClean="0"/>
              <a:t>success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Design</a:t>
            </a:r>
            <a:r>
              <a:rPr lang="en-US" sz="2800" dirty="0" smtClean="0"/>
              <a:t> </a:t>
            </a:r>
            <a:r>
              <a:rPr lang="en-US" sz="2800" dirty="0"/>
              <a:t>principles that enable steady delivery of incremental improvements to research data discovery, access and use should be consistent </a:t>
            </a:r>
            <a:r>
              <a:rPr lang="en-US" sz="2800" i="1" dirty="0"/>
              <a:t>with a sustainable level of effort and funding from sponsors, data creators and curators, and </a:t>
            </a:r>
            <a:r>
              <a:rPr lang="en-US" sz="2800" i="1" dirty="0" smtClean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2544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077" y="1503123"/>
            <a:ext cx="11235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Continuous </a:t>
            </a:r>
            <a:r>
              <a:rPr lang="en-US" sz="2800" dirty="0"/>
              <a:t>attention to </a:t>
            </a:r>
            <a:r>
              <a:rPr lang="en-US" sz="2800" i="1" dirty="0"/>
              <a:t>technical excellence </a:t>
            </a:r>
            <a:r>
              <a:rPr lang="en-US" sz="2800" dirty="0"/>
              <a:t>and good design enhances </a:t>
            </a:r>
            <a:r>
              <a:rPr lang="en-US" sz="2800" dirty="0" smtClean="0"/>
              <a:t>agility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Start </a:t>
            </a:r>
            <a:r>
              <a:rPr lang="en-US" sz="2800" i="1" dirty="0"/>
              <a:t>with the basics </a:t>
            </a:r>
            <a:r>
              <a:rPr lang="en-US" sz="2800" dirty="0"/>
              <a:t>and only make systems more complex as needed, while maintaining a low bar to </a:t>
            </a:r>
            <a:r>
              <a:rPr lang="en-US" sz="2800" dirty="0" smtClean="0"/>
              <a:t>entry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Continuously </a:t>
            </a:r>
            <a:r>
              <a:rPr lang="en-US" sz="2800" dirty="0"/>
              <a:t>work to develop and evolve a </a:t>
            </a:r>
            <a:r>
              <a:rPr lang="en-US" sz="2800" i="1" dirty="0"/>
              <a:t>community of data providers, curators and users </a:t>
            </a:r>
            <a:r>
              <a:rPr lang="en-US" sz="2800" dirty="0"/>
              <a:t>that all participate in the ongoing evolution of the research data systems that they interact with</a:t>
            </a:r>
          </a:p>
        </p:txBody>
      </p:sp>
    </p:spTree>
    <p:extLst>
      <p:ext uri="{BB962C8B-B14F-4D97-AF65-F5344CB8AC3E}">
        <p14:creationId xmlns:p14="http://schemas.microsoft.com/office/powerpoint/2010/main" val="3907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8" y="365125"/>
            <a:ext cx="7955183" cy="6386404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community conversation and development of </a:t>
            </a:r>
            <a:r>
              <a:rPr lang="en-US" i="1" dirty="0" smtClean="0"/>
              <a:t>shared</a:t>
            </a:r>
            <a:r>
              <a:rPr lang="en-US" dirty="0" smtClean="0"/>
              <a:t> agile data curation </a:t>
            </a:r>
            <a:r>
              <a:rPr lang="en-US" i="1" dirty="0" smtClean="0"/>
              <a:t>values and principles</a:t>
            </a:r>
            <a:endParaRPr lang="en-US" dirty="0" smtClean="0"/>
          </a:p>
          <a:p>
            <a:r>
              <a:rPr lang="en-US" dirty="0" smtClean="0"/>
              <a:t>Develop capacity to capture structured information about </a:t>
            </a:r>
            <a:r>
              <a:rPr lang="en-US" i="1" dirty="0" smtClean="0"/>
              <a:t>exemplars of agile data curation </a:t>
            </a:r>
            <a:r>
              <a:rPr lang="en-US" dirty="0" smtClean="0"/>
              <a:t>value and principles to contribute to 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development of </a:t>
            </a:r>
            <a:r>
              <a:rPr lang="is-IS" i="1" dirty="0" smtClean="0"/>
              <a:t>data curation design patterns</a:t>
            </a:r>
            <a:r>
              <a:rPr lang="is-IS" dirty="0" smtClean="0"/>
              <a:t> informed by practice and generalized for reuse in new data management and curation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Benedict – </a:t>
            </a:r>
            <a:r>
              <a:rPr lang="en-US" dirty="0" smtClean="0">
                <a:hlinkClick r:id="rId2"/>
              </a:rPr>
              <a:t>kbene@unm.edu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Lenhardt</a:t>
            </a:r>
            <a:r>
              <a:rPr lang="en-US" dirty="0"/>
              <a:t> - </a:t>
            </a:r>
            <a:r>
              <a:rPr lang="en-US" dirty="0" smtClean="0">
                <a:hlinkClick r:id="rId3"/>
              </a:rPr>
              <a:t>clenhardt@renci.org</a:t>
            </a:r>
            <a:endParaRPr lang="en-US" dirty="0" smtClean="0"/>
          </a:p>
          <a:p>
            <a:r>
              <a:rPr lang="en-US" dirty="0"/>
              <a:t>Joshua Young - </a:t>
            </a:r>
            <a:r>
              <a:rPr lang="en-US" dirty="0" smtClean="0">
                <a:hlinkClick r:id="rId4"/>
              </a:rPr>
              <a:t>jwyoung@ucar.edu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Open Science Framework Coordination Site: </a:t>
            </a:r>
            <a:r>
              <a:rPr lang="en-US" dirty="0">
                <a:hlinkClick r:id="rId5"/>
              </a:rPr>
              <a:t>https://osf.io/d2bac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Draft Case Study </a:t>
            </a:r>
            <a:br>
              <a:rPr lang="en-US" dirty="0" smtClean="0"/>
            </a:br>
            <a:r>
              <a:rPr lang="en-US" dirty="0" smtClean="0"/>
              <a:t>Capture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/forms/d/17IWFYcp63Vr74WaFL5dO3V3LgmQdPJ-qamQi3rGGxZQ/edit</a:t>
            </a:r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Draft Values &amp; Principles</a:t>
            </a:r>
            <a:br>
              <a:rPr lang="en-US" sz="8800" dirty="0" smtClean="0"/>
            </a:br>
            <a:r>
              <a:rPr lang="en-US" sz="8800" dirty="0" smtClean="0"/>
              <a:t>Survey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www.surveymonkey.com</a:t>
            </a:r>
            <a:r>
              <a:rPr lang="en-US" dirty="0"/>
              <a:t>/r/agile-values-principles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Data Curation – </a:t>
            </a:r>
            <a:br>
              <a:rPr lang="en-US" dirty="0" smtClean="0"/>
            </a:br>
            <a:r>
              <a:rPr lang="en-US" dirty="0" smtClean="0"/>
              <a:t>Conceptual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Karl Benedict, Chris </a:t>
            </a:r>
            <a:r>
              <a:rPr lang="en-US" dirty="0" err="1" smtClean="0"/>
              <a:t>Lenhardt</a:t>
            </a:r>
            <a:r>
              <a:rPr lang="en-US" dirty="0" smtClean="0"/>
              <a:t>, Joshua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</a:p>
          <a:p>
            <a:r>
              <a:rPr lang="en-US" dirty="0" smtClean="0"/>
              <a:t>Parallels with Software Development</a:t>
            </a:r>
          </a:p>
          <a:p>
            <a:r>
              <a:rPr lang="en-US" dirty="0" smtClean="0"/>
              <a:t>Conceptual Mapping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Technical Debt</a:t>
            </a:r>
          </a:p>
          <a:p>
            <a:r>
              <a:rPr lang="en-US" dirty="0" smtClean="0"/>
              <a:t>Next Steps</a:t>
            </a:r>
          </a:p>
          <a:p>
            <a:r>
              <a:rPr lang="en-US" smtClean="0"/>
              <a:t>Contact Information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046817"/>
              </p:ext>
            </p:extLst>
          </p:nvPr>
        </p:nvGraphicFramePr>
        <p:xfrm>
          <a:off x="1092200" y="-575193"/>
          <a:ext cx="10007600" cy="5510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5682" y="1377865"/>
            <a:ext cx="5521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Exponential Growth of Data</a:t>
            </a:r>
          </a:p>
          <a:p>
            <a:r>
              <a:rPr lang="en-US" sz="2800" dirty="0" smtClean="0"/>
              <a:t>Non-exponential Growth of Funding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5682" y="4506001"/>
            <a:ext cx="3615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Increased Demand For: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Documentation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Sharing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Preservation</a:t>
            </a:r>
            <a:endParaRPr lang="en-US" sz="28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676237"/>
              </p:ext>
            </p:extLst>
          </p:nvPr>
        </p:nvGraphicFramePr>
        <p:xfrm>
          <a:off x="3910904" y="3895595"/>
          <a:ext cx="8128000" cy="303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23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B739A9-BF56-7D42-AE22-5409D2AD6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39B739A9-BF56-7D42-AE22-5409D2AD6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932E33-2DFB-A945-BE71-22004F9F6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DA932E33-2DFB-A945-BE71-22004F9F6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21060E-DF08-1D43-99CE-7EFDFFE1F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graphicEl>
                                              <a:dgm id="{6021060E-DF08-1D43-99CE-7EFDFFE1F1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A9594F-3081-4540-9815-48E8F8F23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graphicEl>
                                              <a:dgm id="{11A9594F-3081-4540-9815-48E8F8F238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6" grpId="0"/>
      <p:bldP spid="8" grpId="0"/>
      <p:bldGraphic spid="9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Parallels with Software Development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96135" y="3231715"/>
            <a:ext cx="11399729" cy="9018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146" y="349798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Engineered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70073" y="349798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Ad-hoc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0893" y="5171771"/>
            <a:ext cx="101021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Curation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097" y="1686610"/>
            <a:ext cx="1483804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 smtClean="0"/>
              <a:t>Software</a:t>
            </a:r>
          </a:p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73673" y="2705622"/>
            <a:ext cx="4444653" cy="1991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&amp; </a:t>
            </a:r>
            <a:r>
              <a:rPr lang="en-US" dirty="0" smtClean="0"/>
              <a:t>Management Tools</a:t>
            </a:r>
            <a:endParaRPr lang="en-US" dirty="0"/>
          </a:p>
          <a:p>
            <a:pPr algn="ctr"/>
            <a:r>
              <a:rPr lang="en-US" dirty="0"/>
              <a:t>Agreements &amp; Specifications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Product </a:t>
            </a:r>
            <a:r>
              <a:rPr lang="en-US" dirty="0" smtClean="0"/>
              <a:t>Delivery &amp; 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135" y="1350628"/>
            <a:ext cx="4010137" cy="175432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Long development &amp; release cycles</a:t>
            </a:r>
          </a:p>
          <a:p>
            <a:r>
              <a:rPr lang="en-US" dirty="0" smtClean="0"/>
              <a:t>Tightly coordinated development teams</a:t>
            </a:r>
          </a:p>
          <a:p>
            <a:r>
              <a:rPr lang="en-US" dirty="0" smtClean="0"/>
              <a:t>Detailed written specifications</a:t>
            </a:r>
          </a:p>
          <a:p>
            <a:r>
              <a:rPr lang="en-US" dirty="0" smtClean="0"/>
              <a:t>Dedicated documentation development</a:t>
            </a:r>
          </a:p>
          <a:p>
            <a:r>
              <a:rPr lang="en-US" dirty="0" smtClean="0"/>
              <a:t>Targeted at clearly defined target users</a:t>
            </a:r>
          </a:p>
          <a:p>
            <a:r>
              <a:rPr lang="en-US" dirty="0" smtClean="0"/>
              <a:t>High code reuse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2863" y="1350628"/>
            <a:ext cx="4173001" cy="175432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dirty="0" smtClean="0"/>
              <a:t>Continuous Development</a:t>
            </a:r>
          </a:p>
          <a:p>
            <a:pPr algn="r"/>
            <a:r>
              <a:rPr lang="en-US" dirty="0" smtClean="0"/>
              <a:t>Small-scale shared development</a:t>
            </a:r>
          </a:p>
          <a:p>
            <a:pPr algn="r"/>
            <a:r>
              <a:rPr lang="en-US" dirty="0" smtClean="0"/>
              <a:t>Continuous change in functional objective</a:t>
            </a:r>
          </a:p>
          <a:p>
            <a:pPr algn="r"/>
            <a:r>
              <a:rPr lang="en-US" dirty="0" smtClean="0"/>
              <a:t>Irregular/unstructured documentation</a:t>
            </a:r>
          </a:p>
          <a:p>
            <a:pPr algn="r"/>
            <a:r>
              <a:rPr lang="en-US" dirty="0" smtClean="0"/>
              <a:t>Developers are the users</a:t>
            </a:r>
          </a:p>
          <a:p>
            <a:pPr algn="r"/>
            <a:r>
              <a:rPr lang="en-US" dirty="0" smtClean="0"/>
              <a:t>Minimally structured and low reuse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8455" y="4653628"/>
            <a:ext cx="4817408" cy="175432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dirty="0" smtClean="0"/>
              <a:t>Focus on in-project continuous management</a:t>
            </a:r>
          </a:p>
          <a:p>
            <a:pPr algn="r"/>
            <a:r>
              <a:rPr lang="en-US" dirty="0" smtClean="0"/>
              <a:t>Individual-scale data management structure</a:t>
            </a:r>
          </a:p>
          <a:p>
            <a:pPr algn="r"/>
            <a:r>
              <a:rPr lang="en-US" dirty="0" smtClean="0"/>
              <a:t>Objective aligned with immediate analysis needs</a:t>
            </a:r>
          </a:p>
          <a:p>
            <a:pPr algn="r"/>
            <a:r>
              <a:rPr lang="en-US" dirty="0" smtClean="0"/>
              <a:t>Unstructured documentation</a:t>
            </a:r>
          </a:p>
          <a:p>
            <a:pPr algn="r"/>
            <a:r>
              <a:rPr lang="en-US" dirty="0" smtClean="0"/>
              <a:t>Managers are users</a:t>
            </a:r>
          </a:p>
          <a:p>
            <a:pPr algn="r"/>
            <a:r>
              <a:rPr lang="en-US" dirty="0" smtClean="0"/>
              <a:t>Local (research team) reuse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6135" y="4653628"/>
            <a:ext cx="3994107" cy="175432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Long development &amp; release cycles</a:t>
            </a:r>
          </a:p>
          <a:p>
            <a:r>
              <a:rPr lang="en-US" dirty="0" smtClean="0"/>
              <a:t>Division of labor around data lifecycle</a:t>
            </a:r>
          </a:p>
          <a:p>
            <a:r>
              <a:rPr lang="en-US" dirty="0" smtClean="0"/>
              <a:t>Detailed written specifications</a:t>
            </a:r>
          </a:p>
          <a:p>
            <a:r>
              <a:rPr lang="en-US" dirty="0" smtClean="0"/>
              <a:t>Dedicated documentation development</a:t>
            </a:r>
          </a:p>
          <a:p>
            <a:r>
              <a:rPr lang="en-US" dirty="0" smtClean="0"/>
              <a:t>Targeted at clearly defined target users</a:t>
            </a:r>
          </a:p>
          <a:p>
            <a:r>
              <a:rPr lang="en-US" dirty="0" smtClean="0"/>
              <a:t>High degree of discovery &amp; reuse</a:t>
            </a:r>
          </a:p>
        </p:txBody>
      </p:sp>
      <p:sp>
        <p:nvSpPr>
          <p:cNvPr id="20" name="Oval 19"/>
          <p:cNvSpPr/>
          <p:nvPr/>
        </p:nvSpPr>
        <p:spPr>
          <a:xfrm>
            <a:off x="3190010" y="1252893"/>
            <a:ext cx="5786244" cy="4897096"/>
          </a:xfrm>
          <a:prstGeom prst="ellipse">
            <a:avLst/>
          </a:prstGeom>
          <a:gradFill flip="none" rotWithShape="1">
            <a:gsLst>
              <a:gs pos="0">
                <a:srgbClr val="3A9BA8"/>
              </a:gs>
              <a:gs pos="23000">
                <a:schemeClr val="accent1">
                  <a:lumMod val="89000"/>
                  <a:alpha val="86000"/>
                </a:schemeClr>
              </a:gs>
              <a:gs pos="69000">
                <a:schemeClr val="accent1">
                  <a:lumMod val="75000"/>
                  <a:alpha val="20000"/>
                </a:schemeClr>
              </a:gs>
              <a:gs pos="97000">
                <a:srgbClr val="2E7A84">
                  <a:alpha val="25098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Agile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547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Conceptual Mapping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" y="1825625"/>
            <a:ext cx="11849622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4000" b="1" i="1" dirty="0"/>
              <a:t>Individuals and interactions </a:t>
            </a:r>
            <a:r>
              <a:rPr lang="en-US" sz="4000" dirty="0"/>
              <a:t>over processes and </a:t>
            </a:r>
            <a:r>
              <a:rPr lang="en-US" sz="4000" dirty="0" smtClean="0"/>
              <a:t>tools</a:t>
            </a:r>
          </a:p>
          <a:p>
            <a:pPr marL="0" indent="0" algn="ctr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4000" b="1" i="1" dirty="0" smtClean="0"/>
              <a:t>Working </a:t>
            </a:r>
            <a:r>
              <a:rPr lang="en-US" sz="4000" b="1" i="1" dirty="0"/>
              <a:t>software </a:t>
            </a:r>
            <a:r>
              <a:rPr lang="en-US" sz="4000" dirty="0"/>
              <a:t>over comprehensive </a:t>
            </a:r>
            <a:r>
              <a:rPr lang="en-US" sz="4000" dirty="0" smtClean="0"/>
              <a:t>documentation</a:t>
            </a:r>
          </a:p>
          <a:p>
            <a:pPr marL="0" indent="0" algn="ctr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4000" b="1" i="1" dirty="0" smtClean="0"/>
              <a:t>Customer </a:t>
            </a:r>
            <a:r>
              <a:rPr lang="en-US" sz="4000" b="1" i="1" dirty="0"/>
              <a:t>collaboration </a:t>
            </a:r>
            <a:r>
              <a:rPr lang="en-US" sz="4000" dirty="0"/>
              <a:t>over contract </a:t>
            </a:r>
            <a:r>
              <a:rPr lang="en-US" sz="4000" dirty="0" smtClean="0"/>
              <a:t>negotiation</a:t>
            </a:r>
          </a:p>
          <a:p>
            <a:pPr marL="0" indent="0" algn="ctr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4000" b="1" i="1" dirty="0" smtClean="0"/>
              <a:t>Responding </a:t>
            </a:r>
            <a:r>
              <a:rPr lang="en-US" sz="4000" b="1" i="1" dirty="0"/>
              <a:t>to change </a:t>
            </a:r>
            <a:r>
              <a:rPr lang="en-US" sz="4000" dirty="0"/>
              <a:t>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7555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077" y="1503123"/>
            <a:ext cx="112358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Maximize </a:t>
            </a:r>
            <a:r>
              <a:rPr lang="en-US" sz="2800" dirty="0"/>
              <a:t>the </a:t>
            </a:r>
            <a:r>
              <a:rPr lang="en-US" sz="2800" i="1" dirty="0"/>
              <a:t>impact</a:t>
            </a:r>
            <a:r>
              <a:rPr lang="en-US" sz="2800" dirty="0"/>
              <a:t> of research data through accelerated capacity for </a:t>
            </a:r>
            <a:r>
              <a:rPr lang="en-US" sz="2800" i="1" dirty="0"/>
              <a:t>discovery, access and use </a:t>
            </a:r>
            <a:r>
              <a:rPr lang="en-US" sz="2800" dirty="0"/>
              <a:t>of valuable </a:t>
            </a:r>
            <a:r>
              <a:rPr lang="en-US" sz="2800" dirty="0" smtClean="0"/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Expect </a:t>
            </a:r>
            <a:r>
              <a:rPr lang="en-US" sz="2800" i="1" dirty="0"/>
              <a:t>unanticipated needs</a:t>
            </a:r>
            <a:r>
              <a:rPr lang="en-US" sz="2800" dirty="0"/>
              <a:t> for and uses of research data (and documentation) and develop flexible systems to support new uses and users without significant </a:t>
            </a:r>
            <a:r>
              <a:rPr lang="en-US" sz="2800" dirty="0" smtClean="0"/>
              <a:t>modifications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Facilitate </a:t>
            </a:r>
            <a:r>
              <a:rPr lang="en-US" sz="2800" i="1" dirty="0"/>
              <a:t>automated interaction </a:t>
            </a:r>
            <a:r>
              <a:rPr lang="en-US" sz="2800" dirty="0"/>
              <a:t>with data and metadata assets through well documented public web services that enable disintermediated use and reuse of research </a:t>
            </a:r>
            <a:r>
              <a:rPr lang="en-US" sz="2800" dirty="0" smtClean="0"/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Data </a:t>
            </a:r>
            <a:r>
              <a:rPr lang="en-US" sz="2800" i="1" dirty="0"/>
              <a:t>creators and data curators should work closely</a:t>
            </a:r>
            <a:r>
              <a:rPr lang="en-US" sz="2800" dirty="0"/>
              <a:t> throughout planning, research and preservation activities to ensure the most efficient and streamlined </a:t>
            </a:r>
            <a:r>
              <a:rPr lang="en-US" sz="2800" dirty="0" smtClean="0"/>
              <a:t>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71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2713</TotalTime>
  <Words>848</Words>
  <Application>Microsoft Macintosh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Arial</vt:lpstr>
      <vt:lpstr>Depth</vt:lpstr>
      <vt:lpstr>Agile Data Curation - Session Introduction</vt:lpstr>
      <vt:lpstr>PowerPoint Presentation</vt:lpstr>
      <vt:lpstr>Agile Data Curation –  Conceptual Foundation</vt:lpstr>
      <vt:lpstr>Overview</vt:lpstr>
      <vt:lpstr>What’s the Problem?</vt:lpstr>
      <vt:lpstr>Parallels with Software Development</vt:lpstr>
      <vt:lpstr>Conceptual Mapping</vt:lpstr>
      <vt:lpstr>Agile Software Values</vt:lpstr>
      <vt:lpstr>Principles</vt:lpstr>
      <vt:lpstr>Principles</vt:lpstr>
      <vt:lpstr>Principles</vt:lpstr>
      <vt:lpstr>Technical Debt</vt:lpstr>
      <vt:lpstr>Next Steps</vt:lpstr>
      <vt:lpstr>Contact Us …</vt:lpstr>
      <vt:lpstr>PowerPoint Presentation</vt:lpstr>
      <vt:lpstr>Draft Case Study  Capture Form</vt:lpstr>
      <vt:lpstr>Draft Values &amp; Principles Survey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Data Curation –  Conceptual Foundation</dc:title>
  <dc:creator>Karl Benedict</dc:creator>
  <cp:lastModifiedBy>Karl Benedict</cp:lastModifiedBy>
  <cp:revision>25</cp:revision>
  <dcterms:created xsi:type="dcterms:W3CDTF">2016-07-19T13:21:53Z</dcterms:created>
  <dcterms:modified xsi:type="dcterms:W3CDTF">2016-07-22T14:07:38Z</dcterms:modified>
</cp:coreProperties>
</file>