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256" r:id="rId2"/>
    <p:sldId id="306" r:id="rId3"/>
    <p:sldId id="343" r:id="rId4"/>
    <p:sldId id="327" r:id="rId5"/>
    <p:sldId id="328" r:id="rId6"/>
    <p:sldId id="307" r:id="rId7"/>
    <p:sldId id="326" r:id="rId8"/>
    <p:sldId id="345" r:id="rId9"/>
    <p:sldId id="340" r:id="rId10"/>
    <p:sldId id="341" r:id="rId11"/>
    <p:sldId id="346" r:id="rId12"/>
    <p:sldId id="329" r:id="rId13"/>
    <p:sldId id="298" r:id="rId14"/>
    <p:sldId id="330" r:id="rId15"/>
    <p:sldId id="331" r:id="rId16"/>
    <p:sldId id="332" r:id="rId17"/>
    <p:sldId id="333" r:id="rId18"/>
    <p:sldId id="302" r:id="rId19"/>
    <p:sldId id="334" r:id="rId20"/>
    <p:sldId id="342" r:id="rId21"/>
    <p:sldId id="335" r:id="rId22"/>
    <p:sldId id="336" r:id="rId23"/>
    <p:sldId id="350" r:id="rId24"/>
    <p:sldId id="339" r:id="rId25"/>
    <p:sldId id="337" r:id="rId26"/>
    <p:sldId id="348" r:id="rId27"/>
    <p:sldId id="349" r:id="rId28"/>
    <p:sldId id="351" r:id="rId29"/>
    <p:sldId id="352" r:id="rId30"/>
    <p:sldId id="338" r:id="rId31"/>
  </p:sldIdLst>
  <p:sldSz cx="9144000" cy="6858000" type="screen4x3"/>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9569"/>
    <p:restoredTop sz="86424"/>
  </p:normalViewPr>
  <p:slideViewPr>
    <p:cSldViewPr>
      <p:cViewPr>
        <p:scale>
          <a:sx n="177" d="100"/>
          <a:sy n="177" d="100"/>
        </p:scale>
        <p:origin x="3136" y="608"/>
      </p:cViewPr>
      <p:guideLst>
        <p:guide orient="horz" pos="2160"/>
        <p:guide pos="2880"/>
      </p:guideLst>
    </p:cSldViewPr>
  </p:slideViewPr>
  <p:outlineViewPr>
    <p:cViewPr>
      <p:scale>
        <a:sx n="33" d="100"/>
        <a:sy n="33" d="100"/>
      </p:scale>
      <p:origin x="0" y="-1154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389633-34A3-A643-B45C-54E0C58F3484}" type="datetimeFigureOut">
              <a:rPr lang="en-US" smtClean="0"/>
              <a:t>8/17/18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2D0F51-5BAE-4846-B848-74D581A8019D}" type="slidenum">
              <a:rPr lang="en-US" smtClean="0"/>
              <a:t>‹nr.›</a:t>
            </a:fld>
            <a:endParaRPr lang="en-US"/>
          </a:p>
        </p:txBody>
      </p:sp>
    </p:spTree>
    <p:extLst>
      <p:ext uri="{BB962C8B-B14F-4D97-AF65-F5344CB8AC3E}">
        <p14:creationId xmlns:p14="http://schemas.microsoft.com/office/powerpoint/2010/main" val="40292004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BE0BE2-F866-478B-8F62-48FFEA19E8BA}" type="datetimeFigureOut">
              <a:rPr lang="da-DK" smtClean="0"/>
              <a:t>17/08/2018</a:t>
            </a:fld>
            <a:endParaRPr lang="da-D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A226D3-A6CE-4C84-A4CA-DEBA4E7A48A3}" type="slidenum">
              <a:rPr lang="da-DK" smtClean="0"/>
              <a:t>‹nr.›</a:t>
            </a:fld>
            <a:endParaRPr lang="da-DK"/>
          </a:p>
        </p:txBody>
      </p:sp>
    </p:spTree>
    <p:extLst>
      <p:ext uri="{BB962C8B-B14F-4D97-AF65-F5344CB8AC3E}">
        <p14:creationId xmlns:p14="http://schemas.microsoft.com/office/powerpoint/2010/main" val="30410507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a:t>
            </a:fld>
            <a:endParaRPr lang="da-DK"/>
          </a:p>
        </p:txBody>
      </p:sp>
    </p:spTree>
    <p:extLst>
      <p:ext uri="{BB962C8B-B14F-4D97-AF65-F5344CB8AC3E}">
        <p14:creationId xmlns:p14="http://schemas.microsoft.com/office/powerpoint/2010/main" val="2299633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12</a:t>
            </a:fld>
            <a:endParaRPr lang="da-DK"/>
          </a:p>
        </p:txBody>
      </p:sp>
    </p:spTree>
    <p:extLst>
      <p:ext uri="{BB962C8B-B14F-4D97-AF65-F5344CB8AC3E}">
        <p14:creationId xmlns:p14="http://schemas.microsoft.com/office/powerpoint/2010/main" val="3604893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13</a:t>
            </a:fld>
            <a:endParaRPr lang="da-DK"/>
          </a:p>
        </p:txBody>
      </p:sp>
    </p:spTree>
    <p:extLst>
      <p:ext uri="{BB962C8B-B14F-4D97-AF65-F5344CB8AC3E}">
        <p14:creationId xmlns:p14="http://schemas.microsoft.com/office/powerpoint/2010/main" val="756730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14</a:t>
            </a:fld>
            <a:endParaRPr lang="da-DK"/>
          </a:p>
        </p:txBody>
      </p:sp>
    </p:spTree>
    <p:extLst>
      <p:ext uri="{BB962C8B-B14F-4D97-AF65-F5344CB8AC3E}">
        <p14:creationId xmlns:p14="http://schemas.microsoft.com/office/powerpoint/2010/main" val="1010093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15</a:t>
            </a:fld>
            <a:endParaRPr lang="da-DK"/>
          </a:p>
        </p:txBody>
      </p:sp>
    </p:spTree>
    <p:extLst>
      <p:ext uri="{BB962C8B-B14F-4D97-AF65-F5344CB8AC3E}">
        <p14:creationId xmlns:p14="http://schemas.microsoft.com/office/powerpoint/2010/main" val="2343105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16</a:t>
            </a:fld>
            <a:endParaRPr lang="da-DK"/>
          </a:p>
        </p:txBody>
      </p:sp>
    </p:spTree>
    <p:extLst>
      <p:ext uri="{BB962C8B-B14F-4D97-AF65-F5344CB8AC3E}">
        <p14:creationId xmlns:p14="http://schemas.microsoft.com/office/powerpoint/2010/main" val="350946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17</a:t>
            </a:fld>
            <a:endParaRPr lang="da-DK"/>
          </a:p>
        </p:txBody>
      </p:sp>
    </p:spTree>
    <p:extLst>
      <p:ext uri="{BB962C8B-B14F-4D97-AF65-F5344CB8AC3E}">
        <p14:creationId xmlns:p14="http://schemas.microsoft.com/office/powerpoint/2010/main" val="3458719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18</a:t>
            </a:fld>
            <a:endParaRPr lang="da-DK"/>
          </a:p>
        </p:txBody>
      </p:sp>
    </p:spTree>
    <p:extLst>
      <p:ext uri="{BB962C8B-B14F-4D97-AF65-F5344CB8AC3E}">
        <p14:creationId xmlns:p14="http://schemas.microsoft.com/office/powerpoint/2010/main" val="2945963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19</a:t>
            </a:fld>
            <a:endParaRPr lang="da-DK"/>
          </a:p>
        </p:txBody>
      </p:sp>
    </p:spTree>
    <p:extLst>
      <p:ext uri="{BB962C8B-B14F-4D97-AF65-F5344CB8AC3E}">
        <p14:creationId xmlns:p14="http://schemas.microsoft.com/office/powerpoint/2010/main" val="3474412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20</a:t>
            </a:fld>
            <a:endParaRPr lang="da-DK"/>
          </a:p>
        </p:txBody>
      </p:sp>
    </p:spTree>
    <p:extLst>
      <p:ext uri="{BB962C8B-B14F-4D97-AF65-F5344CB8AC3E}">
        <p14:creationId xmlns:p14="http://schemas.microsoft.com/office/powerpoint/2010/main" val="328172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21</a:t>
            </a:fld>
            <a:endParaRPr lang="da-DK"/>
          </a:p>
        </p:txBody>
      </p:sp>
    </p:spTree>
    <p:extLst>
      <p:ext uri="{BB962C8B-B14F-4D97-AF65-F5344CB8AC3E}">
        <p14:creationId xmlns:p14="http://schemas.microsoft.com/office/powerpoint/2010/main" val="2432465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a:t>
            </a:fld>
            <a:endParaRPr lang="da-DK"/>
          </a:p>
        </p:txBody>
      </p:sp>
    </p:spTree>
    <p:extLst>
      <p:ext uri="{BB962C8B-B14F-4D97-AF65-F5344CB8AC3E}">
        <p14:creationId xmlns:p14="http://schemas.microsoft.com/office/powerpoint/2010/main" val="1233023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22</a:t>
            </a:fld>
            <a:endParaRPr lang="da-DK"/>
          </a:p>
        </p:txBody>
      </p:sp>
    </p:spTree>
    <p:extLst>
      <p:ext uri="{BB962C8B-B14F-4D97-AF65-F5344CB8AC3E}">
        <p14:creationId xmlns:p14="http://schemas.microsoft.com/office/powerpoint/2010/main" val="3458835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23</a:t>
            </a:fld>
            <a:endParaRPr lang="da-DK"/>
          </a:p>
        </p:txBody>
      </p:sp>
    </p:spTree>
    <p:extLst>
      <p:ext uri="{BB962C8B-B14F-4D97-AF65-F5344CB8AC3E}">
        <p14:creationId xmlns:p14="http://schemas.microsoft.com/office/powerpoint/2010/main" val="2678475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24</a:t>
            </a:fld>
            <a:endParaRPr lang="da-DK"/>
          </a:p>
        </p:txBody>
      </p:sp>
    </p:spTree>
    <p:extLst>
      <p:ext uri="{BB962C8B-B14F-4D97-AF65-F5344CB8AC3E}">
        <p14:creationId xmlns:p14="http://schemas.microsoft.com/office/powerpoint/2010/main" val="79620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25</a:t>
            </a:fld>
            <a:endParaRPr lang="da-DK"/>
          </a:p>
        </p:txBody>
      </p:sp>
    </p:spTree>
    <p:extLst>
      <p:ext uri="{BB962C8B-B14F-4D97-AF65-F5344CB8AC3E}">
        <p14:creationId xmlns:p14="http://schemas.microsoft.com/office/powerpoint/2010/main" val="2100038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26</a:t>
            </a:fld>
            <a:endParaRPr lang="da-DK"/>
          </a:p>
        </p:txBody>
      </p:sp>
    </p:spTree>
    <p:extLst>
      <p:ext uri="{BB962C8B-B14F-4D97-AF65-F5344CB8AC3E}">
        <p14:creationId xmlns:p14="http://schemas.microsoft.com/office/powerpoint/2010/main" val="1246404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29</a:t>
            </a:fld>
            <a:endParaRPr lang="da-DK"/>
          </a:p>
        </p:txBody>
      </p:sp>
    </p:spTree>
    <p:extLst>
      <p:ext uri="{BB962C8B-B14F-4D97-AF65-F5344CB8AC3E}">
        <p14:creationId xmlns:p14="http://schemas.microsoft.com/office/powerpoint/2010/main" val="4256369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30</a:t>
            </a:fld>
            <a:endParaRPr lang="da-DK"/>
          </a:p>
        </p:txBody>
      </p:sp>
    </p:spTree>
    <p:extLst>
      <p:ext uri="{BB962C8B-B14F-4D97-AF65-F5344CB8AC3E}">
        <p14:creationId xmlns:p14="http://schemas.microsoft.com/office/powerpoint/2010/main" val="1288909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3</a:t>
            </a:fld>
            <a:endParaRPr lang="da-DK"/>
          </a:p>
        </p:txBody>
      </p:sp>
    </p:spTree>
    <p:extLst>
      <p:ext uri="{BB962C8B-B14F-4D97-AF65-F5344CB8AC3E}">
        <p14:creationId xmlns:p14="http://schemas.microsoft.com/office/powerpoint/2010/main" val="1233023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4</a:t>
            </a:fld>
            <a:endParaRPr lang="da-DK"/>
          </a:p>
        </p:txBody>
      </p:sp>
    </p:spTree>
    <p:extLst>
      <p:ext uri="{BB962C8B-B14F-4D97-AF65-F5344CB8AC3E}">
        <p14:creationId xmlns:p14="http://schemas.microsoft.com/office/powerpoint/2010/main" val="1338577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5</a:t>
            </a:fld>
            <a:endParaRPr lang="da-DK"/>
          </a:p>
        </p:txBody>
      </p:sp>
    </p:spTree>
    <p:extLst>
      <p:ext uri="{BB962C8B-B14F-4D97-AF65-F5344CB8AC3E}">
        <p14:creationId xmlns:p14="http://schemas.microsoft.com/office/powerpoint/2010/main" val="3436794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6</a:t>
            </a:fld>
            <a:endParaRPr lang="da-DK"/>
          </a:p>
        </p:txBody>
      </p:sp>
    </p:spTree>
    <p:extLst>
      <p:ext uri="{BB962C8B-B14F-4D97-AF65-F5344CB8AC3E}">
        <p14:creationId xmlns:p14="http://schemas.microsoft.com/office/powerpoint/2010/main" val="705389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7</a:t>
            </a:fld>
            <a:endParaRPr lang="da-DK"/>
          </a:p>
        </p:txBody>
      </p:sp>
    </p:spTree>
    <p:extLst>
      <p:ext uri="{BB962C8B-B14F-4D97-AF65-F5344CB8AC3E}">
        <p14:creationId xmlns:p14="http://schemas.microsoft.com/office/powerpoint/2010/main" val="3782177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9</a:t>
            </a:fld>
            <a:endParaRPr lang="da-DK"/>
          </a:p>
        </p:txBody>
      </p:sp>
    </p:spTree>
    <p:extLst>
      <p:ext uri="{BB962C8B-B14F-4D97-AF65-F5344CB8AC3E}">
        <p14:creationId xmlns:p14="http://schemas.microsoft.com/office/powerpoint/2010/main" val="3782177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0FA226D3-A6CE-4C84-A4CA-DEBA4E7A48A3}" type="slidenum">
              <a:rPr lang="da-DK" smtClean="0"/>
              <a:t>10</a:t>
            </a:fld>
            <a:endParaRPr lang="da-DK"/>
          </a:p>
        </p:txBody>
      </p:sp>
    </p:spTree>
    <p:extLst>
      <p:ext uri="{BB962C8B-B14F-4D97-AF65-F5344CB8AC3E}">
        <p14:creationId xmlns:p14="http://schemas.microsoft.com/office/powerpoint/2010/main" val="1113305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8251BEF4-6EC1-4145-89AC-DEE4631919A6}" type="datetime1">
              <a:rPr lang="da-DK" smtClean="0"/>
              <a:t>17/08/2018</a:t>
            </a:fld>
            <a:endParaRPr lang="da-DK"/>
          </a:p>
        </p:txBody>
      </p:sp>
      <p:sp>
        <p:nvSpPr>
          <p:cNvPr id="5" name="Footer Placeholder 4"/>
          <p:cNvSpPr>
            <a:spLocks noGrp="1"/>
          </p:cNvSpPr>
          <p:nvPr>
            <p:ph type="ftr" sz="quarter" idx="11"/>
          </p:nvPr>
        </p:nvSpPr>
        <p:spPr/>
        <p:txBody>
          <a:bodyPr/>
          <a:lstStyle/>
          <a:p>
            <a:r>
              <a:rPr lang="da-DK"/>
              <a:t>Big Data in Economics</a:t>
            </a:r>
          </a:p>
        </p:txBody>
      </p:sp>
      <p:sp>
        <p:nvSpPr>
          <p:cNvPr id="6" name="Slide Number Placeholder 5"/>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23648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7B4C5A95-6C5D-3941-B881-8E36644BC908}" type="datetime1">
              <a:rPr lang="da-DK" smtClean="0"/>
              <a:t>17/08/2018</a:t>
            </a:fld>
            <a:endParaRPr lang="da-DK"/>
          </a:p>
        </p:txBody>
      </p:sp>
      <p:sp>
        <p:nvSpPr>
          <p:cNvPr id="5" name="Footer Placeholder 4"/>
          <p:cNvSpPr>
            <a:spLocks noGrp="1"/>
          </p:cNvSpPr>
          <p:nvPr>
            <p:ph type="ftr" sz="quarter" idx="11"/>
          </p:nvPr>
        </p:nvSpPr>
        <p:spPr/>
        <p:txBody>
          <a:bodyPr/>
          <a:lstStyle/>
          <a:p>
            <a:r>
              <a:rPr lang="da-DK"/>
              <a:t>Big Data in Economics</a:t>
            </a:r>
          </a:p>
        </p:txBody>
      </p:sp>
      <p:sp>
        <p:nvSpPr>
          <p:cNvPr id="6" name="Slide Number Placeholder 5"/>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57003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07E41F13-8CAE-5742-9EAB-63F179D5D088}" type="datetime1">
              <a:rPr lang="da-DK" smtClean="0"/>
              <a:t>17/08/2018</a:t>
            </a:fld>
            <a:endParaRPr lang="da-DK"/>
          </a:p>
        </p:txBody>
      </p:sp>
      <p:sp>
        <p:nvSpPr>
          <p:cNvPr id="5" name="Footer Placeholder 4"/>
          <p:cNvSpPr>
            <a:spLocks noGrp="1"/>
          </p:cNvSpPr>
          <p:nvPr>
            <p:ph type="ftr" sz="quarter" idx="11"/>
          </p:nvPr>
        </p:nvSpPr>
        <p:spPr/>
        <p:txBody>
          <a:bodyPr/>
          <a:lstStyle/>
          <a:p>
            <a:r>
              <a:rPr lang="da-DK"/>
              <a:t>Big Data in Economics</a:t>
            </a:r>
          </a:p>
        </p:txBody>
      </p:sp>
      <p:sp>
        <p:nvSpPr>
          <p:cNvPr id="6" name="Slide Number Placeholder 5"/>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1947109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14CBFA24-8DE3-8A4D-A711-5EA69368D6A4}" type="datetime1">
              <a:rPr lang="da-DK" smtClean="0"/>
              <a:t>17/08/2018</a:t>
            </a:fld>
            <a:endParaRPr lang="da-DK"/>
          </a:p>
        </p:txBody>
      </p:sp>
      <p:sp>
        <p:nvSpPr>
          <p:cNvPr id="5" name="Footer Placeholder 4"/>
          <p:cNvSpPr>
            <a:spLocks noGrp="1"/>
          </p:cNvSpPr>
          <p:nvPr>
            <p:ph type="ftr" sz="quarter" idx="11"/>
          </p:nvPr>
        </p:nvSpPr>
        <p:spPr/>
        <p:txBody>
          <a:bodyPr/>
          <a:lstStyle/>
          <a:p>
            <a:r>
              <a:rPr lang="da-DK"/>
              <a:t>Big Data in Economics</a:t>
            </a:r>
          </a:p>
        </p:txBody>
      </p:sp>
      <p:sp>
        <p:nvSpPr>
          <p:cNvPr id="6" name="Slide Number Placeholder 5"/>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449218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6CFF55-FE0A-C047-8CCF-F7E9DAD95EEC}" type="datetime1">
              <a:rPr lang="da-DK" smtClean="0"/>
              <a:t>17/08/2018</a:t>
            </a:fld>
            <a:endParaRPr lang="da-DK"/>
          </a:p>
        </p:txBody>
      </p:sp>
      <p:sp>
        <p:nvSpPr>
          <p:cNvPr id="5" name="Footer Placeholder 4"/>
          <p:cNvSpPr>
            <a:spLocks noGrp="1"/>
          </p:cNvSpPr>
          <p:nvPr>
            <p:ph type="ftr" sz="quarter" idx="11"/>
          </p:nvPr>
        </p:nvSpPr>
        <p:spPr/>
        <p:txBody>
          <a:bodyPr/>
          <a:lstStyle/>
          <a:p>
            <a:r>
              <a:rPr lang="da-DK"/>
              <a:t>Big Data in Economics</a:t>
            </a:r>
          </a:p>
        </p:txBody>
      </p:sp>
      <p:sp>
        <p:nvSpPr>
          <p:cNvPr id="6" name="Slide Number Placeholder 5"/>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31254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F04908BF-3553-534C-BBBB-D27A9D1CAB96}" type="datetime1">
              <a:rPr lang="da-DK" smtClean="0"/>
              <a:t>17/08/2018</a:t>
            </a:fld>
            <a:endParaRPr lang="da-DK"/>
          </a:p>
        </p:txBody>
      </p:sp>
      <p:sp>
        <p:nvSpPr>
          <p:cNvPr id="6" name="Footer Placeholder 5"/>
          <p:cNvSpPr>
            <a:spLocks noGrp="1"/>
          </p:cNvSpPr>
          <p:nvPr>
            <p:ph type="ftr" sz="quarter" idx="11"/>
          </p:nvPr>
        </p:nvSpPr>
        <p:spPr/>
        <p:txBody>
          <a:bodyPr/>
          <a:lstStyle/>
          <a:p>
            <a:r>
              <a:rPr lang="da-DK"/>
              <a:t>Big Data in Economics</a:t>
            </a:r>
          </a:p>
        </p:txBody>
      </p:sp>
      <p:sp>
        <p:nvSpPr>
          <p:cNvPr id="7" name="Slide Number Placeholder 6"/>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2702319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C3F9A131-0247-524E-BAB9-FCA202CB38F2}" type="datetime1">
              <a:rPr lang="da-DK" smtClean="0"/>
              <a:t>17/08/2018</a:t>
            </a:fld>
            <a:endParaRPr lang="da-DK"/>
          </a:p>
        </p:txBody>
      </p:sp>
      <p:sp>
        <p:nvSpPr>
          <p:cNvPr id="8" name="Footer Placeholder 7"/>
          <p:cNvSpPr>
            <a:spLocks noGrp="1"/>
          </p:cNvSpPr>
          <p:nvPr>
            <p:ph type="ftr" sz="quarter" idx="11"/>
          </p:nvPr>
        </p:nvSpPr>
        <p:spPr/>
        <p:txBody>
          <a:bodyPr/>
          <a:lstStyle/>
          <a:p>
            <a:r>
              <a:rPr lang="da-DK"/>
              <a:t>Big Data in Economics</a:t>
            </a:r>
          </a:p>
        </p:txBody>
      </p:sp>
      <p:sp>
        <p:nvSpPr>
          <p:cNvPr id="9" name="Slide Number Placeholder 8"/>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699675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5F0D95DC-CF5B-C442-B3FE-6FA5DA104A41}" type="datetime1">
              <a:rPr lang="da-DK" smtClean="0"/>
              <a:t>17/08/2018</a:t>
            </a:fld>
            <a:endParaRPr lang="da-DK"/>
          </a:p>
        </p:txBody>
      </p:sp>
      <p:sp>
        <p:nvSpPr>
          <p:cNvPr id="4" name="Footer Placeholder 3"/>
          <p:cNvSpPr>
            <a:spLocks noGrp="1"/>
          </p:cNvSpPr>
          <p:nvPr>
            <p:ph type="ftr" sz="quarter" idx="11"/>
          </p:nvPr>
        </p:nvSpPr>
        <p:spPr/>
        <p:txBody>
          <a:bodyPr/>
          <a:lstStyle/>
          <a:p>
            <a:r>
              <a:rPr lang="da-DK"/>
              <a:t>Big Data in Economics</a:t>
            </a:r>
          </a:p>
        </p:txBody>
      </p:sp>
      <p:sp>
        <p:nvSpPr>
          <p:cNvPr id="5" name="Slide Number Placeholder 4"/>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420288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D45EA-8E7F-4743-A36A-64F698E3D776}" type="datetime1">
              <a:rPr lang="da-DK" smtClean="0"/>
              <a:t>17/08/2018</a:t>
            </a:fld>
            <a:endParaRPr lang="da-DK"/>
          </a:p>
        </p:txBody>
      </p:sp>
      <p:sp>
        <p:nvSpPr>
          <p:cNvPr id="3" name="Footer Placeholder 2"/>
          <p:cNvSpPr>
            <a:spLocks noGrp="1"/>
          </p:cNvSpPr>
          <p:nvPr>
            <p:ph type="ftr" sz="quarter" idx="11"/>
          </p:nvPr>
        </p:nvSpPr>
        <p:spPr/>
        <p:txBody>
          <a:bodyPr/>
          <a:lstStyle/>
          <a:p>
            <a:r>
              <a:rPr lang="da-DK"/>
              <a:t>Big Data in Economics</a:t>
            </a:r>
          </a:p>
        </p:txBody>
      </p:sp>
      <p:sp>
        <p:nvSpPr>
          <p:cNvPr id="4" name="Slide Number Placeholder 3"/>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2464961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3E584B-B55D-C84E-9B32-2DAD3E5BBCAC}" type="datetime1">
              <a:rPr lang="da-DK" smtClean="0"/>
              <a:t>17/08/2018</a:t>
            </a:fld>
            <a:endParaRPr lang="da-DK"/>
          </a:p>
        </p:txBody>
      </p:sp>
      <p:sp>
        <p:nvSpPr>
          <p:cNvPr id="6" name="Footer Placeholder 5"/>
          <p:cNvSpPr>
            <a:spLocks noGrp="1"/>
          </p:cNvSpPr>
          <p:nvPr>
            <p:ph type="ftr" sz="quarter" idx="11"/>
          </p:nvPr>
        </p:nvSpPr>
        <p:spPr/>
        <p:txBody>
          <a:bodyPr/>
          <a:lstStyle/>
          <a:p>
            <a:r>
              <a:rPr lang="da-DK"/>
              <a:t>Big Data in Economics</a:t>
            </a:r>
          </a:p>
        </p:txBody>
      </p:sp>
      <p:sp>
        <p:nvSpPr>
          <p:cNvPr id="7" name="Slide Number Placeholder 6"/>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771324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D346DC-6D8A-024B-92A3-191B37994F51}" type="datetime1">
              <a:rPr lang="da-DK" smtClean="0"/>
              <a:t>17/08/2018</a:t>
            </a:fld>
            <a:endParaRPr lang="da-DK"/>
          </a:p>
        </p:txBody>
      </p:sp>
      <p:sp>
        <p:nvSpPr>
          <p:cNvPr id="6" name="Footer Placeholder 5"/>
          <p:cNvSpPr>
            <a:spLocks noGrp="1"/>
          </p:cNvSpPr>
          <p:nvPr>
            <p:ph type="ftr" sz="quarter" idx="11"/>
          </p:nvPr>
        </p:nvSpPr>
        <p:spPr/>
        <p:txBody>
          <a:bodyPr/>
          <a:lstStyle/>
          <a:p>
            <a:r>
              <a:rPr lang="da-DK"/>
              <a:t>Big Data in Economics</a:t>
            </a:r>
          </a:p>
        </p:txBody>
      </p:sp>
      <p:sp>
        <p:nvSpPr>
          <p:cNvPr id="7" name="Slide Number Placeholder 6"/>
          <p:cNvSpPr>
            <a:spLocks noGrp="1"/>
          </p:cNvSpPr>
          <p:nvPr>
            <p:ph type="sldNum" sz="quarter" idx="12"/>
          </p:nvPr>
        </p:nvSpPr>
        <p:spPr/>
        <p:txBody>
          <a:bodyPr/>
          <a:lstStyle/>
          <a:p>
            <a:fld id="{0651E5EA-C0CD-48C8-9E3A-C80CB46AEF88}" type="slidenum">
              <a:rPr lang="da-DK" smtClean="0"/>
              <a:t>‹nr.›</a:t>
            </a:fld>
            <a:endParaRPr lang="da-DK"/>
          </a:p>
        </p:txBody>
      </p:sp>
    </p:spTree>
    <p:extLst>
      <p:ext uri="{BB962C8B-B14F-4D97-AF65-F5344CB8AC3E}">
        <p14:creationId xmlns:p14="http://schemas.microsoft.com/office/powerpoint/2010/main" val="252421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678ECB-2E45-A747-8C55-96A8E3BC6AE8}" type="datetime1">
              <a:rPr lang="da-DK" smtClean="0"/>
              <a:t>17/08/2018</a:t>
            </a:fld>
            <a:endParaRPr lang="da-D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a-DK"/>
              <a:t>Big Data in Economics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1E5EA-C0CD-48C8-9E3A-C80CB46AEF88}" type="slidenum">
              <a:rPr lang="da-DK" smtClean="0"/>
              <a:t>‹nr.›</a:t>
            </a:fld>
            <a:endParaRPr lang="da-DK"/>
          </a:p>
        </p:txBody>
      </p:sp>
    </p:spTree>
    <p:extLst>
      <p:ext uri="{BB962C8B-B14F-4D97-AF65-F5344CB8AC3E}">
        <p14:creationId xmlns:p14="http://schemas.microsoft.com/office/powerpoint/2010/main" val="2011301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pnas.org/content/110/15/5802.short"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datafloq.com/read/re-identifying-anonymous-people-with-big-data/228"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http://science.sciencemag.org/content/347/6221/536.full?ijkey=4rZ2eFPUrlLGw&amp;keytype=ref&amp;siteid=sci"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www.reuters.com/article/us-microsoft-linkedin-ruling-idUSKCN1AU2BV?il=0"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hyperlink" Target="https://www.courthousenews.com/linkedin-takes-data-scraping-fight-to-ninth-circuit/" TargetMode="External"/><Relationship Id="rId4" Type="http://schemas.openxmlformats.org/officeDocument/2006/relationships/hyperlink" Target="https://www.eff.org/deeplinks/2018/04/scraping-just-automated-access-and-everyone-does-it"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reuters.com/article/us-microsoft-linkedin-ruling-idUSKCN1AU2BV?il=0"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hyperlink" Target="https://www.courthousenews.com/linkedin-takes-data-scraping-fight-to-ninth-circuit/" TargetMode="External"/><Relationship Id="rId4" Type="http://schemas.openxmlformats.org/officeDocument/2006/relationships/hyperlink" Target="https://www.eff.org/deeplinks/2018/04/scraping-just-automated-access-and-everyone-does-i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qz.com/504474/a-swiss-health-insurer-is-testing-fitness-trackers-that-could-penalize-inactive-people/"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personalization.ccs.neu.edu/papers/price_discrimination.pdf"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ec.europa.eu/justice/data-protec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8800"/>
            <a:ext cx="7772400" cy="1755775"/>
          </a:xfrm>
        </p:spPr>
        <p:txBody>
          <a:bodyPr>
            <a:normAutofit fontScale="90000"/>
          </a:bodyPr>
          <a:lstStyle/>
          <a:p>
            <a:r>
              <a:rPr lang="da-DK" dirty="0"/>
              <a:t>Social Data Science</a:t>
            </a:r>
            <a:br>
              <a:rPr lang="da-DK" dirty="0"/>
            </a:br>
            <a:r>
              <a:rPr lang="da-DK" dirty="0"/>
              <a:t>Law, </a:t>
            </a:r>
            <a:r>
              <a:rPr lang="da-DK" dirty="0" err="1"/>
              <a:t>Privacy</a:t>
            </a:r>
            <a:r>
              <a:rPr lang="da-DK" dirty="0"/>
              <a:t> and </a:t>
            </a:r>
            <a:r>
              <a:rPr lang="da-DK" dirty="0" err="1"/>
              <a:t>Ethics</a:t>
            </a:r>
            <a:r>
              <a:rPr lang="da-DK" dirty="0"/>
              <a:t> in Big Data </a:t>
            </a:r>
            <a:r>
              <a:rPr lang="da-DK" dirty="0" err="1"/>
              <a:t>Production</a:t>
            </a:r>
            <a:r>
              <a:rPr lang="da-DK" dirty="0"/>
              <a:t> and </a:t>
            </a:r>
            <a:r>
              <a:rPr lang="da-DK" dirty="0" err="1"/>
              <a:t>Use</a:t>
            </a:r>
            <a:endParaRPr lang="da-DK" dirty="0"/>
          </a:p>
        </p:txBody>
      </p:sp>
      <p:sp>
        <p:nvSpPr>
          <p:cNvPr id="3" name="Subtitle 2"/>
          <p:cNvSpPr>
            <a:spLocks noGrp="1"/>
          </p:cNvSpPr>
          <p:nvPr>
            <p:ph type="subTitle" idx="1"/>
          </p:nvPr>
        </p:nvSpPr>
        <p:spPr/>
        <p:txBody>
          <a:bodyPr/>
          <a:lstStyle/>
          <a:p>
            <a:r>
              <a:rPr lang="da-DK" dirty="0"/>
              <a:t>David Dreyer Lassen</a:t>
            </a:r>
          </a:p>
          <a:p>
            <a:r>
              <a:rPr lang="da-DK" dirty="0"/>
              <a:t>UCPH ECON</a:t>
            </a:r>
          </a:p>
          <a:p>
            <a:r>
              <a:rPr lang="da-DK" dirty="0"/>
              <a:t>August 17, 2017</a:t>
            </a:r>
          </a:p>
        </p:txBody>
      </p:sp>
    </p:spTree>
    <p:extLst>
      <p:ext uri="{BB962C8B-B14F-4D97-AF65-F5344CB8AC3E}">
        <p14:creationId xmlns:p14="http://schemas.microsoft.com/office/powerpoint/2010/main" val="1256066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a-DK" dirty="0" err="1"/>
              <a:t>Example:What</a:t>
            </a:r>
            <a:r>
              <a:rPr lang="da-DK" dirty="0"/>
              <a:t> </a:t>
            </a:r>
            <a:r>
              <a:rPr lang="da-DK" dirty="0" err="1"/>
              <a:t>can</a:t>
            </a:r>
            <a:r>
              <a:rPr lang="da-DK" dirty="0"/>
              <a:t> </a:t>
            </a:r>
            <a:r>
              <a:rPr lang="da-DK" dirty="0" err="1"/>
              <a:t>we</a:t>
            </a:r>
            <a:r>
              <a:rPr lang="da-DK" dirty="0"/>
              <a:t> know from Facebook-</a:t>
            </a:r>
            <a:r>
              <a:rPr lang="da-DK" dirty="0" err="1"/>
              <a:t>likes</a:t>
            </a:r>
            <a:r>
              <a:rPr lang="da-DK" dirty="0"/>
              <a:t>?</a:t>
            </a:r>
          </a:p>
        </p:txBody>
      </p:sp>
      <p:sp>
        <p:nvSpPr>
          <p:cNvPr id="3" name="Content Placeholder 2"/>
          <p:cNvSpPr>
            <a:spLocks noGrp="1"/>
          </p:cNvSpPr>
          <p:nvPr>
            <p:ph sz="half" idx="1"/>
          </p:nvPr>
        </p:nvSpPr>
        <p:spPr/>
        <p:txBody>
          <a:bodyPr>
            <a:normAutofit fontScale="77500" lnSpcReduction="20000"/>
          </a:bodyPr>
          <a:lstStyle/>
          <a:p>
            <a:r>
              <a:rPr lang="da-DK" dirty="0" err="1"/>
              <a:t>Quite</a:t>
            </a:r>
            <a:r>
              <a:rPr lang="da-DK" dirty="0"/>
              <a:t> a </a:t>
            </a:r>
            <a:r>
              <a:rPr lang="da-DK" dirty="0" err="1"/>
              <a:t>lot</a:t>
            </a:r>
            <a:endParaRPr lang="da-DK" dirty="0"/>
          </a:p>
          <a:p>
            <a:r>
              <a:rPr lang="en-US" dirty="0">
                <a:hlinkClick r:id="rId3"/>
              </a:rPr>
              <a:t>“Private traits and attributes are predictable from digital records of human behavior”</a:t>
            </a:r>
            <a:r>
              <a:rPr lang="en-US" dirty="0"/>
              <a:t> </a:t>
            </a:r>
            <a:r>
              <a:rPr lang="en-US" dirty="0" err="1"/>
              <a:t>Kosinski</a:t>
            </a:r>
            <a:r>
              <a:rPr lang="en-US" dirty="0"/>
              <a:t> et al. PNAS 2013.</a:t>
            </a:r>
          </a:p>
          <a:p>
            <a:r>
              <a:rPr lang="en-US" dirty="0"/>
              <a:t>58,000 volunteers gave access to Facebook-likes, demographic info + took psychometric test</a:t>
            </a:r>
            <a:endParaRPr lang="da-DK" dirty="0"/>
          </a:p>
        </p:txBody>
      </p:sp>
      <p:sp>
        <p:nvSpPr>
          <p:cNvPr id="4" name="Content Placeholder 3"/>
          <p:cNvSpPr>
            <a:spLocks noGrp="1"/>
          </p:cNvSpPr>
          <p:nvPr>
            <p:ph sz="half" idx="2"/>
          </p:nvPr>
        </p:nvSpPr>
        <p:spPr/>
        <p:txBody>
          <a:bodyPr>
            <a:normAutofit fontScale="77500" lnSpcReduction="20000"/>
          </a:bodyPr>
          <a:lstStyle/>
          <a:p>
            <a:r>
              <a:rPr lang="da-DK" dirty="0" err="1"/>
              <a:t>Results</a:t>
            </a:r>
            <a:r>
              <a:rPr lang="da-DK" dirty="0"/>
              <a:t>: Facebook-</a:t>
            </a:r>
            <a:r>
              <a:rPr lang="da-DK" dirty="0" err="1"/>
              <a:t>likes</a:t>
            </a:r>
            <a:r>
              <a:rPr lang="da-DK" dirty="0"/>
              <a:t> -&gt; stat </a:t>
            </a:r>
            <a:r>
              <a:rPr lang="da-DK" dirty="0" err="1"/>
              <a:t>learning</a:t>
            </a:r>
            <a:r>
              <a:rPr lang="da-DK" dirty="0"/>
              <a:t> model </a:t>
            </a:r>
            <a:r>
              <a:rPr lang="da-DK" dirty="0" err="1"/>
              <a:t>that</a:t>
            </a:r>
            <a:r>
              <a:rPr lang="da-DK" dirty="0"/>
              <a:t> </a:t>
            </a:r>
            <a:r>
              <a:rPr lang="da-DK" dirty="0" err="1"/>
              <a:t>correctly</a:t>
            </a:r>
            <a:r>
              <a:rPr lang="da-DK" dirty="0"/>
              <a:t> </a:t>
            </a:r>
            <a:r>
              <a:rPr lang="da-DK" dirty="0" err="1"/>
              <a:t>predicts</a:t>
            </a:r>
            <a:endParaRPr lang="da-DK" dirty="0"/>
          </a:p>
          <a:p>
            <a:pPr lvl="1"/>
            <a:r>
              <a:rPr lang="da-DK" dirty="0" err="1"/>
              <a:t>Sexual</a:t>
            </a:r>
            <a:r>
              <a:rPr lang="da-DK" dirty="0"/>
              <a:t> </a:t>
            </a:r>
            <a:r>
              <a:rPr lang="da-DK" dirty="0" err="1"/>
              <a:t>orientation</a:t>
            </a:r>
            <a:r>
              <a:rPr lang="da-DK" dirty="0"/>
              <a:t> 88%</a:t>
            </a:r>
          </a:p>
          <a:p>
            <a:pPr lvl="1"/>
            <a:r>
              <a:rPr lang="da-DK" dirty="0" err="1"/>
              <a:t>Afri</a:t>
            </a:r>
            <a:r>
              <a:rPr lang="da-DK" dirty="0"/>
              <a:t>-Am vs </a:t>
            </a:r>
            <a:r>
              <a:rPr lang="da-DK" dirty="0" err="1"/>
              <a:t>Causcasian</a:t>
            </a:r>
            <a:r>
              <a:rPr lang="da-DK" dirty="0"/>
              <a:t> 95%</a:t>
            </a:r>
          </a:p>
          <a:p>
            <a:pPr lvl="1"/>
            <a:r>
              <a:rPr lang="da-DK" dirty="0"/>
              <a:t>Dem vs. </a:t>
            </a:r>
            <a:r>
              <a:rPr lang="da-DK" dirty="0" err="1"/>
              <a:t>Rep</a:t>
            </a:r>
            <a:r>
              <a:rPr lang="da-DK" dirty="0"/>
              <a:t> 85 %</a:t>
            </a:r>
          </a:p>
          <a:p>
            <a:r>
              <a:rPr lang="da-DK" dirty="0"/>
              <a:t>As </a:t>
            </a:r>
            <a:r>
              <a:rPr lang="da-DK" dirty="0" err="1"/>
              <a:t>good</a:t>
            </a:r>
            <a:r>
              <a:rPr lang="da-DK" dirty="0"/>
              <a:t> as personality test for </a:t>
            </a:r>
            <a:r>
              <a:rPr lang="da-DK" dirty="0" err="1"/>
              <a:t>traits</a:t>
            </a:r>
            <a:endParaRPr lang="da-DK" dirty="0"/>
          </a:p>
          <a:p>
            <a:r>
              <a:rPr lang="da-DK" dirty="0" err="1"/>
              <a:t>Implications</a:t>
            </a:r>
            <a:r>
              <a:rPr lang="da-DK" dirty="0"/>
              <a:t> for </a:t>
            </a:r>
            <a:r>
              <a:rPr lang="da-DK" dirty="0" err="1"/>
              <a:t>privacy</a:t>
            </a:r>
            <a:r>
              <a:rPr lang="da-DK" dirty="0"/>
              <a:t> and online </a:t>
            </a:r>
            <a:r>
              <a:rPr lang="da-DK" dirty="0" err="1"/>
              <a:t>behavior</a:t>
            </a:r>
            <a:r>
              <a:rPr lang="da-DK" dirty="0"/>
              <a:t>?</a:t>
            </a:r>
          </a:p>
          <a:p>
            <a:r>
              <a:rPr lang="da-DK" dirty="0" err="1"/>
              <a:t>What</a:t>
            </a:r>
            <a:r>
              <a:rPr lang="da-DK" dirty="0"/>
              <a:t> if </a:t>
            </a:r>
            <a:r>
              <a:rPr lang="da-DK" dirty="0" err="1"/>
              <a:t>these</a:t>
            </a:r>
            <a:r>
              <a:rPr lang="da-DK" dirty="0"/>
              <a:t> data </a:t>
            </a:r>
            <a:r>
              <a:rPr lang="da-DK" dirty="0" err="1"/>
              <a:t>were</a:t>
            </a:r>
            <a:r>
              <a:rPr lang="da-DK" dirty="0"/>
              <a:t> </a:t>
            </a:r>
            <a:r>
              <a:rPr lang="da-DK" dirty="0" err="1"/>
              <a:t>passed</a:t>
            </a:r>
            <a:r>
              <a:rPr lang="da-DK" dirty="0"/>
              <a:t> on to private </a:t>
            </a:r>
            <a:r>
              <a:rPr lang="da-DK" dirty="0" err="1"/>
              <a:t>companies</a:t>
            </a:r>
            <a:r>
              <a:rPr lang="da-DK" dirty="0"/>
              <a:t> and </a:t>
            </a:r>
            <a:r>
              <a:rPr lang="da-DK" dirty="0" err="1"/>
              <a:t>political</a:t>
            </a:r>
            <a:r>
              <a:rPr lang="da-DK" dirty="0"/>
              <a:t> parties? (Cambridge </a:t>
            </a:r>
            <a:r>
              <a:rPr lang="da-DK" dirty="0" err="1"/>
              <a:t>Analytica</a:t>
            </a:r>
            <a:r>
              <a:rPr lang="da-DK" dirty="0"/>
              <a:t>)</a:t>
            </a:r>
          </a:p>
        </p:txBody>
      </p:sp>
      <p:sp>
        <p:nvSpPr>
          <p:cNvPr id="5" name="Footer Placeholder 4"/>
          <p:cNvSpPr>
            <a:spLocks noGrp="1"/>
          </p:cNvSpPr>
          <p:nvPr>
            <p:ph type="ftr" sz="quarter" idx="11"/>
          </p:nvPr>
        </p:nvSpPr>
        <p:spPr/>
        <p:txBody>
          <a:bodyPr/>
          <a:lstStyle/>
          <a:p>
            <a:r>
              <a:rPr lang="da-DK"/>
              <a:t>Big Data in Economics</a:t>
            </a:r>
          </a:p>
        </p:txBody>
      </p:sp>
    </p:spTree>
    <p:extLst>
      <p:ext uri="{BB962C8B-B14F-4D97-AF65-F5344CB8AC3E}">
        <p14:creationId xmlns:p14="http://schemas.microsoft.com/office/powerpoint/2010/main" val="538658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Apropos of Facebook</a:t>
            </a:r>
          </a:p>
        </p:txBody>
      </p:sp>
      <p:sp>
        <p:nvSpPr>
          <p:cNvPr id="3" name="Pladsholder til indhold 2"/>
          <p:cNvSpPr>
            <a:spLocks noGrp="1"/>
          </p:cNvSpPr>
          <p:nvPr>
            <p:ph sz="half" idx="1"/>
          </p:nvPr>
        </p:nvSpPr>
        <p:spPr/>
        <p:txBody>
          <a:bodyPr/>
          <a:lstStyle/>
          <a:p>
            <a:r>
              <a:rPr lang="da-DK" dirty="0"/>
              <a:t>EU DPD </a:t>
            </a:r>
            <a:r>
              <a:rPr lang="da-DK" dirty="0" err="1"/>
              <a:t>posits</a:t>
            </a:r>
            <a:r>
              <a:rPr lang="da-DK" dirty="0"/>
              <a:t> a right to data </a:t>
            </a:r>
            <a:r>
              <a:rPr lang="da-DK" dirty="0" err="1"/>
              <a:t>portability</a:t>
            </a:r>
            <a:endParaRPr lang="da-DK" dirty="0"/>
          </a:p>
          <a:p>
            <a:r>
              <a:rPr lang="da-DK" dirty="0"/>
              <a:t>This </a:t>
            </a:r>
            <a:r>
              <a:rPr lang="da-DK" dirty="0" err="1"/>
              <a:t>means</a:t>
            </a:r>
            <a:r>
              <a:rPr lang="da-DK" dirty="0"/>
              <a:t>: </a:t>
            </a:r>
            <a:r>
              <a:rPr lang="da-DK" dirty="0" err="1"/>
              <a:t>easier</a:t>
            </a:r>
            <a:r>
              <a:rPr lang="da-DK" dirty="0"/>
              <a:t> to </a:t>
            </a:r>
            <a:r>
              <a:rPr lang="da-DK" dirty="0" err="1"/>
              <a:t>move</a:t>
            </a:r>
            <a:r>
              <a:rPr lang="da-DK" dirty="0"/>
              <a:t> </a:t>
            </a:r>
            <a:r>
              <a:rPr lang="da-DK" dirty="0" err="1"/>
              <a:t>personal</a:t>
            </a:r>
            <a:r>
              <a:rPr lang="da-DK" dirty="0"/>
              <a:t> data from </a:t>
            </a:r>
            <a:r>
              <a:rPr lang="da-DK" dirty="0" err="1"/>
              <a:t>one</a:t>
            </a:r>
            <a:r>
              <a:rPr lang="da-DK" dirty="0"/>
              <a:t> </a:t>
            </a:r>
            <a:r>
              <a:rPr lang="da-DK" dirty="0" err="1"/>
              <a:t>provider</a:t>
            </a:r>
            <a:r>
              <a:rPr lang="da-DK" dirty="0"/>
              <a:t> to </a:t>
            </a:r>
            <a:r>
              <a:rPr lang="da-DK" dirty="0" err="1"/>
              <a:t>another</a:t>
            </a:r>
            <a:r>
              <a:rPr lang="da-DK" dirty="0"/>
              <a:t>, </a:t>
            </a:r>
            <a:r>
              <a:rPr lang="da-DK" dirty="0" err="1"/>
              <a:t>incl</a:t>
            </a:r>
            <a:r>
              <a:rPr lang="da-DK" dirty="0"/>
              <a:t> social </a:t>
            </a:r>
            <a:r>
              <a:rPr lang="da-DK" dirty="0" err="1"/>
              <a:t>networks</a:t>
            </a:r>
            <a:endParaRPr lang="da-DK" dirty="0"/>
          </a:p>
          <a:p>
            <a:r>
              <a:rPr lang="da-DK" dirty="0" err="1"/>
              <a:t>Compare</a:t>
            </a:r>
            <a:r>
              <a:rPr lang="da-DK" dirty="0"/>
              <a:t>: Phone </a:t>
            </a:r>
            <a:r>
              <a:rPr lang="da-DK" dirty="0" err="1"/>
              <a:t>companies</a:t>
            </a:r>
            <a:endParaRPr lang="da-DK" dirty="0"/>
          </a:p>
        </p:txBody>
      </p:sp>
      <p:sp>
        <p:nvSpPr>
          <p:cNvPr id="4" name="Pladsholder til indhold 3"/>
          <p:cNvSpPr>
            <a:spLocks noGrp="1"/>
          </p:cNvSpPr>
          <p:nvPr>
            <p:ph sz="half" idx="2"/>
          </p:nvPr>
        </p:nvSpPr>
        <p:spPr/>
        <p:txBody>
          <a:bodyPr/>
          <a:lstStyle/>
          <a:p>
            <a:r>
              <a:rPr lang="da-DK" dirty="0" err="1"/>
              <a:t>Interesting</a:t>
            </a:r>
            <a:r>
              <a:rPr lang="da-DK" dirty="0"/>
              <a:t> </a:t>
            </a:r>
            <a:r>
              <a:rPr lang="da-DK" dirty="0" err="1"/>
              <a:t>regulatory</a:t>
            </a:r>
            <a:r>
              <a:rPr lang="da-DK" dirty="0"/>
              <a:t> </a:t>
            </a:r>
            <a:r>
              <a:rPr lang="da-DK" dirty="0" err="1"/>
              <a:t>consequences</a:t>
            </a:r>
            <a:endParaRPr lang="da-DK" dirty="0"/>
          </a:p>
          <a:p>
            <a:r>
              <a:rPr lang="da-DK" dirty="0"/>
              <a:t>Old </a:t>
            </a:r>
            <a:r>
              <a:rPr lang="da-DK" dirty="0" err="1"/>
              <a:t>days</a:t>
            </a:r>
            <a:r>
              <a:rPr lang="da-DK" dirty="0"/>
              <a:t>: Phone </a:t>
            </a:r>
            <a:r>
              <a:rPr lang="da-DK" dirty="0" err="1"/>
              <a:t>companies</a:t>
            </a:r>
            <a:r>
              <a:rPr lang="da-DK" dirty="0"/>
              <a:t> </a:t>
            </a:r>
            <a:r>
              <a:rPr lang="da-DK" dirty="0" err="1"/>
              <a:t>owned</a:t>
            </a:r>
            <a:r>
              <a:rPr lang="da-DK" dirty="0"/>
              <a:t> </a:t>
            </a:r>
            <a:r>
              <a:rPr lang="da-DK" dirty="0" err="1"/>
              <a:t>phone</a:t>
            </a:r>
            <a:r>
              <a:rPr lang="da-DK" dirty="0"/>
              <a:t> </a:t>
            </a:r>
            <a:r>
              <a:rPr lang="da-DK" dirty="0" err="1"/>
              <a:t>number</a:t>
            </a:r>
            <a:r>
              <a:rPr lang="da-DK" dirty="0"/>
              <a:t>, large </a:t>
            </a:r>
            <a:r>
              <a:rPr lang="da-DK" dirty="0" err="1"/>
              <a:t>costs</a:t>
            </a:r>
            <a:r>
              <a:rPr lang="da-DK" dirty="0"/>
              <a:t> if </a:t>
            </a:r>
            <a:r>
              <a:rPr lang="da-DK" dirty="0" err="1"/>
              <a:t>switching</a:t>
            </a:r>
            <a:r>
              <a:rPr lang="da-DK" dirty="0"/>
              <a:t>. Now, </a:t>
            </a:r>
            <a:r>
              <a:rPr lang="da-DK" dirty="0" err="1"/>
              <a:t>individually</a:t>
            </a:r>
            <a:r>
              <a:rPr lang="da-DK" dirty="0"/>
              <a:t> </a:t>
            </a:r>
            <a:r>
              <a:rPr lang="da-DK" dirty="0" err="1"/>
              <a:t>owned</a:t>
            </a:r>
            <a:endParaRPr lang="da-DK" dirty="0"/>
          </a:p>
          <a:p>
            <a:r>
              <a:rPr lang="da-DK" dirty="0" err="1"/>
              <a:t>Could</a:t>
            </a:r>
            <a:r>
              <a:rPr lang="da-DK" dirty="0"/>
              <a:t> </a:t>
            </a:r>
            <a:r>
              <a:rPr lang="da-DK" dirty="0" err="1"/>
              <a:t>one</a:t>
            </a:r>
            <a:r>
              <a:rPr lang="da-DK" dirty="0"/>
              <a:t> </a:t>
            </a:r>
            <a:r>
              <a:rPr lang="da-DK" dirty="0" err="1"/>
              <a:t>own</a:t>
            </a:r>
            <a:r>
              <a:rPr lang="da-DK" dirty="0"/>
              <a:t> </a:t>
            </a:r>
            <a:r>
              <a:rPr lang="da-DK" dirty="0" err="1"/>
              <a:t>one’s</a:t>
            </a:r>
            <a:r>
              <a:rPr lang="da-DK" dirty="0"/>
              <a:t> social </a:t>
            </a:r>
            <a:r>
              <a:rPr lang="da-DK" dirty="0" err="1"/>
              <a:t>graph</a:t>
            </a:r>
            <a:r>
              <a:rPr lang="da-DK" dirty="0"/>
              <a:t>?</a:t>
            </a:r>
          </a:p>
        </p:txBody>
      </p:sp>
      <p:sp>
        <p:nvSpPr>
          <p:cNvPr id="5" name="Pladsholder til sidefod 4"/>
          <p:cNvSpPr>
            <a:spLocks noGrp="1"/>
          </p:cNvSpPr>
          <p:nvPr>
            <p:ph type="ftr" sz="quarter" idx="11"/>
          </p:nvPr>
        </p:nvSpPr>
        <p:spPr/>
        <p:txBody>
          <a:bodyPr/>
          <a:lstStyle/>
          <a:p>
            <a:r>
              <a:rPr lang="da-DK"/>
              <a:t>Big Data in Economics</a:t>
            </a:r>
          </a:p>
        </p:txBody>
      </p:sp>
    </p:spTree>
    <p:extLst>
      <p:ext uri="{BB962C8B-B14F-4D97-AF65-F5344CB8AC3E}">
        <p14:creationId xmlns:p14="http://schemas.microsoft.com/office/powerpoint/2010/main" val="1005805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a-DK" dirty="0"/>
              <a:t>Special for DK: No </a:t>
            </a:r>
            <a:r>
              <a:rPr lang="da-DK" dirty="0" err="1"/>
              <a:t>need</a:t>
            </a:r>
            <a:r>
              <a:rPr lang="da-DK" dirty="0"/>
              <a:t> for </a:t>
            </a:r>
            <a:r>
              <a:rPr lang="da-DK" dirty="0" err="1"/>
              <a:t>informed</a:t>
            </a:r>
            <a:r>
              <a:rPr lang="da-DK" dirty="0"/>
              <a:t> </a:t>
            </a:r>
            <a:r>
              <a:rPr lang="da-DK" dirty="0" err="1"/>
              <a:t>consent</a:t>
            </a:r>
            <a:r>
              <a:rPr lang="da-DK" dirty="0"/>
              <a:t> on </a:t>
            </a:r>
            <a:r>
              <a:rPr lang="da-DK" dirty="0" err="1"/>
              <a:t>processed</a:t>
            </a:r>
            <a:r>
              <a:rPr lang="da-DK" dirty="0"/>
              <a:t> data</a:t>
            </a:r>
          </a:p>
        </p:txBody>
      </p:sp>
      <p:sp>
        <p:nvSpPr>
          <p:cNvPr id="3" name="Pladsholder til indhold 2"/>
          <p:cNvSpPr>
            <a:spLocks noGrp="1"/>
          </p:cNvSpPr>
          <p:nvPr>
            <p:ph sz="half" idx="1"/>
          </p:nvPr>
        </p:nvSpPr>
        <p:spPr/>
        <p:txBody>
          <a:bodyPr>
            <a:normAutofit fontScale="77500" lnSpcReduction="20000"/>
          </a:bodyPr>
          <a:lstStyle/>
          <a:p>
            <a:r>
              <a:rPr lang="da-DK" dirty="0"/>
              <a:t>§ 5. Oplysninger skal behandles i overensstemmelse med god databehandlingsskik.    Stk. 2. Indsamling af oplysninger skal ske til udtrykkeligt angivne og saglige formål, og senere behandling må ikke være uforenelig med disse formål. Senere behandling af oplysninger, der alene sker i historisk, statistisk eller videnskabeligt øjemed, anses ikke for uforenelig med de formål, hvortil oplysningerne er indsamlet.</a:t>
            </a:r>
          </a:p>
        </p:txBody>
      </p:sp>
      <p:sp>
        <p:nvSpPr>
          <p:cNvPr id="5" name="Pladsholder til sidefod 4"/>
          <p:cNvSpPr>
            <a:spLocks noGrp="1"/>
          </p:cNvSpPr>
          <p:nvPr>
            <p:ph type="ftr" sz="quarter" idx="11"/>
          </p:nvPr>
        </p:nvSpPr>
        <p:spPr/>
        <p:txBody>
          <a:bodyPr/>
          <a:lstStyle/>
          <a:p>
            <a:r>
              <a:rPr lang="da-DK"/>
              <a:t>Big Data in Economics</a:t>
            </a:r>
          </a:p>
        </p:txBody>
      </p:sp>
      <p:sp>
        <p:nvSpPr>
          <p:cNvPr id="6" name="Pladsholder til indhold 2"/>
          <p:cNvSpPr>
            <a:spLocks noGrp="1"/>
          </p:cNvSpPr>
          <p:nvPr>
            <p:ph sz="half" idx="1"/>
          </p:nvPr>
        </p:nvSpPr>
        <p:spPr>
          <a:xfrm>
            <a:off x="4495800" y="1600199"/>
            <a:ext cx="4038600" cy="4525963"/>
          </a:xfrm>
        </p:spPr>
        <p:txBody>
          <a:bodyPr>
            <a:normAutofit fontScale="70000" lnSpcReduction="20000"/>
          </a:bodyPr>
          <a:lstStyle/>
          <a:p>
            <a:r>
              <a:rPr lang="da-DK" dirty="0"/>
              <a:t>§ 5.</a:t>
            </a:r>
            <a:br>
              <a:rPr lang="da-DK" dirty="0"/>
            </a:br>
            <a:br>
              <a:rPr lang="da-DK" dirty="0"/>
            </a:br>
            <a:br>
              <a:rPr lang="da-DK" dirty="0"/>
            </a:br>
            <a:r>
              <a:rPr lang="da-DK" dirty="0"/>
              <a:t>Stk. 2. Collection of information </a:t>
            </a:r>
            <a:r>
              <a:rPr lang="da-DK" dirty="0" err="1"/>
              <a:t>can</a:t>
            </a:r>
            <a:r>
              <a:rPr lang="da-DK" dirty="0"/>
              <a:t> </a:t>
            </a:r>
            <a:r>
              <a:rPr lang="da-DK" dirty="0" err="1"/>
              <a:t>happen</a:t>
            </a:r>
            <a:r>
              <a:rPr lang="da-DK" dirty="0"/>
              <a:t> </a:t>
            </a:r>
            <a:r>
              <a:rPr lang="da-DK" dirty="0" err="1"/>
              <a:t>only</a:t>
            </a:r>
            <a:r>
              <a:rPr lang="da-DK" dirty="0"/>
              <a:t> for </a:t>
            </a:r>
            <a:r>
              <a:rPr lang="da-DK" dirty="0" err="1"/>
              <a:t>learly</a:t>
            </a:r>
            <a:r>
              <a:rPr lang="da-DK" dirty="0"/>
              <a:t> </a:t>
            </a:r>
            <a:r>
              <a:rPr lang="da-DK" dirty="0" err="1"/>
              <a:t>specified</a:t>
            </a:r>
            <a:r>
              <a:rPr lang="da-DK" dirty="0"/>
              <a:t> and </a:t>
            </a:r>
            <a:r>
              <a:rPr lang="da-DK" dirty="0" err="1"/>
              <a:t>factual</a:t>
            </a:r>
            <a:r>
              <a:rPr lang="da-DK" dirty="0"/>
              <a:t> </a:t>
            </a:r>
            <a:r>
              <a:rPr lang="da-DK" dirty="0" err="1"/>
              <a:t>reasons</a:t>
            </a:r>
            <a:r>
              <a:rPr lang="da-DK" dirty="0"/>
              <a:t>. </a:t>
            </a:r>
            <a:r>
              <a:rPr lang="da-DK" dirty="0" err="1"/>
              <a:t>Subsequent</a:t>
            </a:r>
            <a:r>
              <a:rPr lang="da-DK" dirty="0"/>
              <a:t> </a:t>
            </a:r>
            <a:r>
              <a:rPr lang="da-DK" dirty="0" err="1"/>
              <a:t>processing</a:t>
            </a:r>
            <a:r>
              <a:rPr lang="da-DK" dirty="0"/>
              <a:t> must not </a:t>
            </a:r>
            <a:r>
              <a:rPr lang="da-DK" dirty="0" err="1"/>
              <a:t>be</a:t>
            </a:r>
            <a:r>
              <a:rPr lang="da-DK" dirty="0"/>
              <a:t> in </a:t>
            </a:r>
            <a:r>
              <a:rPr lang="da-DK" dirty="0" err="1"/>
              <a:t>disagreement</a:t>
            </a:r>
            <a:r>
              <a:rPr lang="da-DK" dirty="0"/>
              <a:t> with the </a:t>
            </a:r>
            <a:r>
              <a:rPr lang="da-DK" dirty="0" err="1"/>
              <a:t>reasons</a:t>
            </a:r>
            <a:r>
              <a:rPr lang="da-DK" dirty="0"/>
              <a:t>.</a:t>
            </a:r>
            <a:br>
              <a:rPr lang="is-IS" dirty="0"/>
            </a:br>
            <a:r>
              <a:rPr lang="is-IS" dirty="0"/>
              <a:t>Subsequent processing that happens only for historical, statistical or scientific reasons are not considered in disagreement with the purpose for which data is collected.</a:t>
            </a:r>
            <a:endParaRPr lang="da-DK" dirty="0"/>
          </a:p>
        </p:txBody>
      </p:sp>
    </p:spTree>
    <p:extLst>
      <p:ext uri="{BB962C8B-B14F-4D97-AF65-F5344CB8AC3E}">
        <p14:creationId xmlns:p14="http://schemas.microsoft.com/office/powerpoint/2010/main" val="146864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data and privacy</a:t>
            </a:r>
          </a:p>
        </p:txBody>
      </p:sp>
      <p:sp>
        <p:nvSpPr>
          <p:cNvPr id="3" name="Content Placeholder 2"/>
          <p:cNvSpPr>
            <a:spLocks noGrp="1"/>
          </p:cNvSpPr>
          <p:nvPr>
            <p:ph sz="half" idx="1"/>
          </p:nvPr>
        </p:nvSpPr>
        <p:spPr/>
        <p:txBody>
          <a:bodyPr>
            <a:normAutofit/>
          </a:bodyPr>
          <a:lstStyle/>
          <a:p>
            <a:r>
              <a:rPr lang="en-US" dirty="0"/>
              <a:t>Stat Denmark: Data users cannot present data at the individual level</a:t>
            </a:r>
          </a:p>
          <a:p>
            <a:r>
              <a:rPr lang="en-US" dirty="0"/>
              <a:t>Examples</a:t>
            </a:r>
          </a:p>
          <a:p>
            <a:pPr lvl="1"/>
            <a:r>
              <a:rPr lang="en-US" dirty="0"/>
              <a:t>Max of the income distribution</a:t>
            </a:r>
          </a:p>
          <a:p>
            <a:pPr lvl="1"/>
            <a:r>
              <a:rPr lang="en-US" dirty="0"/>
              <a:t>Median of income distribution</a:t>
            </a:r>
          </a:p>
          <a:p>
            <a:pPr lvl="1"/>
            <a:r>
              <a:rPr lang="en-US" dirty="0"/>
              <a:t>Max income in parish</a:t>
            </a:r>
          </a:p>
        </p:txBody>
      </p:sp>
      <p:sp>
        <p:nvSpPr>
          <p:cNvPr id="4" name="Content Placeholder 3"/>
          <p:cNvSpPr>
            <a:spLocks noGrp="1"/>
          </p:cNvSpPr>
          <p:nvPr>
            <p:ph sz="half" idx="2"/>
          </p:nvPr>
        </p:nvSpPr>
        <p:spPr/>
        <p:txBody>
          <a:bodyPr>
            <a:normAutofit/>
          </a:bodyPr>
          <a:lstStyle/>
          <a:p>
            <a:r>
              <a:rPr lang="en-US" dirty="0"/>
              <a:t>Well-known examples of re-identification from public data</a:t>
            </a:r>
          </a:p>
          <a:p>
            <a:pPr lvl="1"/>
            <a:r>
              <a:rPr lang="en-US" dirty="0"/>
              <a:t>Often in combination with auxiliary data </a:t>
            </a:r>
          </a:p>
          <a:p>
            <a:pPr lvl="1"/>
            <a:r>
              <a:rPr lang="en-US" dirty="0"/>
              <a:t>An </a:t>
            </a:r>
            <a:r>
              <a:rPr lang="en-US" dirty="0">
                <a:hlinkClick r:id="rId3"/>
              </a:rPr>
              <a:t>overview</a:t>
            </a:r>
            <a:endParaRPr lang="en-US" dirty="0"/>
          </a:p>
          <a:p>
            <a:pPr lvl="1"/>
            <a:r>
              <a:rPr lang="en-US" dirty="0"/>
              <a:t>An </a:t>
            </a:r>
            <a:r>
              <a:rPr lang="en-US" dirty="0">
                <a:hlinkClick r:id="rId4"/>
              </a:rPr>
              <a:t>example based on credit card data</a:t>
            </a:r>
            <a:endParaRPr lang="en-US" dirty="0"/>
          </a:p>
        </p:txBody>
      </p:sp>
      <p:sp>
        <p:nvSpPr>
          <p:cNvPr id="5" name="Footer Placeholder 4"/>
          <p:cNvSpPr>
            <a:spLocks noGrp="1"/>
          </p:cNvSpPr>
          <p:nvPr>
            <p:ph type="ftr" sz="quarter" idx="11"/>
          </p:nvPr>
        </p:nvSpPr>
        <p:spPr/>
        <p:txBody>
          <a:bodyPr/>
          <a:lstStyle/>
          <a:p>
            <a:r>
              <a:rPr lang="da-DK"/>
              <a:t>Big Data in Economics</a:t>
            </a:r>
            <a:endParaRPr lang="da-DK" dirty="0"/>
          </a:p>
        </p:txBody>
      </p:sp>
    </p:spTree>
    <p:extLst>
      <p:ext uri="{BB962C8B-B14F-4D97-AF65-F5344CB8AC3E}">
        <p14:creationId xmlns:p14="http://schemas.microsoft.com/office/powerpoint/2010/main" val="2647361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Trade-offs</a:t>
            </a:r>
          </a:p>
        </p:txBody>
      </p:sp>
      <p:sp>
        <p:nvSpPr>
          <p:cNvPr id="3" name="Content Placeholder 2"/>
          <p:cNvSpPr>
            <a:spLocks noGrp="1"/>
          </p:cNvSpPr>
          <p:nvPr>
            <p:ph sz="half" idx="1"/>
          </p:nvPr>
        </p:nvSpPr>
        <p:spPr/>
        <p:txBody>
          <a:bodyPr>
            <a:normAutofit/>
          </a:bodyPr>
          <a:lstStyle/>
          <a:p>
            <a:r>
              <a:rPr lang="en-US" dirty="0"/>
              <a:t>Sometimes: Sacrifice accuracy for privacy</a:t>
            </a:r>
          </a:p>
          <a:p>
            <a:r>
              <a:rPr lang="en-US" dirty="0"/>
              <a:t>In some cases: no trade-off in analysis, only in presentation</a:t>
            </a:r>
          </a:p>
        </p:txBody>
      </p:sp>
      <p:sp>
        <p:nvSpPr>
          <p:cNvPr id="5" name="Footer Placeholder 4"/>
          <p:cNvSpPr>
            <a:spLocks noGrp="1"/>
          </p:cNvSpPr>
          <p:nvPr>
            <p:ph type="ftr" sz="quarter" idx="11"/>
          </p:nvPr>
        </p:nvSpPr>
        <p:spPr/>
        <p:txBody>
          <a:bodyPr/>
          <a:lstStyle/>
          <a:p>
            <a:r>
              <a:rPr lang="da-DK"/>
              <a:t>Big Data in Economics</a:t>
            </a:r>
            <a:endParaRPr lang="da-DK" dirty="0"/>
          </a:p>
        </p:txBody>
      </p:sp>
    </p:spTree>
    <p:extLst>
      <p:ext uri="{BB962C8B-B14F-4D97-AF65-F5344CB8AC3E}">
        <p14:creationId xmlns:p14="http://schemas.microsoft.com/office/powerpoint/2010/main" val="191350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Trade-offs</a:t>
            </a:r>
          </a:p>
        </p:txBody>
      </p:sp>
      <p:sp>
        <p:nvSpPr>
          <p:cNvPr id="3" name="Content Placeholder 2"/>
          <p:cNvSpPr>
            <a:spLocks noGrp="1"/>
          </p:cNvSpPr>
          <p:nvPr>
            <p:ph sz="half" idx="1"/>
          </p:nvPr>
        </p:nvSpPr>
        <p:spPr/>
        <p:txBody>
          <a:bodyPr>
            <a:normAutofit/>
          </a:bodyPr>
          <a:lstStyle/>
          <a:p>
            <a:r>
              <a:rPr lang="en-US" dirty="0"/>
              <a:t>Sometimes: Sacrifice accuracy for privacy</a:t>
            </a:r>
          </a:p>
          <a:p>
            <a:r>
              <a:rPr lang="en-US" dirty="0"/>
              <a:t>In some cases: no trade-off in analysis, only in presentation</a:t>
            </a:r>
          </a:p>
        </p:txBody>
      </p:sp>
      <p:sp>
        <p:nvSpPr>
          <p:cNvPr id="5" name="Footer Placeholder 4"/>
          <p:cNvSpPr>
            <a:spLocks noGrp="1"/>
          </p:cNvSpPr>
          <p:nvPr>
            <p:ph type="ftr" sz="quarter" idx="11"/>
          </p:nvPr>
        </p:nvSpPr>
        <p:spPr/>
        <p:txBody>
          <a:bodyPr/>
          <a:lstStyle/>
          <a:p>
            <a:r>
              <a:rPr lang="da-DK"/>
              <a:t>Big Data in Economics</a:t>
            </a:r>
            <a:endParaRPr lang="da-DK" dirty="0"/>
          </a:p>
        </p:txBody>
      </p:sp>
      <p:pic>
        <p:nvPicPr>
          <p:cNvPr id="7" name="Billede 6"/>
          <p:cNvPicPr>
            <a:picLocks noChangeAspect="1"/>
          </p:cNvPicPr>
          <p:nvPr/>
        </p:nvPicPr>
        <p:blipFill>
          <a:blip r:embed="rId3"/>
          <a:stretch>
            <a:fillRect/>
          </a:stretch>
        </p:blipFill>
        <p:spPr>
          <a:xfrm>
            <a:off x="0" y="57150"/>
            <a:ext cx="9144000" cy="6743700"/>
          </a:xfrm>
          <a:prstGeom prst="rect">
            <a:avLst/>
          </a:prstGeom>
        </p:spPr>
      </p:pic>
      <p:sp>
        <p:nvSpPr>
          <p:cNvPr id="4" name="Tekstfelt 3"/>
          <p:cNvSpPr txBox="1"/>
          <p:nvPr/>
        </p:nvSpPr>
        <p:spPr>
          <a:xfrm>
            <a:off x="251520" y="57150"/>
            <a:ext cx="2496902" cy="646331"/>
          </a:xfrm>
          <a:prstGeom prst="rect">
            <a:avLst/>
          </a:prstGeom>
          <a:noFill/>
        </p:spPr>
        <p:txBody>
          <a:bodyPr wrap="none" rtlCol="0">
            <a:spAutoFit/>
          </a:bodyPr>
          <a:lstStyle/>
          <a:p>
            <a:r>
              <a:rPr lang="da-DK" dirty="0"/>
              <a:t>Hariri and Lassen, 2016</a:t>
            </a:r>
          </a:p>
          <a:p>
            <a:r>
              <a:rPr lang="da-DK" dirty="0"/>
              <a:t>Public Opinion </a:t>
            </a:r>
            <a:r>
              <a:rPr lang="da-DK" dirty="0" err="1"/>
              <a:t>Quarterly</a:t>
            </a:r>
            <a:endParaRPr lang="da-DK" dirty="0"/>
          </a:p>
        </p:txBody>
      </p:sp>
    </p:spTree>
    <p:extLst>
      <p:ext uri="{BB962C8B-B14F-4D97-AF65-F5344CB8AC3E}">
        <p14:creationId xmlns:p14="http://schemas.microsoft.com/office/powerpoint/2010/main" val="282926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Trade-offs</a:t>
            </a:r>
          </a:p>
        </p:txBody>
      </p:sp>
      <p:sp>
        <p:nvSpPr>
          <p:cNvPr id="3" name="Content Placeholder 2"/>
          <p:cNvSpPr>
            <a:spLocks noGrp="1"/>
          </p:cNvSpPr>
          <p:nvPr>
            <p:ph sz="half" idx="1"/>
          </p:nvPr>
        </p:nvSpPr>
        <p:spPr/>
        <p:txBody>
          <a:bodyPr>
            <a:normAutofit fontScale="92500" lnSpcReduction="10000"/>
          </a:bodyPr>
          <a:lstStyle/>
          <a:p>
            <a:r>
              <a:rPr lang="en-US" dirty="0"/>
              <a:t>Sometimes: Sacrifice accuracy for privacy</a:t>
            </a:r>
          </a:p>
          <a:p>
            <a:r>
              <a:rPr lang="en-US" dirty="0"/>
              <a:t>In some cases: no trade-off in analysis, only in presentation</a:t>
            </a:r>
          </a:p>
          <a:p>
            <a:r>
              <a:rPr lang="en-US" dirty="0"/>
              <a:t>Sometime: only have, say, interval data</a:t>
            </a:r>
          </a:p>
          <a:p>
            <a:r>
              <a:rPr lang="en-US" dirty="0"/>
              <a:t>Danish firm data: Stat Denmark does not report figures for industries with very few firms</a:t>
            </a:r>
          </a:p>
          <a:p>
            <a:endParaRPr lang="en-US" dirty="0"/>
          </a:p>
          <a:p>
            <a:endParaRPr lang="en-US" dirty="0"/>
          </a:p>
          <a:p>
            <a:endParaRPr lang="en-US" dirty="0"/>
          </a:p>
        </p:txBody>
      </p:sp>
      <p:sp>
        <p:nvSpPr>
          <p:cNvPr id="5" name="Footer Placeholder 4"/>
          <p:cNvSpPr>
            <a:spLocks noGrp="1"/>
          </p:cNvSpPr>
          <p:nvPr>
            <p:ph type="ftr" sz="quarter" idx="11"/>
          </p:nvPr>
        </p:nvSpPr>
        <p:spPr/>
        <p:txBody>
          <a:bodyPr/>
          <a:lstStyle/>
          <a:p>
            <a:r>
              <a:rPr lang="da-DK"/>
              <a:t>Big Data in Economics</a:t>
            </a:r>
            <a:endParaRPr lang="da-DK" dirty="0"/>
          </a:p>
        </p:txBody>
      </p:sp>
      <p:sp>
        <p:nvSpPr>
          <p:cNvPr id="6" name="Content Placeholder 2"/>
          <p:cNvSpPr>
            <a:spLocks noGrp="1"/>
          </p:cNvSpPr>
          <p:nvPr>
            <p:ph sz="half" idx="1"/>
          </p:nvPr>
        </p:nvSpPr>
        <p:spPr>
          <a:xfrm>
            <a:off x="4495800" y="1618644"/>
            <a:ext cx="4038600" cy="4525963"/>
          </a:xfrm>
        </p:spPr>
        <p:txBody>
          <a:bodyPr>
            <a:normAutofit fontScale="92500" lnSpcReduction="10000"/>
          </a:bodyPr>
          <a:lstStyle/>
          <a:p>
            <a:r>
              <a:rPr lang="en-US" dirty="0"/>
              <a:t>New approaches: analysts don’t see data, but can make calculations on it</a:t>
            </a:r>
          </a:p>
          <a:p>
            <a:pPr lvl="1"/>
            <a:r>
              <a:rPr lang="en-US" dirty="0"/>
              <a:t>May limit </a:t>
            </a:r>
            <a:r>
              <a:rPr lang="en-US" i="1" dirty="0"/>
              <a:t>feel</a:t>
            </a:r>
            <a:r>
              <a:rPr lang="en-US" dirty="0"/>
              <a:t> for data</a:t>
            </a:r>
          </a:p>
          <a:p>
            <a:r>
              <a:rPr lang="en-US" dirty="0"/>
              <a:t>More general problem: how much info do we get from data under constraint of ‘no identifiability’?</a:t>
            </a:r>
            <a:br>
              <a:rPr lang="en-US" dirty="0"/>
            </a:br>
            <a:r>
              <a:rPr lang="en-US" dirty="0"/>
              <a:t>Active research area in computer science</a:t>
            </a:r>
          </a:p>
          <a:p>
            <a:endParaRPr lang="en-US" dirty="0"/>
          </a:p>
        </p:txBody>
      </p:sp>
    </p:spTree>
    <p:extLst>
      <p:ext uri="{BB962C8B-B14F-4D97-AF65-F5344CB8AC3E}">
        <p14:creationId xmlns:p14="http://schemas.microsoft.com/office/powerpoint/2010/main" val="169905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analysis of privacy</a:t>
            </a:r>
          </a:p>
        </p:txBody>
      </p:sp>
      <p:sp>
        <p:nvSpPr>
          <p:cNvPr id="3" name="Content Placeholder 2"/>
          <p:cNvSpPr>
            <a:spLocks noGrp="1"/>
          </p:cNvSpPr>
          <p:nvPr>
            <p:ph sz="half" idx="1"/>
          </p:nvPr>
        </p:nvSpPr>
        <p:spPr/>
        <p:txBody>
          <a:bodyPr>
            <a:normAutofit fontScale="92500"/>
          </a:bodyPr>
          <a:lstStyle/>
          <a:p>
            <a:r>
              <a:rPr lang="en-US" dirty="0" err="1"/>
              <a:t>Heffetz</a:t>
            </a:r>
            <a:r>
              <a:rPr lang="en-US" dirty="0"/>
              <a:t> and </a:t>
            </a:r>
            <a:r>
              <a:rPr lang="en-US" dirty="0" err="1"/>
              <a:t>Ligett</a:t>
            </a:r>
            <a:r>
              <a:rPr lang="en-US" dirty="0"/>
              <a:t>: Principles for privacy preserving data handling</a:t>
            </a:r>
          </a:p>
          <a:p>
            <a:pPr lvl="1"/>
            <a:r>
              <a:rPr lang="en-US" dirty="0"/>
              <a:t>a bit complicated in places</a:t>
            </a:r>
          </a:p>
          <a:p>
            <a:r>
              <a:rPr lang="en-US" dirty="0"/>
              <a:t>Active research area</a:t>
            </a:r>
          </a:p>
          <a:p>
            <a:pPr lvl="1"/>
            <a:r>
              <a:rPr lang="en-US" dirty="0"/>
              <a:t>Combine with mechanism design</a:t>
            </a:r>
          </a:p>
          <a:p>
            <a:pPr lvl="1"/>
            <a:r>
              <a:rPr lang="en-US" dirty="0"/>
              <a:t>Economic theory</a:t>
            </a:r>
          </a:p>
          <a:p>
            <a:pPr lvl="1"/>
            <a:r>
              <a:rPr lang="en-US" dirty="0"/>
              <a:t>Combine computer science and economics</a:t>
            </a:r>
          </a:p>
          <a:p>
            <a:endParaRPr lang="en-US" dirty="0"/>
          </a:p>
          <a:p>
            <a:endParaRPr lang="en-US" dirty="0"/>
          </a:p>
        </p:txBody>
      </p:sp>
      <p:sp>
        <p:nvSpPr>
          <p:cNvPr id="5" name="Footer Placeholder 4"/>
          <p:cNvSpPr>
            <a:spLocks noGrp="1"/>
          </p:cNvSpPr>
          <p:nvPr>
            <p:ph type="ftr" sz="quarter" idx="11"/>
          </p:nvPr>
        </p:nvSpPr>
        <p:spPr/>
        <p:txBody>
          <a:bodyPr/>
          <a:lstStyle/>
          <a:p>
            <a:r>
              <a:rPr lang="da-DK"/>
              <a:t>Big Data in Economics</a:t>
            </a:r>
            <a:endParaRPr lang="da-DK" dirty="0"/>
          </a:p>
        </p:txBody>
      </p:sp>
      <p:sp>
        <p:nvSpPr>
          <p:cNvPr id="6" name="Content Placeholder 2"/>
          <p:cNvSpPr>
            <a:spLocks noGrp="1"/>
          </p:cNvSpPr>
          <p:nvPr>
            <p:ph sz="half" idx="1"/>
          </p:nvPr>
        </p:nvSpPr>
        <p:spPr>
          <a:xfrm>
            <a:off x="4495800" y="1618644"/>
            <a:ext cx="4038600" cy="4525963"/>
          </a:xfrm>
        </p:spPr>
        <p:txBody>
          <a:bodyPr>
            <a:normAutofit fontScale="92500" lnSpcReduction="20000"/>
          </a:bodyPr>
          <a:lstStyle/>
          <a:p>
            <a:r>
              <a:rPr lang="en-US" dirty="0"/>
              <a:t>See </a:t>
            </a:r>
            <a:r>
              <a:rPr lang="en-US" dirty="0" err="1"/>
              <a:t>Acquisti</a:t>
            </a:r>
            <a:r>
              <a:rPr lang="en-US" dirty="0"/>
              <a:t> et al. for more on this (if interested)</a:t>
            </a:r>
          </a:p>
          <a:p>
            <a:r>
              <a:rPr lang="en-US" dirty="0"/>
              <a:t>Also: behavioral economics aspects + genuine uncertainty:</a:t>
            </a:r>
            <a:br>
              <a:rPr lang="en-US" dirty="0"/>
            </a:br>
            <a:r>
              <a:rPr lang="en-US" dirty="0"/>
              <a:t>“Even ex post, only few of the consequences of privacy decisions are actually quantifiable; ex ante, fewer yet are.”</a:t>
            </a:r>
          </a:p>
          <a:p>
            <a:pPr lvl="1"/>
            <a:r>
              <a:rPr lang="en-US" sz="1700" dirty="0"/>
              <a:t>from </a:t>
            </a:r>
            <a:r>
              <a:rPr lang="en-US" sz="1700" dirty="0" err="1"/>
              <a:t>Acquisti&amp;Grossklags</a:t>
            </a:r>
            <a:r>
              <a:rPr lang="en-US" sz="1700" dirty="0"/>
              <a:t>, 2007 “What Can Behavioral Economics Teach Us About Privacy?”</a:t>
            </a:r>
            <a:endParaRPr lang="en-US" dirty="0"/>
          </a:p>
          <a:p>
            <a:endParaRPr lang="en-US" dirty="0"/>
          </a:p>
          <a:p>
            <a:endParaRPr lang="en-US" dirty="0"/>
          </a:p>
        </p:txBody>
      </p:sp>
    </p:spTree>
    <p:extLst>
      <p:ext uri="{BB962C8B-B14F-4D97-AF65-F5344CB8AC3E}">
        <p14:creationId xmlns:p14="http://schemas.microsoft.com/office/powerpoint/2010/main" val="785062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Fabric data</a:t>
            </a:r>
          </a:p>
        </p:txBody>
      </p:sp>
      <p:sp>
        <p:nvSpPr>
          <p:cNvPr id="4" name="Footer Placeholder 3"/>
          <p:cNvSpPr>
            <a:spLocks noGrp="1"/>
          </p:cNvSpPr>
          <p:nvPr>
            <p:ph type="ftr" sz="quarter" idx="11"/>
          </p:nvPr>
        </p:nvSpPr>
        <p:spPr/>
        <p:txBody>
          <a:bodyPr/>
          <a:lstStyle/>
          <a:p>
            <a:r>
              <a:rPr lang="da-DK"/>
              <a:t>Big Data in Economics</a:t>
            </a:r>
          </a:p>
        </p:txBody>
      </p:sp>
      <p:pic>
        <p:nvPicPr>
          <p:cNvPr id="7" name="Picture 6"/>
          <p:cNvPicPr>
            <a:picLocks noChangeAspect="1"/>
          </p:cNvPicPr>
          <p:nvPr/>
        </p:nvPicPr>
        <p:blipFill>
          <a:blip r:embed="rId3"/>
          <a:stretch>
            <a:fillRect/>
          </a:stretch>
        </p:blipFill>
        <p:spPr>
          <a:xfrm>
            <a:off x="1331640" y="1412776"/>
            <a:ext cx="6901532" cy="4176464"/>
          </a:xfrm>
          <a:prstGeom prst="rect">
            <a:avLst/>
          </a:prstGeom>
        </p:spPr>
      </p:pic>
      <p:sp>
        <p:nvSpPr>
          <p:cNvPr id="8" name="TextBox 7"/>
          <p:cNvSpPr txBox="1"/>
          <p:nvPr/>
        </p:nvSpPr>
        <p:spPr>
          <a:xfrm>
            <a:off x="1115616" y="5877272"/>
            <a:ext cx="7560840" cy="646331"/>
          </a:xfrm>
          <a:prstGeom prst="rect">
            <a:avLst/>
          </a:prstGeom>
          <a:noFill/>
        </p:spPr>
        <p:txBody>
          <a:bodyPr wrap="square" rtlCol="0">
            <a:spAutoFit/>
          </a:bodyPr>
          <a:lstStyle/>
          <a:p>
            <a:r>
              <a:rPr lang="en-US" dirty="0"/>
              <a:t>Phone locations 0500h Monday morning -&gt; can predict where people at given time with 85% accuracy</a:t>
            </a:r>
          </a:p>
        </p:txBody>
      </p:sp>
    </p:spTree>
    <p:extLst>
      <p:ext uri="{BB962C8B-B14F-4D97-AF65-F5344CB8AC3E}">
        <p14:creationId xmlns:p14="http://schemas.microsoft.com/office/powerpoint/2010/main" val="2867851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Ethics</a:t>
            </a:r>
            <a:r>
              <a:rPr lang="da-DK" dirty="0"/>
              <a:t> of Big data</a:t>
            </a:r>
          </a:p>
        </p:txBody>
      </p:sp>
      <p:sp>
        <p:nvSpPr>
          <p:cNvPr id="3" name="Pladsholder til indhold 2"/>
          <p:cNvSpPr>
            <a:spLocks noGrp="1"/>
          </p:cNvSpPr>
          <p:nvPr>
            <p:ph sz="half" idx="1"/>
          </p:nvPr>
        </p:nvSpPr>
        <p:spPr/>
        <p:txBody>
          <a:bodyPr>
            <a:normAutofit/>
          </a:bodyPr>
          <a:lstStyle/>
          <a:p>
            <a:r>
              <a:rPr lang="da-DK" dirty="0"/>
              <a:t>Bit by Bit </a:t>
            </a:r>
            <a:r>
              <a:rPr lang="da-DK" dirty="0" err="1"/>
              <a:t>chapter</a:t>
            </a:r>
            <a:r>
              <a:rPr lang="da-DK" dirty="0"/>
              <a:t> 6</a:t>
            </a:r>
          </a:p>
          <a:p>
            <a:r>
              <a:rPr lang="da-DK" dirty="0" err="1"/>
              <a:t>Also</a:t>
            </a:r>
            <a:r>
              <a:rPr lang="da-DK" dirty="0"/>
              <a:t>:</a:t>
            </a:r>
          </a:p>
          <a:p>
            <a:pPr lvl="1"/>
            <a:r>
              <a:rPr lang="da-DK" dirty="0"/>
              <a:t>”Web </a:t>
            </a:r>
            <a:r>
              <a:rPr lang="da-DK" dirty="0" err="1"/>
              <a:t>scraping</a:t>
            </a:r>
            <a:r>
              <a:rPr lang="da-DK" dirty="0"/>
              <a:t>: a </a:t>
            </a:r>
            <a:r>
              <a:rPr lang="da-DK" dirty="0" err="1"/>
              <a:t>journalist’s</a:t>
            </a:r>
            <a:r>
              <a:rPr lang="da-DK" dirty="0"/>
              <a:t> guide” + ”on the </a:t>
            </a:r>
            <a:r>
              <a:rPr lang="da-DK" dirty="0" err="1"/>
              <a:t>ethics</a:t>
            </a:r>
            <a:r>
              <a:rPr lang="da-DK" dirty="0"/>
              <a:t> of web </a:t>
            </a:r>
            <a:r>
              <a:rPr lang="da-DK" dirty="0" err="1"/>
              <a:t>scraping</a:t>
            </a:r>
            <a:r>
              <a:rPr lang="da-DK" dirty="0"/>
              <a:t> and data </a:t>
            </a:r>
            <a:r>
              <a:rPr lang="da-DK" dirty="0" err="1"/>
              <a:t>journalism</a:t>
            </a:r>
            <a:r>
              <a:rPr lang="da-DK" dirty="0"/>
              <a:t>”</a:t>
            </a:r>
          </a:p>
          <a:p>
            <a:pPr lvl="1"/>
            <a:r>
              <a:rPr lang="da-DK" dirty="0"/>
              <a:t>For journalists, but </a:t>
            </a:r>
            <a:r>
              <a:rPr lang="da-DK" dirty="0" err="1"/>
              <a:t>interesting</a:t>
            </a:r>
            <a:r>
              <a:rPr lang="da-DK" dirty="0"/>
              <a:t> for </a:t>
            </a:r>
            <a:r>
              <a:rPr lang="da-DK" dirty="0" err="1"/>
              <a:t>us</a:t>
            </a:r>
            <a:r>
              <a:rPr lang="da-DK" dirty="0"/>
              <a:t> as </a:t>
            </a:r>
            <a:r>
              <a:rPr lang="da-DK" dirty="0" err="1"/>
              <a:t>well</a:t>
            </a:r>
            <a:endParaRPr lang="da-DK" dirty="0"/>
          </a:p>
        </p:txBody>
      </p:sp>
      <p:sp>
        <p:nvSpPr>
          <p:cNvPr id="4" name="Pladsholder til indhold 3"/>
          <p:cNvSpPr>
            <a:spLocks noGrp="1"/>
          </p:cNvSpPr>
          <p:nvPr>
            <p:ph sz="half" idx="2"/>
          </p:nvPr>
        </p:nvSpPr>
        <p:spPr/>
        <p:txBody>
          <a:bodyPr>
            <a:normAutofit/>
          </a:bodyPr>
          <a:lstStyle/>
          <a:p>
            <a:r>
              <a:rPr lang="da-DK" dirty="0" err="1"/>
              <a:t>Additional</a:t>
            </a:r>
            <a:r>
              <a:rPr lang="da-DK" dirty="0"/>
              <a:t> </a:t>
            </a:r>
            <a:r>
              <a:rPr lang="da-DK" dirty="0" err="1"/>
              <a:t>readings</a:t>
            </a:r>
            <a:r>
              <a:rPr lang="da-DK" dirty="0"/>
              <a:t>:</a:t>
            </a:r>
          </a:p>
          <a:p>
            <a:pPr lvl="1"/>
            <a:r>
              <a:rPr lang="da-DK" dirty="0"/>
              <a:t>Neuhaus and </a:t>
            </a:r>
            <a:r>
              <a:rPr lang="da-DK" dirty="0" err="1"/>
              <a:t>Webmoor</a:t>
            </a:r>
            <a:r>
              <a:rPr lang="da-DK" dirty="0"/>
              <a:t> 2012: ”Agile </a:t>
            </a:r>
            <a:r>
              <a:rPr lang="da-DK" dirty="0" err="1"/>
              <a:t>ethics</a:t>
            </a:r>
            <a:r>
              <a:rPr lang="da-DK" dirty="0"/>
              <a:t> for </a:t>
            </a:r>
            <a:r>
              <a:rPr lang="da-DK" dirty="0" err="1"/>
              <a:t>massified</a:t>
            </a:r>
            <a:r>
              <a:rPr lang="da-DK" dirty="0"/>
              <a:t> research and </a:t>
            </a:r>
            <a:r>
              <a:rPr lang="da-DK" dirty="0" err="1"/>
              <a:t>visualization</a:t>
            </a:r>
            <a:r>
              <a:rPr lang="da-DK" dirty="0"/>
              <a:t>”</a:t>
            </a:r>
          </a:p>
          <a:p>
            <a:pPr lvl="1"/>
            <a:r>
              <a:rPr lang="da-DK" dirty="0" err="1"/>
              <a:t>Also</a:t>
            </a:r>
            <a:r>
              <a:rPr lang="da-DK" dirty="0"/>
              <a:t> (google): Zimmer (2010) ”But the data is </a:t>
            </a:r>
            <a:r>
              <a:rPr lang="da-DK" dirty="0" err="1"/>
              <a:t>already</a:t>
            </a:r>
            <a:r>
              <a:rPr lang="da-DK" dirty="0"/>
              <a:t> public”: on the </a:t>
            </a:r>
            <a:r>
              <a:rPr lang="da-DK" dirty="0" err="1"/>
              <a:t>ethics</a:t>
            </a:r>
            <a:r>
              <a:rPr lang="da-DK" dirty="0"/>
              <a:t> of research in Facebook.</a:t>
            </a:r>
          </a:p>
          <a:p>
            <a:endParaRPr lang="da-DK" dirty="0"/>
          </a:p>
        </p:txBody>
      </p:sp>
      <p:sp>
        <p:nvSpPr>
          <p:cNvPr id="5" name="Pladsholder til sidefod 4"/>
          <p:cNvSpPr>
            <a:spLocks noGrp="1"/>
          </p:cNvSpPr>
          <p:nvPr>
            <p:ph type="ftr" sz="quarter" idx="11"/>
          </p:nvPr>
        </p:nvSpPr>
        <p:spPr/>
        <p:txBody>
          <a:bodyPr/>
          <a:lstStyle/>
          <a:p>
            <a:r>
              <a:rPr lang="da-DK"/>
              <a:t>Big Data in Economics</a:t>
            </a:r>
          </a:p>
        </p:txBody>
      </p:sp>
    </p:spTree>
    <p:extLst>
      <p:ext uri="{BB962C8B-B14F-4D97-AF65-F5344CB8AC3E}">
        <p14:creationId xmlns:p14="http://schemas.microsoft.com/office/powerpoint/2010/main" val="780916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privacy?</a:t>
            </a:r>
          </a:p>
        </p:txBody>
      </p:sp>
      <p:sp>
        <p:nvSpPr>
          <p:cNvPr id="3" name="Content Placeholder 2"/>
          <p:cNvSpPr>
            <a:spLocks noGrp="1"/>
          </p:cNvSpPr>
          <p:nvPr>
            <p:ph sz="half" idx="1"/>
          </p:nvPr>
        </p:nvSpPr>
        <p:spPr>
          <a:xfrm>
            <a:off x="457200" y="1600201"/>
            <a:ext cx="7931224" cy="4277072"/>
          </a:xfrm>
        </p:spPr>
        <p:txBody>
          <a:bodyPr/>
          <a:lstStyle/>
          <a:p>
            <a:r>
              <a:rPr lang="en-US" dirty="0"/>
              <a:t>Privacy for its own good – a principle of privacy</a:t>
            </a:r>
          </a:p>
          <a:p>
            <a:r>
              <a:rPr lang="en-US" dirty="0"/>
              <a:t>Privacy to preserve informational rents</a:t>
            </a:r>
          </a:p>
          <a:p>
            <a:pPr lvl="1"/>
            <a:r>
              <a:rPr lang="en-US" dirty="0"/>
              <a:t>Consumers, firms</a:t>
            </a:r>
          </a:p>
          <a:p>
            <a:r>
              <a:rPr lang="en-US" dirty="0"/>
              <a:t>Privacy and politics</a:t>
            </a:r>
          </a:p>
        </p:txBody>
      </p:sp>
      <p:sp>
        <p:nvSpPr>
          <p:cNvPr id="5" name="Footer Placeholder 4"/>
          <p:cNvSpPr>
            <a:spLocks noGrp="1"/>
          </p:cNvSpPr>
          <p:nvPr>
            <p:ph type="ftr" sz="quarter" idx="11"/>
          </p:nvPr>
        </p:nvSpPr>
        <p:spPr/>
        <p:txBody>
          <a:bodyPr/>
          <a:lstStyle/>
          <a:p>
            <a:r>
              <a:rPr lang="da-DK"/>
              <a:t>Big Data in Economics</a:t>
            </a:r>
          </a:p>
        </p:txBody>
      </p:sp>
    </p:spTree>
    <p:extLst>
      <p:ext uri="{BB962C8B-B14F-4D97-AF65-F5344CB8AC3E}">
        <p14:creationId xmlns:p14="http://schemas.microsoft.com/office/powerpoint/2010/main" val="2945332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What</a:t>
            </a:r>
            <a:r>
              <a:rPr lang="da-DK" dirty="0"/>
              <a:t> is </a:t>
            </a:r>
            <a:r>
              <a:rPr lang="da-DK" dirty="0" err="1"/>
              <a:t>Ethics</a:t>
            </a:r>
            <a:r>
              <a:rPr lang="da-DK" dirty="0"/>
              <a:t>?</a:t>
            </a:r>
          </a:p>
        </p:txBody>
      </p:sp>
      <p:sp>
        <p:nvSpPr>
          <p:cNvPr id="3" name="Content Placeholder 2"/>
          <p:cNvSpPr>
            <a:spLocks noGrp="1"/>
          </p:cNvSpPr>
          <p:nvPr>
            <p:ph sz="half" idx="1"/>
          </p:nvPr>
        </p:nvSpPr>
        <p:spPr/>
        <p:txBody>
          <a:bodyPr>
            <a:normAutofit fontScale="85000" lnSpcReduction="20000"/>
          </a:bodyPr>
          <a:lstStyle/>
          <a:p>
            <a:endParaRPr lang="da-DK" dirty="0"/>
          </a:p>
          <a:p>
            <a:r>
              <a:rPr lang="da-DK" dirty="0"/>
              <a:t>In </a:t>
            </a:r>
            <a:r>
              <a:rPr lang="da-DK" dirty="0" err="1"/>
              <a:t>practice</a:t>
            </a:r>
            <a:r>
              <a:rPr lang="da-DK" dirty="0"/>
              <a:t>, so far:</a:t>
            </a:r>
          </a:p>
          <a:p>
            <a:pPr lvl="1"/>
            <a:r>
              <a:rPr lang="da-DK" dirty="0"/>
              <a:t>social science: </a:t>
            </a:r>
            <a:r>
              <a:rPr lang="da-DK" dirty="0" err="1"/>
              <a:t>Ethics</a:t>
            </a:r>
            <a:r>
              <a:rPr lang="da-DK" dirty="0"/>
              <a:t> as a set of </a:t>
            </a:r>
            <a:r>
              <a:rPr lang="da-DK" dirty="0" err="1"/>
              <a:t>constraints</a:t>
            </a:r>
            <a:r>
              <a:rPr lang="da-DK" dirty="0"/>
              <a:t>; mixture of </a:t>
            </a:r>
            <a:r>
              <a:rPr lang="da-DK" dirty="0" err="1"/>
              <a:t>law</a:t>
            </a:r>
            <a:r>
              <a:rPr lang="da-DK" dirty="0"/>
              <a:t> and ”</a:t>
            </a:r>
            <a:r>
              <a:rPr lang="da-DK" dirty="0" err="1"/>
              <a:t>corporate</a:t>
            </a:r>
            <a:r>
              <a:rPr lang="da-DK" dirty="0"/>
              <a:t> social </a:t>
            </a:r>
            <a:r>
              <a:rPr lang="da-DK" dirty="0" err="1"/>
              <a:t>responsibiliy</a:t>
            </a:r>
            <a:r>
              <a:rPr lang="da-DK" dirty="0"/>
              <a:t>” / </a:t>
            </a:r>
            <a:r>
              <a:rPr lang="da-DK" dirty="0" err="1"/>
              <a:t>impression</a:t>
            </a:r>
            <a:r>
              <a:rPr lang="da-DK" dirty="0"/>
              <a:t> management</a:t>
            </a:r>
          </a:p>
          <a:p>
            <a:pPr lvl="1"/>
            <a:r>
              <a:rPr lang="da-DK" dirty="0"/>
              <a:t>Data science: No </a:t>
            </a:r>
            <a:r>
              <a:rPr lang="da-DK" dirty="0" err="1"/>
              <a:t>ethics</a:t>
            </a:r>
            <a:r>
              <a:rPr lang="da-DK" dirty="0"/>
              <a:t> as </a:t>
            </a:r>
            <a:r>
              <a:rPr lang="da-DK" dirty="0" err="1"/>
              <a:t>absense</a:t>
            </a:r>
            <a:r>
              <a:rPr lang="da-DK" dirty="0"/>
              <a:t> of </a:t>
            </a:r>
            <a:r>
              <a:rPr lang="da-DK" dirty="0" err="1"/>
              <a:t>constraints</a:t>
            </a:r>
            <a:r>
              <a:rPr lang="da-DK" dirty="0"/>
              <a:t>; </a:t>
            </a:r>
            <a:r>
              <a:rPr lang="da-DK" dirty="0" err="1"/>
              <a:t>this</a:t>
            </a:r>
            <a:r>
              <a:rPr lang="da-DK" dirty="0"/>
              <a:t> is </a:t>
            </a:r>
            <a:r>
              <a:rPr lang="da-DK" dirty="0" err="1"/>
              <a:t>changing</a:t>
            </a:r>
            <a:endParaRPr lang="da-DK" dirty="0"/>
          </a:p>
          <a:p>
            <a:endParaRPr lang="da-DK" dirty="0"/>
          </a:p>
          <a:p>
            <a:r>
              <a:rPr lang="da-DK" dirty="0" err="1"/>
              <a:t>Compare</a:t>
            </a:r>
            <a:r>
              <a:rPr lang="da-DK" dirty="0"/>
              <a:t>: Medical science</a:t>
            </a:r>
            <a:br>
              <a:rPr lang="da-DK" dirty="0"/>
            </a:br>
            <a:r>
              <a:rPr lang="da-DK" dirty="0"/>
              <a:t>Are </a:t>
            </a:r>
            <a:r>
              <a:rPr lang="da-DK" dirty="0" err="1"/>
              <a:t>invasive</a:t>
            </a:r>
            <a:r>
              <a:rPr lang="da-DK" dirty="0"/>
              <a:t> procedures proportional to </a:t>
            </a:r>
            <a:r>
              <a:rPr lang="da-DK" dirty="0" err="1"/>
              <a:t>expected</a:t>
            </a:r>
            <a:r>
              <a:rPr lang="da-DK" dirty="0"/>
              <a:t> </a:t>
            </a:r>
            <a:r>
              <a:rPr lang="da-DK" dirty="0" err="1"/>
              <a:t>benefit</a:t>
            </a:r>
            <a:r>
              <a:rPr lang="da-DK" dirty="0"/>
              <a:t>?</a:t>
            </a:r>
          </a:p>
          <a:p>
            <a:pPr lvl="1"/>
            <a:endParaRPr lang="da-DK" dirty="0"/>
          </a:p>
        </p:txBody>
      </p:sp>
      <p:sp>
        <p:nvSpPr>
          <p:cNvPr id="4" name="Content Placeholder 3"/>
          <p:cNvSpPr>
            <a:spLocks noGrp="1"/>
          </p:cNvSpPr>
          <p:nvPr>
            <p:ph sz="half" idx="2"/>
          </p:nvPr>
        </p:nvSpPr>
        <p:spPr/>
        <p:txBody>
          <a:bodyPr>
            <a:normAutofit fontScale="85000" lnSpcReduction="20000"/>
          </a:bodyPr>
          <a:lstStyle/>
          <a:p>
            <a:r>
              <a:rPr lang="da-DK" dirty="0" err="1"/>
              <a:t>Ethics</a:t>
            </a:r>
            <a:r>
              <a:rPr lang="da-DK" dirty="0"/>
              <a:t>:</a:t>
            </a:r>
          </a:p>
          <a:p>
            <a:r>
              <a:rPr lang="da-DK" dirty="0"/>
              <a:t>A </a:t>
            </a:r>
            <a:r>
              <a:rPr lang="da-DK" i="1" dirty="0" err="1"/>
              <a:t>systematic</a:t>
            </a:r>
            <a:r>
              <a:rPr lang="da-DK" dirty="0"/>
              <a:t> approach to moral </a:t>
            </a:r>
            <a:r>
              <a:rPr lang="da-DK" dirty="0" err="1"/>
              <a:t>judgments</a:t>
            </a:r>
            <a:r>
              <a:rPr lang="da-DK" dirty="0"/>
              <a:t> </a:t>
            </a:r>
            <a:r>
              <a:rPr lang="da-DK" dirty="0" err="1"/>
              <a:t>based</a:t>
            </a:r>
            <a:r>
              <a:rPr lang="da-DK" dirty="0"/>
              <a:t> on </a:t>
            </a:r>
            <a:r>
              <a:rPr lang="da-DK" dirty="0" err="1"/>
              <a:t>reason</a:t>
            </a:r>
            <a:r>
              <a:rPr lang="da-DK" dirty="0"/>
              <a:t>, </a:t>
            </a:r>
            <a:r>
              <a:rPr lang="da-DK" dirty="0" err="1"/>
              <a:t>analysis</a:t>
            </a:r>
            <a:r>
              <a:rPr lang="da-DK" dirty="0"/>
              <a:t>, </a:t>
            </a:r>
            <a:r>
              <a:rPr lang="da-DK" dirty="0" err="1"/>
              <a:t>synthesis</a:t>
            </a:r>
            <a:r>
              <a:rPr lang="da-DK" dirty="0"/>
              <a:t> and </a:t>
            </a:r>
            <a:r>
              <a:rPr lang="da-DK" dirty="0" err="1"/>
              <a:t>reflection</a:t>
            </a:r>
            <a:endParaRPr lang="da-DK" dirty="0"/>
          </a:p>
          <a:p>
            <a:r>
              <a:rPr lang="da-DK" dirty="0"/>
              <a:t>Moral standards: </a:t>
            </a:r>
            <a:r>
              <a:rPr lang="da-DK" dirty="0" err="1"/>
              <a:t>Impartial</a:t>
            </a:r>
            <a:r>
              <a:rPr lang="da-DK" dirty="0"/>
              <a:t>, </a:t>
            </a:r>
            <a:r>
              <a:rPr lang="da-DK" dirty="0" err="1"/>
              <a:t>take</a:t>
            </a:r>
            <a:r>
              <a:rPr lang="da-DK" dirty="0"/>
              <a:t> </a:t>
            </a:r>
            <a:r>
              <a:rPr lang="da-DK" dirty="0" err="1"/>
              <a:t>precedence</a:t>
            </a:r>
            <a:r>
              <a:rPr lang="da-DK" dirty="0"/>
              <a:t> over </a:t>
            </a:r>
            <a:r>
              <a:rPr lang="da-DK" dirty="0" err="1"/>
              <a:t>self-interest</a:t>
            </a:r>
            <a:r>
              <a:rPr lang="da-DK" dirty="0"/>
              <a:t>, universal</a:t>
            </a:r>
          </a:p>
          <a:p>
            <a:r>
              <a:rPr lang="da-DK" dirty="0"/>
              <a:t>But not </a:t>
            </a:r>
            <a:r>
              <a:rPr lang="da-DK" i="1" dirty="0" err="1"/>
              <a:t>one</a:t>
            </a:r>
            <a:r>
              <a:rPr lang="da-DK" dirty="0"/>
              <a:t> set of standards Are student or researcher </a:t>
            </a:r>
            <a:r>
              <a:rPr lang="da-DK" dirty="0" err="1"/>
              <a:t>ethics</a:t>
            </a:r>
            <a:r>
              <a:rPr lang="da-DK" dirty="0"/>
              <a:t> </a:t>
            </a:r>
            <a:r>
              <a:rPr lang="da-DK" dirty="0" err="1"/>
              <a:t>different</a:t>
            </a:r>
            <a:r>
              <a:rPr lang="da-DK" dirty="0"/>
              <a:t> from </a:t>
            </a:r>
            <a:r>
              <a:rPr lang="da-DK" dirty="0" err="1"/>
              <a:t>personal</a:t>
            </a:r>
            <a:r>
              <a:rPr lang="da-DK" dirty="0"/>
              <a:t> </a:t>
            </a:r>
            <a:r>
              <a:rPr lang="da-DK" dirty="0" err="1"/>
              <a:t>ethics</a:t>
            </a:r>
            <a:r>
              <a:rPr lang="da-DK" dirty="0"/>
              <a:t>?</a:t>
            </a:r>
          </a:p>
        </p:txBody>
      </p:sp>
      <p:sp>
        <p:nvSpPr>
          <p:cNvPr id="5" name="Footer Placeholder 4"/>
          <p:cNvSpPr>
            <a:spLocks noGrp="1"/>
          </p:cNvSpPr>
          <p:nvPr>
            <p:ph type="ftr" sz="quarter" idx="11"/>
          </p:nvPr>
        </p:nvSpPr>
        <p:spPr/>
        <p:txBody>
          <a:bodyPr/>
          <a:lstStyle/>
          <a:p>
            <a:r>
              <a:rPr lang="da-DK"/>
              <a:t>Big Data in Economics</a:t>
            </a:r>
          </a:p>
        </p:txBody>
      </p:sp>
    </p:spTree>
    <p:extLst>
      <p:ext uri="{BB962C8B-B14F-4D97-AF65-F5344CB8AC3E}">
        <p14:creationId xmlns:p14="http://schemas.microsoft.com/office/powerpoint/2010/main" val="719687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Ethics</a:t>
            </a:r>
            <a:r>
              <a:rPr lang="da-DK" dirty="0"/>
              <a:t> of Big data</a:t>
            </a:r>
          </a:p>
        </p:txBody>
      </p:sp>
      <p:sp>
        <p:nvSpPr>
          <p:cNvPr id="3" name="Pladsholder til indhold 2"/>
          <p:cNvSpPr>
            <a:spLocks noGrp="1"/>
          </p:cNvSpPr>
          <p:nvPr>
            <p:ph sz="half" idx="1"/>
          </p:nvPr>
        </p:nvSpPr>
        <p:spPr/>
        <p:txBody>
          <a:bodyPr>
            <a:normAutofit lnSpcReduction="10000"/>
          </a:bodyPr>
          <a:lstStyle/>
          <a:p>
            <a:r>
              <a:rPr lang="da-DK" dirty="0" err="1"/>
              <a:t>Ethics</a:t>
            </a:r>
            <a:r>
              <a:rPr lang="da-DK" dirty="0"/>
              <a:t> in </a:t>
            </a:r>
            <a:r>
              <a:rPr lang="da-DK" dirty="0" err="1"/>
              <a:t>universities</a:t>
            </a:r>
            <a:r>
              <a:rPr lang="da-DK" dirty="0"/>
              <a:t> and research </a:t>
            </a:r>
            <a:r>
              <a:rPr lang="da-DK" dirty="0" err="1"/>
              <a:t>often</a:t>
            </a:r>
            <a:r>
              <a:rPr lang="da-DK" dirty="0"/>
              <a:t> </a:t>
            </a:r>
            <a:r>
              <a:rPr lang="da-DK" dirty="0" err="1"/>
              <a:t>governed</a:t>
            </a:r>
            <a:r>
              <a:rPr lang="da-DK" dirty="0"/>
              <a:t> by</a:t>
            </a:r>
          </a:p>
          <a:p>
            <a:pPr lvl="1"/>
            <a:r>
              <a:rPr lang="da-DK" dirty="0" err="1"/>
              <a:t>Institutional</a:t>
            </a:r>
            <a:r>
              <a:rPr lang="da-DK" dirty="0"/>
              <a:t> </a:t>
            </a:r>
            <a:r>
              <a:rPr lang="da-DK" dirty="0" err="1"/>
              <a:t>Reviews</a:t>
            </a:r>
            <a:r>
              <a:rPr lang="da-DK" dirty="0"/>
              <a:t> Boards (</a:t>
            </a:r>
            <a:r>
              <a:rPr lang="da-DK" dirty="0" err="1"/>
              <a:t>IRBs</a:t>
            </a:r>
            <a:r>
              <a:rPr lang="da-DK" dirty="0"/>
              <a:t>)</a:t>
            </a:r>
          </a:p>
          <a:p>
            <a:pPr lvl="1"/>
            <a:r>
              <a:rPr lang="da-DK" dirty="0"/>
              <a:t>Personal </a:t>
            </a:r>
            <a:r>
              <a:rPr lang="da-DK" dirty="0" err="1"/>
              <a:t>ethics</a:t>
            </a:r>
            <a:r>
              <a:rPr lang="da-DK" dirty="0"/>
              <a:t> or </a:t>
            </a:r>
            <a:r>
              <a:rPr lang="da-DK" dirty="0" err="1"/>
              <a:t>feelings</a:t>
            </a:r>
            <a:r>
              <a:rPr lang="da-DK" dirty="0"/>
              <a:t> of right and </a:t>
            </a:r>
            <a:r>
              <a:rPr lang="da-DK" dirty="0" err="1"/>
              <a:t>wrong</a:t>
            </a:r>
            <a:endParaRPr lang="da-DK" dirty="0"/>
          </a:p>
          <a:p>
            <a:pPr lvl="1"/>
            <a:r>
              <a:rPr lang="da-DK" dirty="0"/>
              <a:t>Professional norms and </a:t>
            </a:r>
            <a:r>
              <a:rPr lang="da-DK" dirty="0" err="1"/>
              <a:t>codes</a:t>
            </a:r>
            <a:r>
              <a:rPr lang="da-DK" dirty="0"/>
              <a:t> of </a:t>
            </a:r>
            <a:r>
              <a:rPr lang="da-DK" dirty="0" err="1"/>
              <a:t>conduct</a:t>
            </a:r>
            <a:r>
              <a:rPr lang="da-DK" dirty="0"/>
              <a:t> (</a:t>
            </a:r>
            <a:r>
              <a:rPr lang="da-DK" dirty="0" err="1"/>
              <a:t>e.g</a:t>
            </a:r>
            <a:r>
              <a:rPr lang="da-DK" dirty="0"/>
              <a:t>. </a:t>
            </a:r>
            <a:r>
              <a:rPr lang="da-DK" dirty="0" err="1"/>
              <a:t>Econ</a:t>
            </a:r>
            <a:r>
              <a:rPr lang="da-DK" dirty="0"/>
              <a:t> vs </a:t>
            </a:r>
            <a:r>
              <a:rPr lang="da-DK" dirty="0" err="1"/>
              <a:t>Psychology</a:t>
            </a:r>
            <a:r>
              <a:rPr lang="da-DK" dirty="0"/>
              <a:t>)</a:t>
            </a:r>
          </a:p>
        </p:txBody>
      </p:sp>
      <p:sp>
        <p:nvSpPr>
          <p:cNvPr id="4" name="Pladsholder til indhold 3"/>
          <p:cNvSpPr>
            <a:spLocks noGrp="1"/>
          </p:cNvSpPr>
          <p:nvPr>
            <p:ph sz="half" idx="2"/>
          </p:nvPr>
        </p:nvSpPr>
        <p:spPr/>
        <p:txBody>
          <a:bodyPr>
            <a:normAutofit lnSpcReduction="10000"/>
          </a:bodyPr>
          <a:lstStyle/>
          <a:p>
            <a:r>
              <a:rPr lang="da-DK" dirty="0"/>
              <a:t>The </a:t>
            </a:r>
            <a:r>
              <a:rPr lang="da-DK" dirty="0" err="1"/>
              <a:t>law</a:t>
            </a:r>
            <a:r>
              <a:rPr lang="da-DK" dirty="0"/>
              <a:t>: (</a:t>
            </a:r>
            <a:r>
              <a:rPr lang="da-DK" dirty="0" err="1"/>
              <a:t>also</a:t>
            </a:r>
            <a:r>
              <a:rPr lang="da-DK" dirty="0"/>
              <a:t>) the </a:t>
            </a:r>
            <a:r>
              <a:rPr lang="da-DK" dirty="0" err="1"/>
              <a:t>institutional</a:t>
            </a:r>
            <a:r>
              <a:rPr lang="da-DK" dirty="0"/>
              <a:t> </a:t>
            </a:r>
            <a:r>
              <a:rPr lang="da-DK" dirty="0" err="1"/>
              <a:t>embodiment</a:t>
            </a:r>
            <a:r>
              <a:rPr lang="da-DK" dirty="0"/>
              <a:t> of </a:t>
            </a:r>
            <a:r>
              <a:rPr lang="da-DK" dirty="0" err="1"/>
              <a:t>ethics</a:t>
            </a:r>
            <a:endParaRPr lang="da-DK" dirty="0"/>
          </a:p>
          <a:p>
            <a:endParaRPr lang="da-DK" dirty="0"/>
          </a:p>
          <a:p>
            <a:r>
              <a:rPr lang="da-DK" dirty="0"/>
              <a:t>Denmark: </a:t>
            </a:r>
            <a:r>
              <a:rPr lang="da-DK" dirty="0" err="1"/>
              <a:t>Only</a:t>
            </a:r>
            <a:r>
              <a:rPr lang="da-DK" dirty="0"/>
              <a:t> formal </a:t>
            </a:r>
            <a:r>
              <a:rPr lang="da-DK" dirty="0" err="1"/>
              <a:t>ethics</a:t>
            </a:r>
            <a:r>
              <a:rPr lang="da-DK" dirty="0"/>
              <a:t> </a:t>
            </a:r>
            <a:r>
              <a:rPr lang="da-DK" dirty="0" err="1"/>
              <a:t>board</a:t>
            </a:r>
            <a:r>
              <a:rPr lang="da-DK" dirty="0"/>
              <a:t> for bio-</a:t>
            </a:r>
            <a:r>
              <a:rPr lang="da-DK" dirty="0" err="1"/>
              <a:t>medical</a:t>
            </a:r>
            <a:r>
              <a:rPr lang="da-DK" dirty="0"/>
              <a:t> research</a:t>
            </a:r>
          </a:p>
          <a:p>
            <a:pPr lvl="1"/>
            <a:r>
              <a:rPr lang="da-DK" dirty="0" err="1"/>
              <a:t>no</a:t>
            </a:r>
            <a:r>
              <a:rPr lang="da-DK" dirty="0"/>
              <a:t> </a:t>
            </a:r>
            <a:r>
              <a:rPr lang="da-DK" dirty="0" err="1"/>
              <a:t>IRBs</a:t>
            </a:r>
            <a:r>
              <a:rPr lang="da-DK" dirty="0"/>
              <a:t> in </a:t>
            </a:r>
            <a:r>
              <a:rPr lang="da-DK" dirty="0" err="1"/>
              <a:t>economics</a:t>
            </a:r>
            <a:endParaRPr lang="da-DK" dirty="0"/>
          </a:p>
          <a:p>
            <a:endParaRPr lang="da-DK" dirty="0"/>
          </a:p>
          <a:p>
            <a:r>
              <a:rPr lang="da-DK" dirty="0"/>
              <a:t>But </a:t>
            </a:r>
            <a:r>
              <a:rPr lang="da-DK" dirty="0" err="1"/>
              <a:t>what</a:t>
            </a:r>
            <a:r>
              <a:rPr lang="da-DK" dirty="0"/>
              <a:t> </a:t>
            </a:r>
            <a:r>
              <a:rPr lang="da-DK" dirty="0" err="1"/>
              <a:t>about</a:t>
            </a:r>
            <a:r>
              <a:rPr lang="da-DK" dirty="0"/>
              <a:t> </a:t>
            </a:r>
            <a:r>
              <a:rPr lang="da-DK" dirty="0" err="1"/>
              <a:t>firms</a:t>
            </a:r>
            <a:r>
              <a:rPr lang="da-DK" dirty="0"/>
              <a:t>?</a:t>
            </a:r>
          </a:p>
        </p:txBody>
      </p:sp>
      <p:sp>
        <p:nvSpPr>
          <p:cNvPr id="5" name="Pladsholder til sidefod 4"/>
          <p:cNvSpPr>
            <a:spLocks noGrp="1"/>
          </p:cNvSpPr>
          <p:nvPr>
            <p:ph type="ftr" sz="quarter" idx="11"/>
          </p:nvPr>
        </p:nvSpPr>
        <p:spPr/>
        <p:txBody>
          <a:bodyPr/>
          <a:lstStyle/>
          <a:p>
            <a:r>
              <a:rPr lang="da-DK"/>
              <a:t>Big Data in Economics</a:t>
            </a:r>
          </a:p>
        </p:txBody>
      </p:sp>
    </p:spTree>
    <p:extLst>
      <p:ext uri="{BB962C8B-B14F-4D97-AF65-F5344CB8AC3E}">
        <p14:creationId xmlns:p14="http://schemas.microsoft.com/office/powerpoint/2010/main" val="698068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err="1"/>
              <a:t>Key</a:t>
            </a:r>
            <a:r>
              <a:rPr lang="da-DK" dirty="0"/>
              <a:t> </a:t>
            </a:r>
            <a:r>
              <a:rPr lang="da-DK" dirty="0" err="1"/>
              <a:t>goal</a:t>
            </a:r>
            <a:r>
              <a:rPr lang="da-DK" dirty="0"/>
              <a:t> of </a:t>
            </a:r>
            <a:r>
              <a:rPr lang="da-DK" dirty="0" err="1"/>
              <a:t>ethical</a:t>
            </a:r>
            <a:r>
              <a:rPr lang="da-DK" dirty="0"/>
              <a:t> </a:t>
            </a:r>
            <a:r>
              <a:rPr lang="da-DK" dirty="0" err="1"/>
              <a:t>considerations</a:t>
            </a:r>
            <a:endParaRPr lang="da-DK" dirty="0"/>
          </a:p>
        </p:txBody>
      </p:sp>
      <p:sp>
        <p:nvSpPr>
          <p:cNvPr id="3" name="Pladsholder til indhold 2"/>
          <p:cNvSpPr>
            <a:spLocks noGrp="1"/>
          </p:cNvSpPr>
          <p:nvPr>
            <p:ph sz="half" idx="1"/>
          </p:nvPr>
        </p:nvSpPr>
        <p:spPr>
          <a:xfrm>
            <a:off x="457200" y="1600200"/>
            <a:ext cx="8229600" cy="4525963"/>
          </a:xfrm>
        </p:spPr>
        <p:txBody>
          <a:bodyPr>
            <a:normAutofit/>
          </a:bodyPr>
          <a:lstStyle/>
          <a:p>
            <a:r>
              <a:rPr lang="da-DK" dirty="0" err="1"/>
              <a:t>Reduce</a:t>
            </a:r>
            <a:r>
              <a:rPr lang="da-DK" dirty="0"/>
              <a:t> potential </a:t>
            </a:r>
            <a:r>
              <a:rPr lang="da-DK" dirty="0" err="1"/>
              <a:t>risk</a:t>
            </a:r>
            <a:r>
              <a:rPr lang="da-DK" dirty="0"/>
              <a:t> of participants in research</a:t>
            </a:r>
          </a:p>
          <a:p>
            <a:pPr lvl="1"/>
            <a:r>
              <a:rPr lang="da-DK" dirty="0"/>
              <a:t>In </a:t>
            </a:r>
            <a:r>
              <a:rPr lang="da-DK" dirty="0" err="1"/>
              <a:t>medicine</a:t>
            </a:r>
            <a:r>
              <a:rPr lang="da-DK" dirty="0"/>
              <a:t>: </a:t>
            </a:r>
            <a:r>
              <a:rPr lang="da-DK" dirty="0" err="1"/>
              <a:t>benefits</a:t>
            </a:r>
            <a:r>
              <a:rPr lang="da-DK" dirty="0"/>
              <a:t> vs. harms</a:t>
            </a:r>
          </a:p>
          <a:p>
            <a:pPr lvl="1"/>
            <a:r>
              <a:rPr lang="da-DK" dirty="0"/>
              <a:t>In social science: </a:t>
            </a:r>
            <a:r>
              <a:rPr lang="da-DK" dirty="0" err="1"/>
              <a:t>typically</a:t>
            </a:r>
            <a:r>
              <a:rPr lang="da-DK" dirty="0"/>
              <a:t> </a:t>
            </a:r>
            <a:r>
              <a:rPr lang="da-DK" dirty="0" err="1"/>
              <a:t>identifiability</a:t>
            </a:r>
            <a:r>
              <a:rPr lang="da-DK" dirty="0"/>
              <a:t>/</a:t>
            </a:r>
            <a:r>
              <a:rPr lang="da-DK" dirty="0" err="1"/>
              <a:t>privacy</a:t>
            </a:r>
            <a:r>
              <a:rPr lang="da-DK" dirty="0"/>
              <a:t>, but </a:t>
            </a:r>
            <a:r>
              <a:rPr lang="da-DK" dirty="0" err="1"/>
              <a:t>could</a:t>
            </a:r>
            <a:r>
              <a:rPr lang="da-DK" dirty="0"/>
              <a:t> </a:t>
            </a:r>
            <a:r>
              <a:rPr lang="da-DK" dirty="0" err="1"/>
              <a:t>also</a:t>
            </a:r>
            <a:r>
              <a:rPr lang="da-DK" dirty="0"/>
              <a:t> </a:t>
            </a:r>
            <a:r>
              <a:rPr lang="da-DK" dirty="0" err="1"/>
              <a:t>be</a:t>
            </a:r>
            <a:r>
              <a:rPr lang="da-DK" dirty="0"/>
              <a:t> stigma or long term </a:t>
            </a:r>
            <a:r>
              <a:rPr lang="da-DK" dirty="0" err="1"/>
              <a:t>consequences</a:t>
            </a:r>
            <a:r>
              <a:rPr lang="da-DK" dirty="0"/>
              <a:t> in </a:t>
            </a:r>
            <a:r>
              <a:rPr lang="da-DK" dirty="0" err="1"/>
              <a:t>field</a:t>
            </a:r>
            <a:r>
              <a:rPr lang="da-DK" dirty="0"/>
              <a:t> </a:t>
            </a:r>
            <a:r>
              <a:rPr lang="da-DK" dirty="0" err="1"/>
              <a:t>experiments</a:t>
            </a:r>
            <a:endParaRPr lang="da-DK" dirty="0"/>
          </a:p>
          <a:p>
            <a:r>
              <a:rPr lang="da-DK" dirty="0"/>
              <a:t>Is </a:t>
            </a:r>
            <a:r>
              <a:rPr lang="da-DK" dirty="0" err="1"/>
              <a:t>informed</a:t>
            </a:r>
            <a:r>
              <a:rPr lang="da-DK" dirty="0"/>
              <a:t> </a:t>
            </a:r>
            <a:r>
              <a:rPr lang="da-DK" dirty="0" err="1"/>
              <a:t>consent</a:t>
            </a:r>
            <a:r>
              <a:rPr lang="da-DK" dirty="0"/>
              <a:t> </a:t>
            </a:r>
            <a:r>
              <a:rPr lang="da-DK" dirty="0" err="1"/>
              <a:t>enough</a:t>
            </a:r>
            <a:r>
              <a:rPr lang="da-DK" dirty="0"/>
              <a:t>?</a:t>
            </a:r>
          </a:p>
          <a:p>
            <a:pPr lvl="1"/>
            <a:r>
              <a:rPr lang="da-DK" dirty="0"/>
              <a:t>Is </a:t>
            </a:r>
            <a:r>
              <a:rPr lang="da-DK" dirty="0" err="1"/>
              <a:t>consent</a:t>
            </a:r>
            <a:r>
              <a:rPr lang="da-DK" dirty="0"/>
              <a:t> </a:t>
            </a:r>
            <a:r>
              <a:rPr lang="da-DK" dirty="0" err="1"/>
              <a:t>informed</a:t>
            </a:r>
            <a:r>
              <a:rPr lang="da-DK" dirty="0"/>
              <a:t> if </a:t>
            </a:r>
            <a:r>
              <a:rPr lang="da-DK" dirty="0" err="1"/>
              <a:t>shrouded</a:t>
            </a:r>
            <a:r>
              <a:rPr lang="da-DK" dirty="0"/>
              <a:t> in 80 pages of legal </a:t>
            </a:r>
            <a:r>
              <a:rPr lang="da-DK" dirty="0" err="1"/>
              <a:t>click-thru</a:t>
            </a:r>
            <a:r>
              <a:rPr lang="da-DK" dirty="0"/>
              <a:t>?</a:t>
            </a:r>
          </a:p>
          <a:p>
            <a:pPr lvl="1"/>
            <a:r>
              <a:rPr lang="da-DK" dirty="0"/>
              <a:t>If </a:t>
            </a:r>
            <a:r>
              <a:rPr lang="da-DK" dirty="0" err="1"/>
              <a:t>photographing</a:t>
            </a:r>
            <a:r>
              <a:rPr lang="da-DK" dirty="0"/>
              <a:t> </a:t>
            </a:r>
            <a:r>
              <a:rPr lang="da-DK" dirty="0" err="1"/>
              <a:t>people</a:t>
            </a:r>
            <a:r>
              <a:rPr lang="da-DK" dirty="0"/>
              <a:t> in public </a:t>
            </a:r>
            <a:r>
              <a:rPr lang="da-DK" dirty="0" err="1"/>
              <a:t>places</a:t>
            </a:r>
            <a:r>
              <a:rPr lang="da-DK" dirty="0"/>
              <a:t> is ok, is </a:t>
            </a:r>
            <a:r>
              <a:rPr lang="da-DK" dirty="0" err="1"/>
              <a:t>noting</a:t>
            </a:r>
            <a:r>
              <a:rPr lang="da-DK" dirty="0"/>
              <a:t> </a:t>
            </a:r>
            <a:r>
              <a:rPr lang="da-DK" dirty="0" err="1"/>
              <a:t>what</a:t>
            </a:r>
            <a:r>
              <a:rPr lang="da-DK" dirty="0"/>
              <a:t> </a:t>
            </a:r>
            <a:r>
              <a:rPr lang="da-DK" dirty="0" err="1"/>
              <a:t>they</a:t>
            </a:r>
            <a:r>
              <a:rPr lang="da-DK" dirty="0"/>
              <a:t> </a:t>
            </a:r>
            <a:r>
              <a:rPr lang="da-DK" dirty="0" err="1"/>
              <a:t>say</a:t>
            </a:r>
            <a:r>
              <a:rPr lang="da-DK" dirty="0"/>
              <a:t> on Facebook </a:t>
            </a:r>
            <a:r>
              <a:rPr lang="da-DK" dirty="0" err="1"/>
              <a:t>also</a:t>
            </a:r>
            <a:r>
              <a:rPr lang="da-DK" dirty="0"/>
              <a:t> ok?</a:t>
            </a:r>
          </a:p>
        </p:txBody>
      </p:sp>
      <p:sp>
        <p:nvSpPr>
          <p:cNvPr id="5" name="Pladsholder til sidefod 4"/>
          <p:cNvSpPr>
            <a:spLocks noGrp="1"/>
          </p:cNvSpPr>
          <p:nvPr>
            <p:ph type="ftr" sz="quarter" idx="11"/>
          </p:nvPr>
        </p:nvSpPr>
        <p:spPr/>
        <p:txBody>
          <a:bodyPr/>
          <a:lstStyle/>
          <a:p>
            <a:r>
              <a:rPr lang="da-DK" dirty="0"/>
              <a:t>Big Data in </a:t>
            </a:r>
            <a:r>
              <a:rPr lang="da-DK" dirty="0" err="1"/>
              <a:t>Economics</a:t>
            </a:r>
            <a:endParaRPr lang="da-DK" dirty="0"/>
          </a:p>
        </p:txBody>
      </p:sp>
    </p:spTree>
    <p:extLst>
      <p:ext uri="{BB962C8B-B14F-4D97-AF65-F5344CB8AC3E}">
        <p14:creationId xmlns:p14="http://schemas.microsoft.com/office/powerpoint/2010/main" val="654920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a-DK" dirty="0"/>
              <a:t>Is </a:t>
            </a:r>
            <a:r>
              <a:rPr lang="da-DK" dirty="0" err="1"/>
              <a:t>informed</a:t>
            </a:r>
            <a:r>
              <a:rPr lang="da-DK" dirty="0"/>
              <a:t> </a:t>
            </a:r>
            <a:r>
              <a:rPr lang="da-DK" dirty="0" err="1"/>
              <a:t>consent</a:t>
            </a:r>
            <a:r>
              <a:rPr lang="da-DK" dirty="0"/>
              <a:t> </a:t>
            </a:r>
            <a:r>
              <a:rPr lang="da-DK" dirty="0" err="1"/>
              <a:t>enough</a:t>
            </a:r>
            <a:r>
              <a:rPr lang="da-DK" dirty="0"/>
              <a:t>? </a:t>
            </a:r>
            <a:br>
              <a:rPr lang="da-DK" dirty="0"/>
            </a:br>
            <a:r>
              <a:rPr lang="da-DK" dirty="0"/>
              <a:t>Is it </a:t>
            </a:r>
            <a:r>
              <a:rPr lang="da-DK" dirty="0" err="1"/>
              <a:t>too</a:t>
            </a:r>
            <a:r>
              <a:rPr lang="da-DK" dirty="0"/>
              <a:t> </a:t>
            </a:r>
            <a:r>
              <a:rPr lang="da-DK" dirty="0" err="1"/>
              <a:t>much</a:t>
            </a:r>
            <a:r>
              <a:rPr lang="da-DK" dirty="0"/>
              <a:t>?</a:t>
            </a:r>
          </a:p>
        </p:txBody>
      </p:sp>
      <p:sp>
        <p:nvSpPr>
          <p:cNvPr id="3" name="Pladsholder til indhold 2"/>
          <p:cNvSpPr>
            <a:spLocks noGrp="1"/>
          </p:cNvSpPr>
          <p:nvPr>
            <p:ph sz="half" idx="1"/>
          </p:nvPr>
        </p:nvSpPr>
        <p:spPr>
          <a:xfrm>
            <a:off x="457200" y="1600200"/>
            <a:ext cx="8229600" cy="4525963"/>
          </a:xfrm>
        </p:spPr>
        <p:txBody>
          <a:bodyPr>
            <a:normAutofit/>
          </a:bodyPr>
          <a:lstStyle/>
          <a:p>
            <a:r>
              <a:rPr lang="da-DK" dirty="0"/>
              <a:t>Is </a:t>
            </a:r>
            <a:r>
              <a:rPr lang="da-DK" dirty="0" err="1"/>
              <a:t>informed</a:t>
            </a:r>
            <a:r>
              <a:rPr lang="da-DK" dirty="0"/>
              <a:t> </a:t>
            </a:r>
            <a:r>
              <a:rPr lang="da-DK" dirty="0" err="1"/>
              <a:t>consent</a:t>
            </a:r>
            <a:r>
              <a:rPr lang="da-DK" dirty="0"/>
              <a:t> </a:t>
            </a:r>
            <a:r>
              <a:rPr lang="da-DK" dirty="0" err="1"/>
              <a:t>enough</a:t>
            </a:r>
            <a:r>
              <a:rPr lang="da-DK" dirty="0"/>
              <a:t>?</a:t>
            </a:r>
          </a:p>
          <a:p>
            <a:pPr lvl="1"/>
            <a:r>
              <a:rPr lang="da-DK" dirty="0"/>
              <a:t>Is </a:t>
            </a:r>
            <a:r>
              <a:rPr lang="da-DK" dirty="0" err="1"/>
              <a:t>consent</a:t>
            </a:r>
            <a:r>
              <a:rPr lang="da-DK" dirty="0"/>
              <a:t> </a:t>
            </a:r>
            <a:r>
              <a:rPr lang="da-DK" dirty="0" err="1"/>
              <a:t>informed</a:t>
            </a:r>
            <a:r>
              <a:rPr lang="da-DK" dirty="0"/>
              <a:t> if </a:t>
            </a:r>
            <a:r>
              <a:rPr lang="da-DK" dirty="0" err="1"/>
              <a:t>shrouded</a:t>
            </a:r>
            <a:r>
              <a:rPr lang="da-DK" dirty="0"/>
              <a:t> in 80 pages of legal </a:t>
            </a:r>
            <a:r>
              <a:rPr lang="da-DK" dirty="0" err="1"/>
              <a:t>click-thru</a:t>
            </a:r>
            <a:r>
              <a:rPr lang="da-DK" dirty="0"/>
              <a:t>?</a:t>
            </a:r>
          </a:p>
          <a:p>
            <a:pPr lvl="1"/>
            <a:r>
              <a:rPr lang="da-DK" dirty="0"/>
              <a:t>If </a:t>
            </a:r>
            <a:r>
              <a:rPr lang="da-DK" dirty="0" err="1"/>
              <a:t>photographing</a:t>
            </a:r>
            <a:r>
              <a:rPr lang="da-DK" dirty="0"/>
              <a:t> </a:t>
            </a:r>
            <a:r>
              <a:rPr lang="da-DK" dirty="0" err="1"/>
              <a:t>people</a:t>
            </a:r>
            <a:r>
              <a:rPr lang="da-DK" dirty="0"/>
              <a:t> in public </a:t>
            </a:r>
            <a:r>
              <a:rPr lang="da-DK" dirty="0" err="1"/>
              <a:t>places</a:t>
            </a:r>
            <a:r>
              <a:rPr lang="da-DK" dirty="0"/>
              <a:t> is ok, is </a:t>
            </a:r>
            <a:r>
              <a:rPr lang="da-DK" dirty="0" err="1"/>
              <a:t>noting</a:t>
            </a:r>
            <a:r>
              <a:rPr lang="da-DK" dirty="0"/>
              <a:t> </a:t>
            </a:r>
            <a:r>
              <a:rPr lang="da-DK" dirty="0" err="1"/>
              <a:t>what</a:t>
            </a:r>
            <a:r>
              <a:rPr lang="da-DK" dirty="0"/>
              <a:t> </a:t>
            </a:r>
            <a:r>
              <a:rPr lang="da-DK" dirty="0" err="1"/>
              <a:t>they</a:t>
            </a:r>
            <a:r>
              <a:rPr lang="da-DK" dirty="0"/>
              <a:t> </a:t>
            </a:r>
            <a:r>
              <a:rPr lang="da-DK" dirty="0" err="1"/>
              <a:t>say</a:t>
            </a:r>
            <a:r>
              <a:rPr lang="da-DK" dirty="0"/>
              <a:t> on Facebook </a:t>
            </a:r>
            <a:r>
              <a:rPr lang="da-DK" dirty="0" err="1"/>
              <a:t>also</a:t>
            </a:r>
            <a:r>
              <a:rPr lang="da-DK" dirty="0"/>
              <a:t> ok?</a:t>
            </a:r>
          </a:p>
          <a:p>
            <a:r>
              <a:rPr lang="da-DK" dirty="0" err="1"/>
              <a:t>Before</a:t>
            </a:r>
            <a:r>
              <a:rPr lang="da-DK" dirty="0"/>
              <a:t> GDPR: </a:t>
            </a:r>
            <a:r>
              <a:rPr lang="da-DK" dirty="0" err="1"/>
              <a:t>Firms</a:t>
            </a:r>
            <a:r>
              <a:rPr lang="da-DK" dirty="0"/>
              <a:t> </a:t>
            </a:r>
            <a:r>
              <a:rPr lang="da-DK" dirty="0" err="1"/>
              <a:t>often</a:t>
            </a:r>
            <a:r>
              <a:rPr lang="da-DK" dirty="0"/>
              <a:t> </a:t>
            </a:r>
            <a:r>
              <a:rPr lang="da-DK" dirty="0" err="1"/>
              <a:t>limited</a:t>
            </a:r>
            <a:r>
              <a:rPr lang="da-DK" dirty="0"/>
              <a:t> in </a:t>
            </a:r>
            <a:r>
              <a:rPr lang="da-DK" dirty="0" err="1"/>
              <a:t>what</a:t>
            </a:r>
            <a:r>
              <a:rPr lang="da-DK" dirty="0"/>
              <a:t> </a:t>
            </a:r>
            <a:r>
              <a:rPr lang="da-DK" dirty="0" err="1"/>
              <a:t>they</a:t>
            </a:r>
            <a:r>
              <a:rPr lang="da-DK" dirty="0"/>
              <a:t> </a:t>
            </a:r>
            <a:r>
              <a:rPr lang="da-DK" dirty="0" err="1"/>
              <a:t>could</a:t>
            </a:r>
            <a:r>
              <a:rPr lang="da-DK" dirty="0"/>
              <a:t> </a:t>
            </a:r>
            <a:r>
              <a:rPr lang="da-DK" dirty="0" err="1"/>
              <a:t>collect</a:t>
            </a:r>
            <a:r>
              <a:rPr lang="da-DK" dirty="0"/>
              <a:t> by </a:t>
            </a:r>
            <a:r>
              <a:rPr lang="da-DK" dirty="0" err="1"/>
              <a:t>law</a:t>
            </a:r>
            <a:r>
              <a:rPr lang="da-DK" dirty="0"/>
              <a:t>; </a:t>
            </a:r>
            <a:r>
              <a:rPr lang="da-DK" dirty="0" err="1"/>
              <a:t>now</a:t>
            </a:r>
            <a:r>
              <a:rPr lang="da-DK" dirty="0"/>
              <a:t>: </a:t>
            </a:r>
            <a:r>
              <a:rPr lang="da-DK" dirty="0" err="1"/>
              <a:t>jusk</a:t>
            </a:r>
            <a:r>
              <a:rPr lang="da-DK" dirty="0"/>
              <a:t> ask for </a:t>
            </a:r>
            <a:r>
              <a:rPr lang="da-DK" dirty="0" err="1"/>
              <a:t>informed</a:t>
            </a:r>
            <a:r>
              <a:rPr lang="da-DK" dirty="0"/>
              <a:t> </a:t>
            </a:r>
            <a:r>
              <a:rPr lang="da-DK" dirty="0" err="1"/>
              <a:t>consent</a:t>
            </a:r>
            <a:endParaRPr lang="da-DK" dirty="0"/>
          </a:p>
          <a:p>
            <a:r>
              <a:rPr lang="da-DK" dirty="0"/>
              <a:t>But: </a:t>
            </a:r>
            <a:r>
              <a:rPr lang="da-DK" dirty="0" err="1"/>
              <a:t>Informed</a:t>
            </a:r>
            <a:r>
              <a:rPr lang="da-DK" dirty="0"/>
              <a:t> </a:t>
            </a:r>
            <a:r>
              <a:rPr lang="da-DK" dirty="0" err="1"/>
              <a:t>consent</a:t>
            </a:r>
            <a:r>
              <a:rPr lang="da-DK" dirty="0"/>
              <a:t> and public </a:t>
            </a:r>
            <a:r>
              <a:rPr lang="da-DK" dirty="0" err="1"/>
              <a:t>goods</a:t>
            </a:r>
            <a:r>
              <a:rPr lang="da-DK" dirty="0"/>
              <a:t> problems. </a:t>
            </a:r>
            <a:r>
              <a:rPr lang="da-DK" dirty="0" err="1"/>
              <a:t>Easy</a:t>
            </a:r>
            <a:r>
              <a:rPr lang="da-DK" dirty="0"/>
              <a:t> to </a:t>
            </a:r>
            <a:r>
              <a:rPr lang="da-DK" dirty="0" err="1"/>
              <a:t>say</a:t>
            </a:r>
            <a:r>
              <a:rPr lang="da-DK" dirty="0"/>
              <a:t> </a:t>
            </a:r>
            <a:r>
              <a:rPr lang="da-DK" dirty="0" err="1"/>
              <a:t>no</a:t>
            </a:r>
            <a:r>
              <a:rPr lang="da-DK" dirty="0"/>
              <a:t> and not give </a:t>
            </a:r>
            <a:r>
              <a:rPr lang="da-DK" dirty="0" err="1"/>
              <a:t>consent</a:t>
            </a:r>
            <a:r>
              <a:rPr lang="da-DK" dirty="0"/>
              <a:t>, but </a:t>
            </a:r>
            <a:r>
              <a:rPr lang="da-DK" dirty="0" err="1"/>
              <a:t>what</a:t>
            </a:r>
            <a:r>
              <a:rPr lang="da-DK" dirty="0"/>
              <a:t> if </a:t>
            </a:r>
            <a:r>
              <a:rPr lang="da-DK" dirty="0" err="1"/>
              <a:t>everyone</a:t>
            </a:r>
            <a:r>
              <a:rPr lang="da-DK" dirty="0"/>
              <a:t> </a:t>
            </a:r>
            <a:r>
              <a:rPr lang="da-DK" dirty="0" err="1"/>
              <a:t>does</a:t>
            </a:r>
            <a:r>
              <a:rPr lang="da-DK" dirty="0"/>
              <a:t> </a:t>
            </a:r>
            <a:r>
              <a:rPr lang="da-DK" dirty="0" err="1"/>
              <a:t>this</a:t>
            </a:r>
            <a:r>
              <a:rPr lang="da-DK" dirty="0"/>
              <a:t>?</a:t>
            </a:r>
          </a:p>
        </p:txBody>
      </p:sp>
      <p:sp>
        <p:nvSpPr>
          <p:cNvPr id="5" name="Pladsholder til sidefod 4"/>
          <p:cNvSpPr>
            <a:spLocks noGrp="1"/>
          </p:cNvSpPr>
          <p:nvPr>
            <p:ph type="ftr" sz="quarter" idx="11"/>
          </p:nvPr>
        </p:nvSpPr>
        <p:spPr/>
        <p:txBody>
          <a:bodyPr/>
          <a:lstStyle/>
          <a:p>
            <a:r>
              <a:rPr lang="da-DK" dirty="0"/>
              <a:t>Big Data in </a:t>
            </a:r>
            <a:r>
              <a:rPr lang="da-DK" dirty="0" err="1"/>
              <a:t>Economics</a:t>
            </a:r>
            <a:endParaRPr lang="da-DK" dirty="0"/>
          </a:p>
        </p:txBody>
      </p:sp>
    </p:spTree>
    <p:extLst>
      <p:ext uri="{BB962C8B-B14F-4D97-AF65-F5344CB8AC3E}">
        <p14:creationId xmlns:p14="http://schemas.microsoft.com/office/powerpoint/2010/main" val="2436239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a:t>Challenges</a:t>
            </a:r>
          </a:p>
        </p:txBody>
      </p:sp>
      <p:sp>
        <p:nvSpPr>
          <p:cNvPr id="3" name="Pladsholder til indhold 2"/>
          <p:cNvSpPr>
            <a:spLocks noGrp="1"/>
          </p:cNvSpPr>
          <p:nvPr>
            <p:ph sz="half" idx="1"/>
          </p:nvPr>
        </p:nvSpPr>
        <p:spPr>
          <a:xfrm>
            <a:off x="457200" y="1600200"/>
            <a:ext cx="8229600" cy="4525963"/>
          </a:xfrm>
        </p:spPr>
        <p:txBody>
          <a:bodyPr>
            <a:normAutofit lnSpcReduction="10000"/>
          </a:bodyPr>
          <a:lstStyle/>
          <a:p>
            <a:r>
              <a:rPr lang="da-DK" dirty="0"/>
              <a:t>But: Not </a:t>
            </a:r>
            <a:r>
              <a:rPr lang="da-DK" dirty="0" err="1"/>
              <a:t>unethical</a:t>
            </a:r>
            <a:r>
              <a:rPr lang="da-DK" dirty="0"/>
              <a:t> to find </a:t>
            </a:r>
            <a:r>
              <a:rPr lang="da-DK" dirty="0" err="1"/>
              <a:t>correlation</a:t>
            </a:r>
            <a:r>
              <a:rPr lang="da-DK" dirty="0"/>
              <a:t> </a:t>
            </a:r>
            <a:r>
              <a:rPr lang="da-DK" dirty="0" err="1"/>
              <a:t>btw</a:t>
            </a:r>
            <a:r>
              <a:rPr lang="da-DK" dirty="0"/>
              <a:t> smoking and </a:t>
            </a:r>
            <a:r>
              <a:rPr lang="da-DK" dirty="0" err="1"/>
              <a:t>lung</a:t>
            </a:r>
            <a:r>
              <a:rPr lang="da-DK" dirty="0"/>
              <a:t> cancer, </a:t>
            </a:r>
            <a:r>
              <a:rPr lang="da-DK" dirty="0" err="1"/>
              <a:t>even</a:t>
            </a:r>
            <a:r>
              <a:rPr lang="da-DK" dirty="0"/>
              <a:t> if </a:t>
            </a:r>
            <a:r>
              <a:rPr lang="da-DK" dirty="0" err="1"/>
              <a:t>insurance</a:t>
            </a:r>
            <a:r>
              <a:rPr lang="da-DK" dirty="0"/>
              <a:t> </a:t>
            </a:r>
            <a:r>
              <a:rPr lang="da-DK" dirty="0" err="1"/>
              <a:t>companies</a:t>
            </a:r>
            <a:r>
              <a:rPr lang="da-DK" dirty="0"/>
              <a:t> </a:t>
            </a:r>
            <a:r>
              <a:rPr lang="da-DK" dirty="0" err="1"/>
              <a:t>use</a:t>
            </a:r>
            <a:r>
              <a:rPr lang="da-DK" dirty="0"/>
              <a:t> </a:t>
            </a:r>
            <a:r>
              <a:rPr lang="da-DK" dirty="0" err="1"/>
              <a:t>this</a:t>
            </a:r>
            <a:r>
              <a:rPr lang="da-DK" dirty="0"/>
              <a:t> to </a:t>
            </a:r>
            <a:r>
              <a:rPr lang="da-DK" dirty="0" err="1"/>
              <a:t>increase</a:t>
            </a:r>
            <a:r>
              <a:rPr lang="da-DK" dirty="0"/>
              <a:t> </a:t>
            </a:r>
            <a:r>
              <a:rPr lang="da-DK" dirty="0" err="1"/>
              <a:t>premiums</a:t>
            </a:r>
            <a:r>
              <a:rPr lang="da-DK" dirty="0"/>
              <a:t> for </a:t>
            </a:r>
            <a:r>
              <a:rPr lang="da-DK" dirty="0" err="1"/>
              <a:t>smokers</a:t>
            </a:r>
            <a:endParaRPr lang="da-DK" dirty="0"/>
          </a:p>
          <a:p>
            <a:pPr lvl="1"/>
            <a:r>
              <a:rPr lang="da-DK" dirty="0" err="1"/>
              <a:t>What</a:t>
            </a:r>
            <a:r>
              <a:rPr lang="da-DK" dirty="0"/>
              <a:t> </a:t>
            </a:r>
            <a:r>
              <a:rPr lang="da-DK" dirty="0" err="1"/>
              <a:t>about</a:t>
            </a:r>
            <a:r>
              <a:rPr lang="da-DK" dirty="0"/>
              <a:t> </a:t>
            </a:r>
            <a:r>
              <a:rPr lang="da-DK" dirty="0" err="1"/>
              <a:t>correlation</a:t>
            </a:r>
            <a:r>
              <a:rPr lang="da-DK" dirty="0"/>
              <a:t> </a:t>
            </a:r>
            <a:r>
              <a:rPr lang="da-DK" dirty="0" err="1"/>
              <a:t>between</a:t>
            </a:r>
            <a:r>
              <a:rPr lang="da-DK" dirty="0"/>
              <a:t> </a:t>
            </a:r>
            <a:r>
              <a:rPr lang="da-DK" dirty="0" err="1"/>
              <a:t>genetic</a:t>
            </a:r>
            <a:r>
              <a:rPr lang="da-DK" dirty="0"/>
              <a:t> markers and, </a:t>
            </a:r>
            <a:r>
              <a:rPr lang="da-DK" dirty="0" err="1"/>
              <a:t>say</a:t>
            </a:r>
            <a:r>
              <a:rPr lang="da-DK" dirty="0"/>
              <a:t>, </a:t>
            </a:r>
            <a:r>
              <a:rPr lang="da-DK" dirty="0" err="1"/>
              <a:t>chronic</a:t>
            </a:r>
            <a:r>
              <a:rPr lang="da-DK" dirty="0"/>
              <a:t> </a:t>
            </a:r>
            <a:r>
              <a:rPr lang="da-DK" dirty="0" err="1"/>
              <a:t>diseases</a:t>
            </a:r>
            <a:r>
              <a:rPr lang="da-DK" dirty="0"/>
              <a:t>, </a:t>
            </a:r>
            <a:r>
              <a:rPr lang="da-DK" dirty="0" err="1"/>
              <a:t>increased</a:t>
            </a:r>
            <a:r>
              <a:rPr lang="da-DK" dirty="0"/>
              <a:t> </a:t>
            </a:r>
            <a:r>
              <a:rPr lang="da-DK" dirty="0" err="1"/>
              <a:t>mortality</a:t>
            </a:r>
            <a:r>
              <a:rPr lang="da-DK" dirty="0"/>
              <a:t> </a:t>
            </a:r>
            <a:r>
              <a:rPr lang="da-DK" dirty="0" err="1"/>
              <a:t>risk</a:t>
            </a:r>
            <a:r>
              <a:rPr lang="da-DK" dirty="0"/>
              <a:t>?</a:t>
            </a:r>
          </a:p>
          <a:p>
            <a:r>
              <a:rPr lang="sk-SK" dirty="0"/>
              <a:t>ethics is not about preventing stuff from being done – but reasonable balance between costs and benefits (ex: hidden camera/mike : not ok for mundane things, but maybe ok if benefits are huge</a:t>
            </a:r>
            <a:r>
              <a:rPr lang="da-DK" dirty="0"/>
              <a:t>; </a:t>
            </a:r>
            <a:r>
              <a:rPr lang="da-DK" dirty="0" err="1"/>
              <a:t>random</a:t>
            </a:r>
            <a:r>
              <a:rPr lang="da-DK" dirty="0"/>
              <a:t> drug screening of </a:t>
            </a:r>
            <a:r>
              <a:rPr lang="da-DK" dirty="0" err="1"/>
              <a:t>emplyees</a:t>
            </a:r>
            <a:r>
              <a:rPr lang="da-DK" dirty="0"/>
              <a:t> </a:t>
            </a:r>
            <a:r>
              <a:rPr lang="da-DK" dirty="0" err="1"/>
              <a:t>may</a:t>
            </a:r>
            <a:r>
              <a:rPr lang="da-DK" dirty="0"/>
              <a:t> </a:t>
            </a:r>
            <a:r>
              <a:rPr lang="da-DK" dirty="0" err="1"/>
              <a:t>violate</a:t>
            </a:r>
            <a:r>
              <a:rPr lang="da-DK" dirty="0"/>
              <a:t> </a:t>
            </a:r>
            <a:r>
              <a:rPr lang="da-DK" dirty="0" err="1"/>
              <a:t>privacy</a:t>
            </a:r>
            <a:r>
              <a:rPr lang="da-DK" dirty="0"/>
              <a:t>, but ok if job </a:t>
            </a:r>
            <a:r>
              <a:rPr lang="da-DK" dirty="0" err="1"/>
              <a:t>involves</a:t>
            </a:r>
            <a:r>
              <a:rPr lang="da-DK" dirty="0"/>
              <a:t> public </a:t>
            </a:r>
            <a:r>
              <a:rPr lang="da-DK" dirty="0" err="1"/>
              <a:t>safety</a:t>
            </a:r>
            <a:r>
              <a:rPr lang="sk-SK" dirty="0"/>
              <a:t>)</a:t>
            </a:r>
            <a:endParaRPr lang="en-US" dirty="0"/>
          </a:p>
          <a:p>
            <a:endParaRPr lang="da-DK" dirty="0"/>
          </a:p>
          <a:p>
            <a:pPr lvl="1"/>
            <a:endParaRPr lang="da-DK" dirty="0"/>
          </a:p>
        </p:txBody>
      </p:sp>
      <p:sp>
        <p:nvSpPr>
          <p:cNvPr id="5" name="Pladsholder til sidefod 4"/>
          <p:cNvSpPr>
            <a:spLocks noGrp="1"/>
          </p:cNvSpPr>
          <p:nvPr>
            <p:ph type="ftr" sz="quarter" idx="11"/>
          </p:nvPr>
        </p:nvSpPr>
        <p:spPr/>
        <p:txBody>
          <a:bodyPr/>
          <a:lstStyle/>
          <a:p>
            <a:r>
              <a:rPr lang="da-DK"/>
              <a:t>Big Data in Economics</a:t>
            </a:r>
          </a:p>
        </p:txBody>
      </p:sp>
    </p:spTree>
    <p:extLst>
      <p:ext uri="{BB962C8B-B14F-4D97-AF65-F5344CB8AC3E}">
        <p14:creationId xmlns:p14="http://schemas.microsoft.com/office/powerpoint/2010/main" val="1860618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err="1"/>
              <a:t>ethical</a:t>
            </a:r>
            <a:r>
              <a:rPr lang="da-DK" dirty="0"/>
              <a:t> </a:t>
            </a:r>
            <a:r>
              <a:rPr lang="da-DK" dirty="0" err="1"/>
              <a:t>considerations</a:t>
            </a:r>
            <a:r>
              <a:rPr lang="da-DK" dirty="0"/>
              <a:t> for </a:t>
            </a:r>
            <a:r>
              <a:rPr lang="da-DK" dirty="0" err="1"/>
              <a:t>big</a:t>
            </a:r>
            <a:r>
              <a:rPr lang="da-DK" dirty="0"/>
              <a:t> data</a:t>
            </a:r>
          </a:p>
        </p:txBody>
      </p:sp>
      <p:sp>
        <p:nvSpPr>
          <p:cNvPr id="3" name="Pladsholder til indhold 2"/>
          <p:cNvSpPr>
            <a:spLocks noGrp="1"/>
          </p:cNvSpPr>
          <p:nvPr>
            <p:ph sz="half" idx="1"/>
          </p:nvPr>
        </p:nvSpPr>
        <p:spPr>
          <a:xfrm>
            <a:off x="457200" y="1600200"/>
            <a:ext cx="8229600" cy="4525963"/>
          </a:xfrm>
        </p:spPr>
        <p:txBody>
          <a:bodyPr>
            <a:normAutofit/>
          </a:bodyPr>
          <a:lstStyle/>
          <a:p>
            <a:r>
              <a:rPr lang="da-DK" dirty="0" err="1"/>
              <a:t>What</a:t>
            </a:r>
            <a:r>
              <a:rPr lang="da-DK" dirty="0"/>
              <a:t> </a:t>
            </a:r>
            <a:r>
              <a:rPr lang="da-DK" dirty="0" err="1"/>
              <a:t>about</a:t>
            </a:r>
            <a:r>
              <a:rPr lang="da-DK" dirty="0"/>
              <a:t> business </a:t>
            </a:r>
            <a:r>
              <a:rPr lang="da-DK" dirty="0" err="1"/>
              <a:t>ethics</a:t>
            </a:r>
            <a:r>
              <a:rPr lang="da-DK" dirty="0"/>
              <a:t>?</a:t>
            </a:r>
          </a:p>
          <a:p>
            <a:pPr lvl="1"/>
            <a:r>
              <a:rPr lang="da-DK" dirty="0" err="1"/>
              <a:t>Example</a:t>
            </a:r>
            <a:r>
              <a:rPr lang="da-DK" dirty="0"/>
              <a:t>: Google Location. Show </a:t>
            </a:r>
            <a:r>
              <a:rPr lang="da-DK" dirty="0" err="1"/>
              <a:t>where</a:t>
            </a:r>
            <a:r>
              <a:rPr lang="da-DK" dirty="0"/>
              <a:t> </a:t>
            </a:r>
            <a:r>
              <a:rPr lang="da-DK" dirty="0" err="1"/>
              <a:t>friends</a:t>
            </a:r>
            <a:r>
              <a:rPr lang="da-DK" dirty="0"/>
              <a:t>/</a:t>
            </a:r>
            <a:r>
              <a:rPr lang="da-DK" dirty="0" err="1"/>
              <a:t>family</a:t>
            </a:r>
            <a:r>
              <a:rPr lang="da-DK" dirty="0"/>
              <a:t> </a:t>
            </a:r>
            <a:r>
              <a:rPr lang="da-DK" dirty="0" err="1"/>
              <a:t>are</a:t>
            </a:r>
            <a:r>
              <a:rPr lang="da-DK" dirty="0"/>
              <a:t> in real time – but </a:t>
            </a:r>
            <a:r>
              <a:rPr lang="da-DK" dirty="0" err="1"/>
              <a:t>requires</a:t>
            </a:r>
            <a:r>
              <a:rPr lang="da-DK" dirty="0"/>
              <a:t> </a:t>
            </a:r>
            <a:r>
              <a:rPr lang="da-DK" dirty="0" err="1"/>
              <a:t>consent</a:t>
            </a:r>
            <a:endParaRPr lang="da-DK" dirty="0"/>
          </a:p>
          <a:p>
            <a:pPr lvl="1"/>
            <a:r>
              <a:rPr lang="da-DK" dirty="0"/>
              <a:t>Are </a:t>
            </a:r>
            <a:r>
              <a:rPr lang="da-DK" dirty="0" err="1"/>
              <a:t>predictive</a:t>
            </a:r>
            <a:r>
              <a:rPr lang="da-DK" dirty="0"/>
              <a:t> location </a:t>
            </a:r>
            <a:r>
              <a:rPr lang="da-DK" dirty="0" err="1"/>
              <a:t>algorithms</a:t>
            </a:r>
            <a:r>
              <a:rPr lang="da-DK" dirty="0"/>
              <a:t> </a:t>
            </a:r>
            <a:r>
              <a:rPr lang="da-DK" dirty="0" err="1"/>
              <a:t>ethical</a:t>
            </a:r>
            <a:r>
              <a:rPr lang="da-DK" dirty="0"/>
              <a:t>?</a:t>
            </a:r>
          </a:p>
          <a:p>
            <a:r>
              <a:rPr lang="da-DK" dirty="0" err="1"/>
              <a:t>Algorithms</a:t>
            </a:r>
            <a:r>
              <a:rPr lang="da-DK" dirty="0"/>
              <a:t> as ”</a:t>
            </a:r>
            <a:r>
              <a:rPr lang="da-DK" dirty="0" err="1"/>
              <a:t>Weapons</a:t>
            </a:r>
            <a:r>
              <a:rPr lang="da-DK" dirty="0"/>
              <a:t> of Math </a:t>
            </a:r>
            <a:r>
              <a:rPr lang="da-DK" dirty="0" err="1"/>
              <a:t>Destruction</a:t>
            </a:r>
            <a:r>
              <a:rPr lang="da-DK" dirty="0"/>
              <a:t>”</a:t>
            </a:r>
          </a:p>
          <a:p>
            <a:pPr lvl="1"/>
            <a:r>
              <a:rPr lang="da-DK" dirty="0"/>
              <a:t>Insurance </a:t>
            </a:r>
            <a:r>
              <a:rPr lang="da-DK" dirty="0" err="1"/>
              <a:t>based</a:t>
            </a:r>
            <a:r>
              <a:rPr lang="da-DK" dirty="0"/>
              <a:t> on </a:t>
            </a:r>
            <a:r>
              <a:rPr lang="da-DK" dirty="0" err="1"/>
              <a:t>where</a:t>
            </a:r>
            <a:r>
              <a:rPr lang="da-DK" dirty="0"/>
              <a:t> </a:t>
            </a:r>
            <a:r>
              <a:rPr lang="da-DK" dirty="0" err="1"/>
              <a:t>you</a:t>
            </a:r>
            <a:r>
              <a:rPr lang="da-DK" dirty="0"/>
              <a:t> live, </a:t>
            </a:r>
            <a:r>
              <a:rPr lang="da-DK" dirty="0" err="1"/>
              <a:t>your</a:t>
            </a:r>
            <a:r>
              <a:rPr lang="da-DK" dirty="0"/>
              <a:t> </a:t>
            </a:r>
            <a:r>
              <a:rPr lang="da-DK" dirty="0" err="1"/>
              <a:t>name</a:t>
            </a:r>
            <a:r>
              <a:rPr lang="da-DK" dirty="0"/>
              <a:t>/</a:t>
            </a:r>
            <a:r>
              <a:rPr lang="da-DK" dirty="0" err="1"/>
              <a:t>ethnicity</a:t>
            </a:r>
            <a:endParaRPr lang="da-DK" dirty="0"/>
          </a:p>
          <a:p>
            <a:pPr lvl="1"/>
            <a:r>
              <a:rPr lang="da-DK" dirty="0" err="1"/>
              <a:t>Entry</a:t>
            </a:r>
            <a:r>
              <a:rPr lang="da-DK" dirty="0"/>
              <a:t> </a:t>
            </a:r>
            <a:r>
              <a:rPr lang="da-DK" dirty="0" err="1"/>
              <a:t>into</a:t>
            </a:r>
            <a:r>
              <a:rPr lang="da-DK" dirty="0"/>
              <a:t> </a:t>
            </a:r>
            <a:r>
              <a:rPr lang="da-DK" dirty="0" err="1"/>
              <a:t>university</a:t>
            </a:r>
            <a:r>
              <a:rPr lang="da-DK" dirty="0"/>
              <a:t> </a:t>
            </a:r>
            <a:r>
              <a:rPr lang="da-DK" dirty="0" err="1"/>
              <a:t>based</a:t>
            </a:r>
            <a:r>
              <a:rPr lang="da-DK" dirty="0"/>
              <a:t> on </a:t>
            </a:r>
            <a:r>
              <a:rPr lang="da-DK" dirty="0" err="1"/>
              <a:t>prediction</a:t>
            </a:r>
            <a:r>
              <a:rPr lang="da-DK" dirty="0"/>
              <a:t> of </a:t>
            </a:r>
            <a:r>
              <a:rPr lang="da-DK" dirty="0" err="1"/>
              <a:t>completion</a:t>
            </a:r>
            <a:r>
              <a:rPr lang="da-DK" dirty="0"/>
              <a:t>?</a:t>
            </a:r>
          </a:p>
          <a:p>
            <a:pPr lvl="1"/>
            <a:r>
              <a:rPr lang="da-DK" dirty="0"/>
              <a:t>Loan </a:t>
            </a:r>
            <a:r>
              <a:rPr lang="da-DK" dirty="0" err="1"/>
              <a:t>interest</a:t>
            </a:r>
            <a:r>
              <a:rPr lang="da-DK" dirty="0"/>
              <a:t> rates </a:t>
            </a:r>
            <a:r>
              <a:rPr lang="da-DK" dirty="0" err="1"/>
              <a:t>based</a:t>
            </a:r>
            <a:r>
              <a:rPr lang="da-DK" dirty="0"/>
              <a:t> on </a:t>
            </a:r>
            <a:r>
              <a:rPr lang="da-DK" dirty="0" err="1"/>
              <a:t>past</a:t>
            </a:r>
            <a:r>
              <a:rPr lang="da-DK" dirty="0"/>
              <a:t> </a:t>
            </a:r>
            <a:r>
              <a:rPr lang="da-DK" dirty="0" err="1"/>
              <a:t>behavior</a:t>
            </a:r>
            <a:r>
              <a:rPr lang="da-DK" dirty="0"/>
              <a:t>?</a:t>
            </a:r>
          </a:p>
          <a:p>
            <a:pPr lvl="1"/>
            <a:r>
              <a:rPr lang="da-DK" dirty="0"/>
              <a:t>FAT ML: Fair, </a:t>
            </a:r>
            <a:r>
              <a:rPr lang="da-DK" dirty="0" err="1"/>
              <a:t>Accountable</a:t>
            </a:r>
            <a:r>
              <a:rPr lang="da-DK" dirty="0"/>
              <a:t>, and Transparent Machine Learning</a:t>
            </a:r>
          </a:p>
          <a:p>
            <a:pPr lvl="1"/>
            <a:endParaRPr lang="da-DK" dirty="0"/>
          </a:p>
        </p:txBody>
      </p:sp>
      <p:sp>
        <p:nvSpPr>
          <p:cNvPr id="5" name="Pladsholder til sidefod 4"/>
          <p:cNvSpPr>
            <a:spLocks noGrp="1"/>
          </p:cNvSpPr>
          <p:nvPr>
            <p:ph type="ftr" sz="quarter" idx="11"/>
          </p:nvPr>
        </p:nvSpPr>
        <p:spPr/>
        <p:txBody>
          <a:bodyPr/>
          <a:lstStyle/>
          <a:p>
            <a:r>
              <a:rPr lang="da-DK"/>
              <a:t>Big Data in Economics</a:t>
            </a:r>
          </a:p>
        </p:txBody>
      </p:sp>
    </p:spTree>
    <p:extLst>
      <p:ext uri="{BB962C8B-B14F-4D97-AF65-F5344CB8AC3E}">
        <p14:creationId xmlns:p14="http://schemas.microsoft.com/office/powerpoint/2010/main" val="1763363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a-DK" dirty="0" err="1"/>
              <a:t>Ethical</a:t>
            </a:r>
            <a:r>
              <a:rPr lang="da-DK" dirty="0"/>
              <a:t>/legal </a:t>
            </a:r>
            <a:br>
              <a:rPr lang="da-DK" dirty="0"/>
            </a:br>
            <a:r>
              <a:rPr lang="da-DK" dirty="0" err="1"/>
              <a:t>considerations</a:t>
            </a:r>
            <a:r>
              <a:rPr lang="da-DK" dirty="0"/>
              <a:t> for </a:t>
            </a:r>
            <a:r>
              <a:rPr lang="da-DK" dirty="0" err="1"/>
              <a:t>big</a:t>
            </a:r>
            <a:r>
              <a:rPr lang="da-DK" dirty="0"/>
              <a:t> data</a:t>
            </a:r>
          </a:p>
        </p:txBody>
      </p:sp>
      <p:sp>
        <p:nvSpPr>
          <p:cNvPr id="3" name="Pladsholder til indhold 2"/>
          <p:cNvSpPr>
            <a:spLocks noGrp="1"/>
          </p:cNvSpPr>
          <p:nvPr>
            <p:ph sz="half" idx="1"/>
          </p:nvPr>
        </p:nvSpPr>
        <p:spPr>
          <a:xfrm>
            <a:off x="457200" y="1600200"/>
            <a:ext cx="8229600" cy="4525963"/>
          </a:xfrm>
        </p:spPr>
        <p:txBody>
          <a:bodyPr>
            <a:normAutofit/>
          </a:bodyPr>
          <a:lstStyle/>
          <a:p>
            <a:r>
              <a:rPr lang="da-DK" dirty="0"/>
              <a:t>Is it </a:t>
            </a:r>
            <a:r>
              <a:rPr lang="da-DK" dirty="0" err="1"/>
              <a:t>ethical</a:t>
            </a:r>
            <a:r>
              <a:rPr lang="da-DK" dirty="0"/>
              <a:t> to </a:t>
            </a:r>
            <a:r>
              <a:rPr lang="da-DK" dirty="0" err="1"/>
              <a:t>scrape</a:t>
            </a:r>
            <a:r>
              <a:rPr lang="da-DK" dirty="0"/>
              <a:t> </a:t>
            </a:r>
            <a:r>
              <a:rPr lang="da-DK" dirty="0" err="1"/>
              <a:t>competitors</a:t>
            </a:r>
            <a:r>
              <a:rPr lang="da-DK" dirty="0"/>
              <a:t>’ </a:t>
            </a:r>
            <a:r>
              <a:rPr lang="da-DK" i="1" dirty="0" err="1"/>
              <a:t>likes</a:t>
            </a:r>
            <a:r>
              <a:rPr lang="da-DK" i="1" dirty="0"/>
              <a:t> </a:t>
            </a:r>
            <a:r>
              <a:rPr lang="da-DK" dirty="0"/>
              <a:t>on Facebook? Is it illegal?</a:t>
            </a:r>
          </a:p>
          <a:p>
            <a:pPr lvl="1"/>
            <a:r>
              <a:rPr lang="da-DK" dirty="0" err="1"/>
              <a:t>ethics</a:t>
            </a:r>
            <a:r>
              <a:rPr lang="da-DK" dirty="0"/>
              <a:t> (and </a:t>
            </a:r>
            <a:r>
              <a:rPr lang="da-DK" dirty="0" err="1"/>
              <a:t>law</a:t>
            </a:r>
            <a:r>
              <a:rPr lang="da-DK" dirty="0"/>
              <a:t>) </a:t>
            </a:r>
            <a:r>
              <a:rPr lang="da-DK" dirty="0" err="1"/>
              <a:t>sometimes</a:t>
            </a:r>
            <a:r>
              <a:rPr lang="da-DK" dirty="0"/>
              <a:t> </a:t>
            </a:r>
            <a:r>
              <a:rPr lang="da-DK" dirty="0" err="1"/>
              <a:t>used</a:t>
            </a:r>
            <a:r>
              <a:rPr lang="da-DK" dirty="0"/>
              <a:t> as arguments to </a:t>
            </a:r>
            <a:r>
              <a:rPr lang="da-DK" dirty="0" err="1"/>
              <a:t>stiffle</a:t>
            </a:r>
            <a:r>
              <a:rPr lang="da-DK" dirty="0"/>
              <a:t> </a:t>
            </a:r>
            <a:r>
              <a:rPr lang="da-DK" dirty="0" err="1"/>
              <a:t>competition</a:t>
            </a:r>
            <a:r>
              <a:rPr lang="da-DK" dirty="0"/>
              <a:t>. See </a:t>
            </a:r>
            <a:r>
              <a:rPr lang="da-DK" dirty="0">
                <a:hlinkClick r:id="rId3"/>
              </a:rPr>
              <a:t>LinkedIn case</a:t>
            </a:r>
            <a:r>
              <a:rPr lang="da-DK" dirty="0"/>
              <a:t>, </a:t>
            </a:r>
            <a:r>
              <a:rPr lang="da-DK" dirty="0" err="1"/>
              <a:t>also</a:t>
            </a:r>
            <a:r>
              <a:rPr lang="da-DK" dirty="0"/>
              <a:t> </a:t>
            </a:r>
            <a:r>
              <a:rPr lang="da-DK" dirty="0" err="1">
                <a:hlinkClick r:id="rId4"/>
              </a:rPr>
              <a:t>here</a:t>
            </a:r>
            <a:r>
              <a:rPr lang="da-DK" dirty="0"/>
              <a:t> and </a:t>
            </a:r>
            <a:r>
              <a:rPr lang="da-DK" dirty="0" err="1">
                <a:hlinkClick r:id="rId5"/>
              </a:rPr>
              <a:t>here</a:t>
            </a:r>
            <a:endParaRPr lang="da-DK" dirty="0"/>
          </a:p>
          <a:p>
            <a:r>
              <a:rPr lang="da-DK" dirty="0">
                <a:solidFill>
                  <a:schemeClr val="bg1"/>
                </a:solidFill>
              </a:rPr>
              <a:t>Can </a:t>
            </a:r>
            <a:r>
              <a:rPr lang="da-DK" dirty="0" err="1">
                <a:solidFill>
                  <a:schemeClr val="bg1"/>
                </a:solidFill>
              </a:rPr>
              <a:t>you</a:t>
            </a:r>
            <a:r>
              <a:rPr lang="da-DK" dirty="0">
                <a:solidFill>
                  <a:schemeClr val="bg1"/>
                </a:solidFill>
              </a:rPr>
              <a:t> </a:t>
            </a:r>
            <a:r>
              <a:rPr lang="da-DK" dirty="0" err="1">
                <a:solidFill>
                  <a:schemeClr val="bg1"/>
                </a:solidFill>
              </a:rPr>
              <a:t>scrape</a:t>
            </a:r>
            <a:r>
              <a:rPr lang="da-DK" dirty="0">
                <a:solidFill>
                  <a:schemeClr val="bg1"/>
                </a:solidFill>
              </a:rPr>
              <a:t> data and </a:t>
            </a:r>
            <a:r>
              <a:rPr lang="da-DK" dirty="0" err="1">
                <a:solidFill>
                  <a:schemeClr val="bg1"/>
                </a:solidFill>
              </a:rPr>
              <a:t>resell</a:t>
            </a:r>
            <a:r>
              <a:rPr lang="da-DK" dirty="0">
                <a:solidFill>
                  <a:schemeClr val="bg1"/>
                </a:solidFill>
              </a:rPr>
              <a:t>? Or </a:t>
            </a:r>
            <a:r>
              <a:rPr lang="da-DK" dirty="0" err="1">
                <a:solidFill>
                  <a:schemeClr val="bg1"/>
                </a:solidFill>
              </a:rPr>
              <a:t>repackage</a:t>
            </a:r>
            <a:r>
              <a:rPr lang="da-DK" dirty="0">
                <a:solidFill>
                  <a:schemeClr val="bg1"/>
                </a:solidFill>
              </a:rPr>
              <a:t>?</a:t>
            </a:r>
          </a:p>
          <a:p>
            <a:r>
              <a:rPr lang="da-DK" dirty="0" err="1">
                <a:solidFill>
                  <a:schemeClr val="bg1"/>
                </a:solidFill>
              </a:rPr>
              <a:t>Does</a:t>
            </a:r>
            <a:r>
              <a:rPr lang="da-DK" dirty="0">
                <a:solidFill>
                  <a:schemeClr val="bg1"/>
                </a:solidFill>
              </a:rPr>
              <a:t> data </a:t>
            </a:r>
            <a:r>
              <a:rPr lang="da-DK" dirty="0" err="1">
                <a:solidFill>
                  <a:schemeClr val="bg1"/>
                </a:solidFill>
              </a:rPr>
              <a:t>collection</a:t>
            </a:r>
            <a:r>
              <a:rPr lang="da-DK" dirty="0">
                <a:solidFill>
                  <a:schemeClr val="bg1"/>
                </a:solidFill>
              </a:rPr>
              <a:t> </a:t>
            </a:r>
            <a:r>
              <a:rPr lang="da-DK" dirty="0" err="1">
                <a:solidFill>
                  <a:schemeClr val="bg1"/>
                </a:solidFill>
              </a:rPr>
              <a:t>cause</a:t>
            </a:r>
            <a:r>
              <a:rPr lang="da-DK" dirty="0">
                <a:solidFill>
                  <a:schemeClr val="bg1"/>
                </a:solidFill>
              </a:rPr>
              <a:t> </a:t>
            </a:r>
            <a:r>
              <a:rPr lang="da-DK" dirty="0" err="1">
                <a:solidFill>
                  <a:schemeClr val="bg1"/>
                </a:solidFill>
              </a:rPr>
              <a:t>significant</a:t>
            </a:r>
            <a:r>
              <a:rPr lang="da-DK" dirty="0">
                <a:solidFill>
                  <a:schemeClr val="bg1"/>
                </a:solidFill>
              </a:rPr>
              <a:t> </a:t>
            </a:r>
            <a:r>
              <a:rPr lang="da-DK" dirty="0" err="1">
                <a:solidFill>
                  <a:schemeClr val="bg1"/>
                </a:solidFill>
              </a:rPr>
              <a:t>costs</a:t>
            </a:r>
            <a:r>
              <a:rPr lang="da-DK" dirty="0">
                <a:solidFill>
                  <a:schemeClr val="bg1"/>
                </a:solidFill>
              </a:rPr>
              <a:t> (time or </a:t>
            </a:r>
            <a:r>
              <a:rPr lang="da-DK" dirty="0" err="1">
                <a:solidFill>
                  <a:schemeClr val="bg1"/>
                </a:solidFill>
              </a:rPr>
              <a:t>money</a:t>
            </a:r>
            <a:r>
              <a:rPr lang="da-DK" dirty="0">
                <a:solidFill>
                  <a:schemeClr val="bg1"/>
                </a:solidFill>
              </a:rPr>
              <a:t>) to </a:t>
            </a:r>
            <a:r>
              <a:rPr lang="da-DK" dirty="0" err="1">
                <a:solidFill>
                  <a:schemeClr val="bg1"/>
                </a:solidFill>
              </a:rPr>
              <a:t>firms</a:t>
            </a:r>
            <a:r>
              <a:rPr lang="da-DK" dirty="0">
                <a:solidFill>
                  <a:schemeClr val="bg1"/>
                </a:solidFill>
              </a:rPr>
              <a:t> and/or </a:t>
            </a:r>
            <a:r>
              <a:rPr lang="da-DK" dirty="0" err="1">
                <a:solidFill>
                  <a:schemeClr val="bg1"/>
                </a:solidFill>
              </a:rPr>
              <a:t>individuals</a:t>
            </a:r>
            <a:r>
              <a:rPr lang="da-DK" dirty="0">
                <a:solidFill>
                  <a:schemeClr val="bg1"/>
                </a:solidFill>
              </a:rPr>
              <a:t>?</a:t>
            </a:r>
          </a:p>
          <a:p>
            <a:pPr lvl="1"/>
            <a:endParaRPr lang="da-DK" dirty="0"/>
          </a:p>
        </p:txBody>
      </p:sp>
      <p:sp>
        <p:nvSpPr>
          <p:cNvPr id="5" name="Pladsholder til sidefod 4"/>
          <p:cNvSpPr>
            <a:spLocks noGrp="1"/>
          </p:cNvSpPr>
          <p:nvPr>
            <p:ph type="ftr" sz="quarter" idx="11"/>
          </p:nvPr>
        </p:nvSpPr>
        <p:spPr/>
        <p:txBody>
          <a:bodyPr/>
          <a:lstStyle/>
          <a:p>
            <a:r>
              <a:rPr lang="da-DK"/>
              <a:t>Big Data in Economics</a:t>
            </a:r>
          </a:p>
        </p:txBody>
      </p:sp>
    </p:spTree>
    <p:extLst>
      <p:ext uri="{BB962C8B-B14F-4D97-AF65-F5344CB8AC3E}">
        <p14:creationId xmlns:p14="http://schemas.microsoft.com/office/powerpoint/2010/main" val="1314732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E4567C-6532-B64E-B91B-C9B6EFB58A3C}"/>
              </a:ext>
            </a:extLst>
          </p:cNvPr>
          <p:cNvSpPr>
            <a:spLocks noGrp="1"/>
          </p:cNvSpPr>
          <p:nvPr>
            <p:ph type="title"/>
          </p:nvPr>
        </p:nvSpPr>
        <p:spPr/>
        <p:txBody>
          <a:bodyPr/>
          <a:lstStyle/>
          <a:p>
            <a:endParaRPr lang="da-DK"/>
          </a:p>
        </p:txBody>
      </p:sp>
      <p:pic>
        <p:nvPicPr>
          <p:cNvPr id="6" name="Pladsholder til indhold 5">
            <a:extLst>
              <a:ext uri="{FF2B5EF4-FFF2-40B4-BE49-F238E27FC236}">
                <a16:creationId xmlns:a16="http://schemas.microsoft.com/office/drawing/2014/main" id="{BF1AB189-E633-DB49-8419-C67650CB12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176" y="1600200"/>
            <a:ext cx="8121647" cy="4525963"/>
          </a:xfrm>
        </p:spPr>
      </p:pic>
      <p:sp>
        <p:nvSpPr>
          <p:cNvPr id="4" name="Pladsholder til sidefod 3">
            <a:extLst>
              <a:ext uri="{FF2B5EF4-FFF2-40B4-BE49-F238E27FC236}">
                <a16:creationId xmlns:a16="http://schemas.microsoft.com/office/drawing/2014/main" id="{5F90C621-8CD3-BF48-85BD-79BFA49C1EA3}"/>
              </a:ext>
            </a:extLst>
          </p:cNvPr>
          <p:cNvSpPr>
            <a:spLocks noGrp="1"/>
          </p:cNvSpPr>
          <p:nvPr>
            <p:ph type="ftr" sz="quarter" idx="11"/>
          </p:nvPr>
        </p:nvSpPr>
        <p:spPr/>
        <p:txBody>
          <a:bodyPr/>
          <a:lstStyle/>
          <a:p>
            <a:r>
              <a:rPr lang="da-DK"/>
              <a:t>Big Data in Economics</a:t>
            </a:r>
          </a:p>
        </p:txBody>
      </p:sp>
    </p:spTree>
    <p:extLst>
      <p:ext uri="{BB962C8B-B14F-4D97-AF65-F5344CB8AC3E}">
        <p14:creationId xmlns:p14="http://schemas.microsoft.com/office/powerpoint/2010/main" val="3380992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FF57AB-084A-CD44-AF03-9CB40BABE61C}"/>
              </a:ext>
            </a:extLst>
          </p:cNvPr>
          <p:cNvSpPr>
            <a:spLocks noGrp="1"/>
          </p:cNvSpPr>
          <p:nvPr>
            <p:ph type="title"/>
          </p:nvPr>
        </p:nvSpPr>
        <p:spPr/>
        <p:txBody>
          <a:bodyPr/>
          <a:lstStyle/>
          <a:p>
            <a:endParaRPr lang="da-DK"/>
          </a:p>
        </p:txBody>
      </p:sp>
      <p:pic>
        <p:nvPicPr>
          <p:cNvPr id="6" name="Pladsholder til indhold 5">
            <a:extLst>
              <a:ext uri="{FF2B5EF4-FFF2-40B4-BE49-F238E27FC236}">
                <a16:creationId xmlns:a16="http://schemas.microsoft.com/office/drawing/2014/main" id="{2978A30A-2DF8-2E49-BA2C-C801F5A3F5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44824"/>
            <a:ext cx="8229600" cy="2120332"/>
          </a:xfrm>
        </p:spPr>
      </p:pic>
      <p:sp>
        <p:nvSpPr>
          <p:cNvPr id="4" name="Pladsholder til sidefod 3">
            <a:extLst>
              <a:ext uri="{FF2B5EF4-FFF2-40B4-BE49-F238E27FC236}">
                <a16:creationId xmlns:a16="http://schemas.microsoft.com/office/drawing/2014/main" id="{25E39245-891E-AF4D-BE07-07715107488E}"/>
              </a:ext>
            </a:extLst>
          </p:cNvPr>
          <p:cNvSpPr>
            <a:spLocks noGrp="1"/>
          </p:cNvSpPr>
          <p:nvPr>
            <p:ph type="ftr" sz="quarter" idx="11"/>
          </p:nvPr>
        </p:nvSpPr>
        <p:spPr/>
        <p:txBody>
          <a:bodyPr/>
          <a:lstStyle/>
          <a:p>
            <a:r>
              <a:rPr lang="da-DK"/>
              <a:t>Big Data in Economics</a:t>
            </a:r>
          </a:p>
        </p:txBody>
      </p:sp>
    </p:spTree>
    <p:extLst>
      <p:ext uri="{BB962C8B-B14F-4D97-AF65-F5344CB8AC3E}">
        <p14:creationId xmlns:p14="http://schemas.microsoft.com/office/powerpoint/2010/main" val="539834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a-DK" dirty="0" err="1"/>
              <a:t>Ethical</a:t>
            </a:r>
            <a:r>
              <a:rPr lang="da-DK" dirty="0"/>
              <a:t>/legal </a:t>
            </a:r>
            <a:br>
              <a:rPr lang="da-DK" dirty="0"/>
            </a:br>
            <a:r>
              <a:rPr lang="da-DK" dirty="0" err="1"/>
              <a:t>considerations</a:t>
            </a:r>
            <a:r>
              <a:rPr lang="da-DK" dirty="0"/>
              <a:t> for </a:t>
            </a:r>
            <a:r>
              <a:rPr lang="da-DK" dirty="0" err="1"/>
              <a:t>big</a:t>
            </a:r>
            <a:r>
              <a:rPr lang="da-DK" dirty="0"/>
              <a:t> data</a:t>
            </a:r>
          </a:p>
        </p:txBody>
      </p:sp>
      <p:sp>
        <p:nvSpPr>
          <p:cNvPr id="3" name="Pladsholder til indhold 2"/>
          <p:cNvSpPr>
            <a:spLocks noGrp="1"/>
          </p:cNvSpPr>
          <p:nvPr>
            <p:ph sz="half" idx="1"/>
          </p:nvPr>
        </p:nvSpPr>
        <p:spPr>
          <a:xfrm>
            <a:off x="457200" y="1600200"/>
            <a:ext cx="8229600" cy="4525963"/>
          </a:xfrm>
        </p:spPr>
        <p:txBody>
          <a:bodyPr>
            <a:normAutofit/>
          </a:bodyPr>
          <a:lstStyle/>
          <a:p>
            <a:r>
              <a:rPr lang="da-DK" dirty="0"/>
              <a:t>Is it </a:t>
            </a:r>
            <a:r>
              <a:rPr lang="da-DK" dirty="0" err="1"/>
              <a:t>ethical</a:t>
            </a:r>
            <a:r>
              <a:rPr lang="da-DK" dirty="0"/>
              <a:t> to </a:t>
            </a:r>
            <a:r>
              <a:rPr lang="da-DK" dirty="0" err="1"/>
              <a:t>scrape</a:t>
            </a:r>
            <a:r>
              <a:rPr lang="da-DK" dirty="0"/>
              <a:t> </a:t>
            </a:r>
            <a:r>
              <a:rPr lang="da-DK" dirty="0" err="1"/>
              <a:t>competitors</a:t>
            </a:r>
            <a:r>
              <a:rPr lang="da-DK" dirty="0"/>
              <a:t>’ </a:t>
            </a:r>
            <a:r>
              <a:rPr lang="da-DK" i="1" dirty="0" err="1"/>
              <a:t>likes</a:t>
            </a:r>
            <a:r>
              <a:rPr lang="da-DK" i="1" dirty="0"/>
              <a:t> </a:t>
            </a:r>
            <a:r>
              <a:rPr lang="da-DK" dirty="0"/>
              <a:t>on Facebook? Is it illegal?</a:t>
            </a:r>
          </a:p>
          <a:p>
            <a:pPr lvl="1"/>
            <a:r>
              <a:rPr lang="da-DK" dirty="0" err="1"/>
              <a:t>ethics</a:t>
            </a:r>
            <a:r>
              <a:rPr lang="da-DK" dirty="0"/>
              <a:t> (and </a:t>
            </a:r>
            <a:r>
              <a:rPr lang="da-DK" dirty="0" err="1"/>
              <a:t>law</a:t>
            </a:r>
            <a:r>
              <a:rPr lang="da-DK" dirty="0"/>
              <a:t>) </a:t>
            </a:r>
            <a:r>
              <a:rPr lang="da-DK" dirty="0" err="1"/>
              <a:t>sometimes</a:t>
            </a:r>
            <a:r>
              <a:rPr lang="da-DK" dirty="0"/>
              <a:t> </a:t>
            </a:r>
            <a:r>
              <a:rPr lang="da-DK" dirty="0" err="1"/>
              <a:t>used</a:t>
            </a:r>
            <a:r>
              <a:rPr lang="da-DK" dirty="0"/>
              <a:t> as arguments to </a:t>
            </a:r>
            <a:r>
              <a:rPr lang="da-DK" dirty="0" err="1"/>
              <a:t>stiffle</a:t>
            </a:r>
            <a:r>
              <a:rPr lang="da-DK" dirty="0"/>
              <a:t> </a:t>
            </a:r>
            <a:r>
              <a:rPr lang="da-DK" dirty="0" err="1"/>
              <a:t>competition</a:t>
            </a:r>
            <a:r>
              <a:rPr lang="da-DK" dirty="0"/>
              <a:t>. See </a:t>
            </a:r>
            <a:r>
              <a:rPr lang="da-DK" dirty="0">
                <a:hlinkClick r:id="rId3"/>
              </a:rPr>
              <a:t>LinkedIn case</a:t>
            </a:r>
            <a:r>
              <a:rPr lang="da-DK" dirty="0"/>
              <a:t>, </a:t>
            </a:r>
            <a:r>
              <a:rPr lang="da-DK" dirty="0" err="1"/>
              <a:t>also</a:t>
            </a:r>
            <a:r>
              <a:rPr lang="da-DK" dirty="0"/>
              <a:t> </a:t>
            </a:r>
            <a:r>
              <a:rPr lang="da-DK" dirty="0" err="1">
                <a:hlinkClick r:id="rId4"/>
              </a:rPr>
              <a:t>here</a:t>
            </a:r>
            <a:r>
              <a:rPr lang="da-DK" dirty="0"/>
              <a:t> and </a:t>
            </a:r>
            <a:r>
              <a:rPr lang="da-DK" dirty="0" err="1">
                <a:hlinkClick r:id="rId5"/>
              </a:rPr>
              <a:t>here</a:t>
            </a:r>
            <a:endParaRPr lang="da-DK" dirty="0"/>
          </a:p>
          <a:p>
            <a:r>
              <a:rPr lang="da-DK" dirty="0"/>
              <a:t>Can </a:t>
            </a:r>
            <a:r>
              <a:rPr lang="da-DK" dirty="0" err="1"/>
              <a:t>you</a:t>
            </a:r>
            <a:r>
              <a:rPr lang="da-DK" dirty="0"/>
              <a:t> </a:t>
            </a:r>
            <a:r>
              <a:rPr lang="da-DK" dirty="0" err="1"/>
              <a:t>scrape</a:t>
            </a:r>
            <a:r>
              <a:rPr lang="da-DK" dirty="0"/>
              <a:t> data and </a:t>
            </a:r>
            <a:r>
              <a:rPr lang="da-DK" dirty="0" err="1"/>
              <a:t>resell</a:t>
            </a:r>
            <a:r>
              <a:rPr lang="da-DK" dirty="0"/>
              <a:t>? Or </a:t>
            </a:r>
            <a:r>
              <a:rPr lang="da-DK" dirty="0" err="1"/>
              <a:t>repackage</a:t>
            </a:r>
            <a:r>
              <a:rPr lang="da-DK" dirty="0"/>
              <a:t>?</a:t>
            </a:r>
          </a:p>
          <a:p>
            <a:r>
              <a:rPr lang="da-DK" dirty="0" err="1"/>
              <a:t>Does</a:t>
            </a:r>
            <a:r>
              <a:rPr lang="da-DK" dirty="0"/>
              <a:t> data </a:t>
            </a:r>
            <a:r>
              <a:rPr lang="da-DK" dirty="0" err="1"/>
              <a:t>collection</a:t>
            </a:r>
            <a:r>
              <a:rPr lang="da-DK" dirty="0"/>
              <a:t> </a:t>
            </a:r>
            <a:r>
              <a:rPr lang="da-DK" dirty="0" err="1"/>
              <a:t>cause</a:t>
            </a:r>
            <a:r>
              <a:rPr lang="da-DK" dirty="0"/>
              <a:t> </a:t>
            </a:r>
            <a:r>
              <a:rPr lang="da-DK" dirty="0" err="1"/>
              <a:t>significant</a:t>
            </a:r>
            <a:r>
              <a:rPr lang="da-DK" dirty="0"/>
              <a:t> </a:t>
            </a:r>
            <a:r>
              <a:rPr lang="da-DK" dirty="0" err="1"/>
              <a:t>costs</a:t>
            </a:r>
            <a:r>
              <a:rPr lang="da-DK" dirty="0"/>
              <a:t> (time or </a:t>
            </a:r>
            <a:r>
              <a:rPr lang="da-DK" dirty="0" err="1"/>
              <a:t>money</a:t>
            </a:r>
            <a:r>
              <a:rPr lang="da-DK" dirty="0"/>
              <a:t>) to </a:t>
            </a:r>
            <a:r>
              <a:rPr lang="da-DK" dirty="0" err="1"/>
              <a:t>firms</a:t>
            </a:r>
            <a:r>
              <a:rPr lang="da-DK" dirty="0"/>
              <a:t> and/or </a:t>
            </a:r>
            <a:r>
              <a:rPr lang="da-DK" dirty="0" err="1"/>
              <a:t>individuals</a:t>
            </a:r>
            <a:r>
              <a:rPr lang="da-DK" dirty="0"/>
              <a:t>?</a:t>
            </a:r>
          </a:p>
          <a:p>
            <a:pPr lvl="1"/>
            <a:endParaRPr lang="da-DK" dirty="0"/>
          </a:p>
        </p:txBody>
      </p:sp>
      <p:sp>
        <p:nvSpPr>
          <p:cNvPr id="5" name="Pladsholder til sidefod 4"/>
          <p:cNvSpPr>
            <a:spLocks noGrp="1"/>
          </p:cNvSpPr>
          <p:nvPr>
            <p:ph type="ftr" sz="quarter" idx="11"/>
          </p:nvPr>
        </p:nvSpPr>
        <p:spPr/>
        <p:txBody>
          <a:bodyPr/>
          <a:lstStyle/>
          <a:p>
            <a:r>
              <a:rPr lang="da-DK"/>
              <a:t>Big Data in Economics</a:t>
            </a:r>
          </a:p>
        </p:txBody>
      </p:sp>
    </p:spTree>
    <p:extLst>
      <p:ext uri="{BB962C8B-B14F-4D97-AF65-F5344CB8AC3E}">
        <p14:creationId xmlns:p14="http://schemas.microsoft.com/office/powerpoint/2010/main" val="3537426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privacy?</a:t>
            </a:r>
          </a:p>
        </p:txBody>
      </p:sp>
      <p:sp>
        <p:nvSpPr>
          <p:cNvPr id="3" name="Content Placeholder 2"/>
          <p:cNvSpPr>
            <a:spLocks noGrp="1"/>
          </p:cNvSpPr>
          <p:nvPr>
            <p:ph sz="half" idx="1"/>
          </p:nvPr>
        </p:nvSpPr>
        <p:spPr>
          <a:xfrm>
            <a:off x="457200" y="1600201"/>
            <a:ext cx="7931224" cy="4277072"/>
          </a:xfrm>
        </p:spPr>
        <p:txBody>
          <a:bodyPr/>
          <a:lstStyle/>
          <a:p>
            <a:r>
              <a:rPr lang="en-US" dirty="0"/>
              <a:t>Privacy for its own good – a principle of privacy</a:t>
            </a:r>
          </a:p>
          <a:p>
            <a:pPr lvl="1"/>
            <a:r>
              <a:rPr lang="en-US" dirty="0"/>
              <a:t>May simply value privacy in itself</a:t>
            </a:r>
          </a:p>
          <a:p>
            <a:pPr lvl="1"/>
            <a:r>
              <a:rPr lang="en-US" dirty="0"/>
              <a:t>But: public goods problems</a:t>
            </a:r>
          </a:p>
          <a:p>
            <a:pPr lvl="2"/>
            <a:r>
              <a:rPr lang="en-US" dirty="0"/>
              <a:t>Example: medical research. Share existing info on medical history, no cost to individuals. Some will not contribute, citing privacy concerns – but benefits of research accrue to everybody</a:t>
            </a:r>
          </a:p>
          <a:p>
            <a:pPr lvl="2"/>
            <a:r>
              <a:rPr lang="en-US" dirty="0"/>
              <a:t>DK: no consent necessary for register studies or re-use of data</a:t>
            </a:r>
          </a:p>
          <a:p>
            <a:pPr lvl="2"/>
            <a:r>
              <a:rPr lang="en-US" dirty="0"/>
              <a:t>Similar: Privacy for social science research, or monitoring in public places</a:t>
            </a:r>
          </a:p>
        </p:txBody>
      </p:sp>
      <p:sp>
        <p:nvSpPr>
          <p:cNvPr id="5" name="Footer Placeholder 4"/>
          <p:cNvSpPr>
            <a:spLocks noGrp="1"/>
          </p:cNvSpPr>
          <p:nvPr>
            <p:ph type="ftr" sz="quarter" idx="11"/>
          </p:nvPr>
        </p:nvSpPr>
        <p:spPr/>
        <p:txBody>
          <a:bodyPr/>
          <a:lstStyle/>
          <a:p>
            <a:r>
              <a:rPr lang="da-DK"/>
              <a:t>Big Data in Economics</a:t>
            </a:r>
          </a:p>
        </p:txBody>
      </p:sp>
    </p:spTree>
    <p:extLst>
      <p:ext uri="{BB962C8B-B14F-4D97-AF65-F5344CB8AC3E}">
        <p14:creationId xmlns:p14="http://schemas.microsoft.com/office/powerpoint/2010/main" val="1598418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err="1"/>
              <a:t>Questions</a:t>
            </a:r>
            <a:r>
              <a:rPr lang="da-DK" dirty="0"/>
              <a:t> for </a:t>
            </a:r>
            <a:r>
              <a:rPr lang="da-DK" dirty="0" err="1"/>
              <a:t>proposed</a:t>
            </a:r>
            <a:r>
              <a:rPr lang="da-DK" dirty="0"/>
              <a:t> </a:t>
            </a:r>
            <a:r>
              <a:rPr lang="da-DK" dirty="0" err="1"/>
              <a:t>projects</a:t>
            </a:r>
            <a:endParaRPr lang="da-DK" dirty="0"/>
          </a:p>
        </p:txBody>
      </p:sp>
      <p:sp>
        <p:nvSpPr>
          <p:cNvPr id="3" name="Pladsholder til indhold 2"/>
          <p:cNvSpPr>
            <a:spLocks noGrp="1"/>
          </p:cNvSpPr>
          <p:nvPr>
            <p:ph sz="half" idx="1"/>
          </p:nvPr>
        </p:nvSpPr>
        <p:spPr>
          <a:xfrm>
            <a:off x="457200" y="1600200"/>
            <a:ext cx="8229600" cy="4525963"/>
          </a:xfrm>
        </p:spPr>
        <p:txBody>
          <a:bodyPr>
            <a:normAutofit/>
          </a:bodyPr>
          <a:lstStyle/>
          <a:p>
            <a:r>
              <a:rPr lang="da-DK" dirty="0"/>
              <a:t>Do </a:t>
            </a:r>
            <a:r>
              <a:rPr lang="da-DK" dirty="0" err="1"/>
              <a:t>you</a:t>
            </a:r>
            <a:r>
              <a:rPr lang="da-DK" dirty="0"/>
              <a:t> </a:t>
            </a:r>
            <a:r>
              <a:rPr lang="da-DK" dirty="0" err="1"/>
              <a:t>respect</a:t>
            </a:r>
            <a:r>
              <a:rPr lang="da-DK" dirty="0"/>
              <a:t> </a:t>
            </a:r>
            <a:r>
              <a:rPr lang="da-DK" dirty="0" err="1"/>
              <a:t>privacy</a:t>
            </a:r>
            <a:r>
              <a:rPr lang="da-DK" dirty="0"/>
              <a:t>? </a:t>
            </a:r>
          </a:p>
          <a:p>
            <a:r>
              <a:rPr lang="da-DK" dirty="0"/>
              <a:t>Can single </a:t>
            </a:r>
            <a:r>
              <a:rPr lang="da-DK" dirty="0" err="1"/>
              <a:t>individuals</a:t>
            </a:r>
            <a:r>
              <a:rPr lang="da-DK" dirty="0"/>
              <a:t> </a:t>
            </a:r>
            <a:r>
              <a:rPr lang="da-DK" dirty="0" err="1"/>
              <a:t>be</a:t>
            </a:r>
            <a:r>
              <a:rPr lang="da-DK" dirty="0"/>
              <a:t> </a:t>
            </a:r>
            <a:r>
              <a:rPr lang="da-DK" dirty="0" err="1"/>
              <a:t>identified</a:t>
            </a:r>
            <a:r>
              <a:rPr lang="da-DK" dirty="0"/>
              <a:t>?</a:t>
            </a:r>
          </a:p>
          <a:p>
            <a:r>
              <a:rPr lang="da-DK" dirty="0" err="1"/>
              <a:t>What</a:t>
            </a:r>
            <a:r>
              <a:rPr lang="da-DK" dirty="0"/>
              <a:t> </a:t>
            </a:r>
            <a:r>
              <a:rPr lang="da-DK" dirty="0" err="1"/>
              <a:t>are</a:t>
            </a:r>
            <a:r>
              <a:rPr lang="da-DK" dirty="0"/>
              <a:t> potential </a:t>
            </a:r>
            <a:r>
              <a:rPr lang="da-DK" dirty="0" err="1"/>
              <a:t>consequences</a:t>
            </a:r>
            <a:r>
              <a:rPr lang="da-DK" dirty="0"/>
              <a:t>?</a:t>
            </a:r>
          </a:p>
          <a:p>
            <a:endParaRPr lang="da-DK" dirty="0"/>
          </a:p>
          <a:p>
            <a:r>
              <a:rPr lang="da-DK" dirty="0"/>
              <a:t>Are </a:t>
            </a:r>
            <a:r>
              <a:rPr lang="da-DK" dirty="0" err="1"/>
              <a:t>there</a:t>
            </a:r>
            <a:r>
              <a:rPr lang="da-DK" dirty="0"/>
              <a:t> </a:t>
            </a:r>
            <a:r>
              <a:rPr lang="da-DK" dirty="0" err="1"/>
              <a:t>ethical</a:t>
            </a:r>
            <a:r>
              <a:rPr lang="da-DK" dirty="0"/>
              <a:t> </a:t>
            </a:r>
            <a:r>
              <a:rPr lang="da-DK" dirty="0" err="1"/>
              <a:t>considerations</a:t>
            </a:r>
            <a:endParaRPr lang="da-DK" dirty="0"/>
          </a:p>
          <a:p>
            <a:pPr lvl="1"/>
            <a:r>
              <a:rPr lang="da-DK" dirty="0"/>
              <a:t>With </a:t>
            </a:r>
            <a:r>
              <a:rPr lang="da-DK" dirty="0" err="1"/>
              <a:t>respect</a:t>
            </a:r>
            <a:r>
              <a:rPr lang="da-DK" dirty="0"/>
              <a:t> to </a:t>
            </a:r>
            <a:r>
              <a:rPr lang="da-DK" dirty="0" err="1"/>
              <a:t>individuals</a:t>
            </a:r>
            <a:r>
              <a:rPr lang="da-DK" dirty="0"/>
              <a:t>?</a:t>
            </a:r>
          </a:p>
          <a:p>
            <a:pPr lvl="1"/>
            <a:r>
              <a:rPr lang="da-DK" dirty="0"/>
              <a:t>With </a:t>
            </a:r>
            <a:r>
              <a:rPr lang="da-DK" dirty="0" err="1"/>
              <a:t>respect</a:t>
            </a:r>
            <a:r>
              <a:rPr lang="da-DK" dirty="0"/>
              <a:t> to </a:t>
            </a:r>
            <a:r>
              <a:rPr lang="da-DK" dirty="0" err="1"/>
              <a:t>firms</a:t>
            </a:r>
            <a:r>
              <a:rPr lang="da-DK" dirty="0"/>
              <a:t> or </a:t>
            </a:r>
            <a:r>
              <a:rPr lang="da-DK" dirty="0" err="1"/>
              <a:t>organizations</a:t>
            </a:r>
            <a:r>
              <a:rPr lang="da-DK" dirty="0"/>
              <a:t>?</a:t>
            </a:r>
          </a:p>
        </p:txBody>
      </p:sp>
      <p:sp>
        <p:nvSpPr>
          <p:cNvPr id="5" name="Pladsholder til sidefod 4"/>
          <p:cNvSpPr>
            <a:spLocks noGrp="1"/>
          </p:cNvSpPr>
          <p:nvPr>
            <p:ph type="ftr" sz="quarter" idx="11"/>
          </p:nvPr>
        </p:nvSpPr>
        <p:spPr/>
        <p:txBody>
          <a:bodyPr/>
          <a:lstStyle/>
          <a:p>
            <a:r>
              <a:rPr lang="da-DK"/>
              <a:t>Big Data in Economics</a:t>
            </a:r>
          </a:p>
        </p:txBody>
      </p:sp>
    </p:spTree>
    <p:extLst>
      <p:ext uri="{BB962C8B-B14F-4D97-AF65-F5344CB8AC3E}">
        <p14:creationId xmlns:p14="http://schemas.microsoft.com/office/powerpoint/2010/main" val="1399484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privacy?</a:t>
            </a:r>
          </a:p>
        </p:txBody>
      </p:sp>
      <p:sp>
        <p:nvSpPr>
          <p:cNvPr id="3" name="Content Placeholder 2"/>
          <p:cNvSpPr>
            <a:spLocks noGrp="1"/>
          </p:cNvSpPr>
          <p:nvPr>
            <p:ph sz="half" idx="1"/>
          </p:nvPr>
        </p:nvSpPr>
        <p:spPr>
          <a:xfrm>
            <a:off x="457200" y="1600201"/>
            <a:ext cx="7931224" cy="4277072"/>
          </a:xfrm>
        </p:spPr>
        <p:txBody>
          <a:bodyPr>
            <a:normAutofit lnSpcReduction="10000"/>
          </a:bodyPr>
          <a:lstStyle/>
          <a:p>
            <a:r>
              <a:rPr lang="en-US" dirty="0"/>
              <a:t>Privacy to preserve informational rents</a:t>
            </a:r>
          </a:p>
          <a:p>
            <a:pPr lvl="1"/>
            <a:r>
              <a:rPr lang="en-US" dirty="0"/>
              <a:t>Consumers: willingness to pay (WTP), characteristics, and behavior often private information</a:t>
            </a:r>
          </a:p>
          <a:p>
            <a:pPr lvl="2"/>
            <a:r>
              <a:rPr lang="en-US" dirty="0"/>
              <a:t>Willingness to pay: 1</a:t>
            </a:r>
            <a:r>
              <a:rPr lang="en-US" baseline="30000" dirty="0"/>
              <a:t>st</a:t>
            </a:r>
            <a:r>
              <a:rPr lang="en-US" dirty="0"/>
              <a:t> class vs. 2</a:t>
            </a:r>
            <a:r>
              <a:rPr lang="en-US" baseline="30000" dirty="0"/>
              <a:t>nd</a:t>
            </a:r>
            <a:r>
              <a:rPr lang="en-US" dirty="0"/>
              <a:t> class</a:t>
            </a:r>
          </a:p>
          <a:p>
            <a:pPr lvl="2"/>
            <a:r>
              <a:rPr lang="en-US" dirty="0"/>
              <a:t>Characteristics: Taste, Genetics, Personality</a:t>
            </a:r>
          </a:p>
          <a:p>
            <a:pPr lvl="2"/>
            <a:r>
              <a:rPr lang="en-US" dirty="0"/>
              <a:t>Behavior: e.g. driving and insurance, </a:t>
            </a:r>
            <a:r>
              <a:rPr lang="en-US" dirty="0">
                <a:hlinkClick r:id="rId3"/>
              </a:rPr>
              <a:t>physical activity</a:t>
            </a:r>
            <a:endParaRPr lang="en-US" dirty="0"/>
          </a:p>
          <a:p>
            <a:pPr lvl="2"/>
            <a:r>
              <a:rPr lang="en-US" dirty="0"/>
              <a:t>Value of time / search costs</a:t>
            </a:r>
          </a:p>
          <a:p>
            <a:pPr lvl="2"/>
            <a:r>
              <a:rPr lang="en-US" dirty="0"/>
              <a:t>Example: </a:t>
            </a:r>
            <a:r>
              <a:rPr lang="en-US" dirty="0">
                <a:hlinkClick r:id="rId4"/>
              </a:rPr>
              <a:t>Internet steering</a:t>
            </a:r>
            <a:endParaRPr lang="en-US" dirty="0"/>
          </a:p>
          <a:p>
            <a:pPr lvl="1"/>
            <a:r>
              <a:rPr lang="en-US" dirty="0"/>
              <a:t>Firms: Intellectual Property Rights, strategy</a:t>
            </a:r>
          </a:p>
          <a:p>
            <a:pPr lvl="2"/>
            <a:r>
              <a:rPr lang="en-US" dirty="0"/>
              <a:t>Industrial espionage major problem</a:t>
            </a:r>
          </a:p>
          <a:p>
            <a:pPr lvl="2"/>
            <a:r>
              <a:rPr lang="en-US" dirty="0"/>
              <a:t>LinkedIn-story; Firms where data is only asset</a:t>
            </a:r>
          </a:p>
        </p:txBody>
      </p:sp>
      <p:sp>
        <p:nvSpPr>
          <p:cNvPr id="5" name="Footer Placeholder 4"/>
          <p:cNvSpPr>
            <a:spLocks noGrp="1"/>
          </p:cNvSpPr>
          <p:nvPr>
            <p:ph type="ftr" sz="quarter" idx="11"/>
          </p:nvPr>
        </p:nvSpPr>
        <p:spPr/>
        <p:txBody>
          <a:bodyPr/>
          <a:lstStyle/>
          <a:p>
            <a:r>
              <a:rPr lang="da-DK"/>
              <a:t>Big Data in Economics</a:t>
            </a:r>
          </a:p>
        </p:txBody>
      </p:sp>
    </p:spTree>
    <p:extLst>
      <p:ext uri="{BB962C8B-B14F-4D97-AF65-F5344CB8AC3E}">
        <p14:creationId xmlns:p14="http://schemas.microsoft.com/office/powerpoint/2010/main" val="94363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privacy?</a:t>
            </a:r>
          </a:p>
        </p:txBody>
      </p:sp>
      <p:sp>
        <p:nvSpPr>
          <p:cNvPr id="3" name="Content Placeholder 2"/>
          <p:cNvSpPr>
            <a:spLocks noGrp="1"/>
          </p:cNvSpPr>
          <p:nvPr>
            <p:ph sz="half" idx="1"/>
          </p:nvPr>
        </p:nvSpPr>
        <p:spPr>
          <a:xfrm>
            <a:off x="457200" y="1600201"/>
            <a:ext cx="7931224" cy="4277072"/>
          </a:xfrm>
        </p:spPr>
        <p:txBody>
          <a:bodyPr/>
          <a:lstStyle/>
          <a:p>
            <a:r>
              <a:rPr lang="en-US" dirty="0"/>
              <a:t>Privacy and politics</a:t>
            </a:r>
          </a:p>
          <a:p>
            <a:pPr lvl="1"/>
            <a:r>
              <a:rPr lang="en-US" dirty="0"/>
              <a:t>Authorities may not register party identification</a:t>
            </a:r>
          </a:p>
          <a:p>
            <a:pPr lvl="2"/>
            <a:r>
              <a:rPr lang="en-US" dirty="0"/>
              <a:t>Originally for freedom of political expression but also:</a:t>
            </a:r>
            <a:br>
              <a:rPr lang="en-US" dirty="0"/>
            </a:br>
            <a:r>
              <a:rPr lang="en-US" dirty="0"/>
              <a:t>majority in city council could pay out cash assistance / </a:t>
            </a:r>
            <a:r>
              <a:rPr lang="en-US" dirty="0" err="1"/>
              <a:t>kontanthjælp</a:t>
            </a:r>
            <a:r>
              <a:rPr lang="en-US" dirty="0"/>
              <a:t> based on, say, union membership</a:t>
            </a:r>
          </a:p>
          <a:p>
            <a:pPr lvl="1"/>
            <a:r>
              <a:rPr lang="en-US" dirty="0"/>
              <a:t>These days: Privacy as a political platform</a:t>
            </a:r>
          </a:p>
        </p:txBody>
      </p:sp>
      <p:sp>
        <p:nvSpPr>
          <p:cNvPr id="5" name="Footer Placeholder 4"/>
          <p:cNvSpPr>
            <a:spLocks noGrp="1"/>
          </p:cNvSpPr>
          <p:nvPr>
            <p:ph type="ftr" sz="quarter" idx="11"/>
          </p:nvPr>
        </p:nvSpPr>
        <p:spPr/>
        <p:txBody>
          <a:bodyPr/>
          <a:lstStyle/>
          <a:p>
            <a:r>
              <a:rPr lang="da-DK"/>
              <a:t>Big Data in Economics</a:t>
            </a:r>
          </a:p>
        </p:txBody>
      </p:sp>
    </p:spTree>
    <p:extLst>
      <p:ext uri="{BB962C8B-B14F-4D97-AF65-F5344CB8AC3E}">
        <p14:creationId xmlns:p14="http://schemas.microsoft.com/office/powerpoint/2010/main" val="807817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Danish law of personal data</a:t>
            </a:r>
            <a:br>
              <a:rPr lang="en-US" dirty="0"/>
            </a:br>
            <a:r>
              <a:rPr lang="en-US" dirty="0"/>
              <a:t>“</a:t>
            </a:r>
            <a:r>
              <a:rPr lang="en-US" dirty="0" err="1"/>
              <a:t>Persondataloven</a:t>
            </a:r>
            <a:r>
              <a:rPr lang="en-US" dirty="0"/>
              <a:t>”</a:t>
            </a:r>
          </a:p>
        </p:txBody>
      </p:sp>
      <p:sp>
        <p:nvSpPr>
          <p:cNvPr id="3" name="Content Placeholder 2"/>
          <p:cNvSpPr>
            <a:spLocks noGrp="1"/>
          </p:cNvSpPr>
          <p:nvPr>
            <p:ph sz="half" idx="1"/>
          </p:nvPr>
        </p:nvSpPr>
        <p:spPr/>
        <p:txBody>
          <a:bodyPr>
            <a:normAutofit/>
          </a:bodyPr>
          <a:lstStyle/>
          <a:p>
            <a:r>
              <a:rPr lang="en-US" dirty="0"/>
              <a:t>Lays down the rules on </a:t>
            </a:r>
          </a:p>
          <a:p>
            <a:pPr lvl="1"/>
            <a:r>
              <a:rPr lang="en-US" dirty="0"/>
              <a:t>All electronic use of personal data</a:t>
            </a:r>
          </a:p>
          <a:p>
            <a:pPr lvl="1"/>
            <a:r>
              <a:rPr lang="en-US" dirty="0"/>
              <a:t>Data in registers</a:t>
            </a:r>
          </a:p>
          <a:p>
            <a:r>
              <a:rPr lang="en-US" dirty="0"/>
              <a:t>In general: strict rules governing authorities’ and firms use of data / information</a:t>
            </a:r>
          </a:p>
          <a:p>
            <a:r>
              <a:rPr lang="en-US" dirty="0"/>
              <a:t>Sensitive data singled out:</a:t>
            </a:r>
          </a:p>
          <a:p>
            <a:pPr lvl="1"/>
            <a:endParaRPr lang="en-US" dirty="0"/>
          </a:p>
        </p:txBody>
      </p:sp>
      <p:sp>
        <p:nvSpPr>
          <p:cNvPr id="4" name="Content Placeholder 3"/>
          <p:cNvSpPr>
            <a:spLocks noGrp="1"/>
          </p:cNvSpPr>
          <p:nvPr>
            <p:ph sz="half" idx="2"/>
          </p:nvPr>
        </p:nvSpPr>
        <p:spPr/>
        <p:txBody>
          <a:bodyPr>
            <a:normAutofit/>
          </a:bodyPr>
          <a:lstStyle/>
          <a:p>
            <a:r>
              <a:rPr lang="en-US" dirty="0"/>
              <a:t>Sensitive:</a:t>
            </a:r>
          </a:p>
          <a:p>
            <a:pPr lvl="1"/>
            <a:r>
              <a:rPr lang="en-US" dirty="0"/>
              <a:t>Political views</a:t>
            </a:r>
          </a:p>
          <a:p>
            <a:pPr lvl="1"/>
            <a:r>
              <a:rPr lang="en-US" dirty="0"/>
              <a:t>Philosophical views</a:t>
            </a:r>
          </a:p>
          <a:p>
            <a:pPr lvl="1"/>
            <a:r>
              <a:rPr lang="en-US" dirty="0"/>
              <a:t>Sexual preference</a:t>
            </a:r>
          </a:p>
          <a:p>
            <a:pPr lvl="1"/>
            <a:r>
              <a:rPr lang="en-US" dirty="0"/>
              <a:t>Ethnicity/Race</a:t>
            </a:r>
          </a:p>
          <a:p>
            <a:pPr lvl="1"/>
            <a:r>
              <a:rPr lang="en-US" dirty="0"/>
              <a:t>Union membership</a:t>
            </a:r>
          </a:p>
          <a:p>
            <a:pPr lvl="1"/>
            <a:r>
              <a:rPr lang="en-US" dirty="0"/>
              <a:t>Health</a:t>
            </a:r>
          </a:p>
          <a:p>
            <a:pPr lvl="1"/>
            <a:r>
              <a:rPr lang="en-US" dirty="0"/>
              <a:t>Serious social problems</a:t>
            </a:r>
          </a:p>
          <a:p>
            <a:pPr lvl="1"/>
            <a:endParaRPr lang="en-US" dirty="0"/>
          </a:p>
          <a:p>
            <a:pPr lvl="1"/>
            <a:endParaRPr lang="en-US" dirty="0"/>
          </a:p>
          <a:p>
            <a:pPr lvl="1"/>
            <a:endParaRPr lang="en-US" dirty="0"/>
          </a:p>
          <a:p>
            <a:pPr lvl="1"/>
            <a:endParaRPr lang="en-US" dirty="0"/>
          </a:p>
        </p:txBody>
      </p:sp>
      <p:sp>
        <p:nvSpPr>
          <p:cNvPr id="5" name="Footer Placeholder 4"/>
          <p:cNvSpPr>
            <a:spLocks noGrp="1"/>
          </p:cNvSpPr>
          <p:nvPr>
            <p:ph type="ftr" sz="quarter" idx="11"/>
          </p:nvPr>
        </p:nvSpPr>
        <p:spPr/>
        <p:txBody>
          <a:bodyPr/>
          <a:lstStyle/>
          <a:p>
            <a:r>
              <a:rPr lang="da-DK"/>
              <a:t>Big Data in Economics</a:t>
            </a:r>
          </a:p>
        </p:txBody>
      </p:sp>
    </p:spTree>
    <p:extLst>
      <p:ext uri="{BB962C8B-B14F-4D97-AF65-F5344CB8AC3E}">
        <p14:creationId xmlns:p14="http://schemas.microsoft.com/office/powerpoint/2010/main" val="824495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example</a:t>
            </a:r>
          </a:p>
        </p:txBody>
      </p:sp>
      <p:sp>
        <p:nvSpPr>
          <p:cNvPr id="3" name="Content Placeholder 2"/>
          <p:cNvSpPr>
            <a:spLocks noGrp="1"/>
          </p:cNvSpPr>
          <p:nvPr>
            <p:ph sz="half" idx="1"/>
          </p:nvPr>
        </p:nvSpPr>
        <p:spPr/>
        <p:txBody>
          <a:bodyPr/>
          <a:lstStyle/>
          <a:p>
            <a:r>
              <a:rPr lang="en-US" dirty="0"/>
              <a:t>Combine survey data on economic expectations with administrative data on taxable income</a:t>
            </a:r>
          </a:p>
          <a:p>
            <a:r>
              <a:rPr lang="en-US" dirty="0"/>
              <a:t>Combines two sets of individual data</a:t>
            </a:r>
          </a:p>
          <a:p>
            <a:r>
              <a:rPr lang="en-US" dirty="0"/>
              <a:t>Requires permission from Danish Data Authority</a:t>
            </a:r>
          </a:p>
          <a:p>
            <a:pPr lvl="1"/>
            <a:endParaRPr lang="en-US" dirty="0"/>
          </a:p>
          <a:p>
            <a:pPr lvl="1"/>
            <a:endParaRPr lang="en-US" dirty="0"/>
          </a:p>
          <a:p>
            <a:pPr lvl="1"/>
            <a:endParaRPr lang="en-US" dirty="0"/>
          </a:p>
        </p:txBody>
      </p:sp>
      <p:sp>
        <p:nvSpPr>
          <p:cNvPr id="4" name="Content Placeholder 3"/>
          <p:cNvSpPr>
            <a:spLocks noGrp="1"/>
          </p:cNvSpPr>
          <p:nvPr>
            <p:ph sz="half" idx="2"/>
          </p:nvPr>
        </p:nvSpPr>
        <p:spPr/>
        <p:txBody>
          <a:bodyPr/>
          <a:lstStyle/>
          <a:p>
            <a:r>
              <a:rPr lang="en-US" dirty="0"/>
              <a:t>What about comments / likes from Facebook? </a:t>
            </a:r>
          </a:p>
          <a:p>
            <a:r>
              <a:rPr lang="en-US" dirty="0"/>
              <a:t>What about </a:t>
            </a:r>
            <a:r>
              <a:rPr lang="en-US" dirty="0" err="1"/>
              <a:t>usernamed</a:t>
            </a:r>
            <a:r>
              <a:rPr lang="en-US" dirty="0"/>
              <a:t> rating on website?</a:t>
            </a:r>
          </a:p>
          <a:p>
            <a:r>
              <a:rPr lang="en-US" dirty="0"/>
              <a:t>What about data on </a:t>
            </a:r>
            <a:r>
              <a:rPr lang="en-US" dirty="0" err="1"/>
              <a:t>houseprices</a:t>
            </a:r>
            <a:r>
              <a:rPr lang="en-US" dirty="0"/>
              <a:t> – or data on owners of houses?</a:t>
            </a:r>
          </a:p>
          <a:p>
            <a:pPr lvl="1"/>
            <a:endParaRPr lang="en-US" dirty="0"/>
          </a:p>
          <a:p>
            <a:pPr lvl="1"/>
            <a:endParaRPr lang="en-US" dirty="0"/>
          </a:p>
          <a:p>
            <a:pPr lvl="1"/>
            <a:endParaRPr lang="en-US" dirty="0"/>
          </a:p>
        </p:txBody>
      </p:sp>
      <p:sp>
        <p:nvSpPr>
          <p:cNvPr id="5" name="Footer Placeholder 4"/>
          <p:cNvSpPr>
            <a:spLocks noGrp="1"/>
          </p:cNvSpPr>
          <p:nvPr>
            <p:ph type="ftr" sz="quarter" idx="11"/>
          </p:nvPr>
        </p:nvSpPr>
        <p:spPr/>
        <p:txBody>
          <a:bodyPr/>
          <a:lstStyle/>
          <a:p>
            <a:r>
              <a:rPr lang="da-DK"/>
              <a:t>Big Data in Economics</a:t>
            </a:r>
          </a:p>
        </p:txBody>
      </p:sp>
    </p:spTree>
    <p:extLst>
      <p:ext uri="{BB962C8B-B14F-4D97-AF65-F5344CB8AC3E}">
        <p14:creationId xmlns:p14="http://schemas.microsoft.com/office/powerpoint/2010/main" val="304625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a-DK" dirty="0"/>
              <a:t>From 2018: Danish </a:t>
            </a:r>
            <a:r>
              <a:rPr lang="da-DK" dirty="0" err="1"/>
              <a:t>law</a:t>
            </a:r>
            <a:r>
              <a:rPr lang="da-DK" dirty="0"/>
              <a:t> under</a:t>
            </a:r>
            <a:br>
              <a:rPr lang="da-DK" dirty="0"/>
            </a:br>
            <a:r>
              <a:rPr lang="da-DK" dirty="0"/>
              <a:t>EU data </a:t>
            </a:r>
            <a:r>
              <a:rPr lang="da-DK" dirty="0" err="1"/>
              <a:t>protection</a:t>
            </a:r>
            <a:r>
              <a:rPr lang="da-DK" dirty="0"/>
              <a:t> </a:t>
            </a:r>
            <a:r>
              <a:rPr lang="da-DK" dirty="0" err="1"/>
              <a:t>directive</a:t>
            </a:r>
            <a:r>
              <a:rPr lang="da-DK" dirty="0"/>
              <a:t> (GDPR)</a:t>
            </a:r>
          </a:p>
        </p:txBody>
      </p:sp>
      <p:sp>
        <p:nvSpPr>
          <p:cNvPr id="3" name="Pladsholder til indhold 2"/>
          <p:cNvSpPr>
            <a:spLocks noGrp="1"/>
          </p:cNvSpPr>
          <p:nvPr>
            <p:ph idx="1"/>
          </p:nvPr>
        </p:nvSpPr>
        <p:spPr/>
        <p:txBody>
          <a:bodyPr/>
          <a:lstStyle/>
          <a:p>
            <a:r>
              <a:rPr lang="da-DK" dirty="0"/>
              <a:t>Link: </a:t>
            </a:r>
            <a:r>
              <a:rPr lang="da-DK" dirty="0">
                <a:hlinkClick r:id="rId2"/>
              </a:rPr>
              <a:t>http://ec.europa.eu/justice/data-protection/</a:t>
            </a:r>
            <a:r>
              <a:rPr lang="da-DK" dirty="0"/>
              <a:t> </a:t>
            </a:r>
          </a:p>
          <a:p>
            <a:r>
              <a:rPr lang="da-DK" dirty="0"/>
              <a:t>”The </a:t>
            </a:r>
            <a:r>
              <a:rPr lang="da-DK" dirty="0" err="1"/>
              <a:t>objective</a:t>
            </a:r>
            <a:r>
              <a:rPr lang="da-DK" dirty="0"/>
              <a:t> of </a:t>
            </a:r>
            <a:r>
              <a:rPr lang="da-DK" dirty="0" err="1"/>
              <a:t>this</a:t>
            </a:r>
            <a:r>
              <a:rPr lang="da-DK" dirty="0"/>
              <a:t> new set of </a:t>
            </a:r>
            <a:r>
              <a:rPr lang="da-DK" dirty="0" err="1"/>
              <a:t>rules</a:t>
            </a:r>
            <a:r>
              <a:rPr lang="da-DK" dirty="0"/>
              <a:t> is to give </a:t>
            </a:r>
            <a:r>
              <a:rPr lang="da-DK" dirty="0" err="1"/>
              <a:t>citizens</a:t>
            </a:r>
            <a:r>
              <a:rPr lang="da-DK" dirty="0"/>
              <a:t> back </a:t>
            </a:r>
            <a:r>
              <a:rPr lang="da-DK" dirty="0" err="1"/>
              <a:t>control</a:t>
            </a:r>
            <a:r>
              <a:rPr lang="da-DK" dirty="0"/>
              <a:t> over of </a:t>
            </a:r>
            <a:r>
              <a:rPr lang="da-DK" dirty="0" err="1"/>
              <a:t>their</a:t>
            </a:r>
            <a:r>
              <a:rPr lang="da-DK" dirty="0"/>
              <a:t> </a:t>
            </a:r>
            <a:r>
              <a:rPr lang="da-DK" dirty="0" err="1"/>
              <a:t>personal</a:t>
            </a:r>
            <a:r>
              <a:rPr lang="da-DK" dirty="0"/>
              <a:t> data, and to </a:t>
            </a:r>
            <a:r>
              <a:rPr lang="da-DK" dirty="0" err="1"/>
              <a:t>simplify</a:t>
            </a:r>
            <a:r>
              <a:rPr lang="da-DK" dirty="0"/>
              <a:t> the </a:t>
            </a:r>
            <a:r>
              <a:rPr lang="da-DK" dirty="0" err="1"/>
              <a:t>regulatory</a:t>
            </a:r>
            <a:r>
              <a:rPr lang="da-DK" dirty="0"/>
              <a:t> </a:t>
            </a:r>
            <a:r>
              <a:rPr lang="da-DK" dirty="0" err="1"/>
              <a:t>environment</a:t>
            </a:r>
            <a:r>
              <a:rPr lang="da-DK" dirty="0"/>
              <a:t> for business.”</a:t>
            </a:r>
          </a:p>
        </p:txBody>
      </p:sp>
      <p:sp>
        <p:nvSpPr>
          <p:cNvPr id="4" name="Pladsholder til sidefod 3"/>
          <p:cNvSpPr>
            <a:spLocks noGrp="1"/>
          </p:cNvSpPr>
          <p:nvPr>
            <p:ph type="ftr" sz="quarter" idx="11"/>
          </p:nvPr>
        </p:nvSpPr>
        <p:spPr/>
        <p:txBody>
          <a:bodyPr/>
          <a:lstStyle/>
          <a:p>
            <a:r>
              <a:rPr lang="da-DK"/>
              <a:t>Big Data in Economics</a:t>
            </a:r>
          </a:p>
        </p:txBody>
      </p:sp>
    </p:spTree>
    <p:extLst>
      <p:ext uri="{BB962C8B-B14F-4D97-AF65-F5344CB8AC3E}">
        <p14:creationId xmlns:p14="http://schemas.microsoft.com/office/powerpoint/2010/main" val="34646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example</a:t>
            </a:r>
          </a:p>
        </p:txBody>
      </p:sp>
      <p:sp>
        <p:nvSpPr>
          <p:cNvPr id="3" name="Content Placeholder 2"/>
          <p:cNvSpPr>
            <a:spLocks noGrp="1"/>
          </p:cNvSpPr>
          <p:nvPr>
            <p:ph sz="half" idx="1"/>
          </p:nvPr>
        </p:nvSpPr>
        <p:spPr/>
        <p:txBody>
          <a:bodyPr/>
          <a:lstStyle/>
          <a:p>
            <a:r>
              <a:rPr lang="en-US" dirty="0"/>
              <a:t>Combine survey data on economic expectations with administrative data on taxable income</a:t>
            </a:r>
          </a:p>
          <a:p>
            <a:r>
              <a:rPr lang="en-US" dirty="0"/>
              <a:t>Combines two sets of individual data</a:t>
            </a:r>
          </a:p>
          <a:p>
            <a:r>
              <a:rPr lang="en-US" dirty="0"/>
              <a:t>Requires permission from Danish Data Authority</a:t>
            </a:r>
          </a:p>
          <a:p>
            <a:pPr lvl="1"/>
            <a:endParaRPr lang="en-US" dirty="0"/>
          </a:p>
          <a:p>
            <a:pPr lvl="1"/>
            <a:endParaRPr lang="en-US" dirty="0"/>
          </a:p>
          <a:p>
            <a:pPr lvl="1"/>
            <a:endParaRPr lang="en-US" dirty="0"/>
          </a:p>
        </p:txBody>
      </p:sp>
      <p:sp>
        <p:nvSpPr>
          <p:cNvPr id="4" name="Content Placeholder 3"/>
          <p:cNvSpPr>
            <a:spLocks noGrp="1"/>
          </p:cNvSpPr>
          <p:nvPr>
            <p:ph sz="half" idx="2"/>
          </p:nvPr>
        </p:nvSpPr>
        <p:spPr/>
        <p:txBody>
          <a:bodyPr/>
          <a:lstStyle/>
          <a:p>
            <a:r>
              <a:rPr lang="en-US" dirty="0">
                <a:solidFill>
                  <a:srgbClr val="FF0000"/>
                </a:solidFill>
              </a:rPr>
              <a:t>What about comments / likes from Facebook? </a:t>
            </a:r>
          </a:p>
          <a:p>
            <a:r>
              <a:rPr lang="en-US" dirty="0">
                <a:solidFill>
                  <a:srgbClr val="FF0000"/>
                </a:solidFill>
              </a:rPr>
              <a:t>What about </a:t>
            </a:r>
            <a:r>
              <a:rPr lang="en-US" dirty="0" err="1">
                <a:solidFill>
                  <a:srgbClr val="FF0000"/>
                </a:solidFill>
              </a:rPr>
              <a:t>usernamed</a:t>
            </a:r>
            <a:r>
              <a:rPr lang="en-US" dirty="0">
                <a:solidFill>
                  <a:srgbClr val="FF0000"/>
                </a:solidFill>
              </a:rPr>
              <a:t> rating on website?</a:t>
            </a:r>
          </a:p>
          <a:p>
            <a:r>
              <a:rPr lang="en-US" dirty="0">
                <a:solidFill>
                  <a:srgbClr val="FF0000"/>
                </a:solidFill>
              </a:rPr>
              <a:t>What about data on </a:t>
            </a:r>
            <a:r>
              <a:rPr lang="en-US" dirty="0" err="1">
                <a:solidFill>
                  <a:srgbClr val="FF0000"/>
                </a:solidFill>
              </a:rPr>
              <a:t>houseprices</a:t>
            </a:r>
            <a:r>
              <a:rPr lang="en-US" dirty="0">
                <a:solidFill>
                  <a:srgbClr val="FF0000"/>
                </a:solidFill>
              </a:rPr>
              <a:t> – or data on owners of houses?</a:t>
            </a:r>
          </a:p>
          <a:p>
            <a:pPr lvl="1"/>
            <a:endParaRPr lang="en-US" dirty="0"/>
          </a:p>
          <a:p>
            <a:pPr lvl="1"/>
            <a:endParaRPr lang="en-US" dirty="0"/>
          </a:p>
          <a:p>
            <a:pPr lvl="1"/>
            <a:endParaRPr lang="en-US" dirty="0"/>
          </a:p>
        </p:txBody>
      </p:sp>
      <p:sp>
        <p:nvSpPr>
          <p:cNvPr id="5" name="Footer Placeholder 4"/>
          <p:cNvSpPr>
            <a:spLocks noGrp="1"/>
          </p:cNvSpPr>
          <p:nvPr>
            <p:ph type="ftr" sz="quarter" idx="11"/>
          </p:nvPr>
        </p:nvSpPr>
        <p:spPr/>
        <p:txBody>
          <a:bodyPr/>
          <a:lstStyle/>
          <a:p>
            <a:r>
              <a:rPr lang="da-DK"/>
              <a:t>Big Data in Economics</a:t>
            </a:r>
          </a:p>
        </p:txBody>
      </p:sp>
    </p:spTree>
    <p:extLst>
      <p:ext uri="{BB962C8B-B14F-4D97-AF65-F5344CB8AC3E}">
        <p14:creationId xmlns:p14="http://schemas.microsoft.com/office/powerpoint/2010/main" val="1652911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4635</TotalTime>
  <Words>1833</Words>
  <Application>Microsoft Macintosh PowerPoint</Application>
  <PresentationFormat>Skærmshow (4:3)</PresentationFormat>
  <Paragraphs>258</Paragraphs>
  <Slides>30</Slides>
  <Notes>26</Notes>
  <HiddenSlides>0</HiddenSlides>
  <MMClips>0</MMClips>
  <ScaleCrop>false</ScaleCrop>
  <HeadingPairs>
    <vt:vector size="6" baseType="variant">
      <vt:variant>
        <vt:lpstr>Benyttede skrifttyper</vt:lpstr>
      </vt:variant>
      <vt:variant>
        <vt:i4>2</vt:i4>
      </vt:variant>
      <vt:variant>
        <vt:lpstr>Tema</vt:lpstr>
      </vt:variant>
      <vt:variant>
        <vt:i4>1</vt:i4>
      </vt:variant>
      <vt:variant>
        <vt:lpstr>Slidetitler</vt:lpstr>
      </vt:variant>
      <vt:variant>
        <vt:i4>30</vt:i4>
      </vt:variant>
    </vt:vector>
  </HeadingPairs>
  <TitlesOfParts>
    <vt:vector size="33" baseType="lpstr">
      <vt:lpstr>Arial</vt:lpstr>
      <vt:lpstr>Calibri</vt:lpstr>
      <vt:lpstr>Office Theme</vt:lpstr>
      <vt:lpstr>Social Data Science Law, Privacy and Ethics in Big Data Production and Use</vt:lpstr>
      <vt:lpstr>Why privacy?</vt:lpstr>
      <vt:lpstr>Why privacy?</vt:lpstr>
      <vt:lpstr>Why privacy?</vt:lpstr>
      <vt:lpstr>Why privacy?</vt:lpstr>
      <vt:lpstr>Danish law of personal data “Persondataloven”</vt:lpstr>
      <vt:lpstr>Process example</vt:lpstr>
      <vt:lpstr>From 2018: Danish law under EU data protection directive (GDPR)</vt:lpstr>
      <vt:lpstr>Process example</vt:lpstr>
      <vt:lpstr>Example:What can we know from Facebook-likes?</vt:lpstr>
      <vt:lpstr>Apropos of Facebook</vt:lpstr>
      <vt:lpstr>Special for DK: No need for informed consent on processed data</vt:lpstr>
      <vt:lpstr>Individual data and privacy</vt:lpstr>
      <vt:lpstr>Trade-offs</vt:lpstr>
      <vt:lpstr>Trade-offs</vt:lpstr>
      <vt:lpstr>Trade-offs</vt:lpstr>
      <vt:lpstr>Economic analysis of privacy</vt:lpstr>
      <vt:lpstr>Social Fabric data</vt:lpstr>
      <vt:lpstr>Ethics of Big data</vt:lpstr>
      <vt:lpstr>What is Ethics?</vt:lpstr>
      <vt:lpstr>Ethics of Big data</vt:lpstr>
      <vt:lpstr>Key goal of ethical considerations</vt:lpstr>
      <vt:lpstr>Is informed consent enough?  Is it too much?</vt:lpstr>
      <vt:lpstr>Challenges</vt:lpstr>
      <vt:lpstr>ethical considerations for big data</vt:lpstr>
      <vt:lpstr>Ethical/legal  considerations for big data</vt:lpstr>
      <vt:lpstr>PowerPoint-præsentation</vt:lpstr>
      <vt:lpstr>PowerPoint-præsentation</vt:lpstr>
      <vt:lpstr>Ethical/legal  considerations for big data</vt:lpstr>
      <vt:lpstr>Questions for proposed projects</vt:lpstr>
    </vt:vector>
  </TitlesOfParts>
  <Company>SAMF-IT, KU</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types of data</dc:title>
  <dc:creator>David Dreyer Lassen</dc:creator>
  <cp:lastModifiedBy>David Dreyer Lassen</cp:lastModifiedBy>
  <cp:revision>169</cp:revision>
  <cp:lastPrinted>2015-11-25T21:03:39Z</cp:lastPrinted>
  <dcterms:created xsi:type="dcterms:W3CDTF">2015-09-23T07:00:22Z</dcterms:created>
  <dcterms:modified xsi:type="dcterms:W3CDTF">2018-08-17T07:08:46Z</dcterms:modified>
</cp:coreProperties>
</file>