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293" r:id="rId2"/>
    <p:sldId id="294" r:id="rId3"/>
    <p:sldId id="295" r:id="rId4"/>
    <p:sldId id="302" r:id="rId5"/>
    <p:sldId id="296" r:id="rId6"/>
    <p:sldId id="298" r:id="rId7"/>
    <p:sldId id="301" r:id="rId8"/>
    <p:sldId id="304" r:id="rId9"/>
    <p:sldId id="299" r:id="rId10"/>
    <p:sldId id="300" r:id="rId11"/>
    <p:sldId id="303" r:id="rId12"/>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0" autoAdjust="0"/>
    <p:restoredTop sz="84357" autoAdjust="0"/>
  </p:normalViewPr>
  <p:slideViewPr>
    <p:cSldViewPr snapToGrid="0">
      <p:cViewPr>
        <p:scale>
          <a:sx n="100" d="100"/>
          <a:sy n="100" d="100"/>
        </p:scale>
        <p:origin x="-480" y="128"/>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755469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443308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AU" smtClean="0"/>
              <a:t>Click to edit Master title style</a:t>
            </a:r>
            <a:endParaRPr lang="en-US" dirty="0"/>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r>
              <a:rPr lang="en-AU" smtClean="0"/>
              <a:t>Drag picture to placeholder or click icon to add</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AU" smtClean="0"/>
              <a:t>Click to edit Master title style</a:t>
            </a:r>
            <a:endParaRPr lang="en-US" dirty="0"/>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r>
              <a:rPr lang="en-AU" smtClean="0"/>
              <a:t>Drag picture to placeholder or click icon to add</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r>
              <a:rPr lang="en-AU" smtClean="0"/>
              <a:t>Drag picture to placeholder or click icon to add</a:t>
            </a:r>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r>
              <a:rPr lang="en-AU" smtClean="0"/>
              <a:t>Drag picture to placeholder or click icon to add</a:t>
            </a:r>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AU"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7" y="5238382"/>
            <a:ext cx="1566333" cy="241925"/>
          </a:xfrm>
          <a:prstGeom prst="rect">
            <a:avLst/>
          </a:prstGeom>
        </p:spPr>
      </p:pic>
      <p:pic>
        <p:nvPicPr>
          <p:cNvPr id="3" name="Picture 2" descr="green line.eps"/>
          <p:cNvPicPr>
            <a:picLocks noChangeAspect="1"/>
          </p:cNvPicPr>
          <p:nvPr userDrawn="1"/>
        </p:nvPicPr>
        <p:blipFill>
          <a:blip r:embed="rId3"/>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pn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p:nvPicPr>
        <p:blipFill>
          <a:blip r:embed="rId14"/>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AU"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pic>
        <p:nvPicPr>
          <p:cNvPr id="5" name="Picture 4" descr="TW logo white.eps"/>
          <p:cNvPicPr>
            <a:picLocks noChangeAspect="1"/>
          </p:cNvPicPr>
          <p:nvPr/>
        </p:nvPicPr>
        <p:blipFill>
          <a:blip r:embed="rId15"/>
          <a:stretch>
            <a:fillRect/>
          </a:stretch>
        </p:blipFill>
        <p:spPr>
          <a:xfrm>
            <a:off x="7234768" y="5270504"/>
            <a:ext cx="1549400" cy="241300"/>
          </a:xfrm>
          <a:prstGeom prst="rect">
            <a:avLst/>
          </a:prstGeom>
        </p:spPr>
      </p:pic>
      <p:pic>
        <p:nvPicPr>
          <p:cNvPr id="9" name="Picture 8" descr="tw_master logo.png"/>
          <p:cNvPicPr>
            <a:picLocks noChangeAspect="1"/>
          </p:cNvPicPr>
          <p:nvPr/>
        </p:nvPicPr>
        <p:blipFill>
          <a:blip r:embed="rId16"/>
          <a:stretch>
            <a:fillRect/>
          </a:stretch>
        </p:blipFill>
        <p:spPr>
          <a:xfrm>
            <a:off x="7228417" y="5238705"/>
            <a:ext cx="1575501" cy="2433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Lst>
  <p:txStyles>
    <p:titleStyle>
      <a:lvl1pPr algn="l" rtl="0" eaLnBrk="1" fontAlgn="base" hangingPunct="1">
        <a:spcBef>
          <a:spcPct val="0"/>
        </a:spcBef>
        <a:spcAft>
          <a:spcPct val="0"/>
        </a:spcAft>
        <a:defRPr sz="3200">
          <a:solidFill>
            <a:srgbClr val="313231"/>
          </a:solidFill>
          <a:latin typeface="+mj-lt"/>
          <a:ea typeface="+mj-ea"/>
          <a:cs typeface="+mj-cs"/>
        </a:defRPr>
      </a:lvl1pPr>
      <a:lvl2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2pPr>
      <a:lvl3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3pPr>
      <a:lvl4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4pPr>
      <a:lvl5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eaLnBrk="1" fontAlgn="base" hangingPunct="1">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eaLnBrk="1" fontAlgn="base" hangingPunct="1">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eaLnBrk="1" fontAlgn="base" hangingPunct="1">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eaLnBrk="1" fontAlgn="base" hangingPunct="1">
        <a:spcBef>
          <a:spcPct val="20000"/>
        </a:spcBef>
        <a:spcAft>
          <a:spcPct val="0"/>
        </a:spcAft>
        <a:buChar char="–"/>
        <a:defRPr sz="2000">
          <a:solidFill>
            <a:schemeClr val="tx1"/>
          </a:solidFill>
          <a:latin typeface="Georgia"/>
          <a:ea typeface="+mn-ea"/>
          <a:cs typeface="Georgia"/>
        </a:defRPr>
      </a:lvl4pPr>
      <a:lvl5pPr marL="1905000" indent="-384175" algn="l" rtl="0" eaLnBrk="1" fontAlgn="base" hangingPunct="1">
        <a:spcBef>
          <a:spcPct val="20000"/>
        </a:spcBef>
        <a:spcAft>
          <a:spcPct val="0"/>
        </a:spcAft>
        <a:buChar char="»"/>
        <a:defRPr sz="2000">
          <a:solidFill>
            <a:schemeClr val="tx1"/>
          </a:solidFill>
          <a:latin typeface="Georgia"/>
          <a:ea typeface="+mn-ea"/>
          <a:cs typeface="Georgia"/>
        </a:defRPr>
      </a:lvl5pPr>
      <a:lvl6pPr marL="2362200" indent="-384175" algn="l" rtl="0" eaLnBrk="1" fontAlgn="base" hangingPunct="1">
        <a:spcBef>
          <a:spcPct val="20000"/>
        </a:spcBef>
        <a:spcAft>
          <a:spcPct val="0"/>
        </a:spcAft>
        <a:buChar char="»"/>
        <a:defRPr sz="2000">
          <a:solidFill>
            <a:schemeClr val="tx1"/>
          </a:solidFill>
          <a:latin typeface="+mn-lt"/>
          <a:ea typeface="+mn-ea"/>
        </a:defRPr>
      </a:lvl6pPr>
      <a:lvl7pPr marL="2819400" indent="-384175" algn="l" rtl="0" eaLnBrk="1" fontAlgn="base" hangingPunct="1">
        <a:spcBef>
          <a:spcPct val="20000"/>
        </a:spcBef>
        <a:spcAft>
          <a:spcPct val="0"/>
        </a:spcAft>
        <a:buChar char="»"/>
        <a:defRPr sz="2000">
          <a:solidFill>
            <a:schemeClr val="tx1"/>
          </a:solidFill>
          <a:latin typeface="+mn-lt"/>
          <a:ea typeface="+mn-ea"/>
        </a:defRPr>
      </a:lvl7pPr>
      <a:lvl8pPr marL="3276600" indent="-384175" algn="l" rtl="0" eaLnBrk="1" fontAlgn="base" hangingPunct="1">
        <a:spcBef>
          <a:spcPct val="20000"/>
        </a:spcBef>
        <a:spcAft>
          <a:spcPct val="0"/>
        </a:spcAft>
        <a:buChar char="»"/>
        <a:defRPr sz="2000">
          <a:solidFill>
            <a:schemeClr val="tx1"/>
          </a:solidFill>
          <a:latin typeface="+mn-lt"/>
          <a:ea typeface="+mn-ea"/>
        </a:defRPr>
      </a:lvl8pPr>
      <a:lvl9pPr marL="3733800" indent="-384175"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p:txBody>
          <a:bodyPr/>
          <a:lstStyle/>
          <a:p>
            <a:r>
              <a:rPr lang="en-US" dirty="0" smtClean="0"/>
              <a:t>BDD with </a:t>
            </a:r>
            <a:r>
              <a:rPr lang="en-US" dirty="0" err="1" smtClean="0"/>
              <a:t>SpecFlow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the new scenarios pass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02938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&amp; Comments</a:t>
            </a:r>
            <a:endParaRPr lang="en-US" dirty="0"/>
          </a:p>
        </p:txBody>
      </p:sp>
    </p:spTree>
    <p:extLst>
      <p:ext uri="{BB962C8B-B14F-4D97-AF65-F5344CB8AC3E}">
        <p14:creationId xmlns:p14="http://schemas.microsoft.com/office/powerpoint/2010/main" val="17092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Take-</a:t>
            </a:r>
            <a:r>
              <a:rPr lang="en-US" dirty="0" err="1" smtClean="0"/>
              <a:t>aways</a:t>
            </a:r>
            <a:endParaRPr lang="en-US" dirty="0"/>
          </a:p>
        </p:txBody>
      </p:sp>
      <p:sp>
        <p:nvSpPr>
          <p:cNvPr id="5" name="Content Placeholder 4"/>
          <p:cNvSpPr>
            <a:spLocks noGrp="1"/>
          </p:cNvSpPr>
          <p:nvPr>
            <p:ph idx="1"/>
          </p:nvPr>
        </p:nvSpPr>
        <p:spPr/>
        <p:txBody>
          <a:bodyPr/>
          <a:lstStyle/>
          <a:p>
            <a:r>
              <a:rPr lang="en-US" dirty="0" smtClean="0"/>
              <a:t>Using </a:t>
            </a:r>
            <a:r>
              <a:rPr lang="en-US" dirty="0" err="1" smtClean="0"/>
              <a:t>SpecFlow</a:t>
            </a:r>
            <a:r>
              <a:rPr lang="en-US" dirty="0" smtClean="0"/>
              <a:t> to functional test web services</a:t>
            </a:r>
          </a:p>
          <a:p>
            <a:r>
              <a:rPr lang="en-US" dirty="0" smtClean="0"/>
              <a:t>How to deal with external dependencies</a:t>
            </a:r>
            <a:endParaRPr lang="en-US" dirty="0"/>
          </a:p>
        </p:txBody>
      </p:sp>
    </p:spTree>
    <p:extLst>
      <p:ext uri="{BB962C8B-B14F-4D97-AF65-F5344CB8AC3E}">
        <p14:creationId xmlns:p14="http://schemas.microsoft.com/office/powerpoint/2010/main" val="8592544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sample problem</a:t>
            </a:r>
            <a:endParaRPr lang="en-US" dirty="0"/>
          </a:p>
        </p:txBody>
      </p:sp>
      <p:sp>
        <p:nvSpPr>
          <p:cNvPr id="3" name="Content Placeholder 2"/>
          <p:cNvSpPr>
            <a:spLocks noGrp="1"/>
          </p:cNvSpPr>
          <p:nvPr>
            <p:ph idx="1"/>
          </p:nvPr>
        </p:nvSpPr>
        <p:spPr/>
        <p:txBody>
          <a:bodyPr/>
          <a:lstStyle/>
          <a:p>
            <a:r>
              <a:rPr lang="en-US" dirty="0" smtClean="0"/>
              <a:t>Music Store</a:t>
            </a:r>
          </a:p>
          <a:p>
            <a:r>
              <a:rPr lang="en-US" dirty="0" smtClean="0"/>
              <a:t>List of Albums and Artists</a:t>
            </a:r>
          </a:p>
          <a:p>
            <a:r>
              <a:rPr lang="en-US" dirty="0" smtClean="0"/>
              <a:t>Ability to search by title</a:t>
            </a:r>
          </a:p>
          <a:p>
            <a:endParaRPr lang="en-US" dirty="0" smtClean="0"/>
          </a:p>
          <a:p>
            <a:r>
              <a:rPr lang="en-US" dirty="0" smtClean="0"/>
              <a:t>Sample URL:</a:t>
            </a:r>
            <a:br>
              <a:rPr lang="en-US" dirty="0" smtClean="0"/>
            </a:br>
            <a:r>
              <a:rPr lang="en-US" dirty="0" smtClean="0"/>
              <a:t>http://</a:t>
            </a:r>
            <a:r>
              <a:rPr lang="en-US" i="1" dirty="0" smtClean="0"/>
              <a:t>[</a:t>
            </a:r>
            <a:r>
              <a:rPr lang="en-US" i="1" dirty="0" err="1" smtClean="0"/>
              <a:t>baseUrl</a:t>
            </a:r>
            <a:r>
              <a:rPr lang="en-US" i="1" dirty="0" smtClean="0"/>
              <a:t>]</a:t>
            </a:r>
            <a:r>
              <a:rPr lang="en-US" dirty="0" smtClean="0"/>
              <a:t>/Albums/</a:t>
            </a:r>
            <a:r>
              <a:rPr lang="en-US" dirty="0" err="1" smtClean="0"/>
              <a:t>Search?title</a:t>
            </a:r>
            <a:r>
              <a:rPr lang="en-US" dirty="0" smtClean="0"/>
              <a:t>=</a:t>
            </a:r>
            <a:r>
              <a:rPr lang="en-US" i="1" dirty="0" smtClean="0"/>
              <a:t>[</a:t>
            </a:r>
            <a:r>
              <a:rPr lang="en-US" i="1" dirty="0" err="1" smtClean="0"/>
              <a:t>searchString</a:t>
            </a:r>
            <a:r>
              <a:rPr lang="en-US" i="1" dirty="0" smtClean="0"/>
              <a:t>]</a:t>
            </a:r>
            <a:endParaRPr lang="en-US" i="1" dirty="0"/>
          </a:p>
        </p:txBody>
      </p:sp>
    </p:spTree>
    <p:extLst>
      <p:ext uri="{BB962C8B-B14F-4D97-AF65-F5344CB8AC3E}">
        <p14:creationId xmlns:p14="http://schemas.microsoft.com/office/powerpoint/2010/main" val="36825634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the web project</a:t>
            </a:r>
            <a:endParaRPr lang="en-US" dirty="0"/>
          </a:p>
        </p:txBody>
      </p:sp>
      <p:sp>
        <p:nvSpPr>
          <p:cNvPr id="6" name="Content Placeholder 5"/>
          <p:cNvSpPr>
            <a:spLocks noGrp="1"/>
          </p:cNvSpPr>
          <p:nvPr>
            <p:ph idx="1"/>
          </p:nvPr>
        </p:nvSpPr>
        <p:spPr/>
        <p:txBody>
          <a:bodyPr/>
          <a:lstStyle/>
          <a:p>
            <a:r>
              <a:rPr lang="en-US" dirty="0" smtClean="0"/>
              <a:t>Just a (almost) vanilla ASP.NET MVC3 project</a:t>
            </a:r>
          </a:p>
          <a:p>
            <a:r>
              <a:rPr lang="en-US" dirty="0" smtClean="0"/>
              <a:t>Added Castle Windsor package for dependency injection</a:t>
            </a:r>
            <a:endParaRPr lang="en-US" dirty="0"/>
          </a:p>
        </p:txBody>
      </p:sp>
    </p:spTree>
    <p:extLst>
      <p:ext uri="{BB962C8B-B14F-4D97-AF65-F5344CB8AC3E}">
        <p14:creationId xmlns:p14="http://schemas.microsoft.com/office/powerpoint/2010/main" val="27621021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add some functional tests!</a:t>
            </a:r>
            <a:endParaRPr lang="en-US" dirty="0"/>
          </a:p>
        </p:txBody>
      </p:sp>
      <p:sp>
        <p:nvSpPr>
          <p:cNvPr id="6" name="Content Placeholder 5"/>
          <p:cNvSpPr>
            <a:spLocks noGrp="1"/>
          </p:cNvSpPr>
          <p:nvPr>
            <p:ph idx="1"/>
          </p:nvPr>
        </p:nvSpPr>
        <p:spPr/>
        <p:txBody>
          <a:bodyPr/>
          <a:lstStyle/>
          <a:p>
            <a:r>
              <a:rPr lang="en-US" dirty="0" smtClean="0"/>
              <a:t>A class library project</a:t>
            </a:r>
          </a:p>
          <a:p>
            <a:r>
              <a:rPr lang="en-US" dirty="0" smtClean="0"/>
              <a:t>Add </a:t>
            </a:r>
            <a:r>
              <a:rPr lang="en-US" dirty="0" err="1" smtClean="0"/>
              <a:t>SpecFlow</a:t>
            </a:r>
            <a:r>
              <a:rPr lang="en-US" dirty="0" smtClean="0"/>
              <a:t> &amp; </a:t>
            </a:r>
            <a:r>
              <a:rPr lang="en-US" dirty="0" err="1" smtClean="0"/>
              <a:t>NUnit</a:t>
            </a:r>
            <a:r>
              <a:rPr lang="en-US" dirty="0" smtClean="0"/>
              <a:t> </a:t>
            </a:r>
            <a:br>
              <a:rPr lang="en-US" dirty="0" smtClean="0"/>
            </a:br>
            <a:r>
              <a:rPr lang="en-US" dirty="0" smtClean="0"/>
              <a:t>packages</a:t>
            </a:r>
          </a:p>
          <a:p>
            <a:r>
              <a:rPr lang="en-US" dirty="0" smtClean="0"/>
              <a:t>Install </a:t>
            </a:r>
            <a:r>
              <a:rPr lang="en-US" dirty="0" err="1" smtClean="0"/>
              <a:t>SpecFlow</a:t>
            </a:r>
            <a:r>
              <a:rPr lang="en-US" dirty="0" smtClean="0"/>
              <a:t> Visual Studio</a:t>
            </a:r>
            <a:br>
              <a:rPr lang="en-US" dirty="0" smtClean="0"/>
            </a:br>
            <a:r>
              <a:rPr lang="en-US" dirty="0" smtClean="0"/>
              <a:t>extension</a:t>
            </a:r>
          </a:p>
          <a:p>
            <a:endParaRPr lang="en-US" dirty="0" smtClean="0"/>
          </a:p>
          <a:p>
            <a:r>
              <a:rPr lang="en-US" dirty="0" smtClean="0"/>
              <a:t>Add a couple of scenarios</a:t>
            </a:r>
          </a:p>
          <a:p>
            <a:r>
              <a:rPr lang="en-US" dirty="0" smtClean="0"/>
              <a:t>Define the step definitions</a:t>
            </a:r>
            <a:endParaRPr lang="en-US" dirty="0"/>
          </a:p>
          <a:p>
            <a:endParaRPr lang="en-US" dirty="0" smtClean="0"/>
          </a:p>
        </p:txBody>
      </p:sp>
      <p:pic>
        <p:nvPicPr>
          <p:cNvPr id="7" name="Picture 6"/>
          <p:cNvPicPr>
            <a:picLocks noChangeAspect="1"/>
          </p:cNvPicPr>
          <p:nvPr/>
        </p:nvPicPr>
        <p:blipFill>
          <a:blip r:embed="rId2"/>
          <a:stretch>
            <a:fillRect/>
          </a:stretch>
        </p:blipFill>
        <p:spPr>
          <a:xfrm>
            <a:off x="4518069" y="1089921"/>
            <a:ext cx="7204031" cy="4472679"/>
          </a:xfrm>
          <a:prstGeom prst="rect">
            <a:avLst/>
          </a:prstGeom>
        </p:spPr>
      </p:pic>
    </p:spTree>
    <p:extLst>
      <p:ext uri="{BB962C8B-B14F-4D97-AF65-F5344CB8AC3E}">
        <p14:creationId xmlns:p14="http://schemas.microsoft.com/office/powerpoint/2010/main" val="21219516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implementation details</a:t>
            </a:r>
            <a:endParaRPr lang="en-US" dirty="0"/>
          </a:p>
        </p:txBody>
      </p:sp>
      <p:sp>
        <p:nvSpPr>
          <p:cNvPr id="3" name="Content Placeholder 2"/>
          <p:cNvSpPr>
            <a:spLocks noGrp="1"/>
          </p:cNvSpPr>
          <p:nvPr>
            <p:ph idx="1"/>
          </p:nvPr>
        </p:nvSpPr>
        <p:spPr/>
        <p:txBody>
          <a:bodyPr/>
          <a:lstStyle/>
          <a:p>
            <a:r>
              <a:rPr lang="en-US" dirty="0" smtClean="0"/>
              <a:t>General design</a:t>
            </a:r>
          </a:p>
          <a:p>
            <a:endParaRPr lang="en-US" dirty="0" smtClean="0"/>
          </a:p>
          <a:p>
            <a:r>
              <a:rPr lang="en-US" dirty="0" smtClean="0"/>
              <a:t>Dealing with external dependencies</a:t>
            </a:r>
          </a:p>
          <a:p>
            <a:pPr lvl="1"/>
            <a:r>
              <a:rPr lang="en-US" dirty="0"/>
              <a:t>The </a:t>
            </a:r>
            <a:r>
              <a:rPr lang="en-US" dirty="0" err="1"/>
              <a:t>SimulatedAlbumsService</a:t>
            </a:r>
            <a:r>
              <a:rPr lang="en-US" dirty="0"/>
              <a:t> (decorator pattern)</a:t>
            </a:r>
          </a:p>
          <a:p>
            <a:pPr lvl="1"/>
            <a:r>
              <a:rPr lang="en-US" dirty="0" smtClean="0"/>
              <a:t>The simulation decider (i.e. are we in simulation?)</a:t>
            </a:r>
          </a:p>
        </p:txBody>
      </p:sp>
    </p:spTree>
    <p:extLst>
      <p:ext uri="{BB962C8B-B14F-4D97-AF65-F5344CB8AC3E}">
        <p14:creationId xmlns:p14="http://schemas.microsoft.com/office/powerpoint/2010/main" val="24320318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All real work delegated to </a:t>
            </a:r>
            <a:r>
              <a:rPr lang="en-US" dirty="0" err="1" smtClean="0"/>
              <a:t>AlbumsService</a:t>
            </a:r>
            <a:endParaRPr lang="en-US" dirty="0"/>
          </a:p>
        </p:txBody>
      </p:sp>
      <p:sp>
        <p:nvSpPr>
          <p:cNvPr id="6" name="Rectangle 5"/>
          <p:cNvSpPr/>
          <p:nvPr/>
        </p:nvSpPr>
        <p:spPr bwMode="auto">
          <a:xfrm>
            <a:off x="508000" y="1282700"/>
            <a:ext cx="160020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Controller</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33" name="Elbow Connector 32"/>
          <p:cNvCxnSpPr>
            <a:stCxn id="6" idx="2"/>
            <a:endCxn id="7" idx="1"/>
          </p:cNvCxnSpPr>
          <p:nvPr/>
        </p:nvCxnSpPr>
        <p:spPr bwMode="auto">
          <a:xfrm rot="16200000" flipH="1">
            <a:off x="612775" y="2511425"/>
            <a:ext cx="1898650" cy="50800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7" name="Rectangle 6"/>
          <p:cNvSpPr/>
          <p:nvPr/>
        </p:nvSpPr>
        <p:spPr bwMode="auto">
          <a:xfrm>
            <a:off x="1816100" y="2679700"/>
            <a:ext cx="5118100" cy="20701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ea typeface="ＭＳ Ｐゴシック" charset="-128"/>
                <a:cs typeface="ＭＳ Ｐゴシック" charset="-128"/>
              </a:rPr>
              <a:t>AlbumsService</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46" name="Can 45"/>
          <p:cNvSpPr/>
          <p:nvPr/>
        </p:nvSpPr>
        <p:spPr bwMode="auto">
          <a:xfrm>
            <a:off x="7721600" y="3581400"/>
            <a:ext cx="914400" cy="1216152"/>
          </a:xfrm>
          <a:prstGeom prst="can">
            <a:avLst>
              <a:gd name="adj" fmla="val 3055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48" name="Elbow Connector 47"/>
          <p:cNvCxnSpPr>
            <a:stCxn id="7" idx="3"/>
            <a:endCxn id="46" idx="2"/>
          </p:cNvCxnSpPr>
          <p:nvPr/>
        </p:nvCxnSpPr>
        <p:spPr bwMode="auto">
          <a:xfrm>
            <a:off x="6934200" y="3714750"/>
            <a:ext cx="787400" cy="474726"/>
          </a:xfrm>
          <a:prstGeom prst="bentConnector3">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91825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Simulation</a:t>
            </a:r>
            <a:endParaRPr lang="en-US" dirty="0"/>
          </a:p>
        </p:txBody>
      </p:sp>
      <p:sp>
        <p:nvSpPr>
          <p:cNvPr id="6" name="Rectangle 5"/>
          <p:cNvSpPr/>
          <p:nvPr/>
        </p:nvSpPr>
        <p:spPr bwMode="auto">
          <a:xfrm>
            <a:off x="508000" y="1282700"/>
            <a:ext cx="160020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Controller</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33" name="Elbow Connector 32"/>
          <p:cNvCxnSpPr>
            <a:stCxn id="6" idx="2"/>
            <a:endCxn id="7" idx="1"/>
          </p:cNvCxnSpPr>
          <p:nvPr/>
        </p:nvCxnSpPr>
        <p:spPr bwMode="auto">
          <a:xfrm rot="16200000" flipH="1">
            <a:off x="612775" y="2511425"/>
            <a:ext cx="1898650" cy="508000"/>
          </a:xfrm>
          <a:prstGeom prst="bentConnector2">
            <a:avLst/>
          </a:prstGeom>
          <a:solidFill>
            <a:schemeClr val="accent1"/>
          </a:solidFill>
          <a:ln w="9525" cap="flat" cmpd="sng" algn="ctr">
            <a:solidFill>
              <a:schemeClr val="tx1"/>
            </a:solidFill>
            <a:prstDash val="solid"/>
            <a:round/>
            <a:headEnd type="none" w="med" len="med"/>
            <a:tailEnd type="arrow"/>
          </a:ln>
          <a:effectLst/>
        </p:spPr>
      </p:cxnSp>
      <p:grpSp>
        <p:nvGrpSpPr>
          <p:cNvPr id="40" name="Group 39"/>
          <p:cNvGrpSpPr/>
          <p:nvPr/>
        </p:nvGrpSpPr>
        <p:grpSpPr>
          <a:xfrm>
            <a:off x="1816100" y="2679700"/>
            <a:ext cx="5118100" cy="2070100"/>
            <a:chOff x="2159000" y="2781300"/>
            <a:chExt cx="5118100" cy="2070100"/>
          </a:xfrm>
        </p:grpSpPr>
        <p:sp>
          <p:nvSpPr>
            <p:cNvPr id="7" name="Rectangle 6"/>
            <p:cNvSpPr/>
            <p:nvPr/>
          </p:nvSpPr>
          <p:spPr bwMode="auto">
            <a:xfrm>
              <a:off x="2159000" y="2781300"/>
              <a:ext cx="5118100" cy="20701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Simulated</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ea typeface="ＭＳ Ｐゴシック" charset="-128"/>
                  <a:cs typeface="ＭＳ Ｐゴシック" charset="-128"/>
                </a:rPr>
                <a:t>AlbumsService</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Rectangle 8"/>
            <p:cNvSpPr/>
            <p:nvPr/>
          </p:nvSpPr>
          <p:spPr bwMode="auto">
            <a:xfrm>
              <a:off x="4610100" y="3429000"/>
              <a:ext cx="2298700" cy="965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Real</a:t>
              </a:r>
            </a:p>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t>AlbumsService</a:t>
              </a:r>
              <a:endParaRPr lang="en-US" dirty="0" smtClean="0"/>
            </a:p>
          </p:txBody>
        </p:sp>
        <p:sp>
          <p:nvSpPr>
            <p:cNvPr id="34" name="Rectangle 33"/>
            <p:cNvSpPr/>
            <p:nvPr/>
          </p:nvSpPr>
          <p:spPr bwMode="auto">
            <a:xfrm>
              <a:off x="2933700" y="3911600"/>
              <a:ext cx="1333500" cy="558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Decider</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pSp>
      <p:sp>
        <p:nvSpPr>
          <p:cNvPr id="41" name="Rectangle 40"/>
          <p:cNvSpPr/>
          <p:nvPr/>
        </p:nvSpPr>
        <p:spPr bwMode="auto">
          <a:xfrm>
            <a:off x="6121400" y="1244600"/>
            <a:ext cx="23749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Simulated</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ea typeface="ＭＳ Ｐゴシック" charset="-128"/>
                <a:cs typeface="ＭＳ Ｐゴシック" charset="-128"/>
              </a:rPr>
              <a:t>AlbumStorage</a:t>
            </a: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	</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45" name="Elbow Connector 44"/>
          <p:cNvCxnSpPr>
            <a:stCxn id="7" idx="0"/>
            <a:endCxn id="41" idx="1"/>
          </p:cNvCxnSpPr>
          <p:nvPr/>
        </p:nvCxnSpPr>
        <p:spPr bwMode="auto">
          <a:xfrm rot="5400000" flipH="1" flipV="1">
            <a:off x="4778375" y="1336675"/>
            <a:ext cx="939800" cy="174625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46" name="Can 45"/>
          <p:cNvSpPr/>
          <p:nvPr/>
        </p:nvSpPr>
        <p:spPr bwMode="auto">
          <a:xfrm>
            <a:off x="7721600" y="3581400"/>
            <a:ext cx="914400" cy="1216152"/>
          </a:xfrm>
          <a:prstGeom prst="can">
            <a:avLst>
              <a:gd name="adj" fmla="val 3055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48" name="Elbow Connector 47"/>
          <p:cNvCxnSpPr>
            <a:stCxn id="9" idx="3"/>
            <a:endCxn id="46" idx="2"/>
          </p:cNvCxnSpPr>
          <p:nvPr/>
        </p:nvCxnSpPr>
        <p:spPr bwMode="auto">
          <a:xfrm>
            <a:off x="6565900" y="3810000"/>
            <a:ext cx="1155700" cy="379476"/>
          </a:xfrm>
          <a:prstGeom prst="bentConnector3">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142832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Scenario Outline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35456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_White-Green_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Template_White-Green_Marydale.potx</Template>
  <TotalTime>24117</TotalTime>
  <Words>133</Words>
  <Application>Microsoft Macintosh PowerPoint</Application>
  <PresentationFormat>On-screen Show (16:10)</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Template_White-Green_Marydale</vt:lpstr>
      <vt:lpstr>BDD with SpecFlow</vt:lpstr>
      <vt:lpstr>Main Take-aways</vt:lpstr>
      <vt:lpstr>Our sample problem</vt:lpstr>
      <vt:lpstr>Set up the web project</vt:lpstr>
      <vt:lpstr>Let’s add some functional tests!</vt:lpstr>
      <vt:lpstr>A bit of implementation details_x0013_</vt:lpstr>
      <vt:lpstr>All real work delegated to AlbumsService</vt:lpstr>
      <vt:lpstr>Simulation</vt:lpstr>
      <vt:lpstr>Add a Scenario Outline</vt:lpstr>
      <vt:lpstr>Make the new scenarios pass_x0013_</vt:lpstr>
      <vt:lpstr>Questions &amp; Comments</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Karl Chu</cp:lastModifiedBy>
  <cp:revision>288</cp:revision>
  <cp:lastPrinted>2011-05-10T13:09:35Z</cp:lastPrinted>
  <dcterms:created xsi:type="dcterms:W3CDTF">2012-01-13T11:50:12Z</dcterms:created>
  <dcterms:modified xsi:type="dcterms:W3CDTF">2013-07-25T01:13:56Z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