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294" r:id="rId2"/>
    <p:sldId id="314" r:id="rId3"/>
    <p:sldId id="320" r:id="rId4"/>
    <p:sldId id="321" r:id="rId5"/>
    <p:sldId id="322" r:id="rId6"/>
    <p:sldId id="323" r:id="rId7"/>
    <p:sldId id="336" r:id="rId8"/>
    <p:sldId id="333" r:id="rId9"/>
    <p:sldId id="334" r:id="rId10"/>
    <p:sldId id="332" r:id="rId11"/>
    <p:sldId id="324" r:id="rId12"/>
    <p:sldId id="325" r:id="rId13"/>
    <p:sldId id="326" r:id="rId14"/>
    <p:sldId id="327" r:id="rId15"/>
    <p:sldId id="339" r:id="rId16"/>
    <p:sldId id="340" r:id="rId17"/>
    <p:sldId id="341" r:id="rId18"/>
    <p:sldId id="342" r:id="rId19"/>
    <p:sldId id="343" r:id="rId20"/>
    <p:sldId id="344" r:id="rId21"/>
    <p:sldId id="328" r:id="rId22"/>
    <p:sldId id="330" r:id="rId23"/>
    <p:sldId id="337" r:id="rId24"/>
    <p:sldId id="345" r:id="rId25"/>
    <p:sldId id="346" r:id="rId26"/>
    <p:sldId id="319" r:id="rId27"/>
    <p:sldId id="31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94712"/>
  </p:normalViewPr>
  <p:slideViewPr>
    <p:cSldViewPr>
      <p:cViewPr varScale="1">
        <p:scale>
          <a:sx n="102" d="100"/>
          <a:sy n="102" d="100"/>
        </p:scale>
        <p:origin x="1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53B36-E459-4699-9118-038C8F52F23D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D4A84A-FD53-4C89-8766-B5C0A5025285}">
      <dgm:prSet custT="1"/>
      <dgm:spPr/>
      <dgm:t>
        <a:bodyPr/>
        <a:lstStyle/>
        <a:p>
          <a:r>
            <a:rPr lang="en-US" sz="1800" b="1" smtClean="0"/>
            <a:t>Assure</a:t>
          </a:r>
          <a:endParaRPr lang="en-US" sz="1800" b="1" dirty="0" smtClean="0"/>
        </a:p>
      </dgm:t>
    </dgm:pt>
    <dgm:pt modelId="{83CF93A1-5BFE-4327-89FC-F3B074DB56BE}" type="parTrans" cxnId="{37BF8AAE-F2D1-47FD-80C7-85A2611AA334}">
      <dgm:prSet/>
      <dgm:spPr/>
      <dgm:t>
        <a:bodyPr/>
        <a:lstStyle/>
        <a:p>
          <a:endParaRPr lang="en-US" sz="1200" b="1"/>
        </a:p>
      </dgm:t>
    </dgm:pt>
    <dgm:pt modelId="{5FD615BE-97D0-4C69-8037-060D7CF45582}" type="sibTrans" cxnId="{37BF8AAE-F2D1-47FD-80C7-85A2611AA334}">
      <dgm:prSet/>
      <dgm:spPr/>
      <dgm:t>
        <a:bodyPr/>
        <a:lstStyle/>
        <a:p>
          <a:endParaRPr lang="en-US" sz="1200" b="1" dirty="0"/>
        </a:p>
      </dgm:t>
    </dgm:pt>
    <dgm:pt modelId="{D826B2FE-5AC9-47EE-AEB3-142395FBDE71}">
      <dgm:prSet custT="1"/>
      <dgm:spPr/>
      <dgm:t>
        <a:bodyPr/>
        <a:lstStyle/>
        <a:p>
          <a:r>
            <a:rPr lang="en-US" sz="1800" b="1" dirty="0" smtClean="0"/>
            <a:t>Preserve</a:t>
          </a:r>
        </a:p>
      </dgm:t>
    </dgm:pt>
    <dgm:pt modelId="{CB1A36D4-FDE9-48F2-98C9-29576A48DEAF}" type="parTrans" cxnId="{BCD343DC-1B85-4FCF-817B-24887D1B3E23}">
      <dgm:prSet/>
      <dgm:spPr/>
      <dgm:t>
        <a:bodyPr/>
        <a:lstStyle/>
        <a:p>
          <a:endParaRPr lang="en-US" sz="1200" b="1"/>
        </a:p>
      </dgm:t>
    </dgm:pt>
    <dgm:pt modelId="{E81A7496-7C34-4DBF-9C3D-D0A2A73191C8}" type="sibTrans" cxnId="{BCD343DC-1B85-4FCF-817B-24887D1B3E23}">
      <dgm:prSet/>
      <dgm:spPr/>
      <dgm:t>
        <a:bodyPr/>
        <a:lstStyle/>
        <a:p>
          <a:endParaRPr lang="en-US" sz="1200" b="1" dirty="0"/>
        </a:p>
      </dgm:t>
    </dgm:pt>
    <dgm:pt modelId="{661A4A79-0AAA-4C36-BEAB-A61C849008FA}">
      <dgm:prSet custT="1"/>
      <dgm:spPr/>
      <dgm:t>
        <a:bodyPr/>
        <a:lstStyle/>
        <a:p>
          <a:r>
            <a:rPr lang="en-US" sz="1800" b="1" smtClean="0"/>
            <a:t>Discover</a:t>
          </a:r>
          <a:endParaRPr lang="en-US" sz="1800" b="1" dirty="0" smtClean="0"/>
        </a:p>
      </dgm:t>
    </dgm:pt>
    <dgm:pt modelId="{1B4B79AA-B091-4787-A5DB-5E75A9449EAF}" type="parTrans" cxnId="{6C6D0C39-16F5-4C23-93FF-663C03421B62}">
      <dgm:prSet/>
      <dgm:spPr/>
      <dgm:t>
        <a:bodyPr/>
        <a:lstStyle/>
        <a:p>
          <a:endParaRPr lang="en-US" sz="1200" b="1"/>
        </a:p>
      </dgm:t>
    </dgm:pt>
    <dgm:pt modelId="{F97789DC-0FAD-4C2E-AB9D-457E85023924}" type="sibTrans" cxnId="{6C6D0C39-16F5-4C23-93FF-663C03421B62}">
      <dgm:prSet/>
      <dgm:spPr/>
      <dgm:t>
        <a:bodyPr/>
        <a:lstStyle/>
        <a:p>
          <a:endParaRPr lang="en-US" sz="1200" b="1" dirty="0"/>
        </a:p>
      </dgm:t>
    </dgm:pt>
    <dgm:pt modelId="{A8FAAA24-3DB7-4AFE-8D6E-1FF127F6A8FE}">
      <dgm:prSet custT="1"/>
      <dgm:spPr/>
      <dgm:t>
        <a:bodyPr/>
        <a:lstStyle/>
        <a:p>
          <a:r>
            <a:rPr lang="en-US" sz="1800" b="1" dirty="0" smtClean="0"/>
            <a:t>Combine</a:t>
          </a:r>
        </a:p>
      </dgm:t>
    </dgm:pt>
    <dgm:pt modelId="{83664775-34AE-41A2-A40A-AEE1DCB28F5A}" type="parTrans" cxnId="{0FEACBE7-9877-46A8-9701-E31093846DBA}">
      <dgm:prSet/>
      <dgm:spPr/>
      <dgm:t>
        <a:bodyPr/>
        <a:lstStyle/>
        <a:p>
          <a:endParaRPr lang="en-US" sz="1200" b="1"/>
        </a:p>
      </dgm:t>
    </dgm:pt>
    <dgm:pt modelId="{8ED530B9-2AE0-4731-B182-B27C1D10B60C}" type="sibTrans" cxnId="{0FEACBE7-9877-46A8-9701-E31093846DBA}">
      <dgm:prSet/>
      <dgm:spPr/>
      <dgm:t>
        <a:bodyPr/>
        <a:lstStyle/>
        <a:p>
          <a:endParaRPr lang="en-US" sz="1200" b="1" dirty="0"/>
        </a:p>
      </dgm:t>
    </dgm:pt>
    <dgm:pt modelId="{78A95A28-5B18-4CAB-A8F7-FCAAA6066699}">
      <dgm:prSet custT="1"/>
      <dgm:spPr/>
      <dgm:t>
        <a:bodyPr/>
        <a:lstStyle/>
        <a:p>
          <a:r>
            <a:rPr lang="en-US" sz="1800" b="1" dirty="0" smtClean="0"/>
            <a:t>Process</a:t>
          </a:r>
        </a:p>
      </dgm:t>
    </dgm:pt>
    <dgm:pt modelId="{6BE8ECF0-24C5-40B1-9F35-926034AD3A7E}" type="parTrans" cxnId="{DDE8938D-9B46-4EEC-9D74-69D38C6AE27D}">
      <dgm:prSet/>
      <dgm:spPr/>
      <dgm:t>
        <a:bodyPr/>
        <a:lstStyle/>
        <a:p>
          <a:endParaRPr lang="en-US" sz="1200" b="1"/>
        </a:p>
      </dgm:t>
    </dgm:pt>
    <dgm:pt modelId="{DA16D8F2-7AA0-43B2-99A1-9E110743886E}" type="sibTrans" cxnId="{DDE8938D-9B46-4EEC-9D74-69D38C6AE27D}">
      <dgm:prSet/>
      <dgm:spPr/>
      <dgm:t>
        <a:bodyPr/>
        <a:lstStyle/>
        <a:p>
          <a:endParaRPr lang="en-US" sz="1200" b="1" dirty="0"/>
        </a:p>
      </dgm:t>
    </dgm:pt>
    <dgm:pt modelId="{4AD66445-1D35-5E4B-97CB-F1868A81F976}">
      <dgm:prSet phldrT="[Text]" custT="1"/>
      <dgm:spPr/>
      <dgm:t>
        <a:bodyPr/>
        <a:lstStyle/>
        <a:p>
          <a:r>
            <a:rPr lang="en-US" sz="1800" b="1" dirty="0" smtClean="0"/>
            <a:t>Plan</a:t>
          </a:r>
          <a:endParaRPr lang="en-US" sz="1800" b="1" dirty="0"/>
        </a:p>
      </dgm:t>
    </dgm:pt>
    <dgm:pt modelId="{D6E6296C-8865-CD45-8B84-2CE77AEEFEAD}" type="parTrans" cxnId="{6FA06DDC-0F38-DE42-863F-EB8F7A4572BE}">
      <dgm:prSet/>
      <dgm:spPr/>
      <dgm:t>
        <a:bodyPr/>
        <a:lstStyle/>
        <a:p>
          <a:endParaRPr lang="en-US" sz="1200" b="1"/>
        </a:p>
      </dgm:t>
    </dgm:pt>
    <dgm:pt modelId="{03570386-4604-4B40-84F0-E9CB1E7DA604}" type="sibTrans" cxnId="{6FA06DDC-0F38-DE42-863F-EB8F7A4572BE}">
      <dgm:prSet/>
      <dgm:spPr/>
      <dgm:t>
        <a:bodyPr/>
        <a:lstStyle/>
        <a:p>
          <a:endParaRPr lang="en-US" sz="1200" b="1" dirty="0"/>
        </a:p>
      </dgm:t>
    </dgm:pt>
    <dgm:pt modelId="{CA9A9111-DB94-5549-9608-EEE6A3A2D980}">
      <dgm:prSet custT="1"/>
      <dgm:spPr/>
      <dgm:t>
        <a:bodyPr/>
        <a:lstStyle/>
        <a:p>
          <a:r>
            <a:rPr lang="en-US" sz="1800" b="1" smtClean="0"/>
            <a:t>Describe</a:t>
          </a:r>
          <a:endParaRPr lang="en-US" sz="1800" b="1" dirty="0"/>
        </a:p>
      </dgm:t>
    </dgm:pt>
    <dgm:pt modelId="{C02256F6-1491-DF41-85E7-7AB4145834E4}" type="parTrans" cxnId="{669CCB14-E5B8-CC48-BF1D-459F50D6BB21}">
      <dgm:prSet/>
      <dgm:spPr/>
      <dgm:t>
        <a:bodyPr/>
        <a:lstStyle/>
        <a:p>
          <a:endParaRPr lang="en-US" sz="1200" b="1"/>
        </a:p>
      </dgm:t>
    </dgm:pt>
    <dgm:pt modelId="{99C07F7C-24F7-F44B-8AEB-A4EC5174B3B9}" type="sibTrans" cxnId="{669CCB14-E5B8-CC48-BF1D-459F50D6BB21}">
      <dgm:prSet/>
      <dgm:spPr/>
      <dgm:t>
        <a:bodyPr/>
        <a:lstStyle/>
        <a:p>
          <a:endParaRPr lang="en-US" sz="1200" b="1"/>
        </a:p>
      </dgm:t>
    </dgm:pt>
    <dgm:pt modelId="{167BEB73-3A00-7345-985F-605B40EEBA4D}">
      <dgm:prSet phldrT="[Text]" custT="1"/>
      <dgm:spPr/>
      <dgm:t>
        <a:bodyPr/>
        <a:lstStyle/>
        <a:p>
          <a:r>
            <a:rPr lang="en-US" sz="1800" b="1" smtClean="0"/>
            <a:t>Create</a:t>
          </a:r>
          <a:endParaRPr lang="en-US" sz="1800" b="1" dirty="0"/>
        </a:p>
      </dgm:t>
    </dgm:pt>
    <dgm:pt modelId="{DAAA6469-0CAE-2B4A-86DE-BE4B0168B09C}" type="parTrans" cxnId="{D60B4FF1-27EE-5447-9766-00F07C82332B}">
      <dgm:prSet/>
      <dgm:spPr/>
      <dgm:t>
        <a:bodyPr/>
        <a:lstStyle/>
        <a:p>
          <a:endParaRPr lang="en-US" sz="1600" b="1"/>
        </a:p>
      </dgm:t>
    </dgm:pt>
    <dgm:pt modelId="{16A220BF-2A6B-A246-BD86-15A7663B08AE}" type="sibTrans" cxnId="{D60B4FF1-27EE-5447-9766-00F07C82332B}">
      <dgm:prSet/>
      <dgm:spPr/>
      <dgm:t>
        <a:bodyPr/>
        <a:lstStyle/>
        <a:p>
          <a:endParaRPr lang="en-US" sz="1600" b="1"/>
        </a:p>
      </dgm:t>
    </dgm:pt>
    <dgm:pt modelId="{6A20FEC1-C6EF-4469-886F-1FB4E4E06963}" type="pres">
      <dgm:prSet presAssocID="{65053B36-E459-4699-9118-038C8F52F2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E2F18-F043-2846-95DB-CBAA147D529B}" type="pres">
      <dgm:prSet presAssocID="{4AD66445-1D35-5E4B-97CB-F1868A81F976}" presName="node" presStyleLbl="node1" presStyleIdx="0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A6B48-225A-4840-B4FD-B5777A24A577}" type="pres">
      <dgm:prSet presAssocID="{4AD66445-1D35-5E4B-97CB-F1868A81F976}" presName="spNode" presStyleCnt="0"/>
      <dgm:spPr/>
      <dgm:t>
        <a:bodyPr/>
        <a:lstStyle/>
        <a:p>
          <a:endParaRPr lang="en-US"/>
        </a:p>
      </dgm:t>
    </dgm:pt>
    <dgm:pt modelId="{8864FD29-B527-0A45-AF38-136A7CA3EA73}" type="pres">
      <dgm:prSet presAssocID="{03570386-4604-4B40-84F0-E9CB1E7DA604}" presName="sibTrans" presStyleLbl="sibTrans1D1" presStyleIdx="0" presStyleCnt="8"/>
      <dgm:spPr/>
      <dgm:t>
        <a:bodyPr/>
        <a:lstStyle/>
        <a:p>
          <a:endParaRPr lang="en-US"/>
        </a:p>
      </dgm:t>
    </dgm:pt>
    <dgm:pt modelId="{9ED3D520-3DE0-864B-ACAB-5B591616A6D9}" type="pres">
      <dgm:prSet presAssocID="{167BEB73-3A00-7345-985F-605B40EEBA4D}" presName="node" presStyleLbl="node1" presStyleIdx="1" presStyleCnt="8" custScaleX="127644" custScaleY="7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25BC2-4A5A-5C43-8663-E2876B3EEBFA}" type="pres">
      <dgm:prSet presAssocID="{167BEB73-3A00-7345-985F-605B40EEBA4D}" presName="spNode" presStyleCnt="0"/>
      <dgm:spPr/>
      <dgm:t>
        <a:bodyPr/>
        <a:lstStyle/>
        <a:p>
          <a:endParaRPr lang="en-US"/>
        </a:p>
      </dgm:t>
    </dgm:pt>
    <dgm:pt modelId="{3BACACFC-1124-AF4D-BBB2-76FDB50352A6}" type="pres">
      <dgm:prSet presAssocID="{16A220BF-2A6B-A246-BD86-15A7663B08AE}" presName="sibTrans" presStyleLbl="sibTrans1D1" presStyleIdx="1" presStyleCnt="8"/>
      <dgm:spPr/>
      <dgm:t>
        <a:bodyPr/>
        <a:lstStyle/>
        <a:p>
          <a:endParaRPr lang="en-US"/>
        </a:p>
      </dgm:t>
    </dgm:pt>
    <dgm:pt modelId="{F0A86B52-E2FF-4D63-93A1-E61D8377C34A}" type="pres">
      <dgm:prSet presAssocID="{97D4A84A-FD53-4C89-8766-B5C0A5025285}" presName="node" presStyleLbl="node1" presStyleIdx="2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C661F-5906-4C2E-95FD-42BD7C141BE9}" type="pres">
      <dgm:prSet presAssocID="{97D4A84A-FD53-4C89-8766-B5C0A5025285}" presName="spNode" presStyleCnt="0"/>
      <dgm:spPr/>
      <dgm:t>
        <a:bodyPr/>
        <a:lstStyle/>
        <a:p>
          <a:endParaRPr lang="en-US"/>
        </a:p>
      </dgm:t>
    </dgm:pt>
    <dgm:pt modelId="{A9CD118D-5A7B-4B7B-BEB0-016F1E217120}" type="pres">
      <dgm:prSet presAssocID="{5FD615BE-97D0-4C69-8037-060D7CF45582}" presName="sibTrans" presStyleLbl="sibTrans1D1" presStyleIdx="2" presStyleCnt="8"/>
      <dgm:spPr/>
      <dgm:t>
        <a:bodyPr/>
        <a:lstStyle/>
        <a:p>
          <a:endParaRPr lang="en-US"/>
        </a:p>
      </dgm:t>
    </dgm:pt>
    <dgm:pt modelId="{4BA36C64-20B8-A14E-8759-154A58F6D6C3}" type="pres">
      <dgm:prSet presAssocID="{CA9A9111-DB94-5549-9608-EEE6A3A2D980}" presName="node" presStyleLbl="node1" presStyleIdx="3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4C368-C8AD-DC46-9E87-FF501AEF864A}" type="pres">
      <dgm:prSet presAssocID="{CA9A9111-DB94-5549-9608-EEE6A3A2D980}" presName="spNode" presStyleCnt="0"/>
      <dgm:spPr/>
      <dgm:t>
        <a:bodyPr/>
        <a:lstStyle/>
        <a:p>
          <a:endParaRPr lang="en-US"/>
        </a:p>
      </dgm:t>
    </dgm:pt>
    <dgm:pt modelId="{6A2CC0A6-BC38-5041-A60B-0DABCA6762C7}" type="pres">
      <dgm:prSet presAssocID="{99C07F7C-24F7-F44B-8AEB-A4EC5174B3B9}" presName="sibTrans" presStyleLbl="sibTrans1D1" presStyleIdx="3" presStyleCnt="8"/>
      <dgm:spPr/>
      <dgm:t>
        <a:bodyPr/>
        <a:lstStyle/>
        <a:p>
          <a:endParaRPr lang="en-US"/>
        </a:p>
      </dgm:t>
    </dgm:pt>
    <dgm:pt modelId="{1E7C3E94-8CB6-456F-B0D4-B3FA407A51A6}" type="pres">
      <dgm:prSet presAssocID="{D826B2FE-5AC9-47EE-AEB3-142395FBDE71}" presName="node" presStyleLbl="node1" presStyleIdx="4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8B6B8-75DF-4528-9C2A-BB7A7D07CE89}" type="pres">
      <dgm:prSet presAssocID="{D826B2FE-5AC9-47EE-AEB3-142395FBDE71}" presName="spNode" presStyleCnt="0"/>
      <dgm:spPr/>
      <dgm:t>
        <a:bodyPr/>
        <a:lstStyle/>
        <a:p>
          <a:endParaRPr lang="en-US"/>
        </a:p>
      </dgm:t>
    </dgm:pt>
    <dgm:pt modelId="{0FD4A519-10D4-4EE7-AC3E-EBD7D85740E2}" type="pres">
      <dgm:prSet presAssocID="{E81A7496-7C34-4DBF-9C3D-D0A2A73191C8}" presName="sibTrans" presStyleLbl="sibTrans1D1" presStyleIdx="4" presStyleCnt="8"/>
      <dgm:spPr/>
      <dgm:t>
        <a:bodyPr/>
        <a:lstStyle/>
        <a:p>
          <a:endParaRPr lang="en-US"/>
        </a:p>
      </dgm:t>
    </dgm:pt>
    <dgm:pt modelId="{25E735C8-6CA7-48F9-B4AF-4D9B92978769}" type="pres">
      <dgm:prSet presAssocID="{661A4A79-0AAA-4C36-BEAB-A61C849008FA}" presName="node" presStyleLbl="node1" presStyleIdx="5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22338-C25D-4866-ABF3-7A3BB86AF8C6}" type="pres">
      <dgm:prSet presAssocID="{661A4A79-0AAA-4C36-BEAB-A61C849008FA}" presName="spNode" presStyleCnt="0"/>
      <dgm:spPr/>
      <dgm:t>
        <a:bodyPr/>
        <a:lstStyle/>
        <a:p>
          <a:endParaRPr lang="en-US"/>
        </a:p>
      </dgm:t>
    </dgm:pt>
    <dgm:pt modelId="{7DFDE678-6B1C-4BBC-A38E-46FB50420688}" type="pres">
      <dgm:prSet presAssocID="{F97789DC-0FAD-4C2E-AB9D-457E85023924}" presName="sibTrans" presStyleLbl="sibTrans1D1" presStyleIdx="5" presStyleCnt="8"/>
      <dgm:spPr/>
      <dgm:t>
        <a:bodyPr/>
        <a:lstStyle/>
        <a:p>
          <a:endParaRPr lang="en-US"/>
        </a:p>
      </dgm:t>
    </dgm:pt>
    <dgm:pt modelId="{E2536CDD-7DBF-4C6B-85BF-882FE6A71FDF}" type="pres">
      <dgm:prSet presAssocID="{A8FAAA24-3DB7-4AFE-8D6E-1FF127F6A8FE}" presName="node" presStyleLbl="node1" presStyleIdx="6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00B74-16A3-4CA0-A0E3-C2CBAAB4F994}" type="pres">
      <dgm:prSet presAssocID="{A8FAAA24-3DB7-4AFE-8D6E-1FF127F6A8FE}" presName="spNode" presStyleCnt="0"/>
      <dgm:spPr/>
      <dgm:t>
        <a:bodyPr/>
        <a:lstStyle/>
        <a:p>
          <a:endParaRPr lang="en-US"/>
        </a:p>
      </dgm:t>
    </dgm:pt>
    <dgm:pt modelId="{049616A8-A793-4C77-8E33-8F4622C118F7}" type="pres">
      <dgm:prSet presAssocID="{8ED530B9-2AE0-4731-B182-B27C1D10B60C}" presName="sibTrans" presStyleLbl="sibTrans1D1" presStyleIdx="6" presStyleCnt="8"/>
      <dgm:spPr/>
      <dgm:t>
        <a:bodyPr/>
        <a:lstStyle/>
        <a:p>
          <a:endParaRPr lang="en-US"/>
        </a:p>
      </dgm:t>
    </dgm:pt>
    <dgm:pt modelId="{3204064E-86B9-4A1D-AC40-6B3607D41628}" type="pres">
      <dgm:prSet presAssocID="{78A95A28-5B18-4CAB-A8F7-FCAAA6066699}" presName="node" presStyleLbl="node1" presStyleIdx="7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E9CCE-C7D2-4139-86F0-64E7E1C35BC1}" type="pres">
      <dgm:prSet presAssocID="{78A95A28-5B18-4CAB-A8F7-FCAAA6066699}" presName="spNode" presStyleCnt="0"/>
      <dgm:spPr/>
      <dgm:t>
        <a:bodyPr/>
        <a:lstStyle/>
        <a:p>
          <a:endParaRPr lang="en-US"/>
        </a:p>
      </dgm:t>
    </dgm:pt>
    <dgm:pt modelId="{19FF4228-BCF6-4DBF-AEE0-CF82A986A726}" type="pres">
      <dgm:prSet presAssocID="{DA16D8F2-7AA0-43B2-99A1-9E110743886E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37BF8AAE-F2D1-47FD-80C7-85A2611AA334}" srcId="{65053B36-E459-4699-9118-038C8F52F23D}" destId="{97D4A84A-FD53-4C89-8766-B5C0A5025285}" srcOrd="2" destOrd="0" parTransId="{83CF93A1-5BFE-4327-89FC-F3B074DB56BE}" sibTransId="{5FD615BE-97D0-4C69-8037-060D7CF45582}"/>
    <dgm:cxn modelId="{6C21C6B1-346F-4E09-B614-C94395883E2E}" type="presOf" srcId="{99C07F7C-24F7-F44B-8AEB-A4EC5174B3B9}" destId="{6A2CC0A6-BC38-5041-A60B-0DABCA6762C7}" srcOrd="0" destOrd="0" presId="urn:microsoft.com/office/officeart/2005/8/layout/cycle5"/>
    <dgm:cxn modelId="{FD3DB50C-0DF5-465A-AB71-A8A28EB9F6C4}" type="presOf" srcId="{CA9A9111-DB94-5549-9608-EEE6A3A2D980}" destId="{4BA36C64-20B8-A14E-8759-154A58F6D6C3}" srcOrd="0" destOrd="0" presId="urn:microsoft.com/office/officeart/2005/8/layout/cycle5"/>
    <dgm:cxn modelId="{ABD9FB9F-2008-4B2E-BC7F-BDC9D7A37801}" type="presOf" srcId="{65053B36-E459-4699-9118-038C8F52F23D}" destId="{6A20FEC1-C6EF-4469-886F-1FB4E4E06963}" srcOrd="0" destOrd="0" presId="urn:microsoft.com/office/officeart/2005/8/layout/cycle5"/>
    <dgm:cxn modelId="{669CCB14-E5B8-CC48-BF1D-459F50D6BB21}" srcId="{65053B36-E459-4699-9118-038C8F52F23D}" destId="{CA9A9111-DB94-5549-9608-EEE6A3A2D980}" srcOrd="3" destOrd="0" parTransId="{C02256F6-1491-DF41-85E7-7AB4145834E4}" sibTransId="{99C07F7C-24F7-F44B-8AEB-A4EC5174B3B9}"/>
    <dgm:cxn modelId="{BCD343DC-1B85-4FCF-817B-24887D1B3E23}" srcId="{65053B36-E459-4699-9118-038C8F52F23D}" destId="{D826B2FE-5AC9-47EE-AEB3-142395FBDE71}" srcOrd="4" destOrd="0" parTransId="{CB1A36D4-FDE9-48F2-98C9-29576A48DEAF}" sibTransId="{E81A7496-7C34-4DBF-9C3D-D0A2A73191C8}"/>
    <dgm:cxn modelId="{D1923F55-1153-40EB-8AEC-6DA9F61F4D91}" type="presOf" srcId="{F97789DC-0FAD-4C2E-AB9D-457E85023924}" destId="{7DFDE678-6B1C-4BBC-A38E-46FB50420688}" srcOrd="0" destOrd="0" presId="urn:microsoft.com/office/officeart/2005/8/layout/cycle5"/>
    <dgm:cxn modelId="{0FEACBE7-9877-46A8-9701-E31093846DBA}" srcId="{65053B36-E459-4699-9118-038C8F52F23D}" destId="{A8FAAA24-3DB7-4AFE-8D6E-1FF127F6A8FE}" srcOrd="6" destOrd="0" parTransId="{83664775-34AE-41A2-A40A-AEE1DCB28F5A}" sibTransId="{8ED530B9-2AE0-4731-B182-B27C1D10B60C}"/>
    <dgm:cxn modelId="{DDE8938D-9B46-4EEC-9D74-69D38C6AE27D}" srcId="{65053B36-E459-4699-9118-038C8F52F23D}" destId="{78A95A28-5B18-4CAB-A8F7-FCAAA6066699}" srcOrd="7" destOrd="0" parTransId="{6BE8ECF0-24C5-40B1-9F35-926034AD3A7E}" sibTransId="{DA16D8F2-7AA0-43B2-99A1-9E110743886E}"/>
    <dgm:cxn modelId="{C432F461-AD51-4F9C-901C-60E0DE3AB0DB}" type="presOf" srcId="{78A95A28-5B18-4CAB-A8F7-FCAAA6066699}" destId="{3204064E-86B9-4A1D-AC40-6B3607D41628}" srcOrd="0" destOrd="0" presId="urn:microsoft.com/office/officeart/2005/8/layout/cycle5"/>
    <dgm:cxn modelId="{F0ADA9C0-45C0-4E41-839D-3A2088FA4C94}" type="presOf" srcId="{03570386-4604-4B40-84F0-E9CB1E7DA604}" destId="{8864FD29-B527-0A45-AF38-136A7CA3EA73}" srcOrd="0" destOrd="0" presId="urn:microsoft.com/office/officeart/2005/8/layout/cycle5"/>
    <dgm:cxn modelId="{9FE4F2AB-0684-4A54-A6B6-B2170153205D}" type="presOf" srcId="{8ED530B9-2AE0-4731-B182-B27C1D10B60C}" destId="{049616A8-A793-4C77-8E33-8F4622C118F7}" srcOrd="0" destOrd="0" presId="urn:microsoft.com/office/officeart/2005/8/layout/cycle5"/>
    <dgm:cxn modelId="{D60B4FF1-27EE-5447-9766-00F07C82332B}" srcId="{65053B36-E459-4699-9118-038C8F52F23D}" destId="{167BEB73-3A00-7345-985F-605B40EEBA4D}" srcOrd="1" destOrd="0" parTransId="{DAAA6469-0CAE-2B4A-86DE-BE4B0168B09C}" sibTransId="{16A220BF-2A6B-A246-BD86-15A7663B08AE}"/>
    <dgm:cxn modelId="{934AC80E-502A-4772-BAF4-0EA87CE9C506}" type="presOf" srcId="{DA16D8F2-7AA0-43B2-99A1-9E110743886E}" destId="{19FF4228-BCF6-4DBF-AEE0-CF82A986A726}" srcOrd="0" destOrd="0" presId="urn:microsoft.com/office/officeart/2005/8/layout/cycle5"/>
    <dgm:cxn modelId="{6FA06DDC-0F38-DE42-863F-EB8F7A4572BE}" srcId="{65053B36-E459-4699-9118-038C8F52F23D}" destId="{4AD66445-1D35-5E4B-97CB-F1868A81F976}" srcOrd="0" destOrd="0" parTransId="{D6E6296C-8865-CD45-8B84-2CE77AEEFEAD}" sibTransId="{03570386-4604-4B40-84F0-E9CB1E7DA604}"/>
    <dgm:cxn modelId="{8022528C-CC7B-4EC4-8395-3EFAACBD8152}" type="presOf" srcId="{4AD66445-1D35-5E4B-97CB-F1868A81F976}" destId="{F21E2F18-F043-2846-95DB-CBAA147D529B}" srcOrd="0" destOrd="0" presId="urn:microsoft.com/office/officeart/2005/8/layout/cycle5"/>
    <dgm:cxn modelId="{DCE4A4D3-F0E7-4268-BFF6-CEB0583726B2}" type="presOf" srcId="{661A4A79-0AAA-4C36-BEAB-A61C849008FA}" destId="{25E735C8-6CA7-48F9-B4AF-4D9B92978769}" srcOrd="0" destOrd="0" presId="urn:microsoft.com/office/officeart/2005/8/layout/cycle5"/>
    <dgm:cxn modelId="{80D157B6-124A-48E0-BF33-40365E0E0D7B}" type="presOf" srcId="{16A220BF-2A6B-A246-BD86-15A7663B08AE}" destId="{3BACACFC-1124-AF4D-BBB2-76FDB50352A6}" srcOrd="0" destOrd="0" presId="urn:microsoft.com/office/officeart/2005/8/layout/cycle5"/>
    <dgm:cxn modelId="{2B7165BC-B423-49BC-8852-E84D3F92B92A}" type="presOf" srcId="{5FD615BE-97D0-4C69-8037-060D7CF45582}" destId="{A9CD118D-5A7B-4B7B-BEB0-016F1E217120}" srcOrd="0" destOrd="0" presId="urn:microsoft.com/office/officeart/2005/8/layout/cycle5"/>
    <dgm:cxn modelId="{56CBFCA3-62C6-424B-B02C-B4F2802F82FA}" type="presOf" srcId="{97D4A84A-FD53-4C89-8766-B5C0A5025285}" destId="{F0A86B52-E2FF-4D63-93A1-E61D8377C34A}" srcOrd="0" destOrd="0" presId="urn:microsoft.com/office/officeart/2005/8/layout/cycle5"/>
    <dgm:cxn modelId="{0A1B16E3-FE4F-4CCE-B675-4D69AE4B7DAB}" type="presOf" srcId="{E81A7496-7C34-4DBF-9C3D-D0A2A73191C8}" destId="{0FD4A519-10D4-4EE7-AC3E-EBD7D85740E2}" srcOrd="0" destOrd="0" presId="urn:microsoft.com/office/officeart/2005/8/layout/cycle5"/>
    <dgm:cxn modelId="{C5A3C035-DCE1-47DE-AD47-F9BD44B5F7D0}" type="presOf" srcId="{167BEB73-3A00-7345-985F-605B40EEBA4D}" destId="{9ED3D520-3DE0-864B-ACAB-5B591616A6D9}" srcOrd="0" destOrd="0" presId="urn:microsoft.com/office/officeart/2005/8/layout/cycle5"/>
    <dgm:cxn modelId="{B843D9A3-E03E-482B-9465-459A8DC463B4}" type="presOf" srcId="{D826B2FE-5AC9-47EE-AEB3-142395FBDE71}" destId="{1E7C3E94-8CB6-456F-B0D4-B3FA407A51A6}" srcOrd="0" destOrd="0" presId="urn:microsoft.com/office/officeart/2005/8/layout/cycle5"/>
    <dgm:cxn modelId="{6C6D0C39-16F5-4C23-93FF-663C03421B62}" srcId="{65053B36-E459-4699-9118-038C8F52F23D}" destId="{661A4A79-0AAA-4C36-BEAB-A61C849008FA}" srcOrd="5" destOrd="0" parTransId="{1B4B79AA-B091-4787-A5DB-5E75A9449EAF}" sibTransId="{F97789DC-0FAD-4C2E-AB9D-457E85023924}"/>
    <dgm:cxn modelId="{822606FA-B253-4C51-AF86-DB8913499CE5}" type="presOf" srcId="{A8FAAA24-3DB7-4AFE-8D6E-1FF127F6A8FE}" destId="{E2536CDD-7DBF-4C6B-85BF-882FE6A71FDF}" srcOrd="0" destOrd="0" presId="urn:microsoft.com/office/officeart/2005/8/layout/cycle5"/>
    <dgm:cxn modelId="{1E800162-438E-416C-9296-7F32AD653387}" type="presParOf" srcId="{6A20FEC1-C6EF-4469-886F-1FB4E4E06963}" destId="{F21E2F18-F043-2846-95DB-CBAA147D529B}" srcOrd="0" destOrd="0" presId="urn:microsoft.com/office/officeart/2005/8/layout/cycle5"/>
    <dgm:cxn modelId="{9EAD821D-BFF6-40DC-986B-401A5CC0A400}" type="presParOf" srcId="{6A20FEC1-C6EF-4469-886F-1FB4E4E06963}" destId="{3DAA6B48-225A-4840-B4FD-B5777A24A577}" srcOrd="1" destOrd="0" presId="urn:microsoft.com/office/officeart/2005/8/layout/cycle5"/>
    <dgm:cxn modelId="{E0AF9BCD-8248-40AB-8601-619F8A4D8A2C}" type="presParOf" srcId="{6A20FEC1-C6EF-4469-886F-1FB4E4E06963}" destId="{8864FD29-B527-0A45-AF38-136A7CA3EA73}" srcOrd="2" destOrd="0" presId="urn:microsoft.com/office/officeart/2005/8/layout/cycle5"/>
    <dgm:cxn modelId="{070B307C-E043-4092-AD6C-B0AB0C378933}" type="presParOf" srcId="{6A20FEC1-C6EF-4469-886F-1FB4E4E06963}" destId="{9ED3D520-3DE0-864B-ACAB-5B591616A6D9}" srcOrd="3" destOrd="0" presId="urn:microsoft.com/office/officeart/2005/8/layout/cycle5"/>
    <dgm:cxn modelId="{82C8F12D-7180-4011-9044-A9A7F31381A5}" type="presParOf" srcId="{6A20FEC1-C6EF-4469-886F-1FB4E4E06963}" destId="{C1125BC2-4A5A-5C43-8663-E2876B3EEBFA}" srcOrd="4" destOrd="0" presId="urn:microsoft.com/office/officeart/2005/8/layout/cycle5"/>
    <dgm:cxn modelId="{13BE8281-C337-4943-8FA7-57F1793CA7B7}" type="presParOf" srcId="{6A20FEC1-C6EF-4469-886F-1FB4E4E06963}" destId="{3BACACFC-1124-AF4D-BBB2-76FDB50352A6}" srcOrd="5" destOrd="0" presId="urn:microsoft.com/office/officeart/2005/8/layout/cycle5"/>
    <dgm:cxn modelId="{EB5F1CE4-362A-4E75-9ADF-E01E284478E6}" type="presParOf" srcId="{6A20FEC1-C6EF-4469-886F-1FB4E4E06963}" destId="{F0A86B52-E2FF-4D63-93A1-E61D8377C34A}" srcOrd="6" destOrd="0" presId="urn:microsoft.com/office/officeart/2005/8/layout/cycle5"/>
    <dgm:cxn modelId="{AFA5B5C6-3A42-49CA-A5BF-4EB8665D816D}" type="presParOf" srcId="{6A20FEC1-C6EF-4469-886F-1FB4E4E06963}" destId="{FDCC661F-5906-4C2E-95FD-42BD7C141BE9}" srcOrd="7" destOrd="0" presId="urn:microsoft.com/office/officeart/2005/8/layout/cycle5"/>
    <dgm:cxn modelId="{4C4E7DB4-0E80-4C10-A321-C043A043E044}" type="presParOf" srcId="{6A20FEC1-C6EF-4469-886F-1FB4E4E06963}" destId="{A9CD118D-5A7B-4B7B-BEB0-016F1E217120}" srcOrd="8" destOrd="0" presId="urn:microsoft.com/office/officeart/2005/8/layout/cycle5"/>
    <dgm:cxn modelId="{1F6B2CAE-5118-465E-8D5B-485883CD82D1}" type="presParOf" srcId="{6A20FEC1-C6EF-4469-886F-1FB4E4E06963}" destId="{4BA36C64-20B8-A14E-8759-154A58F6D6C3}" srcOrd="9" destOrd="0" presId="urn:microsoft.com/office/officeart/2005/8/layout/cycle5"/>
    <dgm:cxn modelId="{108DE38E-B538-488F-9BB4-46916B26F740}" type="presParOf" srcId="{6A20FEC1-C6EF-4469-886F-1FB4E4E06963}" destId="{6C64C368-C8AD-DC46-9E87-FF501AEF864A}" srcOrd="10" destOrd="0" presId="urn:microsoft.com/office/officeart/2005/8/layout/cycle5"/>
    <dgm:cxn modelId="{15C4CFAB-5215-4EDF-9D9C-73FB37A37531}" type="presParOf" srcId="{6A20FEC1-C6EF-4469-886F-1FB4E4E06963}" destId="{6A2CC0A6-BC38-5041-A60B-0DABCA6762C7}" srcOrd="11" destOrd="0" presId="urn:microsoft.com/office/officeart/2005/8/layout/cycle5"/>
    <dgm:cxn modelId="{59A60F4A-748D-4136-9A34-DF94A255661D}" type="presParOf" srcId="{6A20FEC1-C6EF-4469-886F-1FB4E4E06963}" destId="{1E7C3E94-8CB6-456F-B0D4-B3FA407A51A6}" srcOrd="12" destOrd="0" presId="urn:microsoft.com/office/officeart/2005/8/layout/cycle5"/>
    <dgm:cxn modelId="{4FAFF772-02C8-446A-B317-5B1DEBED5F0C}" type="presParOf" srcId="{6A20FEC1-C6EF-4469-886F-1FB4E4E06963}" destId="{E838B6B8-75DF-4528-9C2A-BB7A7D07CE89}" srcOrd="13" destOrd="0" presId="urn:microsoft.com/office/officeart/2005/8/layout/cycle5"/>
    <dgm:cxn modelId="{A563BE97-DDA0-427C-BE14-AEC9476E8138}" type="presParOf" srcId="{6A20FEC1-C6EF-4469-886F-1FB4E4E06963}" destId="{0FD4A519-10D4-4EE7-AC3E-EBD7D85740E2}" srcOrd="14" destOrd="0" presId="urn:microsoft.com/office/officeart/2005/8/layout/cycle5"/>
    <dgm:cxn modelId="{055E3679-5824-4E66-BFCB-8E2AFA9B2738}" type="presParOf" srcId="{6A20FEC1-C6EF-4469-886F-1FB4E4E06963}" destId="{25E735C8-6CA7-48F9-B4AF-4D9B92978769}" srcOrd="15" destOrd="0" presId="urn:microsoft.com/office/officeart/2005/8/layout/cycle5"/>
    <dgm:cxn modelId="{24E970BD-A515-4F42-929F-05E605C590E7}" type="presParOf" srcId="{6A20FEC1-C6EF-4469-886F-1FB4E4E06963}" destId="{EC522338-C25D-4866-ABF3-7A3BB86AF8C6}" srcOrd="16" destOrd="0" presId="urn:microsoft.com/office/officeart/2005/8/layout/cycle5"/>
    <dgm:cxn modelId="{94BE5507-6573-4369-941B-4B22FEC772B4}" type="presParOf" srcId="{6A20FEC1-C6EF-4469-886F-1FB4E4E06963}" destId="{7DFDE678-6B1C-4BBC-A38E-46FB50420688}" srcOrd="17" destOrd="0" presId="urn:microsoft.com/office/officeart/2005/8/layout/cycle5"/>
    <dgm:cxn modelId="{AE4FB78F-BE22-44F3-84F1-1F6528664CC7}" type="presParOf" srcId="{6A20FEC1-C6EF-4469-886F-1FB4E4E06963}" destId="{E2536CDD-7DBF-4C6B-85BF-882FE6A71FDF}" srcOrd="18" destOrd="0" presId="urn:microsoft.com/office/officeart/2005/8/layout/cycle5"/>
    <dgm:cxn modelId="{8123A313-0E16-493B-A973-D0AB35263331}" type="presParOf" srcId="{6A20FEC1-C6EF-4469-886F-1FB4E4E06963}" destId="{6D500B74-16A3-4CA0-A0E3-C2CBAAB4F994}" srcOrd="19" destOrd="0" presId="urn:microsoft.com/office/officeart/2005/8/layout/cycle5"/>
    <dgm:cxn modelId="{3DF69A9A-59C5-4C84-8A2F-F823421E2241}" type="presParOf" srcId="{6A20FEC1-C6EF-4469-886F-1FB4E4E06963}" destId="{049616A8-A793-4C77-8E33-8F4622C118F7}" srcOrd="20" destOrd="0" presId="urn:microsoft.com/office/officeart/2005/8/layout/cycle5"/>
    <dgm:cxn modelId="{B84CA8DE-7A93-467C-B789-E8994F14814E}" type="presParOf" srcId="{6A20FEC1-C6EF-4469-886F-1FB4E4E06963}" destId="{3204064E-86B9-4A1D-AC40-6B3607D41628}" srcOrd="21" destOrd="0" presId="urn:microsoft.com/office/officeart/2005/8/layout/cycle5"/>
    <dgm:cxn modelId="{AB247CAC-6BA5-44A8-B6B7-A5A557A61CF3}" type="presParOf" srcId="{6A20FEC1-C6EF-4469-886F-1FB4E4E06963}" destId="{285E9CCE-C7D2-4139-86F0-64E7E1C35BC1}" srcOrd="22" destOrd="0" presId="urn:microsoft.com/office/officeart/2005/8/layout/cycle5"/>
    <dgm:cxn modelId="{28D142EC-65C6-4A1C-BA62-2D62D2AD98E3}" type="presParOf" srcId="{6A20FEC1-C6EF-4469-886F-1FB4E4E06963}" destId="{19FF4228-BCF6-4DBF-AEE0-CF82A986A726}" srcOrd="23" destOrd="0" presId="urn:microsoft.com/office/officeart/2005/8/layout/cycle5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E2F18-F043-2846-95DB-CBAA147D529B}">
      <dsp:nvSpPr>
        <dsp:cNvPr id="0" name=""/>
        <dsp:cNvSpPr/>
      </dsp:nvSpPr>
      <dsp:spPr>
        <a:xfrm>
          <a:off x="2557414" y="75991"/>
          <a:ext cx="1162047" cy="44248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Plan</a:t>
          </a:r>
          <a:endParaRPr lang="en-US" sz="1800" b="1" kern="1200" dirty="0"/>
        </a:p>
      </dsp:txBody>
      <dsp:txXfrm>
        <a:off x="2579014" y="97591"/>
        <a:ext cx="1118847" cy="399283"/>
      </dsp:txXfrm>
    </dsp:sp>
    <dsp:sp modelId="{8864FD29-B527-0A45-AF38-136A7CA3EA73}">
      <dsp:nvSpPr>
        <dsp:cNvPr id="0" name=""/>
        <dsp:cNvSpPr/>
      </dsp:nvSpPr>
      <dsp:spPr>
        <a:xfrm>
          <a:off x="1089763" y="297233"/>
          <a:ext cx="4097350" cy="4097350"/>
        </a:xfrm>
        <a:custGeom>
          <a:avLst/>
          <a:gdLst/>
          <a:ahLst/>
          <a:cxnLst/>
          <a:rect l="0" t="0" r="0" b="0"/>
          <a:pathLst>
            <a:path>
              <a:moveTo>
                <a:pt x="2757586" y="126563"/>
              </a:moveTo>
              <a:arcTo wR="2048675" hR="2048675" stAng="17414696" swAng="6836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3D520-3DE0-864B-ACAB-5B591616A6D9}">
      <dsp:nvSpPr>
        <dsp:cNvPr id="0" name=""/>
        <dsp:cNvSpPr/>
      </dsp:nvSpPr>
      <dsp:spPr>
        <a:xfrm>
          <a:off x="4007096" y="676135"/>
          <a:ext cx="1159948" cy="4422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Create</a:t>
          </a:r>
          <a:endParaRPr lang="en-US" sz="1800" b="1" kern="1200" dirty="0"/>
        </a:p>
      </dsp:txBody>
      <dsp:txXfrm>
        <a:off x="4028686" y="697725"/>
        <a:ext cx="1116768" cy="399102"/>
      </dsp:txXfrm>
    </dsp:sp>
    <dsp:sp modelId="{3BACACFC-1124-AF4D-BBB2-76FDB50352A6}">
      <dsp:nvSpPr>
        <dsp:cNvPr id="0" name=""/>
        <dsp:cNvSpPr/>
      </dsp:nvSpPr>
      <dsp:spPr>
        <a:xfrm>
          <a:off x="1089763" y="297233"/>
          <a:ext cx="4097350" cy="4097350"/>
        </a:xfrm>
        <a:custGeom>
          <a:avLst/>
          <a:gdLst/>
          <a:ahLst/>
          <a:cxnLst/>
          <a:rect l="0" t="0" r="0" b="0"/>
          <a:pathLst>
            <a:path>
              <a:moveTo>
                <a:pt x="3809128" y="1000880"/>
              </a:moveTo>
              <a:arcTo wR="2048675" hR="2048675" stAng="19754372" swAng="1110679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86B52-E2FF-4D63-93A1-E61D8377C34A}">
      <dsp:nvSpPr>
        <dsp:cNvPr id="0" name=""/>
        <dsp:cNvSpPr/>
      </dsp:nvSpPr>
      <dsp:spPr>
        <a:xfrm>
          <a:off x="4606089" y="2124667"/>
          <a:ext cx="1162047" cy="44248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Assure</a:t>
          </a:r>
          <a:endParaRPr lang="en-US" sz="1800" b="1" kern="1200" dirty="0" smtClean="0"/>
        </a:p>
      </dsp:txBody>
      <dsp:txXfrm>
        <a:off x="4627689" y="2146267"/>
        <a:ext cx="1118847" cy="399283"/>
      </dsp:txXfrm>
    </dsp:sp>
    <dsp:sp modelId="{A9CD118D-5A7B-4B7B-BEB0-016F1E217120}">
      <dsp:nvSpPr>
        <dsp:cNvPr id="0" name=""/>
        <dsp:cNvSpPr/>
      </dsp:nvSpPr>
      <dsp:spPr>
        <a:xfrm>
          <a:off x="1089763" y="297233"/>
          <a:ext cx="4097350" cy="4097350"/>
        </a:xfrm>
        <a:custGeom>
          <a:avLst/>
          <a:gdLst/>
          <a:ahLst/>
          <a:cxnLst/>
          <a:rect l="0" t="0" r="0" b="0"/>
          <a:pathLst>
            <a:path>
              <a:moveTo>
                <a:pt x="4050716" y="2483304"/>
              </a:moveTo>
              <a:arcTo wR="2048675" hR="2048675" stAng="734908" swAng="111055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36C64-20B8-A14E-8759-154A58F6D6C3}">
      <dsp:nvSpPr>
        <dsp:cNvPr id="0" name=""/>
        <dsp:cNvSpPr/>
      </dsp:nvSpPr>
      <dsp:spPr>
        <a:xfrm>
          <a:off x="4006046" y="3573299"/>
          <a:ext cx="1162047" cy="44248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Describe</a:t>
          </a:r>
          <a:endParaRPr lang="en-US" sz="1800" b="1" kern="1200" dirty="0"/>
        </a:p>
      </dsp:txBody>
      <dsp:txXfrm>
        <a:off x="4027646" y="3594899"/>
        <a:ext cx="1118847" cy="399283"/>
      </dsp:txXfrm>
    </dsp:sp>
    <dsp:sp modelId="{6A2CC0A6-BC38-5041-A60B-0DABCA6762C7}">
      <dsp:nvSpPr>
        <dsp:cNvPr id="0" name=""/>
        <dsp:cNvSpPr/>
      </dsp:nvSpPr>
      <dsp:spPr>
        <a:xfrm>
          <a:off x="1089763" y="297233"/>
          <a:ext cx="4097350" cy="4097350"/>
        </a:xfrm>
        <a:custGeom>
          <a:avLst/>
          <a:gdLst/>
          <a:ahLst/>
          <a:cxnLst/>
          <a:rect l="0" t="0" r="0" b="0"/>
          <a:pathLst>
            <a:path>
              <a:moveTo>
                <a:pt x="3123205" y="3792939"/>
              </a:moveTo>
              <a:arcTo wR="2048675" hR="2048675" stAng="3501925" swAng="68343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C3E94-8CB6-456F-B0D4-B3FA407A51A6}">
      <dsp:nvSpPr>
        <dsp:cNvPr id="0" name=""/>
        <dsp:cNvSpPr/>
      </dsp:nvSpPr>
      <dsp:spPr>
        <a:xfrm>
          <a:off x="2557414" y="4173342"/>
          <a:ext cx="1162047" cy="44248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Preserve</a:t>
          </a:r>
        </a:p>
      </dsp:txBody>
      <dsp:txXfrm>
        <a:off x="2579014" y="4194942"/>
        <a:ext cx="1118847" cy="399283"/>
      </dsp:txXfrm>
    </dsp:sp>
    <dsp:sp modelId="{0FD4A519-10D4-4EE7-AC3E-EBD7D85740E2}">
      <dsp:nvSpPr>
        <dsp:cNvPr id="0" name=""/>
        <dsp:cNvSpPr/>
      </dsp:nvSpPr>
      <dsp:spPr>
        <a:xfrm>
          <a:off x="1089763" y="297233"/>
          <a:ext cx="4097350" cy="4097350"/>
        </a:xfrm>
        <a:custGeom>
          <a:avLst/>
          <a:gdLst/>
          <a:ahLst/>
          <a:cxnLst/>
          <a:rect l="0" t="0" r="0" b="0"/>
          <a:pathLst>
            <a:path>
              <a:moveTo>
                <a:pt x="1339795" y="3970799"/>
              </a:moveTo>
              <a:arcTo wR="2048675" hR="2048675" stAng="6614639" swAng="683436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735C8-6CA7-48F9-B4AF-4D9B92978769}">
      <dsp:nvSpPr>
        <dsp:cNvPr id="0" name=""/>
        <dsp:cNvSpPr/>
      </dsp:nvSpPr>
      <dsp:spPr>
        <a:xfrm>
          <a:off x="1108782" y="3573299"/>
          <a:ext cx="1162047" cy="44248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Discover</a:t>
          </a:r>
          <a:endParaRPr lang="en-US" sz="1800" b="1" kern="1200" dirty="0" smtClean="0"/>
        </a:p>
      </dsp:txBody>
      <dsp:txXfrm>
        <a:off x="1130382" y="3594899"/>
        <a:ext cx="1118847" cy="399283"/>
      </dsp:txXfrm>
    </dsp:sp>
    <dsp:sp modelId="{7DFDE678-6B1C-4BBC-A38E-46FB50420688}">
      <dsp:nvSpPr>
        <dsp:cNvPr id="0" name=""/>
        <dsp:cNvSpPr/>
      </dsp:nvSpPr>
      <dsp:spPr>
        <a:xfrm>
          <a:off x="1089763" y="297233"/>
          <a:ext cx="4097350" cy="4097350"/>
        </a:xfrm>
        <a:custGeom>
          <a:avLst/>
          <a:gdLst/>
          <a:ahLst/>
          <a:cxnLst/>
          <a:rect l="0" t="0" r="0" b="0"/>
          <a:pathLst>
            <a:path>
              <a:moveTo>
                <a:pt x="288170" y="3096383"/>
              </a:moveTo>
              <a:arcTo wR="2048675" hR="2048675" stAng="8954542" swAng="11105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36CDD-7DBF-4C6B-85BF-882FE6A71FDF}">
      <dsp:nvSpPr>
        <dsp:cNvPr id="0" name=""/>
        <dsp:cNvSpPr/>
      </dsp:nvSpPr>
      <dsp:spPr>
        <a:xfrm>
          <a:off x="508739" y="2124667"/>
          <a:ext cx="1162047" cy="4424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Combine</a:t>
          </a:r>
        </a:p>
      </dsp:txBody>
      <dsp:txXfrm>
        <a:off x="530339" y="2146267"/>
        <a:ext cx="1118847" cy="399283"/>
      </dsp:txXfrm>
    </dsp:sp>
    <dsp:sp modelId="{049616A8-A793-4C77-8E33-8F4622C118F7}">
      <dsp:nvSpPr>
        <dsp:cNvPr id="0" name=""/>
        <dsp:cNvSpPr/>
      </dsp:nvSpPr>
      <dsp:spPr>
        <a:xfrm>
          <a:off x="1089763" y="297233"/>
          <a:ext cx="4097350" cy="4097350"/>
        </a:xfrm>
        <a:custGeom>
          <a:avLst/>
          <a:gdLst/>
          <a:ahLst/>
          <a:cxnLst/>
          <a:rect l="0" t="0" r="0" b="0"/>
          <a:pathLst>
            <a:path>
              <a:moveTo>
                <a:pt x="46634" y="1614045"/>
              </a:moveTo>
              <a:arcTo wR="2048675" hR="2048675" stAng="11534908" swAng="111055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064E-86B9-4A1D-AC40-6B3607D41628}">
      <dsp:nvSpPr>
        <dsp:cNvPr id="0" name=""/>
        <dsp:cNvSpPr/>
      </dsp:nvSpPr>
      <dsp:spPr>
        <a:xfrm>
          <a:off x="1108782" y="676034"/>
          <a:ext cx="1162047" cy="44248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Process</a:t>
          </a:r>
        </a:p>
      </dsp:txBody>
      <dsp:txXfrm>
        <a:off x="1130382" y="697634"/>
        <a:ext cx="1118847" cy="399283"/>
      </dsp:txXfrm>
    </dsp:sp>
    <dsp:sp modelId="{19FF4228-BCF6-4DBF-AEE0-CF82A986A726}">
      <dsp:nvSpPr>
        <dsp:cNvPr id="0" name=""/>
        <dsp:cNvSpPr/>
      </dsp:nvSpPr>
      <dsp:spPr>
        <a:xfrm>
          <a:off x="1089763" y="297233"/>
          <a:ext cx="4097350" cy="4097350"/>
        </a:xfrm>
        <a:custGeom>
          <a:avLst/>
          <a:gdLst/>
          <a:ahLst/>
          <a:cxnLst/>
          <a:rect l="0" t="0" r="0" b="0"/>
          <a:pathLst>
            <a:path>
              <a:moveTo>
                <a:pt x="974145" y="304411"/>
              </a:moveTo>
              <a:arcTo wR="2048675" hR="2048675" stAng="14301925" swAng="68343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5587-C426-4107-8FAD-2D51D43D487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6132A-7556-49FE-BCAE-02D7B6EE0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6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GB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altLang="en-US">
                <a:latin typeface="Arial" charset="0"/>
                <a:ea typeface="msgothic" charset="0"/>
                <a:cs typeface="msgothic" charset="0"/>
              </a:rPr>
              <a:t>World’s technological installed capacity to store information (table SA1) (</a:t>
            </a:r>
            <a:r>
              <a:rPr lang="en-GB" altLang="en-US" i="1">
                <a:latin typeface="Arial" charset="0"/>
                <a:ea typeface="msgothic" charset="0"/>
                <a:cs typeface="msgothic" charset="0"/>
              </a:rPr>
              <a:t>16</a:t>
            </a:r>
            <a:r>
              <a:rPr lang="en-GB" altLang="en-US">
                <a:latin typeface="Arial" charset="0"/>
                <a:ea typeface="msgothic" charset="0"/>
                <a:cs typeface="msgothic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5650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572000" y="5588000"/>
            <a:ext cx="4357688" cy="0"/>
          </a:xfrm>
          <a:prstGeom prst="line">
            <a:avLst/>
          </a:prstGeom>
          <a:noFill/>
          <a:ln w="9525">
            <a:solidFill>
              <a:srgbClr val="CD120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51350" y="5659438"/>
            <a:ext cx="4541838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GB" sz="1600" dirty="0">
                <a:solidFill>
                  <a:srgbClr val="00114D"/>
                </a:solidFill>
                <a:latin typeface="Arial" charset="0"/>
              </a:rPr>
              <a:t>Dr Rob Baxter</a:t>
            </a:r>
          </a:p>
          <a:p>
            <a:pPr algn="r">
              <a:lnSpc>
                <a:spcPct val="110000"/>
              </a:lnSpc>
            </a:pPr>
            <a:r>
              <a:rPr lang="en-GB" sz="1600" dirty="0">
                <a:solidFill>
                  <a:srgbClr val="00114D"/>
                </a:solidFill>
                <a:latin typeface="Arial" charset="0"/>
              </a:rPr>
              <a:t>Software Development Group Manager, EPCC</a:t>
            </a:r>
          </a:p>
          <a:p>
            <a:pPr algn="r">
              <a:lnSpc>
                <a:spcPct val="110000"/>
              </a:lnSpc>
            </a:pPr>
            <a:r>
              <a:rPr lang="en-GB" sz="1600" u="sng" dirty="0" smtClean="0">
                <a:solidFill>
                  <a:schemeClr val="accent4"/>
                </a:solidFill>
                <a:latin typeface="Arial" charset="0"/>
              </a:rPr>
              <a:t>r.baxter@epcc.ed.ac.uk</a:t>
            </a:r>
            <a:endParaRPr lang="en-GB" sz="1600" u="sng" dirty="0">
              <a:solidFill>
                <a:schemeClr val="accent4"/>
              </a:solidFill>
              <a:latin typeface="Arial" charset="0"/>
            </a:endParaRPr>
          </a:p>
          <a:p>
            <a:pPr algn="r">
              <a:lnSpc>
                <a:spcPct val="110000"/>
              </a:lnSpc>
            </a:pPr>
            <a:r>
              <a:rPr lang="en-GB" sz="1600" dirty="0">
                <a:solidFill>
                  <a:srgbClr val="00114D"/>
                </a:solidFill>
                <a:latin typeface="Arial" charset="0"/>
              </a:rPr>
              <a:t>+44 131 651 3579    |   +44 7971 437749</a:t>
            </a:r>
          </a:p>
          <a:p>
            <a:pPr algn="r">
              <a:lnSpc>
                <a:spcPct val="110000"/>
              </a:lnSpc>
            </a:pPr>
            <a:endParaRPr lang="en-GB" sz="1600" dirty="0">
              <a:solidFill>
                <a:srgbClr val="00114D"/>
              </a:solidFill>
              <a:latin typeface="Arial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08300" y="115888"/>
            <a:ext cx="6096000" cy="2514600"/>
          </a:xfrm>
        </p:spPr>
        <p:txBody>
          <a:bodyPr anchor="t"/>
          <a:lstStyle>
            <a:lvl1pPr algn="r">
              <a:defRPr sz="6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30525" y="3200400"/>
            <a:ext cx="6096000" cy="1447800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73320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76200"/>
            <a:ext cx="2197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8" y="76200"/>
            <a:ext cx="6443662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8" y="990600"/>
            <a:ext cx="43195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990600"/>
            <a:ext cx="432117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1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30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hyperlink" Target="http://www.epcc.ed.ac.uk/" TargetMode="External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6594475"/>
            <a:ext cx="91551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 r="136"/>
          <a:stretch>
            <a:fillRect/>
          </a:stretch>
        </p:blipFill>
        <p:spPr bwMode="auto">
          <a:xfrm>
            <a:off x="0" y="-63500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990600"/>
            <a:ext cx="879316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160338" y="6591300"/>
            <a:ext cx="1897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47888" y="6591300"/>
            <a:ext cx="492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114D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162800" y="6591300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8763" y="533400"/>
            <a:ext cx="6904037" cy="0"/>
          </a:xfrm>
          <a:prstGeom prst="line">
            <a:avLst/>
          </a:prstGeom>
          <a:noFill/>
          <a:ln w="6350">
            <a:solidFill>
              <a:srgbClr val="0632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11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114D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114D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114D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114D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11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11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11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114D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30000"/>
        </a:spcBef>
        <a:spcAft>
          <a:spcPct val="0"/>
        </a:spcAft>
        <a:buSzPct val="120000"/>
        <a:buChar char="•"/>
        <a:defRPr sz="2400">
          <a:solidFill>
            <a:srgbClr val="0011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1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1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1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1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1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1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1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1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15888"/>
            <a:ext cx="6642100" cy="2062103"/>
          </a:xfrm>
        </p:spPr>
        <p:txBody>
          <a:bodyPr/>
          <a:lstStyle/>
          <a:p>
            <a:r>
              <a:rPr lang="en-GB" dirty="0" smtClean="0"/>
              <a:t>Archiving and Preservation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Fundamentals of Data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0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Replication, replication, replication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Tape and flash are better, but not perfect</a:t>
            </a:r>
          </a:p>
          <a:p>
            <a:r>
              <a:rPr lang="en-GB" dirty="0" smtClean="0"/>
              <a:t>Key message is:</a:t>
            </a:r>
          </a:p>
          <a:p>
            <a:pPr lvl="1"/>
            <a:r>
              <a:rPr lang="en-GB" dirty="0" smtClean="0"/>
              <a:t>Expect digital media to fail regularly, and plan for it</a:t>
            </a:r>
          </a:p>
          <a:p>
            <a:r>
              <a:rPr lang="en-GB" dirty="0" smtClean="0"/>
              <a:t>If you want your data to be safe, replicate it</a:t>
            </a:r>
          </a:p>
          <a:p>
            <a:pPr lvl="1"/>
            <a:r>
              <a:rPr lang="en-GB" dirty="0" smtClean="0"/>
              <a:t>Multiple copies, multiple locations</a:t>
            </a:r>
          </a:p>
          <a:p>
            <a:r>
              <a:rPr lang="en-GB" dirty="0" smtClean="0"/>
              <a:t>How many copies depends on how valuable the data are, and how much risk you’re happy with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2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systematic approach to archiving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38" y="990600"/>
            <a:ext cx="8793162" cy="5334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OAIS: Open Archival Information System reference model</a:t>
            </a:r>
          </a:p>
          <a:p>
            <a:pPr lvl="1"/>
            <a:r>
              <a:rPr lang="en-GB" dirty="0" smtClean="0"/>
              <a:t>A standard model of a digital archive</a:t>
            </a:r>
          </a:p>
          <a:p>
            <a:r>
              <a:rPr lang="en-GB" dirty="0" smtClean="0"/>
              <a:t>Developed in the 2000’s by the Consultative Committee on Space Data Systems (CCSDS)</a:t>
            </a:r>
          </a:p>
          <a:p>
            <a:pPr lvl="1"/>
            <a:r>
              <a:rPr lang="en-GB" dirty="0" smtClean="0"/>
              <a:t>Standardised in ISO 14721:2003</a:t>
            </a:r>
          </a:p>
          <a:p>
            <a:pPr lvl="1"/>
            <a:r>
              <a:rPr lang="en-GB" dirty="0" smtClean="0"/>
              <a:t>Extended in ISO 16363</a:t>
            </a:r>
          </a:p>
          <a:p>
            <a:r>
              <a:rPr lang="en-GB" dirty="0" smtClean="0"/>
              <a:t>Used by</a:t>
            </a:r>
          </a:p>
          <a:p>
            <a:pPr lvl="1"/>
            <a:r>
              <a:rPr lang="en-GB" dirty="0" smtClean="0"/>
              <a:t>US National </a:t>
            </a:r>
            <a:r>
              <a:rPr lang="en-GB" dirty="0"/>
              <a:t>Archives and Records </a:t>
            </a:r>
            <a:r>
              <a:rPr lang="en-GB" dirty="0" smtClean="0"/>
              <a:t>Administration</a:t>
            </a:r>
          </a:p>
          <a:p>
            <a:pPr lvl="1"/>
            <a:r>
              <a:rPr lang="en-GB" dirty="0" smtClean="0"/>
              <a:t>US Library </a:t>
            </a:r>
            <a:r>
              <a:rPr lang="en-GB" dirty="0"/>
              <a:t>of </a:t>
            </a:r>
            <a:r>
              <a:rPr lang="en-GB" dirty="0" smtClean="0"/>
              <a:t>Congress</a:t>
            </a:r>
          </a:p>
          <a:p>
            <a:pPr lvl="1"/>
            <a:r>
              <a:rPr lang="en-GB" dirty="0" smtClean="0"/>
              <a:t>British Library</a:t>
            </a:r>
          </a:p>
          <a:p>
            <a:pPr lvl="1"/>
            <a:r>
              <a:rPr lang="en-GB" dirty="0" err="1" smtClean="0"/>
              <a:t>Bibliothèque</a:t>
            </a:r>
            <a:r>
              <a:rPr lang="en-GB" dirty="0" smtClean="0"/>
              <a:t> </a:t>
            </a:r>
            <a:r>
              <a:rPr lang="en-GB" dirty="0" err="1"/>
              <a:t>nationale</a:t>
            </a:r>
            <a:r>
              <a:rPr lang="en-GB" dirty="0"/>
              <a:t> de </a:t>
            </a:r>
            <a:r>
              <a:rPr lang="en-GB" dirty="0" smtClean="0"/>
              <a:t>France</a:t>
            </a:r>
          </a:p>
          <a:p>
            <a:pPr lvl="1"/>
            <a:r>
              <a:rPr lang="en-GB" dirty="0" smtClean="0"/>
              <a:t>National </a:t>
            </a:r>
            <a:r>
              <a:rPr lang="en-GB" dirty="0"/>
              <a:t>Library of the </a:t>
            </a:r>
            <a:r>
              <a:rPr lang="en-GB" dirty="0" smtClean="0"/>
              <a:t>Netherlands</a:t>
            </a:r>
          </a:p>
          <a:p>
            <a:pPr lvl="1"/>
            <a:r>
              <a:rPr lang="en-GB" dirty="0" smtClean="0"/>
              <a:t>UK Digital </a:t>
            </a:r>
            <a:r>
              <a:rPr lang="en-GB" dirty="0"/>
              <a:t>Curation </a:t>
            </a:r>
            <a:r>
              <a:rPr lang="en-GB" dirty="0" smtClean="0"/>
              <a:t>Centre</a:t>
            </a:r>
          </a:p>
          <a:p>
            <a:pPr lvl="1"/>
            <a:r>
              <a:rPr lang="en-GB" dirty="0" smtClean="0"/>
              <a:t>OCLC </a:t>
            </a:r>
            <a:r>
              <a:rPr lang="en-GB" dirty="0"/>
              <a:t>(the Online Computer Library </a:t>
            </a:r>
            <a:r>
              <a:rPr lang="en-GB" dirty="0" err="1" smtClean="0"/>
              <a:t>Center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JSTOR </a:t>
            </a:r>
            <a:r>
              <a:rPr lang="en-GB" dirty="0"/>
              <a:t>(Journal Storage) scholarly journal </a:t>
            </a:r>
            <a:r>
              <a:rPr lang="en-GB" dirty="0" smtClean="0"/>
              <a:t>archive</a:t>
            </a:r>
          </a:p>
          <a:p>
            <a:pPr lvl="1"/>
            <a:r>
              <a:rPr lang="en-GB" dirty="0" smtClean="0"/>
              <a:t>Many </a:t>
            </a:r>
            <a:r>
              <a:rPr lang="en-GB" dirty="0"/>
              <a:t>university library systems</a:t>
            </a:r>
          </a:p>
        </p:txBody>
      </p:sp>
    </p:spTree>
    <p:extLst>
      <p:ext uri="{BB962C8B-B14F-4D97-AF65-F5344CB8AC3E}">
        <p14:creationId xmlns:p14="http://schemas.microsoft.com/office/powerpoint/2010/main" val="27698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OAIS reference model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983173" y="1066800"/>
            <a:ext cx="3124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Preservation Planning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1982337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 management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66900" y="2811673"/>
            <a:ext cx="1066800" cy="114299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Ingest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66900" y="4953000"/>
            <a:ext cx="5143499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Administration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07373" y="2811673"/>
            <a:ext cx="1089547" cy="1143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Access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597857" y="1935707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564073" y="40005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543800" y="3733800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Calibri" panose="020F0502020204030204" pitchFamily="34" charset="0"/>
              </a:rPr>
              <a:t>D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524000" y="914400"/>
            <a:ext cx="5943600" cy="480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3697" y="1953558"/>
            <a:ext cx="513410" cy="27222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Consumer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024111"/>
            <a:ext cx="513410" cy="271946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GB" b="1" dirty="0" smtClean="0">
                <a:latin typeface="Calibri" panose="020F0502020204030204" pitchFamily="34" charset="0"/>
              </a:rPr>
              <a:t>Producer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3410" y="3462563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 smtClean="0">
                <a:latin typeface="Calibri" panose="020F0502020204030204" pitchFamily="34" charset="0"/>
              </a:rPr>
              <a:t>S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673488" y="4094563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27578" y="1959591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1608" y="762000"/>
            <a:ext cx="9067800" cy="5562600"/>
          </a:xfrm>
          <a:prstGeom prst="rect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Management</a:t>
            </a:r>
          </a:p>
        </p:txBody>
      </p:sp>
      <p:cxnSp>
        <p:nvCxnSpPr>
          <p:cNvPr id="25" name="Straight Arrow Connector 24"/>
          <p:cNvCxnSpPr>
            <a:stCxn id="19" idx="3"/>
            <a:endCxn id="8" idx="1"/>
          </p:cNvCxnSpPr>
          <p:nvPr/>
        </p:nvCxnSpPr>
        <p:spPr bwMode="auto">
          <a:xfrm flipV="1">
            <a:off x="513410" y="3383173"/>
            <a:ext cx="1353490" cy="669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3733800" y="3886200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Archival storage</a:t>
            </a:r>
          </a:p>
        </p:txBody>
      </p:sp>
      <p:cxnSp>
        <p:nvCxnSpPr>
          <p:cNvPr id="28" name="Straight Arrow Connector 27"/>
          <p:cNvCxnSpPr>
            <a:stCxn id="8" idx="3"/>
            <a:endCxn id="7" idx="1"/>
          </p:cNvCxnSpPr>
          <p:nvPr/>
        </p:nvCxnSpPr>
        <p:spPr bwMode="auto">
          <a:xfrm flipV="1">
            <a:off x="2933700" y="2363337"/>
            <a:ext cx="800100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8" idx="3"/>
            <a:endCxn id="26" idx="1"/>
          </p:cNvCxnSpPr>
          <p:nvPr/>
        </p:nvCxnSpPr>
        <p:spPr bwMode="auto">
          <a:xfrm>
            <a:off x="2933700" y="3383173"/>
            <a:ext cx="800100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 bwMode="auto">
          <a:xfrm>
            <a:off x="5257800" y="2363337"/>
            <a:ext cx="849573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6" idx="3"/>
            <a:endCxn id="10" idx="1"/>
          </p:cNvCxnSpPr>
          <p:nvPr/>
        </p:nvCxnSpPr>
        <p:spPr bwMode="auto">
          <a:xfrm flipV="1">
            <a:off x="5257800" y="3383173"/>
            <a:ext cx="849573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2057400" y="3995963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6781800" y="3998354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4953000" y="4632512"/>
            <a:ext cx="0" cy="32287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reeform 45"/>
          <p:cNvSpPr/>
          <p:nvPr/>
        </p:nvSpPr>
        <p:spPr bwMode="auto">
          <a:xfrm>
            <a:off x="4981433" y="2797791"/>
            <a:ext cx="585266" cy="2156346"/>
          </a:xfrm>
          <a:custGeom>
            <a:avLst/>
            <a:gdLst>
              <a:gd name="connsiteX0" fmla="*/ 0 w 585266"/>
              <a:gd name="connsiteY0" fmla="*/ 0 h 2156346"/>
              <a:gd name="connsiteX1" fmla="*/ 573206 w 585266"/>
              <a:gd name="connsiteY1" fmla="*/ 996287 h 2156346"/>
              <a:gd name="connsiteX2" fmla="*/ 382137 w 585266"/>
              <a:gd name="connsiteY2" fmla="*/ 2156346 h 215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266" h="2156346">
                <a:moveTo>
                  <a:pt x="0" y="0"/>
                </a:moveTo>
                <a:cubicBezTo>
                  <a:pt x="254758" y="318448"/>
                  <a:pt x="509517" y="636896"/>
                  <a:pt x="573206" y="996287"/>
                </a:cubicBezTo>
                <a:cubicBezTo>
                  <a:pt x="636895" y="1355678"/>
                  <a:pt x="429904" y="1976651"/>
                  <a:pt x="382137" y="2156346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505200" y="1676400"/>
            <a:ext cx="0" cy="327660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7196920" y="3124200"/>
            <a:ext cx="1413680" cy="0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7196920" y="3657600"/>
            <a:ext cx="1461562" cy="1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7467600" y="27548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queries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0250" y="3288269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results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just for digital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38" y="990600"/>
            <a:ext cx="9021762" cy="5257800"/>
          </a:xfrm>
        </p:spPr>
        <p:txBody>
          <a:bodyPr/>
          <a:lstStyle/>
          <a:p>
            <a:r>
              <a:rPr lang="en-GB" dirty="0" smtClean="0"/>
              <a:t>OAIS concepts useful in planning long-term data preservation:</a:t>
            </a:r>
          </a:p>
          <a:p>
            <a:r>
              <a:rPr lang="en-GB" dirty="0" smtClean="0"/>
              <a:t>Long Term:</a:t>
            </a:r>
          </a:p>
          <a:p>
            <a:pPr lvl="1"/>
            <a:r>
              <a:rPr lang="en-GB" dirty="0" smtClean="0"/>
              <a:t>Long enough that basic underlying storage technology may change radically (</a:t>
            </a:r>
            <a:r>
              <a:rPr lang="en-GB" dirty="0" err="1" smtClean="0"/>
              <a:t>eg</a:t>
            </a:r>
            <a:r>
              <a:rPr lang="en-GB" dirty="0" smtClean="0"/>
              <a:t>. moving from disk to DNA)</a:t>
            </a:r>
          </a:p>
          <a:p>
            <a:r>
              <a:rPr lang="en-GB" dirty="0" smtClean="0"/>
              <a:t>Designated Community: </a:t>
            </a:r>
          </a:p>
          <a:p>
            <a:pPr lvl="1"/>
            <a:r>
              <a:rPr lang="en-GB" dirty="0" smtClean="0"/>
              <a:t>The group for whom the digital object is being preserved. They may be specialists (</a:t>
            </a:r>
            <a:r>
              <a:rPr lang="en-GB" dirty="0" err="1" smtClean="0"/>
              <a:t>eg</a:t>
            </a:r>
            <a:r>
              <a:rPr lang="en-GB" dirty="0" smtClean="0"/>
              <a:t>. chemists) for whom some assumptions about background knowledge are OK. This can affect how much Representation Information is needed</a:t>
            </a:r>
          </a:p>
          <a:p>
            <a:r>
              <a:rPr lang="en-GB" dirty="0" smtClean="0"/>
              <a:t>Representation Information (RI): </a:t>
            </a:r>
          </a:p>
          <a:p>
            <a:pPr lvl="1"/>
            <a:r>
              <a:rPr lang="en-GB" dirty="0" smtClean="0"/>
              <a:t>Extra info that needs to be associated with the object so it can be understood: all kinds of metadata; file formats; programs needed to decode (</a:t>
            </a:r>
            <a:r>
              <a:rPr lang="en-GB" dirty="0" err="1" smtClean="0"/>
              <a:t>ie</a:t>
            </a:r>
            <a:r>
              <a:rPr lang="en-GB" dirty="0" smtClean="0"/>
              <a:t>. read) the object,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0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146"/>
            <a:ext cx="7010400" cy="523220"/>
          </a:xfrm>
        </p:spPr>
        <p:txBody>
          <a:bodyPr/>
          <a:lstStyle/>
          <a:p>
            <a:r>
              <a:rPr lang="en-GB" dirty="0"/>
              <a:t>OAIS Information </a:t>
            </a:r>
            <a:r>
              <a:rPr lang="en-GB" dirty="0" smtClean="0"/>
              <a:t>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SIP:</a:t>
            </a:r>
          </a:p>
          <a:p>
            <a:pPr lvl="1"/>
            <a:r>
              <a:rPr lang="en-GB" dirty="0" smtClean="0"/>
              <a:t>Submission Information Package: the object and all its necessary RI as sent by the producer to the archive</a:t>
            </a:r>
            <a:endParaRPr lang="en-GB" dirty="0"/>
          </a:p>
          <a:p>
            <a:r>
              <a:rPr lang="en-GB" dirty="0"/>
              <a:t>AIP: </a:t>
            </a:r>
            <a:endParaRPr lang="en-GB" dirty="0" smtClean="0"/>
          </a:p>
          <a:p>
            <a:pPr lvl="1"/>
            <a:r>
              <a:rPr lang="en-GB" dirty="0" smtClean="0"/>
              <a:t>Archive Information Package: how the archive stores data. AIPs are containers which bind together data objects, RI, other metadata including archive management details (timestamps, rules for copying, </a:t>
            </a:r>
            <a:r>
              <a:rPr lang="en-GB" dirty="0" err="1" smtClean="0"/>
              <a:t>etc</a:t>
            </a:r>
            <a:r>
              <a:rPr lang="en-GB" dirty="0" smtClean="0"/>
              <a:t>). AIPs are </a:t>
            </a:r>
            <a:r>
              <a:rPr lang="en-GB" i="1" dirty="0" smtClean="0"/>
              <a:t>internal</a:t>
            </a:r>
            <a:r>
              <a:rPr lang="en-GB" dirty="0" smtClean="0"/>
              <a:t> to an archive</a:t>
            </a:r>
            <a:endParaRPr lang="en-GB" dirty="0"/>
          </a:p>
          <a:p>
            <a:r>
              <a:rPr lang="en-GB" dirty="0"/>
              <a:t>DIP: </a:t>
            </a:r>
            <a:endParaRPr lang="en-GB" dirty="0" smtClean="0"/>
          </a:p>
          <a:p>
            <a:pPr lvl="1"/>
            <a:r>
              <a:rPr lang="en-GB" dirty="0" smtClean="0"/>
              <a:t>Dissemination Information Package: how data objects are presented to consumers from the Designated Community (or elsewhere). These are logically distinct from AIPs but are typically derived from them</a:t>
            </a:r>
          </a:p>
          <a:p>
            <a:r>
              <a:rPr lang="en-GB" dirty="0" smtClean="0"/>
              <a:t>Descriptive Information:</a:t>
            </a:r>
          </a:p>
          <a:p>
            <a:pPr lvl="1"/>
            <a:r>
              <a:rPr lang="en-GB" dirty="0" smtClean="0"/>
              <a:t>Not an info package, but info about a digital object that could be used to create, </a:t>
            </a:r>
            <a:r>
              <a:rPr lang="en-GB" dirty="0" err="1" smtClean="0"/>
              <a:t>eg</a:t>
            </a:r>
            <a:r>
              <a:rPr lang="en-GB" dirty="0" smtClean="0"/>
              <a:t>, a catalogue entry for it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5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OAIS reference model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983173" y="1066800"/>
            <a:ext cx="3124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Preservation Planning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1982337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 management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66900" y="2811673"/>
            <a:ext cx="1066800" cy="114299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Ingest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66900" y="4953000"/>
            <a:ext cx="5143499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Administration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07373" y="2811673"/>
            <a:ext cx="1089547" cy="1143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Access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597857" y="1935707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564073" y="40005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543800" y="3733800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Calibri" panose="020F0502020204030204" pitchFamily="34" charset="0"/>
              </a:rPr>
              <a:t>D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524000" y="914400"/>
            <a:ext cx="5943600" cy="480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3697" y="1953558"/>
            <a:ext cx="513410" cy="27222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Consumer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024111"/>
            <a:ext cx="513410" cy="271946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GB" b="1" dirty="0" smtClean="0">
                <a:latin typeface="Calibri" panose="020F0502020204030204" pitchFamily="34" charset="0"/>
              </a:rPr>
              <a:t>Producer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3410" y="3462563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 smtClean="0">
                <a:latin typeface="Calibri" panose="020F0502020204030204" pitchFamily="34" charset="0"/>
              </a:rPr>
              <a:t>S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673488" y="4094563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27578" y="1959591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1608" y="762000"/>
            <a:ext cx="9067800" cy="5562600"/>
          </a:xfrm>
          <a:prstGeom prst="rect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Management</a:t>
            </a:r>
          </a:p>
        </p:txBody>
      </p:sp>
      <p:cxnSp>
        <p:nvCxnSpPr>
          <p:cNvPr id="25" name="Straight Arrow Connector 24"/>
          <p:cNvCxnSpPr>
            <a:stCxn id="19" idx="3"/>
            <a:endCxn id="8" idx="1"/>
          </p:cNvCxnSpPr>
          <p:nvPr/>
        </p:nvCxnSpPr>
        <p:spPr bwMode="auto">
          <a:xfrm flipV="1">
            <a:off x="513410" y="3383173"/>
            <a:ext cx="1353490" cy="669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3733800" y="3886200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Archival storage</a:t>
            </a:r>
          </a:p>
        </p:txBody>
      </p:sp>
      <p:cxnSp>
        <p:nvCxnSpPr>
          <p:cNvPr id="28" name="Straight Arrow Connector 27"/>
          <p:cNvCxnSpPr>
            <a:stCxn id="8" idx="3"/>
            <a:endCxn id="7" idx="1"/>
          </p:cNvCxnSpPr>
          <p:nvPr/>
        </p:nvCxnSpPr>
        <p:spPr bwMode="auto">
          <a:xfrm flipV="1">
            <a:off x="2933700" y="2363337"/>
            <a:ext cx="800100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8" idx="3"/>
            <a:endCxn id="26" idx="1"/>
          </p:cNvCxnSpPr>
          <p:nvPr/>
        </p:nvCxnSpPr>
        <p:spPr bwMode="auto">
          <a:xfrm>
            <a:off x="2933700" y="3383173"/>
            <a:ext cx="800100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 bwMode="auto">
          <a:xfrm>
            <a:off x="5257800" y="2363337"/>
            <a:ext cx="849573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6" idx="3"/>
            <a:endCxn id="10" idx="1"/>
          </p:cNvCxnSpPr>
          <p:nvPr/>
        </p:nvCxnSpPr>
        <p:spPr bwMode="auto">
          <a:xfrm flipV="1">
            <a:off x="5257800" y="3383173"/>
            <a:ext cx="849573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2057400" y="3995963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6781800" y="3998354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4953000" y="4632512"/>
            <a:ext cx="0" cy="32287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reeform 45"/>
          <p:cNvSpPr/>
          <p:nvPr/>
        </p:nvSpPr>
        <p:spPr bwMode="auto">
          <a:xfrm>
            <a:off x="4981433" y="2797791"/>
            <a:ext cx="585266" cy="2156346"/>
          </a:xfrm>
          <a:custGeom>
            <a:avLst/>
            <a:gdLst>
              <a:gd name="connsiteX0" fmla="*/ 0 w 585266"/>
              <a:gd name="connsiteY0" fmla="*/ 0 h 2156346"/>
              <a:gd name="connsiteX1" fmla="*/ 573206 w 585266"/>
              <a:gd name="connsiteY1" fmla="*/ 996287 h 2156346"/>
              <a:gd name="connsiteX2" fmla="*/ 382137 w 585266"/>
              <a:gd name="connsiteY2" fmla="*/ 2156346 h 215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266" h="2156346">
                <a:moveTo>
                  <a:pt x="0" y="0"/>
                </a:moveTo>
                <a:cubicBezTo>
                  <a:pt x="254758" y="318448"/>
                  <a:pt x="509517" y="636896"/>
                  <a:pt x="573206" y="996287"/>
                </a:cubicBezTo>
                <a:cubicBezTo>
                  <a:pt x="636895" y="1355678"/>
                  <a:pt x="429904" y="1976651"/>
                  <a:pt x="382137" y="2156346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505200" y="1676400"/>
            <a:ext cx="0" cy="327660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7196920" y="3124200"/>
            <a:ext cx="1413680" cy="0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7196920" y="3657600"/>
            <a:ext cx="1461562" cy="1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7467600" y="27548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queries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0250" y="3288269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results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657600" y="1676400"/>
            <a:ext cx="4953000" cy="3657600"/>
          </a:xfrm>
          <a:prstGeom prst="wedgeRectCallout">
            <a:avLst>
              <a:gd name="adj1" fmla="val -70872"/>
              <a:gd name="adj2" fmla="val 9942"/>
            </a:avLst>
          </a:prstGeom>
          <a:solidFill>
            <a:schemeClr val="bg1">
              <a:alpha val="95000"/>
            </a:schemeClr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30200" dist="3048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Ingest accepts new digital objects (DOs) into the repository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 smtClean="0">
                <a:solidFill>
                  <a:schemeClr val="accent5"/>
                </a:solidFill>
              </a:rPr>
              <a:t>It’s the only way in!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It aims to gather as much RI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as possible to ensure the DO is well-documented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This can a very </a:t>
            </a:r>
            <a:r>
              <a:rPr lang="en-US" sz="2400" dirty="0" err="1" smtClean="0">
                <a:solidFill>
                  <a:schemeClr val="accent5"/>
                </a:solidFill>
              </a:rPr>
              <a:t>labour-intensive</a:t>
            </a:r>
            <a:r>
              <a:rPr lang="en-US" sz="2400" dirty="0" smtClean="0">
                <a:solidFill>
                  <a:schemeClr val="accent5"/>
                </a:solidFill>
              </a:rPr>
              <a:t> process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Wraps DOs and RI up into AIPs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41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OAIS reference model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983173" y="1066800"/>
            <a:ext cx="3124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Preservation Planning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1982337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 management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66900" y="2811673"/>
            <a:ext cx="1066800" cy="114299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Ingest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66900" y="4953000"/>
            <a:ext cx="5143499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Administration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07373" y="2811673"/>
            <a:ext cx="1089547" cy="1143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Access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597857" y="1935707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564073" y="40005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543800" y="3733800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Calibri" panose="020F0502020204030204" pitchFamily="34" charset="0"/>
              </a:rPr>
              <a:t>D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524000" y="914400"/>
            <a:ext cx="5943600" cy="480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3697" y="1953558"/>
            <a:ext cx="513410" cy="27222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Consumer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024111"/>
            <a:ext cx="513410" cy="271946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GB" b="1" dirty="0" smtClean="0">
                <a:latin typeface="Calibri" panose="020F0502020204030204" pitchFamily="34" charset="0"/>
              </a:rPr>
              <a:t>Producer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3410" y="3462563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 smtClean="0">
                <a:latin typeface="Calibri" panose="020F0502020204030204" pitchFamily="34" charset="0"/>
              </a:rPr>
              <a:t>S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673488" y="4094563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27578" y="1959591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1608" y="762000"/>
            <a:ext cx="9067800" cy="5562600"/>
          </a:xfrm>
          <a:prstGeom prst="rect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Management</a:t>
            </a:r>
          </a:p>
        </p:txBody>
      </p:sp>
      <p:cxnSp>
        <p:nvCxnSpPr>
          <p:cNvPr id="25" name="Straight Arrow Connector 24"/>
          <p:cNvCxnSpPr>
            <a:stCxn id="19" idx="3"/>
            <a:endCxn id="8" idx="1"/>
          </p:cNvCxnSpPr>
          <p:nvPr/>
        </p:nvCxnSpPr>
        <p:spPr bwMode="auto">
          <a:xfrm flipV="1">
            <a:off x="513410" y="3383173"/>
            <a:ext cx="1353490" cy="669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3733800" y="3886200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Archival storage</a:t>
            </a:r>
          </a:p>
        </p:txBody>
      </p:sp>
      <p:cxnSp>
        <p:nvCxnSpPr>
          <p:cNvPr id="28" name="Straight Arrow Connector 27"/>
          <p:cNvCxnSpPr>
            <a:stCxn id="8" idx="3"/>
            <a:endCxn id="7" idx="1"/>
          </p:cNvCxnSpPr>
          <p:nvPr/>
        </p:nvCxnSpPr>
        <p:spPr bwMode="auto">
          <a:xfrm flipV="1">
            <a:off x="2933700" y="2363337"/>
            <a:ext cx="800100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8" idx="3"/>
            <a:endCxn id="26" idx="1"/>
          </p:cNvCxnSpPr>
          <p:nvPr/>
        </p:nvCxnSpPr>
        <p:spPr bwMode="auto">
          <a:xfrm>
            <a:off x="2933700" y="3383173"/>
            <a:ext cx="800100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 bwMode="auto">
          <a:xfrm>
            <a:off x="5257800" y="2363337"/>
            <a:ext cx="849573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6" idx="3"/>
            <a:endCxn id="10" idx="1"/>
          </p:cNvCxnSpPr>
          <p:nvPr/>
        </p:nvCxnSpPr>
        <p:spPr bwMode="auto">
          <a:xfrm flipV="1">
            <a:off x="5257800" y="3383173"/>
            <a:ext cx="849573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2057400" y="3995963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6781800" y="3998354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4953000" y="4632512"/>
            <a:ext cx="0" cy="32287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reeform 45"/>
          <p:cNvSpPr/>
          <p:nvPr/>
        </p:nvSpPr>
        <p:spPr bwMode="auto">
          <a:xfrm>
            <a:off x="4981433" y="2797791"/>
            <a:ext cx="585266" cy="2156346"/>
          </a:xfrm>
          <a:custGeom>
            <a:avLst/>
            <a:gdLst>
              <a:gd name="connsiteX0" fmla="*/ 0 w 585266"/>
              <a:gd name="connsiteY0" fmla="*/ 0 h 2156346"/>
              <a:gd name="connsiteX1" fmla="*/ 573206 w 585266"/>
              <a:gd name="connsiteY1" fmla="*/ 996287 h 2156346"/>
              <a:gd name="connsiteX2" fmla="*/ 382137 w 585266"/>
              <a:gd name="connsiteY2" fmla="*/ 2156346 h 215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266" h="2156346">
                <a:moveTo>
                  <a:pt x="0" y="0"/>
                </a:moveTo>
                <a:cubicBezTo>
                  <a:pt x="254758" y="318448"/>
                  <a:pt x="509517" y="636896"/>
                  <a:pt x="573206" y="996287"/>
                </a:cubicBezTo>
                <a:cubicBezTo>
                  <a:pt x="636895" y="1355678"/>
                  <a:pt x="429904" y="1976651"/>
                  <a:pt x="382137" y="2156346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505200" y="1676400"/>
            <a:ext cx="0" cy="327660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7196920" y="3124200"/>
            <a:ext cx="1413680" cy="0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7196920" y="3657600"/>
            <a:ext cx="1461562" cy="1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7467600" y="27548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queries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0250" y="3288269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results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457200" y="609600"/>
            <a:ext cx="7772400" cy="2971800"/>
          </a:xfrm>
          <a:prstGeom prst="wedgeRectCallout">
            <a:avLst>
              <a:gd name="adj1" fmla="val -5655"/>
              <a:gd name="adj2" fmla="val 69189"/>
            </a:avLst>
          </a:prstGeom>
          <a:solidFill>
            <a:schemeClr val="bg1">
              <a:alpha val="95000"/>
            </a:schemeClr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30200" dist="3048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Archival storage is where the “bits” of the DO are stored, along with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 associated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metadata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 smtClean="0">
                <a:solidFill>
                  <a:schemeClr val="accent5"/>
                </a:solidFill>
              </a:rPr>
              <a:t>Receives AIPs from Ingest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The storage system may </a:t>
            </a:r>
            <a:r>
              <a:rPr lang="en-US" sz="2400" dirty="0">
                <a:solidFill>
                  <a:schemeClr val="accent5"/>
                </a:solidFill>
              </a:rPr>
              <a:t>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ake replicas, choose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 a suitable medium, etc., perhaps depending on repository preservation planning policies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78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OAIS reference model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983173" y="1066800"/>
            <a:ext cx="3124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Preservation Planning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1982337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 management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66900" y="2811673"/>
            <a:ext cx="1066800" cy="114299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Ingest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66900" y="4953000"/>
            <a:ext cx="5143499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Administration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07373" y="2811673"/>
            <a:ext cx="1089547" cy="1143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Access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597857" y="1935707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564073" y="40005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543800" y="3733800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Calibri" panose="020F0502020204030204" pitchFamily="34" charset="0"/>
              </a:rPr>
              <a:t>D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524000" y="914400"/>
            <a:ext cx="5943600" cy="480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3697" y="1953558"/>
            <a:ext cx="513410" cy="27222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Consumer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024111"/>
            <a:ext cx="513410" cy="271946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GB" b="1" dirty="0" smtClean="0">
                <a:latin typeface="Calibri" panose="020F0502020204030204" pitchFamily="34" charset="0"/>
              </a:rPr>
              <a:t>Producer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3410" y="3462563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 smtClean="0">
                <a:latin typeface="Calibri" panose="020F0502020204030204" pitchFamily="34" charset="0"/>
              </a:rPr>
              <a:t>S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673488" y="4094563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27578" y="1959591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1608" y="762000"/>
            <a:ext cx="9067800" cy="5562600"/>
          </a:xfrm>
          <a:prstGeom prst="rect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Management</a:t>
            </a:r>
          </a:p>
        </p:txBody>
      </p:sp>
      <p:cxnSp>
        <p:nvCxnSpPr>
          <p:cNvPr id="25" name="Straight Arrow Connector 24"/>
          <p:cNvCxnSpPr>
            <a:stCxn id="19" idx="3"/>
            <a:endCxn id="8" idx="1"/>
          </p:cNvCxnSpPr>
          <p:nvPr/>
        </p:nvCxnSpPr>
        <p:spPr bwMode="auto">
          <a:xfrm flipV="1">
            <a:off x="513410" y="3383173"/>
            <a:ext cx="1353490" cy="669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3733800" y="3886200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Archival storage</a:t>
            </a:r>
          </a:p>
        </p:txBody>
      </p:sp>
      <p:cxnSp>
        <p:nvCxnSpPr>
          <p:cNvPr id="28" name="Straight Arrow Connector 27"/>
          <p:cNvCxnSpPr>
            <a:stCxn id="8" idx="3"/>
            <a:endCxn id="7" idx="1"/>
          </p:cNvCxnSpPr>
          <p:nvPr/>
        </p:nvCxnSpPr>
        <p:spPr bwMode="auto">
          <a:xfrm flipV="1">
            <a:off x="2933700" y="2363337"/>
            <a:ext cx="800100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8" idx="3"/>
            <a:endCxn id="26" idx="1"/>
          </p:cNvCxnSpPr>
          <p:nvPr/>
        </p:nvCxnSpPr>
        <p:spPr bwMode="auto">
          <a:xfrm>
            <a:off x="2933700" y="3383173"/>
            <a:ext cx="800100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 bwMode="auto">
          <a:xfrm>
            <a:off x="5257800" y="2363337"/>
            <a:ext cx="849573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6" idx="3"/>
            <a:endCxn id="10" idx="1"/>
          </p:cNvCxnSpPr>
          <p:nvPr/>
        </p:nvCxnSpPr>
        <p:spPr bwMode="auto">
          <a:xfrm flipV="1">
            <a:off x="5257800" y="3383173"/>
            <a:ext cx="849573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2057400" y="3995963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6781800" y="3998354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4953000" y="4632512"/>
            <a:ext cx="0" cy="32287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reeform 45"/>
          <p:cNvSpPr/>
          <p:nvPr/>
        </p:nvSpPr>
        <p:spPr bwMode="auto">
          <a:xfrm>
            <a:off x="4981433" y="2797791"/>
            <a:ext cx="585266" cy="2156346"/>
          </a:xfrm>
          <a:custGeom>
            <a:avLst/>
            <a:gdLst>
              <a:gd name="connsiteX0" fmla="*/ 0 w 585266"/>
              <a:gd name="connsiteY0" fmla="*/ 0 h 2156346"/>
              <a:gd name="connsiteX1" fmla="*/ 573206 w 585266"/>
              <a:gd name="connsiteY1" fmla="*/ 996287 h 2156346"/>
              <a:gd name="connsiteX2" fmla="*/ 382137 w 585266"/>
              <a:gd name="connsiteY2" fmla="*/ 2156346 h 215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266" h="2156346">
                <a:moveTo>
                  <a:pt x="0" y="0"/>
                </a:moveTo>
                <a:cubicBezTo>
                  <a:pt x="254758" y="318448"/>
                  <a:pt x="509517" y="636896"/>
                  <a:pt x="573206" y="996287"/>
                </a:cubicBezTo>
                <a:cubicBezTo>
                  <a:pt x="636895" y="1355678"/>
                  <a:pt x="429904" y="1976651"/>
                  <a:pt x="382137" y="2156346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505200" y="1676400"/>
            <a:ext cx="0" cy="327660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7196920" y="3124200"/>
            <a:ext cx="1413680" cy="0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7196920" y="3657600"/>
            <a:ext cx="1461562" cy="1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7467600" y="27548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queries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0250" y="3288269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results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762000" y="3276600"/>
            <a:ext cx="7772400" cy="2971800"/>
          </a:xfrm>
          <a:prstGeom prst="wedgeRectCallout">
            <a:avLst>
              <a:gd name="adj1" fmla="val -8013"/>
              <a:gd name="adj2" fmla="val -70044"/>
            </a:avLst>
          </a:prstGeom>
          <a:solidFill>
            <a:schemeClr val="bg1">
              <a:alpha val="95000"/>
            </a:schemeClr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30200" dist="3048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Data management is about cataloguing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 and keeping track of DOs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 smtClean="0">
                <a:solidFill>
                  <a:schemeClr val="accent5"/>
                </a:solidFill>
              </a:rPr>
              <a:t>It receives a set of descriptive information from Ingest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accent5"/>
              </a:solidFill>
              <a:effectLst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 smtClean="0">
                <a:solidFill>
                  <a:schemeClr val="accent5"/>
                </a:solidFill>
              </a:rPr>
              <a:t>It keeps track of these metadata, references to copies of the DOs etc.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It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 needs to provide some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accent5"/>
                </a:solidFill>
                <a:effectLst/>
              </a:rPr>
              <a:t>queryable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 or searchable information for Access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30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OAIS reference model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983173" y="1066800"/>
            <a:ext cx="3124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Preservation Planning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1982337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 management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66900" y="2811673"/>
            <a:ext cx="1066800" cy="114299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Ingest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66900" y="4953000"/>
            <a:ext cx="5143499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Administration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07373" y="2811673"/>
            <a:ext cx="1089547" cy="1143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Access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597857" y="1935707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564073" y="40005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543800" y="3733800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Calibri" panose="020F0502020204030204" pitchFamily="34" charset="0"/>
              </a:rPr>
              <a:t>D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524000" y="914400"/>
            <a:ext cx="5943600" cy="480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3697" y="1953558"/>
            <a:ext cx="513410" cy="27222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Consumer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024111"/>
            <a:ext cx="513410" cy="271946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GB" b="1" dirty="0" smtClean="0">
                <a:latin typeface="Calibri" panose="020F0502020204030204" pitchFamily="34" charset="0"/>
              </a:rPr>
              <a:t>Producer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3410" y="3462563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 smtClean="0">
                <a:latin typeface="Calibri" panose="020F0502020204030204" pitchFamily="34" charset="0"/>
              </a:rPr>
              <a:t>S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673488" y="4094563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27578" y="1959591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1608" y="762000"/>
            <a:ext cx="9067800" cy="5562600"/>
          </a:xfrm>
          <a:prstGeom prst="rect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Management</a:t>
            </a:r>
          </a:p>
        </p:txBody>
      </p:sp>
      <p:cxnSp>
        <p:nvCxnSpPr>
          <p:cNvPr id="25" name="Straight Arrow Connector 24"/>
          <p:cNvCxnSpPr>
            <a:stCxn id="19" idx="3"/>
            <a:endCxn id="8" idx="1"/>
          </p:cNvCxnSpPr>
          <p:nvPr/>
        </p:nvCxnSpPr>
        <p:spPr bwMode="auto">
          <a:xfrm flipV="1">
            <a:off x="513410" y="3383173"/>
            <a:ext cx="1353490" cy="669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3733800" y="3886200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Archival storage</a:t>
            </a:r>
          </a:p>
        </p:txBody>
      </p:sp>
      <p:cxnSp>
        <p:nvCxnSpPr>
          <p:cNvPr id="28" name="Straight Arrow Connector 27"/>
          <p:cNvCxnSpPr>
            <a:stCxn id="8" idx="3"/>
            <a:endCxn id="7" idx="1"/>
          </p:cNvCxnSpPr>
          <p:nvPr/>
        </p:nvCxnSpPr>
        <p:spPr bwMode="auto">
          <a:xfrm flipV="1">
            <a:off x="2933700" y="2363337"/>
            <a:ext cx="800100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8" idx="3"/>
            <a:endCxn id="26" idx="1"/>
          </p:cNvCxnSpPr>
          <p:nvPr/>
        </p:nvCxnSpPr>
        <p:spPr bwMode="auto">
          <a:xfrm>
            <a:off x="2933700" y="3383173"/>
            <a:ext cx="800100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 bwMode="auto">
          <a:xfrm>
            <a:off x="5257800" y="2363337"/>
            <a:ext cx="849573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6" idx="3"/>
            <a:endCxn id="10" idx="1"/>
          </p:cNvCxnSpPr>
          <p:nvPr/>
        </p:nvCxnSpPr>
        <p:spPr bwMode="auto">
          <a:xfrm flipV="1">
            <a:off x="5257800" y="3383173"/>
            <a:ext cx="849573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2057400" y="3995963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6781800" y="3998354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4953000" y="4632512"/>
            <a:ext cx="0" cy="32287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reeform 45"/>
          <p:cNvSpPr/>
          <p:nvPr/>
        </p:nvSpPr>
        <p:spPr bwMode="auto">
          <a:xfrm>
            <a:off x="4981433" y="2797791"/>
            <a:ext cx="585266" cy="2156346"/>
          </a:xfrm>
          <a:custGeom>
            <a:avLst/>
            <a:gdLst>
              <a:gd name="connsiteX0" fmla="*/ 0 w 585266"/>
              <a:gd name="connsiteY0" fmla="*/ 0 h 2156346"/>
              <a:gd name="connsiteX1" fmla="*/ 573206 w 585266"/>
              <a:gd name="connsiteY1" fmla="*/ 996287 h 2156346"/>
              <a:gd name="connsiteX2" fmla="*/ 382137 w 585266"/>
              <a:gd name="connsiteY2" fmla="*/ 2156346 h 215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266" h="2156346">
                <a:moveTo>
                  <a:pt x="0" y="0"/>
                </a:moveTo>
                <a:cubicBezTo>
                  <a:pt x="254758" y="318448"/>
                  <a:pt x="509517" y="636896"/>
                  <a:pt x="573206" y="996287"/>
                </a:cubicBezTo>
                <a:cubicBezTo>
                  <a:pt x="636895" y="1355678"/>
                  <a:pt x="429904" y="1976651"/>
                  <a:pt x="382137" y="2156346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505200" y="1676400"/>
            <a:ext cx="0" cy="327660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7196920" y="3124200"/>
            <a:ext cx="1413680" cy="0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7196920" y="3657600"/>
            <a:ext cx="1461562" cy="1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7467600" y="27548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queries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0250" y="3288269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results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04800" y="1371600"/>
            <a:ext cx="5257800" cy="4495800"/>
          </a:xfrm>
          <a:prstGeom prst="wedgeRectCallout">
            <a:avLst>
              <a:gd name="adj1" fmla="val 63457"/>
              <a:gd name="adj2" fmla="val -10338"/>
            </a:avLst>
          </a:prstGeom>
          <a:solidFill>
            <a:schemeClr val="bg1">
              <a:alpha val="95000"/>
            </a:schemeClr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30200" dist="3048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Access is about accepting queries from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 data consumers (usually from the Designated Community) and returning matching results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aseline="0" dirty="0" smtClean="0">
                <a:solidFill>
                  <a:schemeClr val="accent5"/>
                </a:solidFill>
              </a:rPr>
              <a:t>Interacts</a:t>
            </a:r>
            <a:r>
              <a:rPr lang="en-US" sz="2400" dirty="0" smtClean="0">
                <a:solidFill>
                  <a:schemeClr val="accent5"/>
                </a:solidFill>
              </a:rPr>
              <a:t> with Data management to query indexes, catalogues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Interacts with Archival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 storage to retrieve DOs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May repackage DOs from their AIPs into something more consumer friendly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47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OAIS reference model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983173" y="1066800"/>
            <a:ext cx="3124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Preservation Planning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1982337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 management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66900" y="2811673"/>
            <a:ext cx="1066800" cy="114299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Ingest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66900" y="4953000"/>
            <a:ext cx="5143499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Administration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07373" y="2811673"/>
            <a:ext cx="1089547" cy="1143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Access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597857" y="1935707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564073" y="40005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543800" y="3733800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Calibri" panose="020F0502020204030204" pitchFamily="34" charset="0"/>
              </a:rPr>
              <a:t>D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524000" y="914400"/>
            <a:ext cx="5943600" cy="480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3697" y="1953558"/>
            <a:ext cx="513410" cy="27222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Consumer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024111"/>
            <a:ext cx="513410" cy="271946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GB" b="1" dirty="0" smtClean="0">
                <a:latin typeface="Calibri" panose="020F0502020204030204" pitchFamily="34" charset="0"/>
              </a:rPr>
              <a:t>Producer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3410" y="3462563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 smtClean="0">
                <a:latin typeface="Calibri" panose="020F0502020204030204" pitchFamily="34" charset="0"/>
              </a:rPr>
              <a:t>S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673488" y="4094563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27578" y="1959591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1608" y="762000"/>
            <a:ext cx="9067800" cy="5562600"/>
          </a:xfrm>
          <a:prstGeom prst="rect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Management</a:t>
            </a:r>
          </a:p>
        </p:txBody>
      </p:sp>
      <p:cxnSp>
        <p:nvCxnSpPr>
          <p:cNvPr id="25" name="Straight Arrow Connector 24"/>
          <p:cNvCxnSpPr>
            <a:stCxn id="19" idx="3"/>
            <a:endCxn id="8" idx="1"/>
          </p:cNvCxnSpPr>
          <p:nvPr/>
        </p:nvCxnSpPr>
        <p:spPr bwMode="auto">
          <a:xfrm flipV="1">
            <a:off x="513410" y="3383173"/>
            <a:ext cx="1353490" cy="669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3733800" y="3886200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Archival storage</a:t>
            </a:r>
          </a:p>
        </p:txBody>
      </p:sp>
      <p:cxnSp>
        <p:nvCxnSpPr>
          <p:cNvPr id="28" name="Straight Arrow Connector 27"/>
          <p:cNvCxnSpPr>
            <a:stCxn id="8" idx="3"/>
            <a:endCxn id="7" idx="1"/>
          </p:cNvCxnSpPr>
          <p:nvPr/>
        </p:nvCxnSpPr>
        <p:spPr bwMode="auto">
          <a:xfrm flipV="1">
            <a:off x="2933700" y="2363337"/>
            <a:ext cx="800100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8" idx="3"/>
            <a:endCxn id="26" idx="1"/>
          </p:cNvCxnSpPr>
          <p:nvPr/>
        </p:nvCxnSpPr>
        <p:spPr bwMode="auto">
          <a:xfrm>
            <a:off x="2933700" y="3383173"/>
            <a:ext cx="800100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 bwMode="auto">
          <a:xfrm>
            <a:off x="5257800" y="2363337"/>
            <a:ext cx="849573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6" idx="3"/>
            <a:endCxn id="10" idx="1"/>
          </p:cNvCxnSpPr>
          <p:nvPr/>
        </p:nvCxnSpPr>
        <p:spPr bwMode="auto">
          <a:xfrm flipV="1">
            <a:off x="5257800" y="3383173"/>
            <a:ext cx="849573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2057400" y="3995963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6781800" y="3998354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4953000" y="4632512"/>
            <a:ext cx="0" cy="32287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reeform 45"/>
          <p:cNvSpPr/>
          <p:nvPr/>
        </p:nvSpPr>
        <p:spPr bwMode="auto">
          <a:xfrm>
            <a:off x="4981433" y="2797791"/>
            <a:ext cx="585266" cy="2156346"/>
          </a:xfrm>
          <a:custGeom>
            <a:avLst/>
            <a:gdLst>
              <a:gd name="connsiteX0" fmla="*/ 0 w 585266"/>
              <a:gd name="connsiteY0" fmla="*/ 0 h 2156346"/>
              <a:gd name="connsiteX1" fmla="*/ 573206 w 585266"/>
              <a:gd name="connsiteY1" fmla="*/ 996287 h 2156346"/>
              <a:gd name="connsiteX2" fmla="*/ 382137 w 585266"/>
              <a:gd name="connsiteY2" fmla="*/ 2156346 h 215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266" h="2156346">
                <a:moveTo>
                  <a:pt x="0" y="0"/>
                </a:moveTo>
                <a:cubicBezTo>
                  <a:pt x="254758" y="318448"/>
                  <a:pt x="509517" y="636896"/>
                  <a:pt x="573206" y="996287"/>
                </a:cubicBezTo>
                <a:cubicBezTo>
                  <a:pt x="636895" y="1355678"/>
                  <a:pt x="429904" y="1976651"/>
                  <a:pt x="382137" y="2156346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505200" y="1676400"/>
            <a:ext cx="0" cy="327660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7196920" y="3124200"/>
            <a:ext cx="1413680" cy="0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7196920" y="3657600"/>
            <a:ext cx="1461562" cy="1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7467600" y="27548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queries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0250" y="3288269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results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81000" y="2438400"/>
            <a:ext cx="5257800" cy="1752600"/>
          </a:xfrm>
          <a:prstGeom prst="wedgeRectCallout">
            <a:avLst>
              <a:gd name="adj1" fmla="val -2535"/>
              <a:gd name="adj2" fmla="val 108677"/>
            </a:avLst>
          </a:prstGeom>
          <a:solidFill>
            <a:schemeClr val="bg1">
              <a:alpha val="95000"/>
            </a:schemeClr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30200" dist="3048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Administration keeps things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 ticking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aseline="0" dirty="0" smtClean="0">
                <a:solidFill>
                  <a:schemeClr val="accent5"/>
                </a:solidFill>
              </a:rPr>
              <a:t>Monitors</a:t>
            </a:r>
            <a:r>
              <a:rPr lang="en-US" sz="2400" dirty="0" smtClean="0">
                <a:solidFill>
                  <a:schemeClr val="accent5"/>
                </a:solidFill>
              </a:rPr>
              <a:t> the archive, catalogues, ingest and access patterns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May be automated or manual</a:t>
            </a:r>
          </a:p>
        </p:txBody>
      </p:sp>
    </p:spTree>
    <p:extLst>
      <p:ext uri="{BB962C8B-B14F-4D97-AF65-F5344CB8AC3E}">
        <p14:creationId xmlns:p14="http://schemas.microsoft.com/office/powerpoint/2010/main" val="27006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we mean by “archiving and preservation”?</a:t>
            </a:r>
          </a:p>
          <a:p>
            <a:pPr lvl="1"/>
            <a:r>
              <a:rPr lang="en-GB" dirty="0" smtClean="0"/>
              <a:t>Isn’t this the same as 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files.zip /arch</a:t>
            </a:r>
            <a:r>
              <a:rPr lang="en-GB" dirty="0" smtClean="0"/>
              <a:t>” ?</a:t>
            </a:r>
          </a:p>
          <a:p>
            <a:pPr lvl="1"/>
            <a:r>
              <a:rPr lang="en-GB" dirty="0" smtClean="0"/>
              <a:t>(clue: the answer is “no”)</a:t>
            </a:r>
          </a:p>
          <a:p>
            <a:endParaRPr lang="en-GB" dirty="0" smtClean="0"/>
          </a:p>
          <a:p>
            <a:r>
              <a:rPr lang="en-GB" dirty="0" smtClean="0"/>
              <a:t>After </a:t>
            </a:r>
            <a:r>
              <a:rPr lang="en-GB" dirty="0"/>
              <a:t>completing this lesson, </a:t>
            </a:r>
            <a:r>
              <a:rPr lang="en-GB" dirty="0" smtClean="0"/>
              <a:t>you should be </a:t>
            </a:r>
            <a:r>
              <a:rPr lang="en-GB" dirty="0"/>
              <a:t>able to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Explain where preservation fits in the data management lifecycle</a:t>
            </a:r>
          </a:p>
          <a:p>
            <a:pPr lvl="1"/>
            <a:r>
              <a:rPr lang="en-GB" dirty="0" smtClean="0"/>
              <a:t>Understand the difficulties in planning digital preservation long-term</a:t>
            </a:r>
          </a:p>
          <a:p>
            <a:pPr lvl="1"/>
            <a:r>
              <a:rPr lang="en-GB" dirty="0" smtClean="0"/>
              <a:t>Understand the basics of the OAIS archive model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9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OAIS reference model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983173" y="1066800"/>
            <a:ext cx="3124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Preservation Planning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1982337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 management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66900" y="2811673"/>
            <a:ext cx="1066800" cy="114299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Ingest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66900" y="4953000"/>
            <a:ext cx="5143499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Administration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07373" y="2811673"/>
            <a:ext cx="1089547" cy="1143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Access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597857" y="1935707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564073" y="40005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543800" y="3733800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Calibri" panose="020F0502020204030204" pitchFamily="34" charset="0"/>
              </a:rPr>
              <a:t>D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524000" y="914400"/>
            <a:ext cx="5943600" cy="480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3697" y="1953558"/>
            <a:ext cx="513410" cy="27222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Consumer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024111"/>
            <a:ext cx="513410" cy="271946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GB" b="1" dirty="0" smtClean="0">
                <a:latin typeface="Calibri" panose="020F0502020204030204" pitchFamily="34" charset="0"/>
              </a:rPr>
              <a:t>Producer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3410" y="3462563"/>
            <a:ext cx="9144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 smtClean="0">
                <a:latin typeface="Calibri" panose="020F0502020204030204" pitchFamily="34" charset="0"/>
              </a:rPr>
              <a:t>S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673488" y="4094563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AIP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27578" y="1959591"/>
            <a:ext cx="1642282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Descriptive info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1608" y="762000"/>
            <a:ext cx="9067800" cy="5562600"/>
          </a:xfrm>
          <a:prstGeom prst="rect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Management</a:t>
            </a:r>
          </a:p>
        </p:txBody>
      </p:sp>
      <p:cxnSp>
        <p:nvCxnSpPr>
          <p:cNvPr id="25" name="Straight Arrow Connector 24"/>
          <p:cNvCxnSpPr>
            <a:stCxn id="19" idx="3"/>
            <a:endCxn id="8" idx="1"/>
          </p:cNvCxnSpPr>
          <p:nvPr/>
        </p:nvCxnSpPr>
        <p:spPr bwMode="auto">
          <a:xfrm flipV="1">
            <a:off x="513410" y="3383173"/>
            <a:ext cx="1353490" cy="669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3733800" y="3886200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Archival storage</a:t>
            </a:r>
          </a:p>
        </p:txBody>
      </p:sp>
      <p:cxnSp>
        <p:nvCxnSpPr>
          <p:cNvPr id="28" name="Straight Arrow Connector 27"/>
          <p:cNvCxnSpPr>
            <a:stCxn id="8" idx="3"/>
            <a:endCxn id="7" idx="1"/>
          </p:cNvCxnSpPr>
          <p:nvPr/>
        </p:nvCxnSpPr>
        <p:spPr bwMode="auto">
          <a:xfrm flipV="1">
            <a:off x="2933700" y="2363337"/>
            <a:ext cx="800100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8" idx="3"/>
            <a:endCxn id="26" idx="1"/>
          </p:cNvCxnSpPr>
          <p:nvPr/>
        </p:nvCxnSpPr>
        <p:spPr bwMode="auto">
          <a:xfrm>
            <a:off x="2933700" y="3383173"/>
            <a:ext cx="800100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 bwMode="auto">
          <a:xfrm>
            <a:off x="5257800" y="2363337"/>
            <a:ext cx="849573" cy="1019836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6" idx="3"/>
            <a:endCxn id="10" idx="1"/>
          </p:cNvCxnSpPr>
          <p:nvPr/>
        </p:nvCxnSpPr>
        <p:spPr bwMode="auto">
          <a:xfrm flipV="1">
            <a:off x="5257800" y="3383173"/>
            <a:ext cx="849573" cy="88402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2057400" y="3995963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6781800" y="3998354"/>
            <a:ext cx="0" cy="9570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4953000" y="4632512"/>
            <a:ext cx="0" cy="32287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reeform 45"/>
          <p:cNvSpPr/>
          <p:nvPr/>
        </p:nvSpPr>
        <p:spPr bwMode="auto">
          <a:xfrm>
            <a:off x="4981433" y="2797791"/>
            <a:ext cx="585266" cy="2156346"/>
          </a:xfrm>
          <a:custGeom>
            <a:avLst/>
            <a:gdLst>
              <a:gd name="connsiteX0" fmla="*/ 0 w 585266"/>
              <a:gd name="connsiteY0" fmla="*/ 0 h 2156346"/>
              <a:gd name="connsiteX1" fmla="*/ 573206 w 585266"/>
              <a:gd name="connsiteY1" fmla="*/ 996287 h 2156346"/>
              <a:gd name="connsiteX2" fmla="*/ 382137 w 585266"/>
              <a:gd name="connsiteY2" fmla="*/ 2156346 h 215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266" h="2156346">
                <a:moveTo>
                  <a:pt x="0" y="0"/>
                </a:moveTo>
                <a:cubicBezTo>
                  <a:pt x="254758" y="318448"/>
                  <a:pt x="509517" y="636896"/>
                  <a:pt x="573206" y="996287"/>
                </a:cubicBezTo>
                <a:cubicBezTo>
                  <a:pt x="636895" y="1355678"/>
                  <a:pt x="429904" y="1976651"/>
                  <a:pt x="382137" y="2156346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505200" y="1676400"/>
            <a:ext cx="0" cy="327660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7196920" y="3124200"/>
            <a:ext cx="1413680" cy="0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7196920" y="3657600"/>
            <a:ext cx="1461562" cy="1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7467600" y="27548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queries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0250" y="3288269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results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81000" y="2438400"/>
            <a:ext cx="5257800" cy="1752600"/>
          </a:xfrm>
          <a:prstGeom prst="wedgeRectCallout">
            <a:avLst>
              <a:gd name="adj1" fmla="val 3441"/>
              <a:gd name="adj2" fmla="val -100516"/>
            </a:avLst>
          </a:prstGeom>
          <a:solidFill>
            <a:schemeClr val="bg1">
              <a:alpha val="95000"/>
            </a:schemeClr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30200" dist="3048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Preservation Planning defines policies for how the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 whole repository works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aseline="0" dirty="0" smtClean="0">
                <a:solidFill>
                  <a:schemeClr val="accent5"/>
                </a:solidFill>
              </a:rPr>
              <a:t>Usually</a:t>
            </a:r>
            <a:r>
              <a:rPr lang="en-US" sz="2400" dirty="0" smtClean="0">
                <a:solidFill>
                  <a:schemeClr val="accent5"/>
                </a:solidFill>
              </a:rPr>
              <a:t> the preserve of human curators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13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OAIS in data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Having the OAIS model and ideas in mind helps a lot in data management planning, even on the scale of a research project, </a:t>
            </a:r>
            <a:r>
              <a:rPr lang="en-GB" dirty="0"/>
              <a:t>a </a:t>
            </a:r>
            <a:r>
              <a:rPr lang="en-GB" dirty="0" smtClean="0"/>
              <a:t>lab</a:t>
            </a:r>
            <a:r>
              <a:rPr lang="en-GB" dirty="0"/>
              <a:t> </a:t>
            </a:r>
            <a:r>
              <a:rPr lang="en-GB" dirty="0" smtClean="0"/>
              <a:t>or a single researcher</a:t>
            </a:r>
          </a:p>
          <a:p>
            <a:pPr lvl="1"/>
            <a:r>
              <a:rPr lang="en-GB" dirty="0" smtClean="0"/>
              <a:t>Designated Community: who’s going to want to look at my data in the future?</a:t>
            </a:r>
          </a:p>
          <a:p>
            <a:pPr lvl="1"/>
            <a:r>
              <a:rPr lang="en-GB" dirty="0" smtClean="0"/>
              <a:t>RI: what other info do I need to store along with my data? What metadata do I need? In what format? What software am I relying on?</a:t>
            </a:r>
          </a:p>
          <a:p>
            <a:pPr lvl="1"/>
            <a:r>
              <a:rPr lang="en-GB" dirty="0" smtClean="0"/>
              <a:t>AIP: what’s the best way to store my data? What format? What do I need to do to keep it safe? How do I keep everything together?</a:t>
            </a:r>
          </a:p>
          <a:p>
            <a:pPr lvl="1"/>
            <a:r>
              <a:rPr lang="en-GB" dirty="0" smtClean="0"/>
              <a:t>DIP: if someone asks for my data, what’s the best way to share it?</a:t>
            </a:r>
          </a:p>
          <a:p>
            <a:pPr lvl="1"/>
            <a:r>
              <a:rPr lang="en-GB" dirty="0" smtClean="0"/>
              <a:t>Long Term: if I store it this way, will it still be there in 3 years time?</a:t>
            </a:r>
          </a:p>
          <a:p>
            <a:pPr lvl="1"/>
            <a:endParaRPr lang="en-GB" dirty="0"/>
          </a:p>
          <a:p>
            <a:r>
              <a:rPr lang="en-GB" dirty="0" smtClean="0"/>
              <a:t>Remember the panda…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Repository techs: </a:t>
            </a:r>
            <a:r>
              <a:rPr lang="en-GB" dirty="0" err="1" smtClean="0"/>
              <a:t>DSpace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DSpace</a:t>
            </a:r>
            <a:r>
              <a:rPr lang="en-GB" dirty="0"/>
              <a:t> is a platform </a:t>
            </a:r>
            <a:r>
              <a:rPr lang="en-GB" dirty="0" smtClean="0"/>
              <a:t>for data storage</a:t>
            </a:r>
          </a:p>
          <a:p>
            <a:pPr lvl="1"/>
            <a:r>
              <a:rPr lang="en-GB" dirty="0" smtClean="0"/>
              <a:t>Text</a:t>
            </a:r>
            <a:r>
              <a:rPr lang="en-GB" dirty="0"/>
              <a:t>, video, audio, and </a:t>
            </a: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Distributes data over </a:t>
            </a:r>
            <a:r>
              <a:rPr lang="en-GB" dirty="0"/>
              <a:t>the </a:t>
            </a:r>
            <a:r>
              <a:rPr lang="en-GB" dirty="0" smtClean="0"/>
              <a:t>web</a:t>
            </a:r>
          </a:p>
          <a:p>
            <a:pPr lvl="1"/>
            <a:r>
              <a:rPr lang="en-GB" dirty="0" smtClean="0"/>
              <a:t>Indexes the contents so </a:t>
            </a:r>
            <a:r>
              <a:rPr lang="en-GB" dirty="0"/>
              <a:t>users can search and </a:t>
            </a:r>
            <a:r>
              <a:rPr lang="en-GB" dirty="0" smtClean="0"/>
              <a:t>retrieve</a:t>
            </a:r>
            <a:endParaRPr lang="en-GB" dirty="0"/>
          </a:p>
          <a:p>
            <a:r>
              <a:rPr lang="en-GB" dirty="0" err="1"/>
              <a:t>DSpace</a:t>
            </a:r>
            <a:r>
              <a:rPr lang="en-GB" dirty="0"/>
              <a:t> is typically used as an institutional </a:t>
            </a:r>
            <a:r>
              <a:rPr lang="en-GB" dirty="0" smtClean="0"/>
              <a:t>repository</a:t>
            </a:r>
          </a:p>
          <a:p>
            <a:r>
              <a:rPr lang="en-GB" dirty="0" smtClean="0"/>
              <a:t>It </a:t>
            </a:r>
            <a:r>
              <a:rPr lang="en-GB" dirty="0"/>
              <a:t>has three main roles:</a:t>
            </a:r>
          </a:p>
          <a:p>
            <a:pPr lvl="1"/>
            <a:r>
              <a:rPr lang="en-GB" dirty="0"/>
              <a:t>Facilitate the capture and ingest of materials, including metadata about the materials</a:t>
            </a:r>
          </a:p>
          <a:p>
            <a:pPr lvl="1"/>
            <a:r>
              <a:rPr lang="en-GB" dirty="0"/>
              <a:t>Facilitate easy access to the materials, both by listing and searching</a:t>
            </a:r>
          </a:p>
          <a:p>
            <a:pPr lvl="1"/>
            <a:r>
              <a:rPr lang="en-GB" dirty="0"/>
              <a:t>Facilitate the long term preservation of the materials</a:t>
            </a:r>
          </a:p>
          <a:p>
            <a:r>
              <a:rPr lang="en-GB" dirty="0" smtClean="0"/>
              <a:t>The University of Edinburgh </a:t>
            </a:r>
            <a:r>
              <a:rPr lang="en-GB" dirty="0" err="1" smtClean="0"/>
              <a:t>DataShare</a:t>
            </a:r>
            <a:r>
              <a:rPr lang="en-GB" dirty="0" smtClean="0"/>
              <a:t> is built on </a:t>
            </a:r>
            <a:r>
              <a:rPr lang="en-GB" dirty="0" err="1" smtClean="0"/>
              <a:t>DSpace</a:t>
            </a:r>
            <a:endParaRPr lang="en-GB" dirty="0" smtClean="0"/>
          </a:p>
          <a:p>
            <a:pPr lvl="1"/>
            <a:r>
              <a:rPr lang="en-GB" dirty="0"/>
              <a:t>http://</a:t>
            </a:r>
            <a:r>
              <a:rPr lang="en-GB" dirty="0" err="1"/>
              <a:t>datashare.is.ed.ac.uk</a:t>
            </a:r>
            <a:r>
              <a:rPr lang="en-GB" dirty="0"/>
              <a:t>/</a:t>
            </a:r>
          </a:p>
        </p:txBody>
      </p:sp>
      <p:pic>
        <p:nvPicPr>
          <p:cNvPr id="4" name="Picture 3" descr="dspac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912421"/>
            <a:ext cx="1828800" cy="16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146"/>
            <a:ext cx="7010400" cy="523220"/>
          </a:xfrm>
        </p:spPr>
        <p:txBody>
          <a:bodyPr/>
          <a:lstStyle/>
          <a:p>
            <a:r>
              <a:rPr lang="en-US" dirty="0" smtClean="0"/>
              <a:t>Repository techs: Fedora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38" y="1371600"/>
            <a:ext cx="8793162" cy="4876800"/>
          </a:xfrm>
        </p:spPr>
        <p:txBody>
          <a:bodyPr/>
          <a:lstStyle/>
          <a:p>
            <a:r>
              <a:rPr lang="en-US" dirty="0" smtClean="0"/>
              <a:t>Flexible </a:t>
            </a:r>
            <a:r>
              <a:rPr lang="en-US" dirty="0"/>
              <a:t>Extensible Digital Object Repository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A flexible framework and toolkit for building DO repositories</a:t>
            </a:r>
          </a:p>
          <a:p>
            <a:r>
              <a:rPr lang="en-US" dirty="0" smtClean="0"/>
              <a:t>Has an extensible abstract digital object model</a:t>
            </a:r>
          </a:p>
          <a:p>
            <a:r>
              <a:rPr lang="en-US" dirty="0" smtClean="0"/>
              <a:t>Content Model Architecture supports</a:t>
            </a:r>
          </a:p>
          <a:p>
            <a:pPr lvl="1"/>
            <a:r>
              <a:rPr lang="en-US" dirty="0" smtClean="0"/>
              <a:t>federated and distributed repositories</a:t>
            </a:r>
          </a:p>
          <a:p>
            <a:pPr lvl="1"/>
            <a:r>
              <a:rPr lang="en-US" dirty="0" smtClean="0"/>
              <a:t>object versioning</a:t>
            </a:r>
          </a:p>
          <a:p>
            <a:pPr lvl="1"/>
            <a:r>
              <a:rPr lang="en-US" dirty="0" smtClean="0"/>
              <a:t>object-to-object relations</a:t>
            </a:r>
          </a:p>
          <a:p>
            <a:pPr lvl="1"/>
            <a:r>
              <a:rPr lang="en-US" dirty="0" smtClean="0"/>
              <a:t>event histories (for audit trails of access)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and SOAP/WSDL web-service interfaces</a:t>
            </a:r>
          </a:p>
          <a:p>
            <a:r>
              <a:rPr lang="en-US" dirty="0"/>
              <a:t>See http://</a:t>
            </a:r>
            <a:r>
              <a:rPr lang="en-US" dirty="0" err="1"/>
              <a:t>www.fedora-commons.org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EDORA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1828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OAIS isn’t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OAIS was designed for central, long-term archives</a:t>
            </a:r>
          </a:p>
          <a:p>
            <a:r>
              <a:rPr lang="en-US" dirty="0" smtClean="0"/>
              <a:t>In a world of increasingly distributed data &amp; the Web, it’s harder to make it fit</a:t>
            </a:r>
          </a:p>
          <a:p>
            <a:r>
              <a:rPr lang="en-US" dirty="0"/>
              <a:t>Instead of </a:t>
            </a:r>
            <a:r>
              <a:rPr lang="en-US" dirty="0" err="1"/>
              <a:t>centralising</a:t>
            </a:r>
            <a:r>
              <a:rPr lang="en-US" dirty="0"/>
              <a:t> data archives one can fully </a:t>
            </a:r>
            <a:r>
              <a:rPr lang="en-US" dirty="0" smtClean="0"/>
              <a:t>embrace </a:t>
            </a:r>
            <a:r>
              <a:rPr lang="en-US" dirty="0"/>
              <a:t>the “keep copies” approach and design a fundamentally distributed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LOCKSS, for example, is a strongly-managed approach to distributed archiving</a:t>
            </a:r>
          </a:p>
          <a:p>
            <a:pPr lvl="1"/>
            <a:r>
              <a:rPr lang="en-US" dirty="0" smtClean="0"/>
              <a:t>lots of copies keeps stuff safe</a:t>
            </a:r>
          </a:p>
          <a:p>
            <a:pPr lvl="1"/>
            <a:r>
              <a:rPr lang="en-US" dirty="0" smtClean="0"/>
              <a:t>designed for keeping safe ‘dark’ copies of science journals</a:t>
            </a:r>
          </a:p>
          <a:p>
            <a:pPr lvl="1"/>
            <a:r>
              <a:rPr lang="en-US" dirty="0" smtClean="0"/>
              <a:t>designed to be robust against attack and data corruption</a:t>
            </a:r>
          </a:p>
          <a:p>
            <a:pPr lvl="2"/>
            <a:r>
              <a:rPr lang="en-US" dirty="0" smtClean="0"/>
              <a:t>multiple LOCKSS servers vote on content integrity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97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&amp; unmanaged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r>
              <a:rPr lang="en-US" dirty="0"/>
              <a:t>-Wide </a:t>
            </a:r>
            <a:r>
              <a:rPr lang="en-US" dirty="0" smtClean="0"/>
              <a:t>Web (of course)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+ robust, resilient, protocol-centric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+ publication is easy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– search and indexing (Google? Bing? Yahoo?)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provenance, quality, versioning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– </a:t>
            </a:r>
            <a:r>
              <a:rPr lang="en-US" dirty="0" smtClean="0"/>
              <a:t>no automatic replication (need new techs,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ResourceSync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– </a:t>
            </a:r>
            <a:r>
              <a:rPr lang="en-US" dirty="0" smtClean="0"/>
              <a:t>keeping things (stable URLs </a:t>
            </a:r>
            <a:r>
              <a:rPr lang="en-US" dirty="0" err="1" smtClean="0"/>
              <a:t>vs</a:t>
            </a:r>
            <a:r>
              <a:rPr lang="en-US" dirty="0" smtClean="0"/>
              <a:t> 404s?)</a:t>
            </a:r>
          </a:p>
          <a:p>
            <a:r>
              <a:rPr lang="en-US" dirty="0" smtClean="0"/>
              <a:t>Peer-to-peer data sharing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BitTorrent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+ highly distributed, multiple copies created automatically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– search and indexing (rely on The Pirate Bay?!)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– </a:t>
            </a:r>
            <a:r>
              <a:rPr lang="en-US" dirty="0" smtClean="0"/>
              <a:t>provenance, quality, versioning (who’s that peer?)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6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Archiving &amp; </a:t>
            </a:r>
            <a:r>
              <a:rPr lang="en-GB" dirty="0"/>
              <a:t>p</a:t>
            </a:r>
            <a:r>
              <a:rPr lang="en-GB" dirty="0" smtClean="0"/>
              <a:t>reservation is an important part of the digital object lifecycle</a:t>
            </a:r>
          </a:p>
          <a:p>
            <a:r>
              <a:rPr lang="en-GB" dirty="0" smtClean="0"/>
              <a:t>Preservation means “preservation for re-use”</a:t>
            </a:r>
          </a:p>
          <a:p>
            <a:pPr lvl="1"/>
            <a:r>
              <a:rPr lang="en-GB" dirty="0" smtClean="0"/>
              <a:t>if something is worth keeping, it’s because you want to use it again</a:t>
            </a:r>
          </a:p>
          <a:p>
            <a:r>
              <a:rPr lang="en-GB" dirty="0" smtClean="0"/>
              <a:t>Hard disk storage dominates the preservation landscape</a:t>
            </a:r>
          </a:p>
          <a:p>
            <a:r>
              <a:rPr lang="en-GB" dirty="0" smtClean="0"/>
              <a:t>Traditional repositories follow the OAIS model</a:t>
            </a:r>
          </a:p>
          <a:p>
            <a:pPr lvl="1"/>
            <a:r>
              <a:rPr lang="en-GB" dirty="0" smtClean="0"/>
              <a:t>but the Web-connected world makes life </a:t>
            </a:r>
            <a:r>
              <a:rPr lang="en-GB" smtClean="0"/>
              <a:t>more complicated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4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DSpace</a:t>
            </a:r>
            <a:r>
              <a:rPr lang="en-GB" dirty="0" smtClean="0"/>
              <a:t> slide from Lewis </a:t>
            </a:r>
            <a:r>
              <a:rPr lang="en-GB" smtClean="0"/>
              <a:t>and Yates</a:t>
            </a:r>
          </a:p>
          <a:p>
            <a:pPr lvl="1"/>
            <a:r>
              <a:rPr lang="en-GB" i="1" smtClean="0"/>
              <a:t>The </a:t>
            </a:r>
            <a:r>
              <a:rPr lang="en-GB" i="1" dirty="0" err="1"/>
              <a:t>DSpace</a:t>
            </a:r>
            <a:r>
              <a:rPr lang="en-GB" i="1" dirty="0"/>
              <a:t> Course - An Introduction to </a:t>
            </a:r>
            <a:r>
              <a:rPr lang="en-GB" i="1" dirty="0" err="1" smtClean="0"/>
              <a:t>DSpace</a:t>
            </a:r>
            <a:endParaRPr lang="en-GB" dirty="0" smtClean="0"/>
          </a:p>
          <a:p>
            <a:pPr lvl="1"/>
            <a:r>
              <a:rPr lang="en-GB" dirty="0"/>
              <a:t>http://</a:t>
            </a:r>
            <a:r>
              <a:rPr lang="en-GB" dirty="0" err="1"/>
              <a:t>hdl.handle.net</a:t>
            </a:r>
            <a:r>
              <a:rPr lang="en-GB" dirty="0"/>
              <a:t>/2160/617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2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Preservation in the data lifecycle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38" y="990600"/>
            <a:ext cx="3230562" cy="5257800"/>
          </a:xfrm>
        </p:spPr>
        <p:txBody>
          <a:bodyPr/>
          <a:lstStyle/>
          <a:p>
            <a:r>
              <a:rPr lang="en-GB" dirty="0" smtClean="0"/>
              <a:t>Preservation is sometimes thought of as “the last thing you do”</a:t>
            </a:r>
          </a:p>
          <a:p>
            <a:r>
              <a:rPr lang="en-GB" dirty="0" smtClean="0"/>
              <a:t>But you should think of it as part of the lifecycle</a:t>
            </a:r>
          </a:p>
          <a:p>
            <a:r>
              <a:rPr lang="en-GB" dirty="0" smtClean="0"/>
              <a:t>Data have life after preservation!</a:t>
            </a:r>
            <a:endParaRPr lang="en-GB" dirty="0"/>
          </a:p>
        </p:txBody>
      </p:sp>
      <p:graphicFrame>
        <p:nvGraphicFramePr>
          <p:cNvPr id="4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716148"/>
              </p:ext>
            </p:extLst>
          </p:nvPr>
        </p:nvGraphicFramePr>
        <p:xfrm>
          <a:off x="2743200" y="1143000"/>
          <a:ext cx="6276877" cy="469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4648200" y="4876800"/>
            <a:ext cx="2438400" cy="1219200"/>
          </a:xfrm>
          <a:prstGeom prst="ellipse">
            <a:avLst/>
          </a:prstGeom>
          <a:noFill/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901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preserve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lifecycle model tells us:</a:t>
            </a:r>
          </a:p>
          <a:p>
            <a:pPr lvl="1"/>
            <a:r>
              <a:rPr lang="en-GB" dirty="0" smtClean="0"/>
              <a:t>Because someone may want to re-use it someday</a:t>
            </a:r>
          </a:p>
          <a:p>
            <a:r>
              <a:rPr lang="en-GB" dirty="0" smtClean="0"/>
              <a:t>Data form part of the scientific record</a:t>
            </a:r>
          </a:p>
          <a:p>
            <a:pPr lvl="1"/>
            <a:r>
              <a:rPr lang="en-GB" dirty="0" smtClean="0"/>
              <a:t>Part of the publication record</a:t>
            </a:r>
          </a:p>
          <a:p>
            <a:r>
              <a:rPr lang="en-GB" dirty="0" smtClean="0"/>
              <a:t>So they should be archived and preserved in ways that are</a:t>
            </a:r>
          </a:p>
          <a:p>
            <a:pPr lvl="1"/>
            <a:r>
              <a:rPr lang="en-GB" dirty="0" smtClean="0"/>
              <a:t>Safe</a:t>
            </a:r>
          </a:p>
          <a:p>
            <a:pPr lvl="1"/>
            <a:r>
              <a:rPr lang="en-GB" dirty="0" smtClean="0"/>
              <a:t>Discoverable</a:t>
            </a:r>
          </a:p>
          <a:p>
            <a:pPr lvl="1"/>
            <a:r>
              <a:rPr lang="en-GB" dirty="0" smtClean="0"/>
              <a:t>Accessible</a:t>
            </a:r>
          </a:p>
          <a:p>
            <a:pPr lvl="1"/>
            <a:r>
              <a:rPr lang="en-GB" dirty="0" smtClean="0"/>
              <a:t>Comprehensible</a:t>
            </a:r>
          </a:p>
          <a:p>
            <a:r>
              <a:rPr lang="en-GB" dirty="0" smtClean="0"/>
              <a:t>These are the goals of digital preservation systems and organisations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8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Preservation media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496654"/>
              </p:ext>
            </p:extLst>
          </p:nvPr>
        </p:nvGraphicFramePr>
        <p:xfrm>
          <a:off x="122238" y="990600"/>
          <a:ext cx="879316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27"/>
                <a:gridCol w="1079235"/>
                <a:gridCol w="1066800"/>
                <a:gridCol w="1143000"/>
                <a:gridCol w="1295400"/>
                <a:gridCol w="2743200"/>
              </a:tblGrid>
              <a:tr h="3817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Capacity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Durability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Risks</a:t>
                      </a:r>
                      <a:endParaRPr lang="en-GB" dirty="0"/>
                    </a:p>
                  </a:txBody>
                  <a:tcPr/>
                </a:tc>
              </a:tr>
              <a:tr h="381747">
                <a:tc>
                  <a:txBody>
                    <a:bodyPr/>
                    <a:lstStyle/>
                    <a:p>
                      <a:r>
                        <a:rPr lang="en-GB" dirty="0" smtClean="0"/>
                        <a:t>Stone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 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 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r>
                        <a:rPr lang="en-GB" baseline="0" dirty="0" smtClean="0"/>
                        <a:t> 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much…</a:t>
                      </a:r>
                      <a:endParaRPr lang="en-GB" dirty="0"/>
                    </a:p>
                  </a:txBody>
                  <a:tcPr/>
                </a:tc>
              </a:tr>
              <a:tr h="381747">
                <a:tc>
                  <a:txBody>
                    <a:bodyPr/>
                    <a:lstStyle/>
                    <a:p>
                      <a:r>
                        <a:rPr lang="en-GB" dirty="0" smtClean="0"/>
                        <a:t>Wax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Fire, fragility</a:t>
                      </a:r>
                      <a:endParaRPr lang="en-GB" dirty="0"/>
                    </a:p>
                  </a:txBody>
                  <a:tcPr/>
                </a:tc>
              </a:tr>
              <a:tr h="381747">
                <a:tc>
                  <a:txBody>
                    <a:bodyPr/>
                    <a:lstStyle/>
                    <a:p>
                      <a:r>
                        <a:rPr lang="en-GB" dirty="0" smtClean="0"/>
                        <a:t>Paper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Fire, water</a:t>
                      </a:r>
                      <a:endParaRPr lang="en-GB" dirty="0"/>
                    </a:p>
                  </a:txBody>
                  <a:tcPr/>
                </a:tc>
              </a:tr>
              <a:tr h="658906">
                <a:tc>
                  <a:txBody>
                    <a:bodyPr/>
                    <a:lstStyle/>
                    <a:p>
                      <a:r>
                        <a:rPr lang="en-GB" dirty="0" smtClean="0"/>
                        <a:t>Mag tape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fast / 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r>
                        <a:rPr lang="en-GB" baseline="0" dirty="0" smtClean="0"/>
                        <a:t> 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Fire, mechanical failure, EM</a:t>
                      </a:r>
                      <a:r>
                        <a:rPr lang="en-GB" baseline="0" dirty="0" smtClean="0"/>
                        <a:t> fields</a:t>
                      </a:r>
                      <a:endParaRPr lang="en-GB" dirty="0"/>
                    </a:p>
                  </a:txBody>
                  <a:tcPr/>
                </a:tc>
              </a:tr>
              <a:tr h="381747">
                <a:tc>
                  <a:txBody>
                    <a:bodyPr/>
                    <a:lstStyle/>
                    <a:p>
                      <a:r>
                        <a:rPr lang="en-GB" dirty="0" smtClean="0"/>
                        <a:t>Optical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Fire</a:t>
                      </a:r>
                      <a:endParaRPr lang="en-GB" dirty="0"/>
                    </a:p>
                  </a:txBody>
                  <a:tcPr/>
                </a:tc>
              </a:tr>
              <a:tr h="658906">
                <a:tc>
                  <a:txBody>
                    <a:bodyPr/>
                    <a:lstStyle/>
                    <a:p>
                      <a:r>
                        <a:rPr lang="en-GB" dirty="0" smtClean="0"/>
                        <a:t>Mag disk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 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Fire, mechanical failure, EM</a:t>
                      </a:r>
                      <a:r>
                        <a:rPr lang="en-GB" baseline="0" dirty="0" smtClean="0"/>
                        <a:t> fields</a:t>
                      </a:r>
                      <a:endParaRPr lang="en-GB" dirty="0" smtClean="0"/>
                    </a:p>
                  </a:txBody>
                  <a:tcPr/>
                </a:tc>
              </a:tr>
              <a:tr h="658906">
                <a:tc>
                  <a:txBody>
                    <a:bodyPr/>
                    <a:lstStyle/>
                    <a:p>
                      <a:r>
                        <a:rPr lang="en-GB" dirty="0" smtClean="0"/>
                        <a:t>Solid 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fast+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fast+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Fire, EM fields, quantum mechanics</a:t>
                      </a:r>
                      <a:endParaRPr lang="en-GB" dirty="0"/>
                    </a:p>
                  </a:txBody>
                  <a:tcPr/>
                </a:tc>
              </a:tr>
              <a:tr h="381747">
                <a:tc>
                  <a:txBody>
                    <a:bodyPr/>
                    <a:lstStyle/>
                    <a:p>
                      <a:r>
                        <a:rPr lang="en-GB" dirty="0" smtClean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 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r>
                        <a:rPr lang="en-GB" baseline="0" dirty="0" smtClean="0"/>
                        <a:t> 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 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 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2238" y="5715000"/>
            <a:ext cx="87931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2400">
                <a:solidFill>
                  <a:srgbClr val="0011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1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1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1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1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1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1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1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14D"/>
                </a:solidFill>
                <a:latin typeface="+mn-lt"/>
              </a:defRPr>
            </a:lvl9pPr>
          </a:lstStyle>
          <a:p>
            <a:r>
              <a:rPr lang="en-GB" sz="2000" i="1" kern="0" dirty="0" smtClean="0"/>
              <a:t>Pro tip: avoid fire. Really.</a:t>
            </a:r>
            <a:endParaRPr lang="en-GB" sz="2000" i="1" kern="0" dirty="0"/>
          </a:p>
        </p:txBody>
      </p:sp>
    </p:spTree>
    <p:extLst>
      <p:ext uri="{BB962C8B-B14F-4D97-AF65-F5344CB8AC3E}">
        <p14:creationId xmlns:p14="http://schemas.microsoft.com/office/powerpoint/2010/main" val="19926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Sure!</a:t>
            </a:r>
          </a:p>
          <a:p>
            <a:r>
              <a:rPr lang="en-GB" dirty="0" smtClean="0"/>
              <a:t>DNA is a very long molecule made of of just 4 “base pairs” (atomic sequences), denoted T, G, A and C</a:t>
            </a:r>
          </a:p>
          <a:p>
            <a:pPr lvl="1"/>
            <a:r>
              <a:rPr lang="en-GB" dirty="0" smtClean="0"/>
              <a:t>Can encode binary data using, </a:t>
            </a:r>
            <a:r>
              <a:rPr lang="en-GB" dirty="0" err="1" smtClean="0"/>
              <a:t>eg</a:t>
            </a:r>
            <a:r>
              <a:rPr lang="en-GB" dirty="0" smtClean="0"/>
              <a:t>. T,G = 1 &amp; A,C = 0</a:t>
            </a:r>
          </a:p>
          <a:p>
            <a:pPr lvl="1"/>
            <a:r>
              <a:rPr lang="en-GB" dirty="0" smtClean="0"/>
              <a:t>So 161 = 10100001 = TAGCAACT (for example)</a:t>
            </a:r>
          </a:p>
          <a:p>
            <a:r>
              <a:rPr lang="en-GB" dirty="0"/>
              <a:t>It’s slow and </a:t>
            </a:r>
            <a:r>
              <a:rPr lang="en-GB" dirty="0" smtClean="0"/>
              <a:t>expensive:</a:t>
            </a:r>
          </a:p>
          <a:p>
            <a:pPr lvl="1"/>
            <a:r>
              <a:rPr lang="en-GB" dirty="0" smtClean="0"/>
              <a:t>Encoding = synthesising artificial DNA</a:t>
            </a:r>
          </a:p>
          <a:p>
            <a:pPr lvl="2"/>
            <a:r>
              <a:rPr lang="en-GB" dirty="0" smtClean="0"/>
              <a:t>which takes days and costs $10,000 per MB</a:t>
            </a:r>
          </a:p>
          <a:p>
            <a:pPr lvl="1"/>
            <a:r>
              <a:rPr lang="en-GB" dirty="0" smtClean="0"/>
              <a:t>Decoding = sequencing it</a:t>
            </a:r>
          </a:p>
          <a:p>
            <a:pPr lvl="2"/>
            <a:r>
              <a:rPr lang="en-GB" dirty="0" smtClean="0"/>
              <a:t>which takes hours and costs $100 per MB</a:t>
            </a:r>
          </a:p>
          <a:p>
            <a:r>
              <a:rPr lang="en-GB" dirty="0" smtClean="0"/>
              <a:t>But it’s </a:t>
            </a:r>
            <a:r>
              <a:rPr lang="en-GB" i="1" dirty="0" smtClean="0"/>
              <a:t>very</a:t>
            </a:r>
            <a:r>
              <a:rPr lang="en-GB" dirty="0" smtClean="0"/>
              <a:t> </a:t>
            </a:r>
            <a:r>
              <a:rPr lang="en-GB" dirty="0"/>
              <a:t>dense and </a:t>
            </a:r>
            <a:r>
              <a:rPr lang="en-GB" i="1" dirty="0"/>
              <a:t>very</a:t>
            </a:r>
            <a:r>
              <a:rPr lang="en-GB" dirty="0"/>
              <a:t> durable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3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1 gram of DNA can store 700 TB data for 100,000 years in a cupboard*</a:t>
            </a:r>
          </a:p>
          <a:p>
            <a:r>
              <a:rPr lang="en-GB" dirty="0" smtClean="0"/>
              <a:t>Using 3 TB hard </a:t>
            </a:r>
            <a:r>
              <a:rPr lang="en-GB" dirty="0"/>
              <a:t>drives </a:t>
            </a:r>
            <a:r>
              <a:rPr lang="en-GB" dirty="0" smtClean="0"/>
              <a:t>you’d </a:t>
            </a:r>
            <a:r>
              <a:rPr lang="en-GB" dirty="0"/>
              <a:t>need </a:t>
            </a:r>
            <a:r>
              <a:rPr lang="en-GB" dirty="0" smtClean="0"/>
              <a:t>233 of them</a:t>
            </a:r>
            <a:endParaRPr lang="en-GB" dirty="0"/>
          </a:p>
          <a:p>
            <a:pPr lvl="1"/>
            <a:r>
              <a:rPr lang="en-GB" dirty="0" smtClean="0"/>
              <a:t>which would weigh </a:t>
            </a:r>
            <a:r>
              <a:rPr lang="en-GB" dirty="0"/>
              <a:t>151 </a:t>
            </a:r>
            <a:r>
              <a:rPr lang="en-GB" dirty="0" smtClean="0"/>
              <a:t>kilograms, 151,000 times heavier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nd which might last 20 years, if you’re lucky</a:t>
            </a:r>
          </a:p>
          <a:p>
            <a:r>
              <a:rPr lang="en-GB" dirty="0" smtClean="0"/>
              <a:t>Costs of synthetic DNA are also falling rapidly</a:t>
            </a:r>
          </a:p>
          <a:p>
            <a:endParaRPr lang="en-GB" dirty="0" smtClean="0"/>
          </a:p>
          <a:p>
            <a:r>
              <a:rPr lang="en-GB" dirty="0" smtClean="0"/>
              <a:t>* See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* Church</a:t>
            </a:r>
            <a:r>
              <a:rPr lang="en-GB" dirty="0"/>
              <a:t>, </a:t>
            </a:r>
            <a:r>
              <a:rPr lang="en-GB" dirty="0" err="1"/>
              <a:t>Gao</a:t>
            </a:r>
            <a:r>
              <a:rPr lang="en-GB" dirty="0"/>
              <a:t>, </a:t>
            </a:r>
            <a:r>
              <a:rPr lang="en-GB" dirty="0" err="1"/>
              <a:t>Kosuri</a:t>
            </a:r>
            <a:r>
              <a:rPr lang="en-GB" dirty="0"/>
              <a:t>, Harvard Medical School</a:t>
            </a:r>
          </a:p>
          <a:p>
            <a:pPr lvl="2"/>
            <a:r>
              <a:rPr lang="en-GB" dirty="0"/>
              <a:t>http://</a:t>
            </a:r>
            <a:r>
              <a:rPr lang="en-GB" dirty="0" err="1"/>
              <a:t>www.sciencemag.org</a:t>
            </a:r>
            <a:r>
              <a:rPr lang="en-GB" dirty="0"/>
              <a:t>/content/337/6102/1628.abstract</a:t>
            </a:r>
          </a:p>
          <a:p>
            <a:pPr lvl="1"/>
            <a:r>
              <a:rPr lang="en-GB" dirty="0"/>
              <a:t>Birney, Goldman et al, European Bioinformatics Institute</a:t>
            </a:r>
          </a:p>
          <a:p>
            <a:pPr lvl="2"/>
            <a:r>
              <a:rPr lang="en-GB" dirty="0"/>
              <a:t>http://</a:t>
            </a:r>
            <a:r>
              <a:rPr lang="en-GB" dirty="0" err="1"/>
              <a:t>www.nature.com</a:t>
            </a:r>
            <a:r>
              <a:rPr lang="en-GB" dirty="0"/>
              <a:t>/nature/journal/v494/n7435/full/nature11875.html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1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28600" y="117144"/>
            <a:ext cx="7162800" cy="54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2800" dirty="0" smtClean="0">
                <a:latin typeface="Arial" charset="0"/>
              </a:rPr>
              <a:t>World’s </a:t>
            </a:r>
            <a:r>
              <a:rPr lang="en-GB" altLang="en-US" sz="2800" dirty="0">
                <a:latin typeface="Arial" charset="0"/>
              </a:rPr>
              <a:t>technological installed capacity to store </a:t>
            </a:r>
            <a:r>
              <a:rPr lang="en-GB" altLang="en-US" sz="2800" dirty="0" smtClean="0">
                <a:latin typeface="Arial" charset="0"/>
              </a:rPr>
              <a:t>information</a:t>
            </a:r>
            <a:endParaRPr lang="en-GB" altLang="en-US" sz="2800" dirty="0"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7035"/>
            <a:ext cx="7823133" cy="523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5840" y="6321336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1100" b="1" dirty="0">
                <a:latin typeface="Arial" charset="0"/>
              </a:rPr>
              <a:t>M Hilbert, and P </a:t>
            </a:r>
            <a:r>
              <a:rPr lang="en-GB" altLang="en-US" sz="1100" b="1" dirty="0" err="1">
                <a:latin typeface="Arial" charset="0"/>
              </a:rPr>
              <a:t>López</a:t>
            </a:r>
            <a:r>
              <a:rPr lang="en-GB" altLang="en-US" sz="1100" b="1" dirty="0">
                <a:latin typeface="Arial" charset="0"/>
              </a:rPr>
              <a:t> Science 2011;332:60-65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900">
                <a:latin typeface="Arial" charset="0"/>
              </a:rPr>
              <a:t>Published by AAAS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77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preservation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38" y="990600"/>
            <a:ext cx="8793162" cy="4963180"/>
          </a:xfrm>
        </p:spPr>
        <p:txBody>
          <a:bodyPr/>
          <a:lstStyle/>
          <a:p>
            <a:r>
              <a:rPr lang="en-GB" dirty="0" smtClean="0"/>
              <a:t>So, everything is digital</a:t>
            </a:r>
          </a:p>
          <a:p>
            <a:r>
              <a:rPr lang="en-GB" dirty="0" smtClean="0"/>
              <a:t>Everything is stored on HDD, tape, or flash/solid state</a:t>
            </a:r>
          </a:p>
          <a:p>
            <a:r>
              <a:rPr lang="en-GB" dirty="0" smtClean="0"/>
              <a:t>How reliable is HDD storage?</a:t>
            </a:r>
          </a:p>
          <a:p>
            <a:r>
              <a:rPr lang="en-GB" dirty="0" smtClean="0"/>
              <a:t>A 2007 study at CMU* suggested annual replacement rates (ARR) of 1% (best cases) to 13% (worst cases)</a:t>
            </a:r>
          </a:p>
          <a:p>
            <a:pPr lvl="1"/>
            <a:r>
              <a:rPr lang="en-GB" dirty="0" smtClean="0"/>
              <a:t>Today’s picture is pretty much the same</a:t>
            </a:r>
          </a:p>
          <a:p>
            <a:r>
              <a:rPr lang="en-GB" dirty="0" smtClean="0"/>
              <a:t>This means: in an array of 100 3½” 1 TB HDDs, </a:t>
            </a:r>
            <a:r>
              <a:rPr lang="en-GB" i="1" dirty="0" smtClean="0"/>
              <a:t>at least </a:t>
            </a:r>
            <a:r>
              <a:rPr lang="en-GB" dirty="0" smtClean="0"/>
              <a:t>1 will fail every year</a:t>
            </a:r>
          </a:p>
          <a:p>
            <a:pPr lvl="1"/>
            <a:r>
              <a:rPr lang="en-GB" dirty="0" smtClean="0"/>
              <a:t>You should expect to lose TBs of data per year!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5953780"/>
            <a:ext cx="762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rgbClr val="00114D"/>
                </a:solidFill>
              </a:rPr>
              <a:t>*</a:t>
            </a:r>
            <a:r>
              <a:rPr lang="en-GB" sz="1400" dirty="0">
                <a:solidFill>
                  <a:srgbClr val="00114D"/>
                </a:solidFill>
              </a:rPr>
              <a:t> Schroeder, B; Gibson, G: </a:t>
            </a:r>
            <a:r>
              <a:rPr lang="en-GB" sz="1400" i="1" dirty="0">
                <a:solidFill>
                  <a:srgbClr val="00114D"/>
                </a:solidFill>
              </a:rPr>
              <a:t>Disk failures in the real world: What does an MTTF of 1,000,000 hours mean to </a:t>
            </a:r>
            <a:r>
              <a:rPr lang="en-GB" sz="1400" i="1" dirty="0" smtClean="0">
                <a:solidFill>
                  <a:srgbClr val="00114D"/>
                </a:solidFill>
              </a:rPr>
              <a:t>you? </a:t>
            </a:r>
            <a:r>
              <a:rPr lang="en-GB" sz="1400" dirty="0" smtClean="0">
                <a:solidFill>
                  <a:srgbClr val="00114D"/>
                </a:solidFill>
              </a:rPr>
              <a:t>5th </a:t>
            </a:r>
            <a:r>
              <a:rPr lang="en-GB" sz="1400" dirty="0">
                <a:solidFill>
                  <a:srgbClr val="00114D"/>
                </a:solidFill>
              </a:rPr>
              <a:t>USENIX Conference on File and Storage </a:t>
            </a:r>
            <a:r>
              <a:rPr lang="en-GB" sz="1400" dirty="0" smtClean="0">
                <a:solidFill>
                  <a:srgbClr val="00114D"/>
                </a:solidFill>
              </a:rPr>
              <a:t>Technologies</a:t>
            </a:r>
            <a:endParaRPr lang="en-GB" sz="1400" dirty="0">
              <a:solidFill>
                <a:srgbClr val="0011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C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PC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EPC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C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C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C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C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C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C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C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C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C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C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C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RDA</Template>
  <TotalTime>9617</TotalTime>
  <Words>2004</Words>
  <Application>Microsoft Macintosh PowerPoint</Application>
  <PresentationFormat>On-screen Show (4:3)</PresentationFormat>
  <Paragraphs>377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msgothic</vt:lpstr>
      <vt:lpstr>Times</vt:lpstr>
      <vt:lpstr>Wingdings</vt:lpstr>
      <vt:lpstr>EPCC</vt:lpstr>
      <vt:lpstr>Archiving and Preservation</vt:lpstr>
      <vt:lpstr>Course outline</vt:lpstr>
      <vt:lpstr>Preservation in the data lifecycle</vt:lpstr>
      <vt:lpstr>Why preserve data?</vt:lpstr>
      <vt:lpstr>Preservation media</vt:lpstr>
      <vt:lpstr>DNA?</vt:lpstr>
      <vt:lpstr>DNA!</vt:lpstr>
      <vt:lpstr>PowerPoint Presentation</vt:lpstr>
      <vt:lpstr>Digital preservation strategies</vt:lpstr>
      <vt:lpstr>Replication, replication, replication</vt:lpstr>
      <vt:lpstr>A systematic approach to archiving</vt:lpstr>
      <vt:lpstr>The OAIS reference model</vt:lpstr>
      <vt:lpstr>Not just for digital libraries</vt:lpstr>
      <vt:lpstr>OAIS Information Packages</vt:lpstr>
      <vt:lpstr>The OAIS reference model</vt:lpstr>
      <vt:lpstr>The OAIS reference model</vt:lpstr>
      <vt:lpstr>The OAIS reference model</vt:lpstr>
      <vt:lpstr>The OAIS reference model</vt:lpstr>
      <vt:lpstr>The OAIS reference model</vt:lpstr>
      <vt:lpstr>The OAIS reference model</vt:lpstr>
      <vt:lpstr>Using OAIS in data management</vt:lpstr>
      <vt:lpstr>Repository techs: DSpace</vt:lpstr>
      <vt:lpstr>Repository techs: Fedora Repository</vt:lpstr>
      <vt:lpstr>When OAIS isn’t enough</vt:lpstr>
      <vt:lpstr>Distributed &amp; unmanaged archiving</vt:lpstr>
      <vt:lpstr>Summary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rmb</dc:creator>
  <cp:lastModifiedBy>DELARGY Karl</cp:lastModifiedBy>
  <cp:revision>415</cp:revision>
  <dcterms:created xsi:type="dcterms:W3CDTF">2006-08-16T00:00:00Z</dcterms:created>
  <dcterms:modified xsi:type="dcterms:W3CDTF">2016-01-14T19:58:18Z</dcterms:modified>
</cp:coreProperties>
</file>