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erriweather-regular.fntdata"/><Relationship Id="rId21" Type="http://schemas.openxmlformats.org/officeDocument/2006/relationships/font" Target="fonts/Robot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4ea6fb6a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g64ea6fb6ae_1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f5d3d91c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f5d3d91c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4ea6fb6ae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64ea6fb6ae_1_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4ea6fb6ae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64ea6fb6ae_1_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4ea6fb6a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64ea6fb6ae_1_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4ea6fb6ae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g64ea6fb6ae_1_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f59d90a6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f59d90a6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533a7dea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533a7dea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533a7dea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533a7dea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533a7dea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533a7dea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54b2e2df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54b2e2df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6f59d90a6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f59d90a6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0" name="Shape 60"/>
        <p:cNvGrpSpPr/>
        <p:nvPr/>
      </p:nvGrpSpPr>
      <p:grpSpPr>
        <a:xfrm>
          <a:off x="0" y="0"/>
          <a:ext cx="0" cy="0"/>
          <a:chOff x="0" y="0"/>
          <a:chExt cx="0" cy="0"/>
        </a:xfrm>
      </p:grpSpPr>
      <p:sp>
        <p:nvSpPr>
          <p:cNvPr id="61" name="Google Shape;6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SzPts val="1100"/>
              <a:buNone/>
              <a:defRPr sz="1100"/>
            </a:lvl1pPr>
            <a:lvl2pPr lvl="1" rtl="0" algn="l">
              <a:lnSpc>
                <a:spcPct val="90000"/>
              </a:lnSpc>
              <a:spcBef>
                <a:spcPts val="0"/>
              </a:spcBef>
              <a:spcAft>
                <a:spcPts val="0"/>
              </a:spcAft>
              <a:buSzPts val="1100"/>
              <a:buNone/>
              <a:defRPr sz="1100"/>
            </a:lvl2pPr>
            <a:lvl3pPr lvl="2" rtl="0" algn="l">
              <a:lnSpc>
                <a:spcPct val="90000"/>
              </a:lnSpc>
              <a:spcBef>
                <a:spcPts val="0"/>
              </a:spcBef>
              <a:spcAft>
                <a:spcPts val="0"/>
              </a:spcAft>
              <a:buSzPts val="1100"/>
              <a:buNone/>
              <a:defRPr sz="1100"/>
            </a:lvl3pPr>
            <a:lvl4pPr lvl="3" rtl="0" algn="l">
              <a:lnSpc>
                <a:spcPct val="90000"/>
              </a:lnSpc>
              <a:spcBef>
                <a:spcPts val="0"/>
              </a:spcBef>
              <a:spcAft>
                <a:spcPts val="0"/>
              </a:spcAft>
              <a:buSzPts val="1100"/>
              <a:buNone/>
              <a:defRPr sz="1100"/>
            </a:lvl4pPr>
            <a:lvl5pPr lvl="4" rtl="0" algn="l">
              <a:lnSpc>
                <a:spcPct val="90000"/>
              </a:lnSpc>
              <a:spcBef>
                <a:spcPts val="0"/>
              </a:spcBef>
              <a:spcAft>
                <a:spcPts val="0"/>
              </a:spcAft>
              <a:buSzPts val="1100"/>
              <a:buNone/>
              <a:defRPr sz="1100"/>
            </a:lvl5pPr>
            <a:lvl6pPr lvl="5" rtl="0" algn="l">
              <a:lnSpc>
                <a:spcPct val="90000"/>
              </a:lnSpc>
              <a:spcBef>
                <a:spcPts val="0"/>
              </a:spcBef>
              <a:spcAft>
                <a:spcPts val="0"/>
              </a:spcAft>
              <a:buSzPts val="1100"/>
              <a:buNone/>
              <a:defRPr sz="1100"/>
            </a:lvl6pPr>
            <a:lvl7pPr lvl="6" rtl="0" algn="l">
              <a:lnSpc>
                <a:spcPct val="90000"/>
              </a:lnSpc>
              <a:spcBef>
                <a:spcPts val="0"/>
              </a:spcBef>
              <a:spcAft>
                <a:spcPts val="0"/>
              </a:spcAft>
              <a:buSzPts val="1100"/>
              <a:buNone/>
              <a:defRPr sz="1100"/>
            </a:lvl7pPr>
            <a:lvl8pPr lvl="7" rtl="0" algn="l">
              <a:lnSpc>
                <a:spcPct val="90000"/>
              </a:lnSpc>
              <a:spcBef>
                <a:spcPts val="0"/>
              </a:spcBef>
              <a:spcAft>
                <a:spcPts val="0"/>
              </a:spcAft>
              <a:buSzPts val="1100"/>
              <a:buNone/>
              <a:defRPr sz="1100"/>
            </a:lvl8pPr>
            <a:lvl9pPr lvl="8" rtl="0" algn="l">
              <a:lnSpc>
                <a:spcPct val="90000"/>
              </a:lnSpc>
              <a:spcBef>
                <a:spcPts val="0"/>
              </a:spcBef>
              <a:spcAft>
                <a:spcPts val="0"/>
              </a:spcAft>
              <a:buSzPts val="1100"/>
              <a:buNone/>
              <a:defRPr sz="1100"/>
            </a:lvl9pPr>
          </a:lstStyle>
          <a:p/>
        </p:txBody>
      </p:sp>
      <p:sp>
        <p:nvSpPr>
          <p:cNvPr id="62" name="Google Shape;6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1600"/>
              </a:spcBef>
              <a:spcAft>
                <a:spcPts val="0"/>
              </a:spcAft>
              <a:buClr>
                <a:schemeClr val="dk1"/>
              </a:buClr>
              <a:buSzPts val="1400"/>
              <a:buChar char="●"/>
              <a:defRPr sz="1100"/>
            </a:lvl7pPr>
            <a:lvl8pPr indent="-317500" lvl="7" marL="3657600" rtl="0" algn="l">
              <a:lnSpc>
                <a:spcPct val="90000"/>
              </a:lnSpc>
              <a:spcBef>
                <a:spcPts val="1600"/>
              </a:spcBef>
              <a:spcAft>
                <a:spcPts val="0"/>
              </a:spcAft>
              <a:buClr>
                <a:schemeClr val="dk1"/>
              </a:buClr>
              <a:buSzPts val="1400"/>
              <a:buChar char="○"/>
              <a:defRPr sz="1100"/>
            </a:lvl8pPr>
            <a:lvl9pPr indent="-317500" lvl="8" marL="4114800" rtl="0" algn="l">
              <a:lnSpc>
                <a:spcPct val="90000"/>
              </a:lnSpc>
              <a:spcBef>
                <a:spcPts val="1600"/>
              </a:spcBef>
              <a:spcAft>
                <a:spcPts val="1600"/>
              </a:spcAft>
              <a:buClr>
                <a:schemeClr val="dk1"/>
              </a:buClr>
              <a:buSzPts val="1400"/>
              <a:buChar char="■"/>
              <a:defRPr sz="1100"/>
            </a:lvl9pPr>
          </a:lstStyle>
          <a:p/>
        </p:txBody>
      </p:sp>
      <p:sp>
        <p:nvSpPr>
          <p:cNvPr id="63" name="Google Shape;6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900">
                <a:solidFill>
                  <a:srgbClr val="898989"/>
                </a:solidFill>
              </a:defRPr>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64" name="Google Shape;6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65" name="Google Shape;6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1100">
              <a:solidFill>
                <a:schemeClr val="dk2"/>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ctrTitle"/>
          </p:nvPr>
        </p:nvSpPr>
        <p:spPr>
          <a:xfrm>
            <a:off x="1143000" y="528875"/>
            <a:ext cx="6858000" cy="8928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4500"/>
              <a:buFont typeface="Calibri"/>
              <a:buNone/>
            </a:pPr>
            <a:r>
              <a:rPr b="0" i="0" lang="en" sz="4500" u="none">
                <a:solidFill>
                  <a:schemeClr val="dk1"/>
                </a:solidFill>
                <a:latin typeface="Calibri"/>
                <a:ea typeface="Calibri"/>
                <a:cs typeface="Calibri"/>
                <a:sym typeface="Calibri"/>
              </a:rPr>
              <a:t>ENSE 374, Milestone 2</a:t>
            </a:r>
            <a:endParaRPr sz="1100"/>
          </a:p>
        </p:txBody>
      </p:sp>
      <p:sp>
        <p:nvSpPr>
          <p:cNvPr id="71" name="Google Shape;71;p14"/>
          <p:cNvSpPr txBox="1"/>
          <p:nvPr>
            <p:ph idx="1" type="subTitle"/>
          </p:nvPr>
        </p:nvSpPr>
        <p:spPr>
          <a:xfrm>
            <a:off x="1143000" y="1546353"/>
            <a:ext cx="6858000" cy="12417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1800"/>
              <a:buNone/>
            </a:pPr>
            <a:r>
              <a:rPr lang="en" sz="1800">
                <a:solidFill>
                  <a:schemeClr val="dk1"/>
                </a:solidFill>
                <a:latin typeface="Calibri"/>
                <a:ea typeface="Calibri"/>
                <a:cs typeface="Calibri"/>
                <a:sym typeface="Calibri"/>
              </a:rPr>
              <a:t>Team Explore The World</a:t>
            </a:r>
            <a:endParaRPr sz="1100"/>
          </a:p>
          <a:p>
            <a:pPr indent="0" lvl="0" marL="0" rtl="0" algn="ctr">
              <a:lnSpc>
                <a:spcPct val="90000"/>
              </a:lnSpc>
              <a:spcBef>
                <a:spcPts val="800"/>
              </a:spcBef>
              <a:spcAft>
                <a:spcPts val="0"/>
              </a:spcAft>
              <a:buClr>
                <a:schemeClr val="dk1"/>
              </a:buClr>
              <a:buSzPts val="1800"/>
              <a:buNone/>
            </a:pPr>
            <a:r>
              <a:rPr lang="en" sz="1800">
                <a:solidFill>
                  <a:schemeClr val="dk1"/>
                </a:solidFill>
                <a:latin typeface="Calibri"/>
                <a:ea typeface="Calibri"/>
                <a:cs typeface="Calibri"/>
                <a:sym typeface="Calibri"/>
              </a:rPr>
              <a:t>Mohamed Bashir, Karlee Fidek, Rishabh Prasad</a:t>
            </a:r>
            <a:endParaRPr sz="1100"/>
          </a:p>
          <a:p>
            <a:pPr indent="0" lvl="0" marL="0" rtl="0" algn="ctr">
              <a:lnSpc>
                <a:spcPct val="90000"/>
              </a:lnSpc>
              <a:spcBef>
                <a:spcPts val="800"/>
              </a:spcBef>
              <a:spcAft>
                <a:spcPts val="0"/>
              </a:spcAft>
              <a:buClr>
                <a:schemeClr val="dk1"/>
              </a:buClr>
              <a:buSzPts val="1800"/>
              <a:buNone/>
            </a:pPr>
            <a:r>
              <a:rPr lang="en" sz="1800">
                <a:solidFill>
                  <a:schemeClr val="dk1"/>
                </a:solidFill>
                <a:latin typeface="Calibri"/>
                <a:ea typeface="Calibri"/>
                <a:cs typeface="Calibri"/>
                <a:sym typeface="Calibri"/>
              </a:rPr>
              <a:t>October 23, 2019</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Activity State</a:t>
            </a:r>
            <a:r>
              <a:rPr lang="en"/>
              <a:t> Diagram</a:t>
            </a:r>
            <a:endParaRPr/>
          </a:p>
        </p:txBody>
      </p:sp>
      <p:sp>
        <p:nvSpPr>
          <p:cNvPr id="139" name="Google Shape;139;p23"/>
          <p:cNvSpPr txBox="1"/>
          <p:nvPr>
            <p:ph idx="4294967295" type="body"/>
          </p:nvPr>
        </p:nvSpPr>
        <p:spPr>
          <a:xfrm>
            <a:off x="235500" y="1793525"/>
            <a:ext cx="3127500" cy="3047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FFFFFF"/>
              </a:buClr>
              <a:buSzPts val="1400"/>
              <a:buChar char="●"/>
            </a:pPr>
            <a:r>
              <a:rPr lang="en" sz="1400">
                <a:solidFill>
                  <a:srgbClr val="FFFFFF"/>
                </a:solidFill>
              </a:rPr>
              <a:t>The user starts the Application</a:t>
            </a:r>
            <a:endParaRPr sz="1400">
              <a:solidFill>
                <a:srgbClr val="FFFFFF"/>
              </a:solidFill>
            </a:endParaRPr>
          </a:p>
          <a:p>
            <a:pPr indent="-317500" lvl="0" marL="457200" rtl="0" algn="l">
              <a:lnSpc>
                <a:spcPct val="150000"/>
              </a:lnSpc>
              <a:spcBef>
                <a:spcPts val="0"/>
              </a:spcBef>
              <a:spcAft>
                <a:spcPts val="0"/>
              </a:spcAft>
              <a:buClr>
                <a:srgbClr val="FFFFFF"/>
              </a:buClr>
              <a:buSzPts val="1400"/>
              <a:buChar char="●"/>
            </a:pPr>
            <a:r>
              <a:rPr lang="en" sz="1400">
                <a:solidFill>
                  <a:srgbClr val="FFFFFF"/>
                </a:solidFill>
              </a:rPr>
              <a:t>The user enters question details for example , choose a season to travel , interest/hobbies , etc</a:t>
            </a:r>
            <a:endParaRPr sz="1400">
              <a:solidFill>
                <a:srgbClr val="FFFFFF"/>
              </a:solidFill>
            </a:endParaRPr>
          </a:p>
          <a:p>
            <a:pPr indent="-317500" lvl="0" marL="457200" rtl="0" algn="l">
              <a:lnSpc>
                <a:spcPct val="150000"/>
              </a:lnSpc>
              <a:spcBef>
                <a:spcPts val="0"/>
              </a:spcBef>
              <a:spcAft>
                <a:spcPts val="0"/>
              </a:spcAft>
              <a:buClr>
                <a:srgbClr val="FFFFFF"/>
              </a:buClr>
              <a:buSzPts val="1400"/>
              <a:buChar char="●"/>
            </a:pPr>
            <a:r>
              <a:rPr lang="en" sz="1400">
                <a:solidFill>
                  <a:srgbClr val="FFFFFF"/>
                </a:solidFill>
              </a:rPr>
              <a:t>A recommendation location is shown to the user</a:t>
            </a:r>
            <a:endParaRPr sz="1400">
              <a:solidFill>
                <a:srgbClr val="FFFFFF"/>
              </a:solidFill>
            </a:endParaRPr>
          </a:p>
        </p:txBody>
      </p:sp>
      <p:pic>
        <p:nvPicPr>
          <p:cNvPr id="140" name="Google Shape;140;p23"/>
          <p:cNvPicPr preferRelativeResize="0"/>
          <p:nvPr/>
        </p:nvPicPr>
        <p:blipFill>
          <a:blip r:embed="rId3">
            <a:alphaModFix/>
          </a:blip>
          <a:stretch>
            <a:fillRect/>
          </a:stretch>
        </p:blipFill>
        <p:spPr>
          <a:xfrm>
            <a:off x="578300" y="1458125"/>
            <a:ext cx="7952199" cy="3461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4"/>
          <p:cNvSpPr txBox="1"/>
          <p:nvPr>
            <p:ph idx="4294967295"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i="0" lang="en" sz="3300" u="none">
                <a:latin typeface="Calibri"/>
                <a:ea typeface="Calibri"/>
                <a:cs typeface="Calibri"/>
                <a:sym typeface="Calibri"/>
              </a:rPr>
              <a:t>Requirements, Kanban &amp; GitHub review</a:t>
            </a:r>
            <a:endParaRPr sz="1100"/>
          </a:p>
        </p:txBody>
      </p:sp>
      <p:sp>
        <p:nvSpPr>
          <p:cNvPr id="146" name="Google Shape;146;p24"/>
          <p:cNvSpPr txBox="1"/>
          <p:nvPr>
            <p:ph idx="1" type="body"/>
          </p:nvPr>
        </p:nvSpPr>
        <p:spPr>
          <a:xfrm>
            <a:off x="616500" y="1268025"/>
            <a:ext cx="7979400" cy="3714000"/>
          </a:xfrm>
          <a:prstGeom prst="rect">
            <a:avLst/>
          </a:prstGeom>
          <a:noFill/>
          <a:ln>
            <a:noFill/>
          </a:ln>
        </p:spPr>
        <p:txBody>
          <a:bodyPr anchorCtr="0" anchor="t" bIns="34275" lIns="68575" spcFirstLastPara="1" rIns="68575" wrap="square" tIns="34275">
            <a:noAutofit/>
          </a:bodyPr>
          <a:lstStyle/>
          <a:p>
            <a:pPr indent="-171450" lvl="0" marL="177800" marR="0" rtl="0" algn="l">
              <a:lnSpc>
                <a:spcPct val="90000"/>
              </a:lnSpc>
              <a:spcBef>
                <a:spcPts val="0"/>
              </a:spcBef>
              <a:spcAft>
                <a:spcPts val="0"/>
              </a:spcAft>
              <a:buClr>
                <a:schemeClr val="dk1"/>
              </a:buClr>
              <a:buSzPts val="2100"/>
              <a:buFont typeface="Arial"/>
              <a:buChar char="•"/>
            </a:pPr>
            <a:r>
              <a:rPr lang="en" sz="2100">
                <a:solidFill>
                  <a:schemeClr val="dk1"/>
                </a:solidFill>
                <a:latin typeface="Calibri"/>
                <a:ea typeface="Calibri"/>
                <a:cs typeface="Calibri"/>
                <a:sym typeface="Calibri"/>
              </a:rPr>
              <a:t>R</a:t>
            </a:r>
            <a:r>
              <a:rPr b="0" i="0" lang="en" sz="2100" u="none" cap="none" strike="noStrike">
                <a:solidFill>
                  <a:schemeClr val="dk1"/>
                </a:solidFill>
                <a:latin typeface="Calibri"/>
                <a:ea typeface="Calibri"/>
                <a:cs typeface="Calibri"/>
                <a:sym typeface="Calibri"/>
              </a:rPr>
              <a:t>equirements document </a:t>
            </a:r>
            <a:endParaRPr sz="1100"/>
          </a:p>
          <a:p>
            <a:pPr indent="-171450" lvl="0" marL="177800" marR="0" rtl="0" algn="l">
              <a:lnSpc>
                <a:spcPct val="90000"/>
              </a:lnSpc>
              <a:spcBef>
                <a:spcPts val="800"/>
              </a:spcBef>
              <a:spcAft>
                <a:spcPts val="0"/>
              </a:spcAft>
              <a:buClr>
                <a:schemeClr val="dk1"/>
              </a:buClr>
              <a:buSzPts val="2100"/>
              <a:buFont typeface="Arial"/>
              <a:buChar char="•"/>
            </a:pPr>
            <a:r>
              <a:rPr lang="en" sz="2100">
                <a:solidFill>
                  <a:schemeClr val="dk1"/>
                </a:solidFill>
                <a:latin typeface="Calibri"/>
                <a:ea typeface="Calibri"/>
                <a:cs typeface="Calibri"/>
                <a:sym typeface="Calibri"/>
              </a:rPr>
              <a:t>U</a:t>
            </a:r>
            <a:r>
              <a:rPr b="0" i="0" lang="en" sz="2100" u="none" cap="none" strike="noStrike">
                <a:solidFill>
                  <a:schemeClr val="dk1"/>
                </a:solidFill>
                <a:latin typeface="Calibri"/>
                <a:ea typeface="Calibri"/>
                <a:cs typeface="Calibri"/>
                <a:sym typeface="Calibri"/>
              </a:rPr>
              <a:t>pdated Kanban</a:t>
            </a:r>
            <a:endParaRPr sz="1100"/>
          </a:p>
          <a:p>
            <a:pPr indent="-177800" lvl="1" marL="520700" marR="0" rtl="0" algn="l">
              <a:lnSpc>
                <a:spcPct val="90000"/>
              </a:lnSpc>
              <a:spcBef>
                <a:spcPts val="400"/>
              </a:spcBef>
              <a:spcAft>
                <a:spcPts val="0"/>
              </a:spcAft>
              <a:buClr>
                <a:schemeClr val="dk1"/>
              </a:buClr>
              <a:buSzPts val="1800"/>
              <a:buFont typeface="Arial"/>
              <a:buChar char="•"/>
            </a:pPr>
            <a:r>
              <a:rPr lang="en" sz="1800">
                <a:solidFill>
                  <a:schemeClr val="dk1"/>
                </a:solidFill>
                <a:latin typeface="Calibri"/>
                <a:ea typeface="Calibri"/>
                <a:cs typeface="Calibri"/>
                <a:sym typeface="Calibri"/>
              </a:rPr>
              <a:t>A</a:t>
            </a:r>
            <a:r>
              <a:rPr b="0" i="0" lang="en" sz="1800" u="none" cap="none" strike="noStrike">
                <a:solidFill>
                  <a:schemeClr val="dk1"/>
                </a:solidFill>
                <a:latin typeface="Calibri"/>
                <a:ea typeface="Calibri"/>
                <a:cs typeface="Calibri"/>
                <a:sym typeface="Calibri"/>
              </a:rPr>
              <a:t>ddition/change/movement of user stories</a:t>
            </a:r>
            <a:endParaRPr sz="1100"/>
          </a:p>
          <a:p>
            <a:pPr indent="-177800" lvl="1" marL="520700" marR="0" rtl="0" algn="l">
              <a:lnSpc>
                <a:spcPct val="90000"/>
              </a:lnSpc>
              <a:spcBef>
                <a:spcPts val="4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MVP-1</a:t>
            </a:r>
            <a:endParaRPr sz="1500">
              <a:solidFill>
                <a:schemeClr val="dk1"/>
              </a:solidFill>
              <a:latin typeface="Calibri"/>
              <a:ea typeface="Calibri"/>
              <a:cs typeface="Calibri"/>
              <a:sym typeface="Calibri"/>
            </a:endParaRPr>
          </a:p>
          <a:p>
            <a:pPr indent="-171450" lvl="2" marL="863600" marR="0" rtl="0" algn="l">
              <a:lnSpc>
                <a:spcPct val="90000"/>
              </a:lnSpc>
              <a:spcBef>
                <a:spcPts val="40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Keep it simple and get one or two preference inputs linking to locations</a:t>
            </a:r>
            <a:endParaRPr sz="1500">
              <a:solidFill>
                <a:schemeClr val="dk1"/>
              </a:solidFill>
              <a:latin typeface="Calibri"/>
              <a:ea typeface="Calibri"/>
              <a:cs typeface="Calibri"/>
              <a:sym typeface="Calibri"/>
            </a:endParaRPr>
          </a:p>
          <a:p>
            <a:pPr indent="-171450" lvl="2" marL="863600" marR="0" rtl="0" algn="l">
              <a:lnSpc>
                <a:spcPct val="90000"/>
              </a:lnSpc>
              <a:spcBef>
                <a:spcPts val="40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Envisioned Barrier: Finding the best way to link preferences to locations</a:t>
            </a:r>
            <a:endParaRPr sz="1500">
              <a:solidFill>
                <a:schemeClr val="dk1"/>
              </a:solidFill>
              <a:latin typeface="Calibri"/>
              <a:ea typeface="Calibri"/>
              <a:cs typeface="Calibri"/>
              <a:sym typeface="Calibri"/>
            </a:endParaRP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GitHub</a:t>
            </a:r>
            <a:endParaRPr sz="1100"/>
          </a:p>
          <a:p>
            <a:pPr indent="-177800" lvl="1" marL="520700" marR="0" rtl="0" algn="l">
              <a:lnSpc>
                <a:spcPct val="90000"/>
              </a:lnSpc>
              <a:spcBef>
                <a:spcPts val="400"/>
              </a:spcBef>
              <a:spcAft>
                <a:spcPts val="0"/>
              </a:spcAft>
              <a:buClr>
                <a:schemeClr val="dk1"/>
              </a:buClr>
              <a:buSzPts val="1800"/>
              <a:buFont typeface="Arial"/>
              <a:buChar char="•"/>
            </a:pPr>
            <a:r>
              <a:rPr lang="en" sz="1800">
                <a:solidFill>
                  <a:schemeClr val="dk1"/>
                </a:solidFill>
                <a:latin typeface="Calibri"/>
                <a:ea typeface="Calibri"/>
                <a:cs typeface="Calibri"/>
                <a:sym typeface="Calibri"/>
              </a:rPr>
              <a:t>F</a:t>
            </a:r>
            <a:r>
              <a:rPr b="0" i="0" lang="en" sz="1800" u="none" cap="none" strike="noStrike">
                <a:solidFill>
                  <a:schemeClr val="dk1"/>
                </a:solidFill>
                <a:latin typeface="Calibri"/>
                <a:ea typeface="Calibri"/>
                <a:cs typeface="Calibri"/>
                <a:sym typeface="Calibri"/>
              </a:rPr>
              <a:t>iles structure</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25" y="500925"/>
            <a:ext cx="8520600" cy="623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0" i="0" lang="en" sz="3300" u="none">
                <a:latin typeface="Calibri"/>
                <a:ea typeface="Calibri"/>
                <a:cs typeface="Calibri"/>
                <a:sym typeface="Calibri"/>
              </a:rPr>
              <a:t>Group reflection</a:t>
            </a:r>
            <a:endParaRPr sz="1100"/>
          </a:p>
        </p:txBody>
      </p:sp>
      <p:sp>
        <p:nvSpPr>
          <p:cNvPr id="152" name="Google Shape;152;p25"/>
          <p:cNvSpPr txBox="1"/>
          <p:nvPr>
            <p:ph idx="4294967295" type="body"/>
          </p:nvPr>
        </p:nvSpPr>
        <p:spPr>
          <a:xfrm>
            <a:off x="628650" y="1369226"/>
            <a:ext cx="7886700" cy="3554100"/>
          </a:xfrm>
          <a:prstGeom prst="rect">
            <a:avLst/>
          </a:prstGeom>
          <a:noFill/>
          <a:ln>
            <a:noFill/>
          </a:ln>
        </p:spPr>
        <p:txBody>
          <a:bodyPr anchorCtr="0" anchor="t" bIns="34275" lIns="68575" spcFirstLastPara="1" rIns="68575" wrap="square" tIns="34275">
            <a:noAutofit/>
          </a:bodyPr>
          <a:lstStyle/>
          <a:p>
            <a:pPr indent="-171450" lvl="0" marL="177800" marR="0" rtl="0" algn="l">
              <a:lnSpc>
                <a:spcPct val="80000"/>
              </a:lnSpc>
              <a:spcBef>
                <a:spcPts val="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How did you feel about this milestone? </a:t>
            </a:r>
            <a:endParaRPr sz="1100"/>
          </a:p>
          <a:p>
            <a:pPr indent="-152400" lvl="1" marL="520700" marR="0" rtl="0" algn="l">
              <a:lnSpc>
                <a:spcPct val="80000"/>
              </a:lnSpc>
              <a:spcBef>
                <a:spcPts val="400"/>
              </a:spcBef>
              <a:spcAft>
                <a:spcPts val="0"/>
              </a:spcAft>
              <a:buClr>
                <a:schemeClr val="dk1"/>
              </a:buClr>
              <a:buSzPts val="1400"/>
              <a:buFont typeface="Arial"/>
              <a:buChar char="•"/>
            </a:pPr>
            <a:r>
              <a:rPr lang="en" sz="1400"/>
              <a:t>It helped build a structure for the application, discover issues in our plan, as well as created a better understanding of how the application will perform</a:t>
            </a:r>
            <a:endParaRPr sz="1400"/>
          </a:p>
          <a:p>
            <a:pPr indent="-171450" lvl="0" marL="177800" marR="0" rtl="0" algn="l">
              <a:lnSpc>
                <a:spcPct val="8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What did you learn about yourself as you collaborated and worked through this milestone?</a:t>
            </a:r>
            <a:endParaRPr sz="1100"/>
          </a:p>
          <a:p>
            <a:pPr indent="-152400" lvl="1" marL="520700" marR="0" rtl="0" algn="l">
              <a:lnSpc>
                <a:spcPct val="80000"/>
              </a:lnSpc>
              <a:spcBef>
                <a:spcPts val="400"/>
              </a:spcBef>
              <a:spcAft>
                <a:spcPts val="0"/>
              </a:spcAft>
              <a:buClr>
                <a:schemeClr val="dk1"/>
              </a:buClr>
              <a:buSzPts val="1400"/>
              <a:buChar char="•"/>
            </a:pPr>
            <a:r>
              <a:rPr lang="en" sz="1400">
                <a:solidFill>
                  <a:schemeClr val="dk1"/>
                </a:solidFill>
              </a:rPr>
              <a:t>We work well together. As one person falls behind, the others help to make adjustments so they job can be accomplished timely.</a:t>
            </a:r>
            <a:endParaRPr sz="1400">
              <a:solidFill>
                <a:schemeClr val="dk1"/>
              </a:solidFill>
            </a:endParaRPr>
          </a:p>
          <a:p>
            <a:pPr indent="-171450" lvl="0" marL="177800" marR="0" rtl="0" algn="l">
              <a:lnSpc>
                <a:spcPct val="8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How will you use what you have learned going forward?</a:t>
            </a:r>
            <a:endParaRPr sz="1100"/>
          </a:p>
          <a:p>
            <a:pPr indent="-152400" lvl="1" marL="520700" rtl="0" algn="l">
              <a:lnSpc>
                <a:spcPct val="80000"/>
              </a:lnSpc>
              <a:spcBef>
                <a:spcPts val="400"/>
              </a:spcBef>
              <a:spcAft>
                <a:spcPts val="0"/>
              </a:spcAft>
              <a:buClr>
                <a:schemeClr val="dk1"/>
              </a:buClr>
              <a:buSzPts val="1400"/>
              <a:buChar char="•"/>
            </a:pPr>
            <a:r>
              <a:rPr lang="en" sz="1400">
                <a:solidFill>
                  <a:schemeClr val="dk1"/>
                </a:solidFill>
              </a:rPr>
              <a:t>As we grasp the positive qualities of each team member, we must assign roles and responsibilities which each member can excel at for future tasks. </a:t>
            </a:r>
            <a:endParaRPr sz="1800">
              <a:solidFill>
                <a:schemeClr val="dk1"/>
              </a:solidFill>
              <a:latin typeface="Calibri"/>
              <a:ea typeface="Calibri"/>
              <a:cs typeface="Calibri"/>
              <a:sym typeface="Calibri"/>
            </a:endParaRPr>
          </a:p>
          <a:p>
            <a:pPr indent="0" lvl="0" marL="0" marR="0" rtl="0" algn="l">
              <a:lnSpc>
                <a:spcPct val="80000"/>
              </a:lnSpc>
              <a:spcBef>
                <a:spcPts val="40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0" i="0" lang="en" sz="3300" u="none">
                <a:solidFill>
                  <a:srgbClr val="FFFFFF"/>
                </a:solidFill>
                <a:latin typeface="Calibri"/>
                <a:ea typeface="Calibri"/>
                <a:cs typeface="Calibri"/>
                <a:sym typeface="Calibri"/>
              </a:rPr>
              <a:t>Project </a:t>
            </a:r>
            <a:r>
              <a:rPr lang="en" sz="3300">
                <a:solidFill>
                  <a:srgbClr val="FFFFFF"/>
                </a:solidFill>
                <a:latin typeface="Calibri"/>
                <a:ea typeface="Calibri"/>
                <a:cs typeface="Calibri"/>
                <a:sym typeface="Calibri"/>
              </a:rPr>
              <a:t>B</a:t>
            </a:r>
            <a:r>
              <a:rPr b="0" i="0" lang="en" sz="3300" u="none">
                <a:solidFill>
                  <a:srgbClr val="FFFFFF"/>
                </a:solidFill>
                <a:latin typeface="Calibri"/>
                <a:ea typeface="Calibri"/>
                <a:cs typeface="Calibri"/>
                <a:sym typeface="Calibri"/>
              </a:rPr>
              <a:t>lurb </a:t>
            </a:r>
            <a:endParaRPr sz="1100">
              <a:solidFill>
                <a:srgbClr val="FFFFFF"/>
              </a:solidFill>
            </a:endParaRPr>
          </a:p>
        </p:txBody>
      </p:sp>
      <p:sp>
        <p:nvSpPr>
          <p:cNvPr id="77" name="Google Shape;77;p15"/>
          <p:cNvSpPr txBox="1"/>
          <p:nvPr>
            <p:ph idx="4294967295" type="subTitle"/>
          </p:nvPr>
        </p:nvSpPr>
        <p:spPr>
          <a:xfrm>
            <a:off x="429425" y="1537300"/>
            <a:ext cx="8223900" cy="3036300"/>
          </a:xfrm>
          <a:prstGeom prst="rect">
            <a:avLst/>
          </a:prstGeom>
        </p:spPr>
        <p:txBody>
          <a:bodyPr anchorCtr="0" anchor="t" bIns="91425" lIns="91425" spcFirstLastPara="1" rIns="91425" wrap="square" tIns="91425">
            <a:noAutofit/>
          </a:bodyPr>
          <a:lstStyle/>
          <a:p>
            <a:pPr indent="-171450" lvl="0" marL="177800" rtl="0" algn="l">
              <a:lnSpc>
                <a:spcPct val="115000"/>
              </a:lnSpc>
              <a:spcBef>
                <a:spcPts val="0"/>
              </a:spcBef>
              <a:spcAft>
                <a:spcPts val="1600"/>
              </a:spcAft>
              <a:buClr>
                <a:schemeClr val="lt2"/>
              </a:buClr>
              <a:buSzPts val="2100"/>
              <a:buFont typeface="Arial"/>
              <a:buChar char="•"/>
            </a:pPr>
            <a:r>
              <a:rPr lang="en" sz="2100">
                <a:solidFill>
                  <a:schemeClr val="lt2"/>
                </a:solidFill>
                <a:latin typeface="Calibri"/>
                <a:ea typeface="Calibri"/>
                <a:cs typeface="Calibri"/>
                <a:sym typeface="Calibri"/>
              </a:rPr>
              <a:t>We would like to create an application that recommends our users meaningful travel locations based on their interests and preferences, but also inspires them to experience various cultures and parts of the world.</a:t>
            </a:r>
            <a:endParaRPr>
              <a:solidFill>
                <a:schemeClr val="lt2"/>
              </a:solidFill>
            </a:endParaRPr>
          </a:p>
        </p:txBody>
      </p:sp>
      <p:sp>
        <p:nvSpPr>
          <p:cNvPr id="78" name="Google Shape;78;p15"/>
          <p:cNvSpPr txBox="1"/>
          <p:nvPr>
            <p:ph type="title"/>
          </p:nvPr>
        </p:nvSpPr>
        <p:spPr>
          <a:xfrm>
            <a:off x="5003825" y="459900"/>
            <a:ext cx="3704400" cy="7869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0" i="0" lang="en" sz="3300" u="none">
                <a:solidFill>
                  <a:schemeClr val="dk1"/>
                </a:solidFill>
                <a:latin typeface="Calibri"/>
                <a:ea typeface="Calibri"/>
                <a:cs typeface="Calibri"/>
                <a:sym typeface="Calibri"/>
              </a:rPr>
              <a:t>MVC </a:t>
            </a:r>
            <a:r>
              <a:rPr lang="en" sz="3300">
                <a:solidFill>
                  <a:schemeClr val="dk1"/>
                </a:solidFill>
                <a:latin typeface="Calibri"/>
                <a:ea typeface="Calibri"/>
                <a:cs typeface="Calibri"/>
                <a:sym typeface="Calibri"/>
              </a:rPr>
              <a:t>A</a:t>
            </a:r>
            <a:r>
              <a:rPr b="0" i="0" lang="en" sz="3300" u="none">
                <a:solidFill>
                  <a:schemeClr val="dk1"/>
                </a:solidFill>
                <a:latin typeface="Calibri"/>
                <a:ea typeface="Calibri"/>
                <a:cs typeface="Calibri"/>
                <a:sym typeface="Calibri"/>
              </a:rPr>
              <a:t>rchitecture </a:t>
            </a:r>
            <a:endParaRPr sz="1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0" i="0" lang="en" sz="3300" u="none">
                <a:latin typeface="Calibri"/>
                <a:ea typeface="Calibri"/>
                <a:cs typeface="Calibri"/>
                <a:sym typeface="Calibri"/>
              </a:rPr>
              <a:t>Lo-Fi Prototy</a:t>
            </a:r>
            <a:r>
              <a:rPr lang="en" sz="3300">
                <a:latin typeface="Calibri"/>
                <a:ea typeface="Calibri"/>
                <a:cs typeface="Calibri"/>
                <a:sym typeface="Calibri"/>
              </a:rPr>
              <a:t>pes</a:t>
            </a:r>
            <a:endParaRPr sz="1100"/>
          </a:p>
        </p:txBody>
      </p:sp>
      <p:pic>
        <p:nvPicPr>
          <p:cNvPr id="84" name="Google Shape;84;p16"/>
          <p:cNvPicPr preferRelativeResize="0"/>
          <p:nvPr/>
        </p:nvPicPr>
        <p:blipFill>
          <a:blip r:embed="rId3">
            <a:alphaModFix/>
          </a:blip>
          <a:stretch>
            <a:fillRect/>
          </a:stretch>
        </p:blipFill>
        <p:spPr>
          <a:xfrm rot="-5400000">
            <a:off x="901575" y="1257000"/>
            <a:ext cx="2781055" cy="3714076"/>
          </a:xfrm>
          <a:prstGeom prst="rect">
            <a:avLst/>
          </a:prstGeom>
          <a:noFill/>
          <a:ln>
            <a:noFill/>
          </a:ln>
        </p:spPr>
      </p:pic>
      <p:pic>
        <p:nvPicPr>
          <p:cNvPr id="85" name="Google Shape;85;p16"/>
          <p:cNvPicPr preferRelativeResize="0"/>
          <p:nvPr/>
        </p:nvPicPr>
        <p:blipFill>
          <a:blip r:embed="rId4">
            <a:alphaModFix/>
          </a:blip>
          <a:stretch>
            <a:fillRect/>
          </a:stretch>
        </p:blipFill>
        <p:spPr>
          <a:xfrm rot="5400000">
            <a:off x="5202140" y="1257000"/>
            <a:ext cx="2625688" cy="3714077"/>
          </a:xfrm>
          <a:prstGeom prst="rect">
            <a:avLst/>
          </a:prstGeom>
          <a:noFill/>
          <a:ln>
            <a:noFill/>
          </a:ln>
        </p:spPr>
      </p:pic>
      <p:sp>
        <p:nvSpPr>
          <p:cNvPr id="86" name="Google Shape;86;p16"/>
          <p:cNvSpPr txBox="1"/>
          <p:nvPr/>
        </p:nvSpPr>
        <p:spPr>
          <a:xfrm>
            <a:off x="500350" y="1410950"/>
            <a:ext cx="3592500" cy="270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AutoNum type="arabicParenR"/>
            </a:pPr>
            <a:r>
              <a:rPr lang="en">
                <a:latin typeface="Roboto"/>
                <a:ea typeface="Roboto"/>
                <a:cs typeface="Roboto"/>
                <a:sym typeface="Roboto"/>
              </a:rPr>
              <a:t>Initial start Page</a:t>
            </a:r>
            <a:endParaRPr>
              <a:latin typeface="Roboto"/>
              <a:ea typeface="Roboto"/>
              <a:cs typeface="Roboto"/>
              <a:sym typeface="Roboto"/>
            </a:endParaRPr>
          </a:p>
        </p:txBody>
      </p:sp>
      <p:sp>
        <p:nvSpPr>
          <p:cNvPr id="87" name="Google Shape;87;p16"/>
          <p:cNvSpPr txBox="1"/>
          <p:nvPr/>
        </p:nvSpPr>
        <p:spPr>
          <a:xfrm>
            <a:off x="4943375" y="1430975"/>
            <a:ext cx="3192000" cy="2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2)	Questions</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Lo-Fi Prototypes Cont.</a:t>
            </a:r>
            <a:endParaRPr/>
          </a:p>
        </p:txBody>
      </p:sp>
      <p:pic>
        <p:nvPicPr>
          <p:cNvPr id="93" name="Google Shape;93;p17"/>
          <p:cNvPicPr preferRelativeResize="0"/>
          <p:nvPr/>
        </p:nvPicPr>
        <p:blipFill>
          <a:blip r:embed="rId3">
            <a:alphaModFix/>
          </a:blip>
          <a:stretch>
            <a:fillRect/>
          </a:stretch>
        </p:blipFill>
        <p:spPr>
          <a:xfrm rot="-5400000">
            <a:off x="982975" y="1297050"/>
            <a:ext cx="2625688" cy="3714077"/>
          </a:xfrm>
          <a:prstGeom prst="rect">
            <a:avLst/>
          </a:prstGeom>
          <a:noFill/>
          <a:ln>
            <a:noFill/>
          </a:ln>
        </p:spPr>
      </p:pic>
      <p:pic>
        <p:nvPicPr>
          <p:cNvPr id="94" name="Google Shape;94;p17"/>
          <p:cNvPicPr preferRelativeResize="0"/>
          <p:nvPr/>
        </p:nvPicPr>
        <p:blipFill>
          <a:blip r:embed="rId4">
            <a:alphaModFix/>
          </a:blip>
          <a:stretch>
            <a:fillRect/>
          </a:stretch>
        </p:blipFill>
        <p:spPr>
          <a:xfrm rot="5400000">
            <a:off x="5321988" y="1196875"/>
            <a:ext cx="2625688" cy="3714077"/>
          </a:xfrm>
          <a:prstGeom prst="rect">
            <a:avLst/>
          </a:prstGeom>
          <a:noFill/>
          <a:ln>
            <a:noFill/>
          </a:ln>
        </p:spPr>
      </p:pic>
      <p:sp>
        <p:nvSpPr>
          <p:cNvPr id="95" name="Google Shape;95;p17"/>
          <p:cNvSpPr txBox="1"/>
          <p:nvPr/>
        </p:nvSpPr>
        <p:spPr>
          <a:xfrm>
            <a:off x="640425" y="1450975"/>
            <a:ext cx="3142200" cy="29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3)	Loading Screen / Animation</a:t>
            </a:r>
            <a:endParaRPr>
              <a:latin typeface="Roboto"/>
              <a:ea typeface="Roboto"/>
              <a:cs typeface="Roboto"/>
              <a:sym typeface="Roboto"/>
            </a:endParaRPr>
          </a:p>
        </p:txBody>
      </p:sp>
      <p:sp>
        <p:nvSpPr>
          <p:cNvPr id="96" name="Google Shape;96;p17"/>
          <p:cNvSpPr txBox="1"/>
          <p:nvPr/>
        </p:nvSpPr>
        <p:spPr>
          <a:xfrm>
            <a:off x="5093475" y="1450975"/>
            <a:ext cx="3398400" cy="29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4)	Location Information</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MVC Architecture</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Model</a:t>
            </a:r>
            <a:endParaRPr/>
          </a:p>
        </p:txBody>
      </p:sp>
      <p:sp>
        <p:nvSpPr>
          <p:cNvPr id="102" name="Google Shape;102;p18"/>
          <p:cNvSpPr txBox="1"/>
          <p:nvPr>
            <p:ph idx="1" type="body"/>
          </p:nvPr>
        </p:nvSpPr>
        <p:spPr>
          <a:xfrm>
            <a:off x="311725" y="2495550"/>
            <a:ext cx="3127500" cy="2298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lt1"/>
              </a:buClr>
              <a:buSzPts val="1800"/>
              <a:buFont typeface="Arial"/>
              <a:buChar char="●"/>
            </a:pPr>
            <a:r>
              <a:rPr lang="en" sz="1800">
                <a:solidFill>
                  <a:schemeClr val="lt1"/>
                </a:solidFill>
                <a:latin typeface="Arial"/>
                <a:ea typeface="Arial"/>
                <a:cs typeface="Arial"/>
                <a:sym typeface="Arial"/>
              </a:rPr>
              <a:t>Travel locations and attractions</a:t>
            </a:r>
            <a:endParaRPr sz="1800">
              <a:solidFill>
                <a:schemeClr val="lt1"/>
              </a:solidFill>
              <a:latin typeface="Arial"/>
              <a:ea typeface="Arial"/>
              <a:cs typeface="Arial"/>
              <a:sym typeface="Arial"/>
            </a:endParaRPr>
          </a:p>
          <a:p>
            <a:pPr indent="-342900" lvl="0" marL="457200" rtl="0" algn="l">
              <a:lnSpc>
                <a:spcPct val="150000"/>
              </a:lnSpc>
              <a:spcBef>
                <a:spcPts val="0"/>
              </a:spcBef>
              <a:spcAft>
                <a:spcPts val="0"/>
              </a:spcAft>
              <a:buClr>
                <a:schemeClr val="lt1"/>
              </a:buClr>
              <a:buSzPts val="1800"/>
              <a:buFont typeface="Arial"/>
              <a:buChar char="●"/>
            </a:pPr>
            <a:r>
              <a:rPr lang="en" sz="1800">
                <a:solidFill>
                  <a:schemeClr val="lt1"/>
                </a:solidFill>
                <a:latin typeface="Arial"/>
                <a:ea typeface="Arial"/>
                <a:cs typeface="Arial"/>
                <a:sym typeface="Arial"/>
              </a:rPr>
              <a:t>Hobbies</a:t>
            </a:r>
            <a:endParaRPr sz="1800">
              <a:solidFill>
                <a:schemeClr val="lt1"/>
              </a:solidFill>
              <a:latin typeface="Arial"/>
              <a:ea typeface="Arial"/>
              <a:cs typeface="Arial"/>
              <a:sym typeface="Arial"/>
            </a:endParaRPr>
          </a:p>
          <a:p>
            <a:pPr indent="-342900" lvl="0" marL="457200" rtl="0" algn="l">
              <a:lnSpc>
                <a:spcPct val="150000"/>
              </a:lnSpc>
              <a:spcBef>
                <a:spcPts val="0"/>
              </a:spcBef>
              <a:spcAft>
                <a:spcPts val="0"/>
              </a:spcAft>
              <a:buClr>
                <a:schemeClr val="lt1"/>
              </a:buClr>
              <a:buSzPts val="1800"/>
              <a:buFont typeface="Arial"/>
              <a:buChar char="●"/>
            </a:pPr>
            <a:r>
              <a:rPr lang="en" sz="1800">
                <a:solidFill>
                  <a:schemeClr val="lt1"/>
                </a:solidFill>
                <a:latin typeface="Arial"/>
                <a:ea typeface="Arial"/>
                <a:cs typeface="Arial"/>
                <a:sym typeface="Arial"/>
              </a:rPr>
              <a:t>Seasons</a:t>
            </a:r>
            <a:endParaRPr sz="1800">
              <a:solidFill>
                <a:schemeClr val="lt1"/>
              </a:solidFill>
              <a:latin typeface="Arial"/>
              <a:ea typeface="Arial"/>
              <a:cs typeface="Arial"/>
              <a:sym typeface="Arial"/>
            </a:endParaRPr>
          </a:p>
          <a:p>
            <a:pPr indent="-342900" lvl="0" marL="457200" rtl="0" algn="l">
              <a:lnSpc>
                <a:spcPct val="150000"/>
              </a:lnSpc>
              <a:spcBef>
                <a:spcPts val="0"/>
              </a:spcBef>
              <a:spcAft>
                <a:spcPts val="0"/>
              </a:spcAft>
              <a:buClr>
                <a:schemeClr val="lt1"/>
              </a:buClr>
              <a:buSzPts val="1800"/>
              <a:buFont typeface="Arial"/>
              <a:buChar char="●"/>
            </a:pPr>
            <a:r>
              <a:rPr lang="en" sz="1800">
                <a:solidFill>
                  <a:schemeClr val="lt1"/>
                </a:solidFill>
                <a:latin typeface="Arial"/>
                <a:ea typeface="Arial"/>
                <a:cs typeface="Arial"/>
                <a:sym typeface="Arial"/>
              </a:rPr>
              <a:t>Budgets</a:t>
            </a:r>
            <a:endParaRPr sz="1800">
              <a:solidFill>
                <a:schemeClr val="lt1"/>
              </a:solidFill>
              <a:latin typeface="Arial"/>
              <a:ea typeface="Arial"/>
              <a:cs typeface="Arial"/>
              <a:sym typeface="Arial"/>
            </a:endParaRPr>
          </a:p>
        </p:txBody>
      </p:sp>
      <p:pic>
        <p:nvPicPr>
          <p:cNvPr id="103" name="Google Shape;103;p18"/>
          <p:cNvPicPr preferRelativeResize="0"/>
          <p:nvPr/>
        </p:nvPicPr>
        <p:blipFill>
          <a:blip r:embed="rId3">
            <a:alphaModFix/>
          </a:blip>
          <a:stretch>
            <a:fillRect/>
          </a:stretch>
        </p:blipFill>
        <p:spPr>
          <a:xfrm>
            <a:off x="3840450" y="296025"/>
            <a:ext cx="5151150" cy="4550700"/>
          </a:xfrm>
          <a:prstGeom prst="rect">
            <a:avLst/>
          </a:prstGeom>
          <a:noFill/>
          <a:ln>
            <a:noFill/>
          </a:ln>
        </p:spPr>
      </p:pic>
      <p:sp>
        <p:nvSpPr>
          <p:cNvPr id="104" name="Google Shape;104;p18"/>
          <p:cNvSpPr/>
          <p:nvPr/>
        </p:nvSpPr>
        <p:spPr>
          <a:xfrm>
            <a:off x="3801225" y="214325"/>
            <a:ext cx="191700" cy="439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MVC Architecture</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View</a:t>
            </a:r>
            <a:endParaRPr/>
          </a:p>
        </p:txBody>
      </p:sp>
      <p:sp>
        <p:nvSpPr>
          <p:cNvPr id="110" name="Google Shape;110;p19"/>
          <p:cNvSpPr txBox="1"/>
          <p:nvPr>
            <p:ph idx="1" type="body"/>
          </p:nvPr>
        </p:nvSpPr>
        <p:spPr>
          <a:xfrm>
            <a:off x="311725" y="2571750"/>
            <a:ext cx="3127500" cy="2298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lt1"/>
              </a:buClr>
              <a:buSzPts val="1800"/>
              <a:buFont typeface="Arial"/>
              <a:buChar char="●"/>
            </a:pPr>
            <a:r>
              <a:rPr lang="en" sz="1800">
                <a:solidFill>
                  <a:schemeClr val="lt1"/>
                </a:solidFill>
                <a:latin typeface="Arial"/>
                <a:ea typeface="Arial"/>
                <a:cs typeface="Arial"/>
                <a:sym typeface="Arial"/>
              </a:rPr>
              <a:t>Simple, clean design</a:t>
            </a:r>
            <a:endParaRPr sz="1800">
              <a:solidFill>
                <a:schemeClr val="lt1"/>
              </a:solidFill>
              <a:latin typeface="Arial"/>
              <a:ea typeface="Arial"/>
              <a:cs typeface="Arial"/>
              <a:sym typeface="Arial"/>
            </a:endParaRPr>
          </a:p>
          <a:p>
            <a:pPr indent="-342900" lvl="0" marL="457200" rtl="0" algn="l">
              <a:lnSpc>
                <a:spcPct val="150000"/>
              </a:lnSpc>
              <a:spcBef>
                <a:spcPts val="0"/>
              </a:spcBef>
              <a:spcAft>
                <a:spcPts val="0"/>
              </a:spcAft>
              <a:buClr>
                <a:schemeClr val="lt1"/>
              </a:buClr>
              <a:buSzPts val="1800"/>
              <a:buFont typeface="Arial"/>
              <a:buChar char="●"/>
            </a:pPr>
            <a:r>
              <a:rPr lang="en" sz="1800">
                <a:solidFill>
                  <a:schemeClr val="lt1"/>
                </a:solidFill>
                <a:latin typeface="Arial"/>
                <a:ea typeface="Arial"/>
                <a:cs typeface="Arial"/>
                <a:sym typeface="Arial"/>
              </a:rPr>
              <a:t>Minimal extra elements</a:t>
            </a:r>
            <a:endParaRPr sz="1800">
              <a:solidFill>
                <a:schemeClr val="lt1"/>
              </a:solidFill>
              <a:latin typeface="Arial"/>
              <a:ea typeface="Arial"/>
              <a:cs typeface="Arial"/>
              <a:sym typeface="Arial"/>
            </a:endParaRPr>
          </a:p>
          <a:p>
            <a:pPr indent="-342900" lvl="0" marL="457200" rtl="0" algn="l">
              <a:lnSpc>
                <a:spcPct val="150000"/>
              </a:lnSpc>
              <a:spcBef>
                <a:spcPts val="0"/>
              </a:spcBef>
              <a:spcAft>
                <a:spcPts val="0"/>
              </a:spcAft>
              <a:buClr>
                <a:schemeClr val="lt1"/>
              </a:buClr>
              <a:buSzPts val="1800"/>
              <a:buFont typeface="Arial"/>
              <a:buChar char="●"/>
            </a:pPr>
            <a:r>
              <a:rPr lang="en" sz="1800">
                <a:solidFill>
                  <a:schemeClr val="lt1"/>
                </a:solidFill>
                <a:latin typeface="Arial"/>
                <a:ea typeface="Arial"/>
                <a:cs typeface="Arial"/>
                <a:sym typeface="Arial"/>
              </a:rPr>
              <a:t>Easy to use</a:t>
            </a:r>
            <a:endParaRPr sz="1800">
              <a:solidFill>
                <a:schemeClr val="lt1"/>
              </a:solidFill>
              <a:latin typeface="Arial"/>
              <a:ea typeface="Arial"/>
              <a:cs typeface="Arial"/>
              <a:sym typeface="Arial"/>
            </a:endParaRPr>
          </a:p>
        </p:txBody>
      </p:sp>
      <p:pic>
        <p:nvPicPr>
          <p:cNvPr id="111" name="Google Shape;111;p19"/>
          <p:cNvPicPr preferRelativeResize="0"/>
          <p:nvPr/>
        </p:nvPicPr>
        <p:blipFill>
          <a:blip r:embed="rId3">
            <a:alphaModFix/>
          </a:blip>
          <a:stretch>
            <a:fillRect/>
          </a:stretch>
        </p:blipFill>
        <p:spPr>
          <a:xfrm>
            <a:off x="4022250" y="395375"/>
            <a:ext cx="4839426" cy="4443325"/>
          </a:xfrm>
          <a:prstGeom prst="rect">
            <a:avLst/>
          </a:prstGeom>
          <a:noFill/>
          <a:ln>
            <a:noFill/>
          </a:ln>
        </p:spPr>
      </p:pic>
      <p:sp>
        <p:nvSpPr>
          <p:cNvPr id="112" name="Google Shape;112;p19"/>
          <p:cNvSpPr/>
          <p:nvPr/>
        </p:nvSpPr>
        <p:spPr>
          <a:xfrm>
            <a:off x="3914025" y="4450500"/>
            <a:ext cx="733200" cy="485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MVC Architecture</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Controller</a:t>
            </a:r>
            <a:endParaRPr/>
          </a:p>
        </p:txBody>
      </p:sp>
      <p:sp>
        <p:nvSpPr>
          <p:cNvPr id="118" name="Google Shape;118;p20"/>
          <p:cNvSpPr txBox="1"/>
          <p:nvPr>
            <p:ph idx="1" type="body"/>
          </p:nvPr>
        </p:nvSpPr>
        <p:spPr>
          <a:xfrm>
            <a:off x="311725" y="2512950"/>
            <a:ext cx="3127500" cy="2298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lt1"/>
              </a:buClr>
              <a:buSzPts val="1800"/>
              <a:buFont typeface="Arial"/>
              <a:buChar char="●"/>
            </a:pPr>
            <a:r>
              <a:rPr lang="en" sz="1800">
                <a:solidFill>
                  <a:schemeClr val="lt1"/>
                </a:solidFill>
                <a:latin typeface="Arial"/>
                <a:ea typeface="Arial"/>
                <a:cs typeface="Arial"/>
                <a:sym typeface="Arial"/>
              </a:rPr>
              <a:t>Preference input</a:t>
            </a:r>
            <a:endParaRPr sz="1800">
              <a:solidFill>
                <a:schemeClr val="lt1"/>
              </a:solidFill>
              <a:latin typeface="Arial"/>
              <a:ea typeface="Arial"/>
              <a:cs typeface="Arial"/>
              <a:sym typeface="Arial"/>
            </a:endParaRPr>
          </a:p>
          <a:p>
            <a:pPr indent="-342900" lvl="0" marL="457200" rtl="0" algn="l">
              <a:lnSpc>
                <a:spcPct val="150000"/>
              </a:lnSpc>
              <a:spcBef>
                <a:spcPts val="0"/>
              </a:spcBef>
              <a:spcAft>
                <a:spcPts val="0"/>
              </a:spcAft>
              <a:buClr>
                <a:schemeClr val="lt1"/>
              </a:buClr>
              <a:buSzPts val="1800"/>
              <a:buFont typeface="Arial"/>
              <a:buChar char="●"/>
            </a:pPr>
            <a:r>
              <a:rPr lang="en" sz="1800">
                <a:solidFill>
                  <a:schemeClr val="lt1"/>
                </a:solidFill>
                <a:latin typeface="Arial"/>
                <a:ea typeface="Arial"/>
                <a:cs typeface="Arial"/>
                <a:sym typeface="Arial"/>
              </a:rPr>
              <a:t>Map of travel recommendation</a:t>
            </a:r>
            <a:endParaRPr sz="1800">
              <a:solidFill>
                <a:schemeClr val="lt1"/>
              </a:solidFill>
              <a:latin typeface="Arial"/>
              <a:ea typeface="Arial"/>
              <a:cs typeface="Arial"/>
              <a:sym typeface="Arial"/>
            </a:endParaRPr>
          </a:p>
        </p:txBody>
      </p:sp>
      <p:pic>
        <p:nvPicPr>
          <p:cNvPr id="119" name="Google Shape;119;p20"/>
          <p:cNvPicPr preferRelativeResize="0"/>
          <p:nvPr/>
        </p:nvPicPr>
        <p:blipFill>
          <a:blip r:embed="rId3">
            <a:alphaModFix/>
          </a:blip>
          <a:stretch>
            <a:fillRect/>
          </a:stretch>
        </p:blipFill>
        <p:spPr>
          <a:xfrm>
            <a:off x="4176050" y="335375"/>
            <a:ext cx="4646900" cy="4427125"/>
          </a:xfrm>
          <a:prstGeom prst="rect">
            <a:avLst/>
          </a:prstGeom>
          <a:noFill/>
          <a:ln>
            <a:noFill/>
          </a:ln>
        </p:spPr>
      </p:pic>
      <p:sp>
        <p:nvSpPr>
          <p:cNvPr id="120" name="Google Shape;120;p20"/>
          <p:cNvSpPr/>
          <p:nvPr/>
        </p:nvSpPr>
        <p:spPr>
          <a:xfrm>
            <a:off x="4026825" y="4026825"/>
            <a:ext cx="654300" cy="439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Domain Driven Design</a:t>
            </a:r>
            <a:endParaRPr/>
          </a:p>
        </p:txBody>
      </p:sp>
      <p:sp>
        <p:nvSpPr>
          <p:cNvPr id="126" name="Google Shape;126;p21"/>
          <p:cNvSpPr txBox="1"/>
          <p:nvPr>
            <p:ph idx="4294967295" type="body"/>
          </p:nvPr>
        </p:nvSpPr>
        <p:spPr>
          <a:xfrm>
            <a:off x="628650" y="1521619"/>
            <a:ext cx="7886700" cy="3263400"/>
          </a:xfrm>
          <a:prstGeom prst="rect">
            <a:avLst/>
          </a:prstGeom>
          <a:noFill/>
          <a:ln>
            <a:noFill/>
          </a:ln>
        </p:spPr>
        <p:txBody>
          <a:bodyPr anchorCtr="0" anchor="t" bIns="34275" lIns="68575" spcFirstLastPara="1" rIns="68575" wrap="square" tIns="34275">
            <a:noAutofit/>
          </a:bodyPr>
          <a:lstStyle/>
          <a:p>
            <a:pPr indent="-171450" lvl="0" marL="177800" marR="0" rtl="0" algn="l">
              <a:lnSpc>
                <a:spcPct val="150000"/>
              </a:lnSpc>
              <a:spcBef>
                <a:spcPts val="800"/>
              </a:spcBef>
              <a:spcAft>
                <a:spcPts val="0"/>
              </a:spcAft>
              <a:buClr>
                <a:schemeClr val="dk1"/>
              </a:buClr>
              <a:buSzPts val="2100"/>
              <a:buFont typeface="Calibri"/>
              <a:buChar char="•"/>
            </a:pPr>
            <a:r>
              <a:rPr lang="en" sz="2100">
                <a:solidFill>
                  <a:schemeClr val="dk1"/>
                </a:solidFill>
                <a:latin typeface="Calibri"/>
                <a:ea typeface="Calibri"/>
                <a:cs typeface="Calibri"/>
                <a:sym typeface="Calibri"/>
              </a:rPr>
              <a:t>Interface, Sequence Diagram, MVP</a:t>
            </a:r>
            <a:endParaRPr sz="2100">
              <a:solidFill>
                <a:schemeClr val="dk1"/>
              </a:solidFill>
              <a:latin typeface="Calibri"/>
              <a:ea typeface="Calibri"/>
              <a:cs typeface="Calibri"/>
              <a:sym typeface="Calibri"/>
            </a:endParaRPr>
          </a:p>
          <a:p>
            <a:pPr indent="-342900" lvl="1" marL="914400" marR="0" rtl="0" algn="l">
              <a:lnSpc>
                <a:spcPct val="115000"/>
              </a:lnSpc>
              <a:spcBef>
                <a:spcPts val="80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Start </a:t>
            </a:r>
            <a:r>
              <a:rPr lang="en" sz="1800">
                <a:solidFill>
                  <a:schemeClr val="dk1"/>
                </a:solidFill>
                <a:latin typeface="Calibri"/>
                <a:ea typeface="Calibri"/>
                <a:cs typeface="Calibri"/>
                <a:sym typeface="Calibri"/>
              </a:rPr>
              <a:t>simple</a:t>
            </a:r>
            <a:r>
              <a:rPr lang="en" sz="1800">
                <a:solidFill>
                  <a:schemeClr val="dk1"/>
                </a:solidFill>
                <a:latin typeface="Calibri"/>
                <a:ea typeface="Calibri"/>
                <a:cs typeface="Calibri"/>
                <a:sym typeface="Calibri"/>
              </a:rPr>
              <a:t>, and add more as we go</a:t>
            </a:r>
            <a:endParaRPr sz="1800">
              <a:solidFill>
                <a:schemeClr val="dk1"/>
              </a:solidFill>
              <a:latin typeface="Calibri"/>
              <a:ea typeface="Calibri"/>
              <a:cs typeface="Calibri"/>
              <a:sym typeface="Calibri"/>
            </a:endParaRPr>
          </a:p>
          <a:p>
            <a:pPr indent="-342900" lvl="1" marL="914400" marR="0" rtl="0" algn="l">
              <a:lnSpc>
                <a:spcPct val="115000"/>
              </a:lnSpc>
              <a:spcBef>
                <a:spcPts val="80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Complete and functioning application is more beneficial for user than complex and error-prone</a:t>
            </a:r>
            <a:endParaRPr sz="1800">
              <a:solidFill>
                <a:schemeClr val="dk1"/>
              </a:solidFill>
              <a:latin typeface="Calibri"/>
              <a:ea typeface="Calibri"/>
              <a:cs typeface="Calibri"/>
              <a:sym typeface="Calibri"/>
            </a:endParaRPr>
          </a:p>
          <a:p>
            <a:pPr indent="-171450" lvl="0" marL="177800" marR="0" rtl="0" algn="l">
              <a:lnSpc>
                <a:spcPct val="150000"/>
              </a:lnSpc>
              <a:spcBef>
                <a:spcPts val="800"/>
              </a:spcBef>
              <a:spcAft>
                <a:spcPts val="0"/>
              </a:spcAft>
              <a:buClr>
                <a:schemeClr val="dk1"/>
              </a:buClr>
              <a:buSzPts val="2100"/>
              <a:buFont typeface="Calibri"/>
              <a:buChar char="•"/>
            </a:pPr>
            <a:r>
              <a:rPr lang="en" sz="2100">
                <a:solidFill>
                  <a:schemeClr val="dk1"/>
                </a:solidFill>
                <a:latin typeface="Calibri"/>
                <a:ea typeface="Calibri"/>
                <a:cs typeface="Calibri"/>
                <a:sym typeface="Calibri"/>
              </a:rPr>
              <a:t>Activity state diagram</a:t>
            </a:r>
            <a:endParaRPr sz="2100">
              <a:solidFill>
                <a:schemeClr val="dk1"/>
              </a:solidFill>
              <a:latin typeface="Calibri"/>
              <a:ea typeface="Calibri"/>
              <a:cs typeface="Calibri"/>
              <a:sym typeface="Calibri"/>
            </a:endParaRPr>
          </a:p>
          <a:p>
            <a:pPr indent="-342900" lvl="1" marL="914400" marR="0" rtl="0" algn="l">
              <a:lnSpc>
                <a:spcPct val="115000"/>
              </a:lnSpc>
              <a:spcBef>
                <a:spcPts val="80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User interaction and input will be used to compare with data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Sequence Diagram</a:t>
            </a:r>
            <a:endParaRPr/>
          </a:p>
        </p:txBody>
      </p:sp>
      <p:sp>
        <p:nvSpPr>
          <p:cNvPr id="132" name="Google Shape;132;p22"/>
          <p:cNvSpPr txBox="1"/>
          <p:nvPr>
            <p:ph idx="1" type="body"/>
          </p:nvPr>
        </p:nvSpPr>
        <p:spPr>
          <a:xfrm>
            <a:off x="235500" y="1793525"/>
            <a:ext cx="3127500" cy="3047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FFFFFF"/>
              </a:buClr>
              <a:buSzPts val="1400"/>
              <a:buChar char="●"/>
            </a:pPr>
            <a:r>
              <a:rPr lang="en" sz="1400">
                <a:solidFill>
                  <a:srgbClr val="FFFFFF"/>
                </a:solidFill>
              </a:rPr>
              <a:t>The user starts the application</a:t>
            </a:r>
            <a:endParaRPr sz="1400">
              <a:solidFill>
                <a:srgbClr val="FFFFFF"/>
              </a:solidFill>
            </a:endParaRPr>
          </a:p>
          <a:p>
            <a:pPr indent="-317500" lvl="0" marL="457200" rtl="0" algn="l">
              <a:lnSpc>
                <a:spcPct val="150000"/>
              </a:lnSpc>
              <a:spcBef>
                <a:spcPts val="0"/>
              </a:spcBef>
              <a:spcAft>
                <a:spcPts val="0"/>
              </a:spcAft>
              <a:buClr>
                <a:srgbClr val="FFFFFF"/>
              </a:buClr>
              <a:buSzPts val="1400"/>
              <a:buChar char="●"/>
            </a:pPr>
            <a:r>
              <a:rPr lang="en" sz="1400">
                <a:solidFill>
                  <a:srgbClr val="FFFFFF"/>
                </a:solidFill>
              </a:rPr>
              <a:t>The user enters question details - for example , choose a season to travel , interest/hobbies , etc</a:t>
            </a:r>
            <a:endParaRPr sz="1400">
              <a:solidFill>
                <a:srgbClr val="FFFFFF"/>
              </a:solidFill>
            </a:endParaRPr>
          </a:p>
          <a:p>
            <a:pPr indent="-317500" lvl="0" marL="457200" rtl="0" algn="l">
              <a:lnSpc>
                <a:spcPct val="150000"/>
              </a:lnSpc>
              <a:spcBef>
                <a:spcPts val="0"/>
              </a:spcBef>
              <a:spcAft>
                <a:spcPts val="0"/>
              </a:spcAft>
              <a:buClr>
                <a:srgbClr val="FFFFFF"/>
              </a:buClr>
              <a:buSzPts val="1400"/>
              <a:buChar char="●"/>
            </a:pPr>
            <a:r>
              <a:rPr lang="en" sz="1400">
                <a:solidFill>
                  <a:srgbClr val="FFFFFF"/>
                </a:solidFill>
              </a:rPr>
              <a:t>A recommendation location is shown to the user</a:t>
            </a:r>
            <a:endParaRPr sz="1400">
              <a:solidFill>
                <a:srgbClr val="FFFFFF"/>
              </a:solidFill>
            </a:endParaRPr>
          </a:p>
        </p:txBody>
      </p:sp>
      <p:pic>
        <p:nvPicPr>
          <p:cNvPr id="133" name="Google Shape;133;p22"/>
          <p:cNvPicPr preferRelativeResize="0"/>
          <p:nvPr/>
        </p:nvPicPr>
        <p:blipFill>
          <a:blip r:embed="rId3">
            <a:alphaModFix/>
          </a:blip>
          <a:stretch>
            <a:fillRect/>
          </a:stretch>
        </p:blipFill>
        <p:spPr>
          <a:xfrm>
            <a:off x="3872625" y="792013"/>
            <a:ext cx="5271375" cy="3559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