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8"/>
  </p:notesMasterIdLst>
  <p:sldIdLst>
    <p:sldId id="257" r:id="rId3"/>
    <p:sldId id="366" r:id="rId4"/>
    <p:sldId id="271" r:id="rId5"/>
    <p:sldId id="308" r:id="rId6"/>
    <p:sldId id="306" r:id="rId7"/>
    <p:sldId id="307" r:id="rId8"/>
    <p:sldId id="368" r:id="rId9"/>
    <p:sldId id="371" r:id="rId10"/>
    <p:sldId id="313" r:id="rId11"/>
    <p:sldId id="311" r:id="rId12"/>
    <p:sldId id="372" r:id="rId13"/>
    <p:sldId id="312" r:id="rId14"/>
    <p:sldId id="309" r:id="rId15"/>
    <p:sldId id="376" r:id="rId16"/>
    <p:sldId id="310" r:id="rId17"/>
    <p:sldId id="374" r:id="rId18"/>
    <p:sldId id="316" r:id="rId19"/>
    <p:sldId id="315" r:id="rId20"/>
    <p:sldId id="317" r:id="rId21"/>
    <p:sldId id="319" r:id="rId22"/>
    <p:sldId id="318" r:id="rId23"/>
    <p:sldId id="323" r:id="rId24"/>
    <p:sldId id="326" r:id="rId25"/>
    <p:sldId id="322" r:id="rId26"/>
    <p:sldId id="325" r:id="rId27"/>
    <p:sldId id="324" r:id="rId28"/>
    <p:sldId id="327" r:id="rId29"/>
    <p:sldId id="328" r:id="rId30"/>
    <p:sldId id="330" r:id="rId31"/>
    <p:sldId id="335" r:id="rId32"/>
    <p:sldId id="340" r:id="rId33"/>
    <p:sldId id="338" r:id="rId34"/>
    <p:sldId id="339" r:id="rId35"/>
    <p:sldId id="336" r:id="rId36"/>
    <p:sldId id="329" r:id="rId37"/>
    <p:sldId id="331" r:id="rId38"/>
    <p:sldId id="342" r:id="rId39"/>
    <p:sldId id="343" r:id="rId40"/>
    <p:sldId id="373" r:id="rId41"/>
    <p:sldId id="341" r:id="rId42"/>
    <p:sldId id="344" r:id="rId43"/>
    <p:sldId id="345" r:id="rId44"/>
    <p:sldId id="377" r:id="rId45"/>
    <p:sldId id="332" r:id="rId46"/>
    <p:sldId id="346" r:id="rId47"/>
    <p:sldId id="375" r:id="rId48"/>
    <p:sldId id="347" r:id="rId49"/>
    <p:sldId id="357" r:id="rId50"/>
    <p:sldId id="359" r:id="rId51"/>
    <p:sldId id="360" r:id="rId52"/>
    <p:sldId id="361" r:id="rId53"/>
    <p:sldId id="362" r:id="rId54"/>
    <p:sldId id="363" r:id="rId55"/>
    <p:sldId id="348" r:id="rId56"/>
    <p:sldId id="350" r:id="rId57"/>
    <p:sldId id="352" r:id="rId58"/>
    <p:sldId id="353" r:id="rId59"/>
    <p:sldId id="354" r:id="rId60"/>
    <p:sldId id="355" r:id="rId61"/>
    <p:sldId id="351" r:id="rId62"/>
    <p:sldId id="364" r:id="rId63"/>
    <p:sldId id="365" r:id="rId64"/>
    <p:sldId id="314" r:id="rId65"/>
    <p:sldId id="291" r:id="rId66"/>
    <p:sldId id="30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Nese" initials="JN" lastIdx="1" clrIdx="0">
    <p:extLst>
      <p:ext uri="{19B8F6BF-5375-455C-9EA6-DF929625EA0E}">
        <p15:presenceInfo xmlns:p15="http://schemas.microsoft.com/office/powerpoint/2012/main" userId="S::jnese@uoregon.edu::b4b9b44a-7597-4ed7-9ce6-5b07fef49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E0CAF2"/>
    <a:srgbClr val="FF6600"/>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4" autoAdjust="0"/>
    <p:restoredTop sz="79213"/>
  </p:normalViewPr>
  <p:slideViewPr>
    <p:cSldViewPr snapToGrid="0">
      <p:cViewPr varScale="1">
        <p:scale>
          <a:sx n="53" d="100"/>
          <a:sy n="53" d="100"/>
        </p:scale>
        <p:origin x="121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5</a:t>
            </a:fld>
            <a:endParaRPr lang="en-US"/>
          </a:p>
        </p:txBody>
      </p:sp>
    </p:spTree>
    <p:extLst>
      <p:ext uri="{BB962C8B-B14F-4D97-AF65-F5344CB8AC3E}">
        <p14:creationId xmlns:p14="http://schemas.microsoft.com/office/powerpoint/2010/main" val="2160270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5E93F0-C78C-4FED-9B88-BB5329876A3E}" type="slidenum">
              <a:rPr lang="en-US" smtClean="0"/>
              <a:t>65</a:t>
            </a:fld>
            <a:endParaRPr lang="en-US"/>
          </a:p>
        </p:txBody>
      </p:sp>
    </p:spTree>
    <p:extLst>
      <p:ext uri="{BB962C8B-B14F-4D97-AF65-F5344CB8AC3E}">
        <p14:creationId xmlns:p14="http://schemas.microsoft.com/office/powerpoint/2010/main" val="514823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13</a:t>
            </a:fld>
            <a:endParaRPr lang="en-US"/>
          </a:p>
        </p:txBody>
      </p:sp>
    </p:spTree>
    <p:extLst>
      <p:ext uri="{BB962C8B-B14F-4D97-AF65-F5344CB8AC3E}">
        <p14:creationId xmlns:p14="http://schemas.microsoft.com/office/powerpoint/2010/main" val="293161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14</a:t>
            </a:fld>
            <a:endParaRPr lang="en-US"/>
          </a:p>
        </p:txBody>
      </p:sp>
    </p:spTree>
    <p:extLst>
      <p:ext uri="{BB962C8B-B14F-4D97-AF65-F5344CB8AC3E}">
        <p14:creationId xmlns:p14="http://schemas.microsoft.com/office/powerpoint/2010/main" val="389955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15</a:t>
            </a:fld>
            <a:endParaRPr lang="en-US"/>
          </a:p>
        </p:txBody>
      </p:sp>
    </p:spTree>
    <p:extLst>
      <p:ext uri="{BB962C8B-B14F-4D97-AF65-F5344CB8AC3E}">
        <p14:creationId xmlns:p14="http://schemas.microsoft.com/office/powerpoint/2010/main" val="496278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21</a:t>
            </a:fld>
            <a:endParaRPr lang="en-US"/>
          </a:p>
        </p:txBody>
      </p:sp>
    </p:spTree>
    <p:extLst>
      <p:ext uri="{BB962C8B-B14F-4D97-AF65-F5344CB8AC3E}">
        <p14:creationId xmlns:p14="http://schemas.microsoft.com/office/powerpoint/2010/main" val="398634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23</a:t>
            </a:fld>
            <a:endParaRPr lang="en-US"/>
          </a:p>
        </p:txBody>
      </p:sp>
    </p:spTree>
    <p:extLst>
      <p:ext uri="{BB962C8B-B14F-4D97-AF65-F5344CB8AC3E}">
        <p14:creationId xmlns:p14="http://schemas.microsoft.com/office/powerpoint/2010/main" val="190246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42</a:t>
            </a:fld>
            <a:endParaRPr lang="en-US"/>
          </a:p>
        </p:txBody>
      </p:sp>
    </p:spTree>
    <p:extLst>
      <p:ext uri="{BB962C8B-B14F-4D97-AF65-F5344CB8AC3E}">
        <p14:creationId xmlns:p14="http://schemas.microsoft.com/office/powerpoint/2010/main" val="103478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43</a:t>
            </a:fld>
            <a:endParaRPr lang="en-US"/>
          </a:p>
        </p:txBody>
      </p:sp>
    </p:spTree>
    <p:extLst>
      <p:ext uri="{BB962C8B-B14F-4D97-AF65-F5344CB8AC3E}">
        <p14:creationId xmlns:p14="http://schemas.microsoft.com/office/powerpoint/2010/main" val="9424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E93F0-C78C-4FED-9B88-BB5329876A3E}" type="slidenum">
              <a:rPr lang="en-US" smtClean="0"/>
              <a:t>47</a:t>
            </a:fld>
            <a:endParaRPr lang="en-US"/>
          </a:p>
        </p:txBody>
      </p:sp>
    </p:spTree>
    <p:extLst>
      <p:ext uri="{BB962C8B-B14F-4D97-AF65-F5344CB8AC3E}">
        <p14:creationId xmlns:p14="http://schemas.microsoft.com/office/powerpoint/2010/main" val="216300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4/6/2020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4/6/2020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4/6/2020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4/6/2020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4/6/2020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4/6/2020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4/6/2020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4/6/2020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4/6/2020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4/6/2020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4/6/2020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4/6/2020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4/6/2020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bradleyboehmke.github.io/HOML/process.html#bias-var"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10</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214313" y="5329238"/>
            <a:ext cx="11722893" cy="584775"/>
          </a:xfrm>
          <a:prstGeom prst="rect">
            <a:avLst/>
          </a:prstGeom>
          <a:noFill/>
        </p:spPr>
        <p:txBody>
          <a:bodyPr wrap="square" rtlCol="0">
            <a:spAutoFit/>
          </a:bodyPr>
          <a:lstStyle/>
          <a:p>
            <a:r>
              <a:rPr lang="en-US" sz="3200" dirty="0"/>
              <a:t>…but really, you’re not getting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“Simpler”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199846" y="3282962"/>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High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3"/>
          <a:stretch>
            <a:fillRect/>
          </a:stretch>
        </p:blipFill>
        <p:spPr>
          <a:xfrm>
            <a:off x="383152" y="4360863"/>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4"/>
          <a:stretch>
            <a:fillRect/>
          </a:stretch>
        </p:blipFill>
        <p:spPr>
          <a:xfrm>
            <a:off x="6365502" y="4360863"/>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0" y="6557836"/>
            <a:ext cx="1846120" cy="276999"/>
          </a:xfrm>
          <a:prstGeom prst="rect">
            <a:avLst/>
          </a:prstGeom>
          <a:noFill/>
        </p:spPr>
        <p:txBody>
          <a:bodyPr wrap="square" rtlCol="0">
            <a:spAutoFit/>
          </a:bodyPr>
          <a:lstStyle/>
          <a:p>
            <a:r>
              <a:rPr lang="en-US" sz="1200" dirty="0"/>
              <a:t>Figures from </a:t>
            </a:r>
            <a:r>
              <a:rPr lang="en-US" sz="1200" dirty="0">
                <a:hlinkClick r:id="rId5"/>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Regularization</a:t>
            </a:r>
          </a:p>
        </p:txBody>
      </p:sp>
      <p:sp>
        <p:nvSpPr>
          <p:cNvPr id="19" name="Content Placeholder 18">
            <a:extLst>
              <a:ext uri="{FF2B5EF4-FFF2-40B4-BE49-F238E27FC236}">
                <a16:creationId xmlns:a16="http://schemas.microsoft.com/office/drawing/2014/main" id="{8FC4EEA7-EC29-4EE6-91CC-1858083D8A66}"/>
              </a:ext>
            </a:extLst>
          </p:cNvPr>
          <p:cNvSpPr>
            <a:spLocks noGrp="1"/>
          </p:cNvSpPr>
          <p:nvPr>
            <p:ph idx="1"/>
          </p:nvPr>
        </p:nvSpPr>
        <p:spPr/>
        <p:txBody>
          <a:bodyPr>
            <a:normAutofit/>
          </a:bodyPr>
          <a:lstStyle/>
          <a:p>
            <a:r>
              <a:rPr lang="en-US" dirty="0"/>
              <a:t>Regularization methods can help reduce overfitting</a:t>
            </a:r>
          </a:p>
          <a:p>
            <a:r>
              <a:rPr lang="en-US" dirty="0"/>
              <a:t>Helps reduce variance while maintaining bias</a:t>
            </a:r>
          </a:p>
          <a:p>
            <a:r>
              <a:rPr lang="en-US" dirty="0"/>
              <a:t>Regularization generally helps controls the model from excessively fluctuating to (over) fit to the data</a:t>
            </a:r>
          </a:p>
          <a:p>
            <a:r>
              <a:rPr lang="en-US" dirty="0"/>
              <a:t>Reduces the amount that an individual variable impacts the predictions for a given sample</a:t>
            </a:r>
          </a:p>
          <a:p>
            <a:pPr lvl="1"/>
            <a:r>
              <a:rPr lang="en-US" dirty="0"/>
              <a:t>penalties in linear regression</a:t>
            </a:r>
          </a:p>
          <a:p>
            <a:pPr lvl="1"/>
            <a:r>
              <a:rPr lang="en-US" dirty="0"/>
              <a:t>dropout in a neural net, trees to randomly drop nodes from the model during fitting</a:t>
            </a:r>
          </a:p>
          <a:p>
            <a:pPr lvl="1"/>
            <a:r>
              <a:rPr lang="en-US" dirty="0"/>
              <a:t>sample variables in random forests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60781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BB908-26F6-417D-84EF-60C8CED760C3}"/>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pic>
        <p:nvPicPr>
          <p:cNvPr id="7" name="Picture 6" descr="A close up of a map&#10;&#10;Description automatically generated">
            <a:extLst>
              <a:ext uri="{FF2B5EF4-FFF2-40B4-BE49-F238E27FC236}">
                <a16:creationId xmlns:a16="http://schemas.microsoft.com/office/drawing/2014/main" id="{216B0840-4CC7-454A-A9E2-BB19F8A1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51" y="0"/>
            <a:ext cx="4321098" cy="6858000"/>
          </a:xfrm>
          <a:prstGeom prst="rect">
            <a:avLst/>
          </a:prstGeom>
        </p:spPr>
      </p:pic>
    </p:spTree>
    <p:extLst>
      <p:ext uri="{BB962C8B-B14F-4D97-AF65-F5344CB8AC3E}">
        <p14:creationId xmlns:p14="http://schemas.microsoft.com/office/powerpoint/2010/main" val="79733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b="1" dirty="0"/>
              <a:t>Data leakage </a:t>
            </a:r>
            <a:r>
              <a:rPr lang="en-US" dirty="0"/>
              <a:t>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a:p>
            <a:r>
              <a:rPr lang="en-US" dirty="0"/>
              <a:t>Discussion responses</a:t>
            </a:r>
          </a:p>
          <a:p>
            <a:pPr marL="0" indent="0">
              <a:buNone/>
            </a:pPr>
            <a:endParaRPr lang="en-US" dirty="0"/>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3268474358"/>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3"/>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These three functions are meant to be used in conjunction</a:t>
            </a:r>
          </a:p>
          <a:p>
            <a:r>
              <a:rPr lang="en-US" dirty="0"/>
              <a:t>A good rule is to make these the first lines of your ML project code</a:t>
            </a:r>
          </a:p>
          <a:p>
            <a:pPr lvl="1"/>
            <a:r>
              <a:rPr lang="en-US" dirty="0"/>
              <a:t>some differ</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Tree>
    <p:extLst>
      <p:ext uri="{BB962C8B-B14F-4D97-AF65-F5344CB8AC3E}">
        <p14:creationId xmlns:p14="http://schemas.microsoft.com/office/powerpoint/2010/main" val="108370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7500" lnSpcReduction="20000"/>
          </a:bodyPr>
          <a:lstStyle/>
          <a:p>
            <a:pPr marL="0" indent="0">
              <a:buNone/>
            </a:pPr>
            <a:r>
              <a:rPr lang="en-US" sz="2100" dirty="0">
                <a:latin typeface="Courier New" panose="02070309020205020404" pitchFamily="49" charset="0"/>
                <a:cs typeface="Courier New" panose="02070309020205020404" pitchFamily="49" charset="0"/>
              </a:rPr>
              <a:t>math &lt;- </a:t>
            </a:r>
            <a:r>
              <a:rPr lang="en-US" sz="2100" dirty="0" err="1">
                <a:latin typeface="Courier New" panose="02070309020205020404" pitchFamily="49" charset="0"/>
                <a:cs typeface="Courier New" panose="02070309020205020404" pitchFamily="49" charset="0"/>
              </a:rPr>
              <a:t>read_csv</a:t>
            </a:r>
            <a:r>
              <a:rPr lang="en-US" sz="2100" dirty="0">
                <a:latin typeface="Courier New" panose="02070309020205020404" pitchFamily="49" charset="0"/>
                <a:cs typeface="Courier New" panose="02070309020205020404" pitchFamily="49" charset="0"/>
              </a:rPr>
              <a:t>(here::here("data", "edld-654-spring-2020", "train.csv"))</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00B0F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&lt;142070/47356/189426&gt;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a:t>
            </a:r>
            <a:r>
              <a:rPr lang="en-US" dirty="0">
                <a:solidFill>
                  <a:srgbClr val="00B0F0"/>
                </a:solidFill>
                <a:latin typeface="Courier New" panose="02070309020205020404" pitchFamily="49" charset="0"/>
                <a:cs typeface="Courier New" panose="02070309020205020404" pitchFamily="49" charset="0"/>
              </a:rPr>
              <a:t>training() </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0.7500026</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sp>
        <p:nvSpPr>
          <p:cNvPr id="5" name="TextBox 4">
            <a:extLst>
              <a:ext uri="{FF2B5EF4-FFF2-40B4-BE49-F238E27FC236}">
                <a16:creationId xmlns:a16="http://schemas.microsoft.com/office/drawing/2014/main" id="{8B915EE6-6CDD-41A8-803F-3D93903025B8}"/>
              </a:ext>
            </a:extLst>
          </p:cNvPr>
          <p:cNvSpPr txBox="1"/>
          <p:nvPr/>
        </p:nvSpPr>
        <p:spPr>
          <a:xfrm rot="2503588">
            <a:off x="9377528" y="993641"/>
            <a:ext cx="2934035" cy="430887"/>
          </a:xfrm>
          <a:prstGeom prst="rect">
            <a:avLst/>
          </a:prstGeom>
          <a:noFill/>
        </p:spPr>
        <p:txBody>
          <a:bodyPr wrap="square" rtlCol="0">
            <a:spAutoFit/>
          </a:bodyPr>
          <a:lstStyle/>
          <a:p>
            <a:r>
              <a:rPr lang="en-US" sz="2200" dirty="0">
                <a:solidFill>
                  <a:srgbClr val="002060"/>
                </a:solidFill>
              </a:rPr>
              <a:t>follow along if you can</a:t>
            </a:r>
          </a:p>
        </p:txBody>
      </p:sp>
      <p:sp>
        <p:nvSpPr>
          <p:cNvPr id="6" name="TextBox 5">
            <a:extLst>
              <a:ext uri="{FF2B5EF4-FFF2-40B4-BE49-F238E27FC236}">
                <a16:creationId xmlns:a16="http://schemas.microsoft.com/office/drawing/2014/main" id="{6152CCAB-8138-43C7-83CE-4B79192ECCB8}"/>
              </a:ext>
            </a:extLst>
          </p:cNvPr>
          <p:cNvSpPr txBox="1"/>
          <p:nvPr/>
        </p:nvSpPr>
        <p:spPr>
          <a:xfrm>
            <a:off x="40" y="3551023"/>
            <a:ext cx="1233377" cy="369332"/>
          </a:xfrm>
          <a:prstGeom prst="rect">
            <a:avLst/>
          </a:prstGeom>
          <a:noFill/>
        </p:spPr>
        <p:txBody>
          <a:bodyPr wrap="square" rtlCol="0">
            <a:spAutoFit/>
          </a:bodyPr>
          <a:lstStyle/>
          <a:p>
            <a:r>
              <a:rPr lang="en-US" dirty="0"/>
              <a:t>train</a:t>
            </a:r>
          </a:p>
        </p:txBody>
      </p:sp>
      <p:sp>
        <p:nvSpPr>
          <p:cNvPr id="7" name="TextBox 6">
            <a:extLst>
              <a:ext uri="{FF2B5EF4-FFF2-40B4-BE49-F238E27FC236}">
                <a16:creationId xmlns:a16="http://schemas.microsoft.com/office/drawing/2014/main" id="{E1282EFC-1FDE-4CE0-998D-CA9530A223F6}"/>
              </a:ext>
            </a:extLst>
          </p:cNvPr>
          <p:cNvSpPr txBox="1"/>
          <p:nvPr/>
        </p:nvSpPr>
        <p:spPr>
          <a:xfrm>
            <a:off x="2271996" y="3551023"/>
            <a:ext cx="1685260" cy="369332"/>
          </a:xfrm>
          <a:prstGeom prst="rect">
            <a:avLst/>
          </a:prstGeom>
          <a:noFill/>
        </p:spPr>
        <p:txBody>
          <a:bodyPr wrap="square" rtlCol="0">
            <a:spAutoFit/>
          </a:bodyPr>
          <a:lstStyle/>
          <a:p>
            <a:r>
              <a:rPr lang="en-US" dirty="0"/>
              <a:t>test</a:t>
            </a:r>
          </a:p>
        </p:txBody>
      </p:sp>
      <p:cxnSp>
        <p:nvCxnSpPr>
          <p:cNvPr id="8" name="Straight Arrow Connector 7">
            <a:extLst>
              <a:ext uri="{FF2B5EF4-FFF2-40B4-BE49-F238E27FC236}">
                <a16:creationId xmlns:a16="http://schemas.microsoft.com/office/drawing/2014/main" id="{639611CE-F5A8-47EB-9C3B-5E4AA6E8C1EC}"/>
              </a:ext>
            </a:extLst>
          </p:cNvPr>
          <p:cNvCxnSpPr>
            <a:endCxn id="6" idx="0"/>
          </p:cNvCxnSpPr>
          <p:nvPr/>
        </p:nvCxnSpPr>
        <p:spPr>
          <a:xfrm flipH="1">
            <a:off x="616729" y="3455330"/>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A2F40B9-CC32-4030-A7E3-1847DA737A50}"/>
              </a:ext>
            </a:extLst>
          </p:cNvPr>
          <p:cNvCxnSpPr>
            <a:cxnSpLocks/>
          </p:cNvCxnSpPr>
          <p:nvPr/>
        </p:nvCxnSpPr>
        <p:spPr>
          <a:xfrm>
            <a:off x="2271996" y="3451785"/>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F3932D-7057-47EE-9EFC-411B88A64060}"/>
              </a:ext>
            </a:extLst>
          </p:cNvPr>
          <p:cNvSpPr txBox="1"/>
          <p:nvPr/>
        </p:nvSpPr>
        <p:spPr>
          <a:xfrm>
            <a:off x="4288430" y="3551023"/>
            <a:ext cx="1685260" cy="369332"/>
          </a:xfrm>
          <a:prstGeom prst="rect">
            <a:avLst/>
          </a:prstGeom>
          <a:noFill/>
        </p:spPr>
        <p:txBody>
          <a:bodyPr wrap="square" rtlCol="0">
            <a:spAutoFit/>
          </a:bodyPr>
          <a:lstStyle/>
          <a:p>
            <a:r>
              <a:rPr lang="en-US" dirty="0"/>
              <a:t>total</a:t>
            </a:r>
          </a:p>
        </p:txBody>
      </p:sp>
      <p:cxnSp>
        <p:nvCxnSpPr>
          <p:cNvPr id="11" name="Straight Arrow Connector 10">
            <a:extLst>
              <a:ext uri="{FF2B5EF4-FFF2-40B4-BE49-F238E27FC236}">
                <a16:creationId xmlns:a16="http://schemas.microsoft.com/office/drawing/2014/main" id="{FAF0C9A6-3521-4C15-A56F-F03B7A8B0962}"/>
              </a:ext>
            </a:extLst>
          </p:cNvPr>
          <p:cNvCxnSpPr>
            <a:cxnSpLocks/>
          </p:cNvCxnSpPr>
          <p:nvPr/>
        </p:nvCxnSpPr>
        <p:spPr>
          <a:xfrm>
            <a:off x="4288430" y="3451785"/>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&lt;132599/56827/189426&gt;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0.7000042</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a:xfrm>
            <a:off x="838200" y="-76835"/>
            <a:ext cx="10515600" cy="1325563"/>
          </a:xfrm>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a:xfrm>
            <a:off x="296034" y="914597"/>
            <a:ext cx="11539242" cy="589915"/>
          </a:xfrm>
        </p:spPr>
        <p:txBody>
          <a:bodyPr>
            <a:normAutofit/>
          </a:bodyPr>
          <a:lstStyle/>
          <a:p>
            <a:pPr marL="0" indent="0">
              <a:buNone/>
            </a:pPr>
            <a:r>
              <a:rPr lang="en-US" sz="2500" dirty="0"/>
              <a:t>Not a great example because we’re stratifying by a predictor and not the outcome but…</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
        <p:nvSpPr>
          <p:cNvPr id="5" name="TextBox 4">
            <a:extLst>
              <a:ext uri="{FF2B5EF4-FFF2-40B4-BE49-F238E27FC236}">
                <a16:creationId xmlns:a16="http://schemas.microsoft.com/office/drawing/2014/main" id="{A96C70BC-57DA-4FD8-947C-EB6DDCCBF3C5}"/>
              </a:ext>
            </a:extLst>
          </p:cNvPr>
          <p:cNvSpPr txBox="1"/>
          <p:nvPr/>
        </p:nvSpPr>
        <p:spPr>
          <a:xfrm>
            <a:off x="11457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5885 0.04142324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3148 0.02215809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34537 0.24309847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1848 0.01300767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8930 0.06285634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1077 0.00758077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86645 0.60987541</a:t>
            </a:r>
          </a:p>
        </p:txBody>
      </p:sp>
      <p:sp>
        <p:nvSpPr>
          <p:cNvPr id="7" name="TextBox 6">
            <a:extLst>
              <a:ext uri="{FF2B5EF4-FFF2-40B4-BE49-F238E27FC236}">
                <a16:creationId xmlns:a16="http://schemas.microsoft.com/office/drawing/2014/main" id="{84B152DA-0301-4DE7-BB0D-4FE55EEB7255}"/>
              </a:ext>
            </a:extLst>
          </p:cNvPr>
          <p:cNvSpPr txBox="1"/>
          <p:nvPr/>
        </p:nvSpPr>
        <p:spPr>
          <a:xfrm>
            <a:off x="5128530" y="1465778"/>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1810 0.038221134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1002 0.021158882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11345 0.239568376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594 0.012543289</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2965 0.062610862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353 0.007454177</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29287 0.618443281</a:t>
            </a:r>
          </a:p>
        </p:txBody>
      </p:sp>
      <p:sp>
        <p:nvSpPr>
          <p:cNvPr id="9" name="TextBox 8">
            <a:extLst>
              <a:ext uri="{FF2B5EF4-FFF2-40B4-BE49-F238E27FC236}">
                <a16:creationId xmlns:a16="http://schemas.microsoft.com/office/drawing/2014/main" id="{0C070790-EB9B-4103-9DF8-77D5259C917B}"/>
              </a:ext>
            </a:extLst>
          </p:cNvPr>
          <p:cNvSpPr txBox="1"/>
          <p:nvPr/>
        </p:nvSpPr>
        <p:spPr>
          <a:xfrm>
            <a:off x="114570" y="3795969"/>
            <a:ext cx="11902170" cy="492443"/>
          </a:xfrm>
          <a:prstGeom prst="rect">
            <a:avLst/>
          </a:prstGeom>
          <a:noFill/>
        </p:spPr>
        <p:txBody>
          <a:bodyPr wrap="square" rtlCol="0">
            <a:spAutoFit/>
          </a:bodyPr>
          <a:lstStyle/>
          <a:p>
            <a:r>
              <a:rPr lang="en-US" sz="2600" dirty="0" err="1">
                <a:latin typeface="Courier New" panose="02070309020205020404" pitchFamily="49" charset="0"/>
                <a:cs typeface="Courier New" panose="02070309020205020404" pitchFamily="49" charset="0"/>
              </a:rPr>
              <a:t>math_split_strat</a:t>
            </a:r>
            <a:r>
              <a:rPr lang="en-US" sz="2600" dirty="0">
                <a:latin typeface="Courier New" panose="02070309020205020404" pitchFamily="49" charset="0"/>
                <a:cs typeface="Courier New" panose="02070309020205020404" pitchFamily="49" charset="0"/>
              </a:rPr>
              <a:t>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00B0F0"/>
                </a:solidFill>
                <a:latin typeface="Courier New" panose="02070309020205020404" pitchFamily="49" charset="0"/>
                <a:cs typeface="Courier New" panose="02070309020205020404" pitchFamily="49" charset="0"/>
              </a:rPr>
              <a:t>strata = </a:t>
            </a:r>
            <a:r>
              <a:rPr lang="en-US" sz="2600" dirty="0" err="1">
                <a:solidFill>
                  <a:srgbClr val="00B0F0"/>
                </a:solidFill>
                <a:latin typeface="Courier New" panose="02070309020205020404" pitchFamily="49" charset="0"/>
                <a:cs typeface="Courier New" panose="02070309020205020404" pitchFamily="49" charset="0"/>
              </a:rPr>
              <a:t>ethnic_cd</a:t>
            </a:r>
            <a:r>
              <a:rPr lang="en-US" sz="26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036037A8-2328-4240-A0BB-9BCC5D375963}"/>
              </a:ext>
            </a:extLst>
          </p:cNvPr>
          <p:cNvSpPr txBox="1"/>
          <p:nvPr/>
        </p:nvSpPr>
        <p:spPr>
          <a:xfrm>
            <a:off x="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training()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5718 0.040247765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3114 0.021918772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34465 0.242591680</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1841 0.012958401</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8910 0.062715563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1067 0.007510382</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86955 0.612057436</a:t>
            </a:r>
          </a:p>
        </p:txBody>
      </p:sp>
      <p:sp>
        <p:nvSpPr>
          <p:cNvPr id="12" name="TextBox 11">
            <a:extLst>
              <a:ext uri="{FF2B5EF4-FFF2-40B4-BE49-F238E27FC236}">
                <a16:creationId xmlns:a16="http://schemas.microsoft.com/office/drawing/2014/main" id="{854718C8-0CE8-420D-8281-FE744752A51D}"/>
              </a:ext>
            </a:extLst>
          </p:cNvPr>
          <p:cNvSpPr txBox="1"/>
          <p:nvPr/>
        </p:nvSpPr>
        <p:spPr>
          <a:xfrm>
            <a:off x="5128530" y="4347212"/>
            <a:ext cx="4358370" cy="2271391"/>
          </a:xfrm>
          <a:prstGeom prst="rect">
            <a:avLst/>
          </a:prstGeom>
          <a:noFill/>
        </p:spPr>
        <p:txBody>
          <a:bodyPr wrap="square" rtlCol="0">
            <a:spAutoFit/>
          </a:bodyPr>
          <a:lstStyle/>
          <a:p>
            <a:pPr>
              <a:lnSpc>
                <a:spcPct val="80000"/>
              </a:lnSpc>
            </a:pPr>
            <a:r>
              <a:rPr lang="en-US" sz="1600" dirty="0" err="1">
                <a:latin typeface="Courier New" panose="02070309020205020404" pitchFamily="49" charset="0"/>
                <a:cs typeface="Courier New" panose="02070309020205020404" pitchFamily="49" charset="0"/>
              </a:rPr>
              <a:t>math_split_strat</a:t>
            </a:r>
            <a:r>
              <a:rPr lang="en-US" sz="1600" dirty="0">
                <a:latin typeface="Courier New" panose="02070309020205020404" pitchFamily="49" charset="0"/>
                <a:cs typeface="Courier New" panose="02070309020205020404" pitchFamily="49" charset="0"/>
              </a:rPr>
              <a:t> %&gt;% </a:t>
            </a:r>
          </a:p>
          <a:p>
            <a:pPr>
              <a:lnSpc>
                <a:spcPct val="80000"/>
              </a:lnSpc>
            </a:pPr>
            <a:r>
              <a:rPr lang="en-US" sz="1600" dirty="0">
                <a:latin typeface="Courier New" panose="02070309020205020404" pitchFamily="49" charset="0"/>
                <a:cs typeface="Courier New" panose="02070309020205020404" pitchFamily="49" charset="0"/>
              </a:rPr>
              <a:t>  testing() %&gt;% </a:t>
            </a:r>
          </a:p>
          <a:p>
            <a:pPr>
              <a:lnSpc>
                <a:spcPct val="80000"/>
              </a:lnSpc>
            </a:pPr>
            <a:r>
              <a:rPr lang="en-US" sz="1600" dirty="0">
                <a:latin typeface="Courier New" panose="02070309020205020404" pitchFamily="49" charset="0"/>
                <a:cs typeface="Courier New" panose="02070309020205020404" pitchFamily="49" charset="0"/>
              </a:rPr>
              <a:t>  janitor::</a:t>
            </a:r>
            <a:r>
              <a:rPr lang="en-US" sz="1600" dirty="0" err="1">
                <a:latin typeface="Courier New" panose="02070309020205020404" pitchFamily="49" charset="0"/>
                <a:cs typeface="Courier New" panose="02070309020205020404" pitchFamily="49" charset="0"/>
              </a:rPr>
              <a:t>tabyl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ethnic_cd</a:t>
            </a:r>
            <a:r>
              <a:rPr lang="en-US" sz="1600" dirty="0">
                <a:latin typeface="Courier New" panose="02070309020205020404" pitchFamily="49" charset="0"/>
                <a:cs typeface="Courier New" panose="02070309020205020404" pitchFamily="49" charset="0"/>
              </a:rPr>
              <a: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t>
            </a:r>
            <a:r>
              <a:rPr lang="en-US" sz="1600" dirty="0" err="1">
                <a:highlight>
                  <a:srgbClr val="C0C0C0"/>
                </a:highlight>
                <a:latin typeface="Courier New" panose="02070309020205020404" pitchFamily="49" charset="0"/>
                <a:cs typeface="Courier New" panose="02070309020205020404" pitchFamily="49" charset="0"/>
              </a:rPr>
              <a:t>ethnic_cd</a:t>
            </a:r>
            <a:r>
              <a:rPr lang="en-US" sz="1600" dirty="0">
                <a:highlight>
                  <a:srgbClr val="C0C0C0"/>
                </a:highlight>
                <a:latin typeface="Courier New" panose="02070309020205020404" pitchFamily="49" charset="0"/>
                <a:cs typeface="Courier New" panose="02070309020205020404" pitchFamily="49" charset="0"/>
              </a:rPr>
              <a:t>     n     percent</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A  1977 0.041747614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B  1036 0.021876848</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H 11417 0.241088774</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I   601 0.012691106</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M  2985 0.063033195</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P   363 0.007665343</a:t>
            </a:r>
          </a:p>
          <a:p>
            <a:pPr>
              <a:lnSpc>
                <a:spcPct val="80000"/>
              </a:lnSpc>
            </a:pPr>
            <a:r>
              <a:rPr lang="en-US" sz="1600" dirty="0">
                <a:highlight>
                  <a:srgbClr val="C0C0C0"/>
                </a:highlight>
                <a:latin typeface="Courier New" panose="02070309020205020404" pitchFamily="49" charset="0"/>
                <a:cs typeface="Courier New" panose="02070309020205020404" pitchFamily="49" charset="0"/>
              </a:rPr>
              <a:t>         W 28977 0.611897120</a:t>
            </a:r>
          </a:p>
        </p:txBody>
      </p:sp>
    </p:spTree>
    <p:extLst>
      <p:ext uri="{BB962C8B-B14F-4D97-AF65-F5344CB8AC3E}">
        <p14:creationId xmlns:p14="http://schemas.microsoft.com/office/powerpoint/2010/main" val="24113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We split – 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won’t generalize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(most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a:t>
            </a:r>
            <a:r>
              <a:rPr lang="en-US" dirty="0">
                <a:solidFill>
                  <a:srgbClr val="FF6600"/>
                </a:solidFill>
              </a:rPr>
              <a:t>10% (1/10)</a:t>
            </a:r>
            <a:r>
              <a:rPr lang="en-US" dirty="0"/>
              <a:t> of training data are sampled for the assessment set</a:t>
            </a:r>
          </a:p>
          <a:p>
            <a:pPr lvl="1"/>
            <a:r>
              <a:rPr lang="en-US" dirty="0"/>
              <a:t>The </a:t>
            </a:r>
            <a:r>
              <a:rPr lang="en-US" dirty="0">
                <a:solidFill>
                  <a:srgbClr val="FF6600"/>
                </a:solidFill>
              </a:rPr>
              <a:t>10%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90%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 (1/5)</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968157777"/>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for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Fold01</a:t>
            </a:r>
          </a:p>
          <a:p>
            <a:pPr lvl="1"/>
            <a:r>
              <a:rPr lang="en-US" dirty="0"/>
              <a:t>We fit our model on the </a:t>
            </a:r>
            <a:r>
              <a:rPr lang="en-US" dirty="0">
                <a:latin typeface="Courier New" panose="02070309020205020404" pitchFamily="49" charset="0"/>
                <a:cs typeface="Courier New" panose="02070309020205020404" pitchFamily="49" charset="0"/>
              </a:rPr>
              <a:t>Fold01</a:t>
            </a:r>
            <a:r>
              <a:rPr lang="en-US" dirty="0"/>
              <a:t> analysis set (leaving out the assessment set)</a:t>
            </a:r>
          </a:p>
          <a:p>
            <a:pPr lvl="1"/>
            <a:r>
              <a:rPr lang="en-US" dirty="0"/>
              <a:t>We apply our resulting model parameters to predict the assessment set</a:t>
            </a:r>
          </a:p>
          <a:p>
            <a:pPr lvl="1"/>
            <a:r>
              <a:rPr lang="en-US" dirty="0"/>
              <a:t>We get our performance measures (objective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461727" y="1825624"/>
            <a:ext cx="11588435" cy="5032375"/>
          </a:xfrm>
        </p:spPr>
        <p:txBody>
          <a:bodyPr>
            <a:normAutofit/>
          </a:bodyPr>
          <a:lstStyle/>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1"/>
            <a:r>
              <a:rPr lang="en-US" dirty="0"/>
              <a:t>Helps reduce variability between folds; gives a more complete estimate of the overall between-fold variability (i.e., the variance distribution)</a:t>
            </a:r>
          </a:p>
          <a:p>
            <a:pPr lvl="2"/>
            <a:r>
              <a:rPr lang="en-US" dirty="0"/>
              <a:t>10-fold CV repeated 5 times = 50 models/performance measures</a:t>
            </a:r>
          </a:p>
          <a:p>
            <a:pPr lvl="2"/>
            <a:r>
              <a:rPr lang="en-US" dirty="0"/>
              <a:t>Particularly useful for smaller data sets</a:t>
            </a:r>
          </a:p>
          <a:p>
            <a:pPr lvl="2"/>
            <a:r>
              <a:rPr lang="en-US" dirty="0"/>
              <a:t>For large training sets, variance and bias issues are less of a concern</a:t>
            </a:r>
          </a:p>
          <a:p>
            <a:pPr lvl="1"/>
            <a:r>
              <a:rPr lang="en-US" dirty="0"/>
              <a:t>Repeated CV is not equivalent to increasing the number of folds (e.g., 50-fold CV)</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178123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 from </a:t>
            </a:r>
            <a:r>
              <a:rPr lang="en-US" dirty="0">
                <a:latin typeface="Courier New" panose="02070309020205020404" pitchFamily="49" charset="0"/>
                <a:cs typeface="Courier New" panose="02070309020205020404" pitchFamily="49" charset="0"/>
              </a:rPr>
              <a:t>training()</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828800"/>
            <a:ext cx="12192000" cy="5029200"/>
          </a:xfrm>
        </p:spPr>
        <p:txBody>
          <a:bodyPr>
            <a:noAutofit/>
          </a:bodyPr>
          <a:lstStyle/>
          <a:p>
            <a:pPr marL="0" indent="0">
              <a:buNone/>
            </a:pP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a:t>
            </a: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10-fold cross-validation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A </a:t>
            </a:r>
            <a:r>
              <a:rPr lang="en-US" sz="1800" dirty="0" err="1">
                <a:highlight>
                  <a:srgbClr val="C0C0C0"/>
                </a:highlight>
                <a:latin typeface="Courier New" panose="02070309020205020404" pitchFamily="49" charset="0"/>
                <a:cs typeface="Courier New" panose="02070309020205020404" pitchFamily="49" charset="0"/>
              </a:rPr>
              <a:t>tibble</a:t>
            </a:r>
            <a:r>
              <a:rPr lang="en-US" sz="1800" dirty="0">
                <a:highlight>
                  <a:srgbClr val="C0C0C0"/>
                </a:highlight>
                <a:latin typeface="Courier New" panose="02070309020205020404" pitchFamily="49" charset="0"/>
                <a:cs typeface="Courier New" panose="02070309020205020404" pitchFamily="49" charset="0"/>
              </a:rPr>
              <a:t>: 10 x 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&lt;named list&gt;           &lt;</a:t>
            </a:r>
            <a:r>
              <a:rPr lang="en-US" sz="1800" dirty="0" err="1">
                <a:highlight>
                  <a:srgbClr val="C0C0C0"/>
                </a:highlight>
                <a:latin typeface="Courier New" panose="02070309020205020404" pitchFamily="49" charset="0"/>
                <a:cs typeface="Courier New" panose="02070309020205020404" pitchFamily="49" charset="0"/>
              </a:rPr>
              <a:t>chr</a:t>
            </a:r>
            <a:r>
              <a:rPr lang="en-US" sz="1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1 &lt;split [127.9K/14.2K]&gt; Fold01</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2 &lt;split [127.9K/14.2K]&gt; Fold02</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3 &lt;split [127.9K/14.2K]&gt; Fold03</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4 &lt;split [127.9K/14.2K]&gt; Fold04</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5 &lt;split [127.9K/14.2K]&gt; Fold05</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6 &lt;split [127.9K/14.2K]&gt; Fold06</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7 &lt;split [127.9K/14.2K]&gt; Fold07</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8 &lt;split [127.9K/14.2K]&gt; Fold08</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 9 &lt;split [127.9K/14.2K]&gt; Fold09</a:t>
            </a:r>
          </a:p>
          <a:p>
            <a:pPr marL="0" indent="0">
              <a:spcBef>
                <a:spcPts val="0"/>
              </a:spcBef>
              <a:buNone/>
            </a:pPr>
            <a:r>
              <a:rPr lang="en-US" sz="1800" dirty="0">
                <a:highlight>
                  <a:srgbClr val="C0C0C0"/>
                </a:highlight>
                <a:latin typeface="Courier New" panose="02070309020205020404" pitchFamily="49" charset="0"/>
                <a:cs typeface="Courier New" panose="02070309020205020404" pitchFamily="49" charset="0"/>
              </a:rPr>
              <a:t>10 &lt;split [127.9K/14.2K]&gt;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2713-A6BC-4F8F-B1E8-07D60704DA79}"/>
              </a:ext>
            </a:extLst>
          </p:cNvPr>
          <p:cNvSpPr>
            <a:spLocks noGrp="1"/>
          </p:cNvSpPr>
          <p:nvPr>
            <p:ph idx="1"/>
          </p:nvPr>
        </p:nvSpPr>
        <p:spPr>
          <a:xfrm>
            <a:off x="56644" y="136525"/>
            <a:ext cx="12251341" cy="6584950"/>
          </a:xfrm>
        </p:spPr>
        <p:txBody>
          <a:bodyPr>
            <a:noAutofit/>
          </a:bodyPr>
          <a:lstStyle/>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&lt;127863/14207/142070&gt;</a:t>
            </a: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err="1">
                <a:latin typeface="Courier New" panose="02070309020205020404" pitchFamily="49" charset="0"/>
                <a:cs typeface="Courier New" panose="02070309020205020404" pitchFamily="49" charset="0"/>
              </a:rPr>
              <a:t>cv_splits$splits</a:t>
            </a:r>
            <a:r>
              <a:rPr lang="en-US" sz="2000" dirty="0">
                <a:latin typeface="Courier New" panose="02070309020205020404" pitchFamily="49" charset="0"/>
                <a:cs typeface="Courier New" panose="02070309020205020404" pitchFamily="49" charset="0"/>
              </a:rPr>
              <a:t>[[1]] %&gt;% </a:t>
            </a:r>
          </a:p>
          <a:p>
            <a:pPr marL="0" indent="0">
              <a:spcBef>
                <a:spcPts val="0"/>
              </a:spcBef>
              <a:buNone/>
            </a:pPr>
            <a:r>
              <a:rPr lang="en-US" sz="2000" dirty="0">
                <a:latin typeface="Courier New" panose="02070309020205020404" pitchFamily="49" charset="0"/>
                <a:cs typeface="Courier New" panose="02070309020205020404" pitchFamily="49" charset="0"/>
              </a:rPr>
              <a:t>  assessment()</a:t>
            </a:r>
          </a:p>
          <a:p>
            <a:pPr marL="0" indent="0">
              <a:spcBef>
                <a:spcPts val="0"/>
              </a:spcBef>
              <a:buNone/>
            </a:pPr>
            <a:endParaRPr lang="en-US" sz="1500" dirty="0">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 </a:t>
            </a:r>
            <a:r>
              <a:rPr lang="en-US" sz="1500" dirty="0" err="1">
                <a:highlight>
                  <a:srgbClr val="C0C0C0"/>
                </a:highlight>
                <a:latin typeface="Courier New" panose="02070309020205020404" pitchFamily="49" charset="0"/>
                <a:cs typeface="Courier New" panose="02070309020205020404" pitchFamily="49" charset="0"/>
              </a:rPr>
              <a:t>tibble</a:t>
            </a:r>
            <a:r>
              <a:rPr lang="en-US" sz="1500" dirty="0">
                <a:highlight>
                  <a:srgbClr val="C0C0C0"/>
                </a:highlight>
                <a:latin typeface="Courier New" panose="02070309020205020404" pitchFamily="49" charset="0"/>
                <a:cs typeface="Courier New" panose="02070309020205020404" pitchFamily="49" charset="0"/>
              </a:rPr>
              <a:t>: 14,207 x 40</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id </a:t>
            </a:r>
            <a:r>
              <a:rPr lang="en-US" sz="1500" dirty="0" err="1">
                <a:highlight>
                  <a:srgbClr val="C0C0C0"/>
                </a:highlight>
                <a:latin typeface="Courier New" panose="02070309020205020404" pitchFamily="49" charset="0"/>
                <a:cs typeface="Courier New" panose="02070309020205020404" pitchFamily="49" charset="0"/>
              </a:rPr>
              <a:t>gndr</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ethnic_cd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attnd_dist_inst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attnd_schl_inst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enrl_grd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calc_admn_cd</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tst_bnch</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tst_dt</a:t>
            </a: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migrant_ed_fg</a:t>
            </a: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lgl</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    36 F     W                     2048              422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2    52 F     W                     1944              161        8 NA           3B       5/23/~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3    61 M     H                     1901             1322        8 NA           3B       5/16/~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4    69 M     H                     2183              934        8 NA           3B       5/21/~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5    70 M     H                     2053             1773        7 NA           G7       5/3/2~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6    72 M     W                     2057              480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7    80 M     H                     1974              235        7 NA           G7       5/15/~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8   115 M     W                     2041              380        8 NA           3B       5/18/~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9   221 F     W                     2183             1312        7 NA           G7       4/18/~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10   230 M     B                     2180              847        8 NA           3B       4/24/~ 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 with 14,197 more rows, and 30 more variables: </a:t>
            </a:r>
            <a:r>
              <a:rPr lang="en-US" sz="1500" dirty="0" err="1">
                <a:highlight>
                  <a:srgbClr val="C0C0C0"/>
                </a:highlight>
                <a:latin typeface="Courier New" panose="02070309020205020404" pitchFamily="49" charset="0"/>
                <a:cs typeface="Courier New" panose="02070309020205020404" pitchFamily="49" charset="0"/>
              </a:rPr>
              <a:t>ind_ed_fg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sp_ed_fg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tag_ed_fg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econ_dsvntg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ayp_lep</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stay_in_dist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stay_in_schl</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dist_sped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trgt_assist_fg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ayp_dist_prfrm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ayp_schl_prfrm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rc_schl_prfrm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partic_dist_inst_id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partic_schl_inst_id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lang_cd</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tst_atmpt_fg</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t>
            </a:r>
            <a:r>
              <a:rPr lang="en-US" sz="1500" dirty="0" err="1">
                <a:highlight>
                  <a:srgbClr val="C0C0C0"/>
                </a:highlight>
                <a:latin typeface="Courier New" panose="02070309020205020404" pitchFamily="49" charset="0"/>
                <a:cs typeface="Courier New" panose="02070309020205020404" pitchFamily="49" charset="0"/>
              </a:rPr>
              <a:t>grp_rpt_dist_partic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grp_rpt_schl_partic</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grp_rpt_dist_prfrm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grp_rpt_schl_prfrm</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score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classification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ncessch</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lat</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 </a:t>
            </a:r>
            <a:r>
              <a:rPr lang="en-US" sz="1500" dirty="0" err="1">
                <a:highlight>
                  <a:srgbClr val="C0C0C0"/>
                </a:highlight>
                <a:latin typeface="Courier New" panose="02070309020205020404" pitchFamily="49" charset="0"/>
                <a:cs typeface="Courier New" panose="02070309020205020404" pitchFamily="49" charset="0"/>
              </a:rPr>
              <a:t>lon</a:t>
            </a:r>
            <a:r>
              <a:rPr lang="en-US" sz="1500" dirty="0">
                <a:highlight>
                  <a:srgbClr val="C0C0C0"/>
                </a:highlight>
                <a:latin typeface="Courier New" panose="02070309020205020404" pitchFamily="49" charset="0"/>
                <a:cs typeface="Courier New" panose="02070309020205020404" pitchFamily="49" charset="0"/>
              </a:rPr>
              <a:t> &lt;</a:t>
            </a:r>
            <a:r>
              <a:rPr lang="en-US" sz="1500" dirty="0" err="1">
                <a:highlight>
                  <a:srgbClr val="C0C0C0"/>
                </a:highlight>
                <a:latin typeface="Courier New" panose="02070309020205020404" pitchFamily="49" charset="0"/>
                <a:cs typeface="Courier New" panose="02070309020205020404" pitchFamily="49" charset="0"/>
              </a:rPr>
              <a:t>dbl</a:t>
            </a:r>
            <a:r>
              <a:rPr lang="en-US" sz="1500" dirty="0">
                <a:highlight>
                  <a:srgbClr val="C0C0C0"/>
                </a:highlight>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77EEAEF3-8C25-41BD-9395-F4B3C4FDE40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5477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3" end="2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&lt;127863/14207/142070&gt;</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analysis() </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127863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assessment()</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3"/>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73C6482-4360-4907-8DDF-17083A0D631A}"/>
              </a:ext>
            </a:extLst>
          </p:cNvPr>
          <p:cNvSpPr txBox="1"/>
          <p:nvPr/>
        </p:nvSpPr>
        <p:spPr>
          <a:xfrm>
            <a:off x="4795416" y="2727167"/>
            <a:ext cx="1685260" cy="369332"/>
          </a:xfrm>
          <a:prstGeom prst="rect">
            <a:avLst/>
          </a:prstGeom>
          <a:noFill/>
        </p:spPr>
        <p:txBody>
          <a:bodyPr wrap="square" rtlCol="0">
            <a:spAutoFit/>
          </a:bodyPr>
          <a:lstStyle/>
          <a:p>
            <a:r>
              <a:rPr lang="en-US" dirty="0"/>
              <a:t>total</a:t>
            </a:r>
          </a:p>
        </p:txBody>
      </p:sp>
      <p:cxnSp>
        <p:nvCxnSpPr>
          <p:cNvPr id="13" name="Straight Arrow Connector 12">
            <a:extLst>
              <a:ext uri="{FF2B5EF4-FFF2-40B4-BE49-F238E27FC236}">
                <a16:creationId xmlns:a16="http://schemas.microsoft.com/office/drawing/2014/main" id="{2C4C1837-6C8E-41FE-94D0-F78BB7CA52F7}"/>
              </a:ext>
            </a:extLst>
          </p:cNvPr>
          <p:cNvCxnSpPr>
            <a:cxnSpLocks/>
          </p:cNvCxnSpPr>
          <p:nvPr/>
        </p:nvCxnSpPr>
        <p:spPr>
          <a:xfrm>
            <a:off x="4795416"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This is equivalent to statistical bias</a:t>
            </a:r>
          </a:p>
          <a:p>
            <a:pPr lvl="1"/>
            <a:r>
              <a:rPr lang="en-US" dirty="0"/>
              <a:t>Does not have to be average</a:t>
            </a:r>
          </a:p>
          <a:p>
            <a:r>
              <a:rPr lang="en-US" dirty="0"/>
              <a:t>Gives us an idea how well a model fits the underlying structure of the data</a:t>
            </a:r>
          </a:p>
          <a:p>
            <a:r>
              <a:rPr lang="en-US" dirty="0"/>
              <a:t>A model with low bias is providing predictions close to “truth”</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4)</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a:t>
            </a:r>
            <a:r>
              <a:rPr lang="en-US" sz="2600" dirty="0">
                <a:latin typeface="Courier New" panose="02070309020205020404" pitchFamily="49" charset="0"/>
                <a:cs typeface="Courier New" panose="02070309020205020404" pitchFamily="49" charset="0"/>
              </a:rPr>
              <a:t> &lt;- </a:t>
            </a:r>
            <a:r>
              <a:rPr lang="en-US" sz="2600" dirty="0" err="1">
                <a:solidFill>
                  <a:srgbClr val="7030A0"/>
                </a:solidFill>
                <a:latin typeface="Courier New" panose="02070309020205020404" pitchFamily="49" charset="0"/>
                <a:cs typeface="Courier New" panose="02070309020205020404" pitchFamily="49" charset="0"/>
              </a:rPr>
              <a:t>mc_cv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lumMod val="50000"/>
                </a:schemeClr>
              </a:solidFill>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Monte Carlo cross-validation (0.75/0.25) with 25 resamples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A </a:t>
            </a:r>
            <a:r>
              <a:rPr lang="en-US" sz="1600" dirty="0" err="1">
                <a:highlight>
                  <a:srgbClr val="C0C0C0"/>
                </a:highlight>
                <a:latin typeface="Courier New" panose="02070309020205020404" pitchFamily="49" charset="0"/>
                <a:cs typeface="Courier New" panose="02070309020205020404" pitchFamily="49" charset="0"/>
              </a:rPr>
              <a:t>tibble</a:t>
            </a:r>
            <a:r>
              <a:rPr lang="en-US" sz="16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&lt;list&gt;                 &lt;</a:t>
            </a:r>
            <a:r>
              <a:rPr lang="en-US" sz="1600" dirty="0" err="1">
                <a:highlight>
                  <a:srgbClr val="C0C0C0"/>
                </a:highlight>
                <a:latin typeface="Courier New" panose="02070309020205020404" pitchFamily="49" charset="0"/>
                <a:cs typeface="Courier New" panose="02070309020205020404" pitchFamily="49" charset="0"/>
              </a:rPr>
              <a:t>chr</a:t>
            </a:r>
            <a:r>
              <a:rPr lang="en-US" sz="16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1 &lt;split [106.6K/35.5K]&gt; Resample01</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2 &lt;split [106.6K/35.5K]&gt; Resample02</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3 &lt;split [106.6K/35.5K]&gt; Resample03</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4 &lt;split [106.6K/35.5K]&gt; Resample04</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5 &lt;split [106.6K/35.5K]&gt; Resample05</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6 &lt;split [106.6K/35.5K]&gt; Resample06</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7 &lt;split [106.6K/35.5K]&gt; Resample07</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8 &lt;split [106.6K/35.5K]&gt; Resample08</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9 &lt;split [106.6K/35.5K]&gt; Resample09</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10 &lt;split [106.6K/35.5K]&gt; Resample10</a:t>
            </a:r>
          </a:p>
          <a:p>
            <a:pPr marL="0" indent="0">
              <a:spcBef>
                <a:spcPts val="0"/>
              </a:spcBef>
              <a:buNone/>
            </a:pPr>
            <a:r>
              <a:rPr lang="en-US" sz="1600" dirty="0">
                <a:highlight>
                  <a:srgbClr val="C0C0C0"/>
                </a:highlight>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5"/>
            <a:ext cx="12000931" cy="5032375"/>
          </a:xfrm>
        </p:spPr>
        <p:txBody>
          <a:bodyPr>
            <a:normAutofit fontScale="77500" lnSpcReduction="20000"/>
          </a:bodyPr>
          <a:lstStyle/>
          <a:p>
            <a:pPr marL="0" indent="0">
              <a:buNone/>
            </a:pP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&lt;106553/35517/142070&gt;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solidFill>
                  <a:srgbClr val="00B0F0"/>
                </a:solidFill>
                <a:latin typeface="Courier New" panose="02070309020205020404" pitchFamily="49" charset="0"/>
                <a:cs typeface="Courier New" panose="02070309020205020404" pitchFamily="49" charset="0"/>
              </a:rPr>
              <a:t>analysis</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0.7500035</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row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101141" y="1939614"/>
            <a:ext cx="1414130" cy="369332"/>
          </a:xfrm>
          <a:prstGeom prst="rect">
            <a:avLst/>
          </a:prstGeom>
          <a:noFill/>
        </p:spPr>
        <p:txBody>
          <a:bodyPr wrap="square" rtlCol="0">
            <a:spAutoFit/>
          </a:bodyPr>
          <a:lstStyle/>
          <a:p>
            <a:r>
              <a:rPr lang="en-US" dirty="0"/>
              <a:t>Analysis</a:t>
            </a:r>
          </a:p>
        </p:txBody>
      </p:sp>
      <p:sp>
        <p:nvSpPr>
          <p:cNvPr id="2" name="Right Brace 1">
            <a:extLst>
              <a:ext uri="{FF2B5EF4-FFF2-40B4-BE49-F238E27FC236}">
                <a16:creationId xmlns:a16="http://schemas.microsoft.com/office/drawing/2014/main" id="{28C922A2-C824-475A-A9FF-8AF7076EDD7F}"/>
              </a:ext>
            </a:extLst>
          </p:cNvPr>
          <p:cNvSpPr/>
          <p:nvPr/>
        </p:nvSpPr>
        <p:spPr>
          <a:xfrm rot="5400000">
            <a:off x="6460288" y="1011330"/>
            <a:ext cx="182880" cy="173736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382339"/>
            <a:ext cx="10515600" cy="5269314"/>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endParaRPr lang="en-US" sz="2600" dirty="0">
              <a:solidFill>
                <a:srgbClr val="002060"/>
              </a:solidFill>
            </a:endParaRP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Bootstrap sampling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A </a:t>
            </a:r>
            <a:r>
              <a:rPr lang="en-US" sz="2000" dirty="0" err="1">
                <a:highlight>
                  <a:srgbClr val="C0C0C0"/>
                </a:highlight>
                <a:latin typeface="Courier New" panose="02070309020205020404" pitchFamily="49" charset="0"/>
                <a:cs typeface="Courier New" panose="02070309020205020404" pitchFamily="49" charset="0"/>
              </a:rPr>
              <a:t>tibble</a:t>
            </a:r>
            <a:r>
              <a:rPr lang="en-US" sz="2000" dirty="0">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&lt;list&gt;                 &lt;</a:t>
            </a:r>
            <a:r>
              <a:rPr lang="en-US" sz="2000" dirty="0" err="1">
                <a:highlight>
                  <a:srgbClr val="C0C0C0"/>
                </a:highlight>
                <a:latin typeface="Courier New" panose="02070309020205020404" pitchFamily="49" charset="0"/>
                <a:cs typeface="Courier New" panose="02070309020205020404" pitchFamily="49" charset="0"/>
              </a:rPr>
              <a:t>chr</a:t>
            </a:r>
            <a:r>
              <a:rPr lang="en-US" sz="20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1 &lt;split [142.1K/52.1K]&gt; Bootstrap01</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2 &lt;split [142.1K/52.2K]&gt; Bootstrap02</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3 &lt;split [142.1K/52.2K]&gt; Bootstrap03</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4 &lt;split [142.1K/52.4K]&gt; Bootstrap04</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5 &lt;split [142.1K/52.3K]&gt; Bootstrap05</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6 &lt;split [142.1K/52.2K]&gt; Bootstrap06</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7 &lt;split [142.1K/52.2K]&gt; Bootstrap07</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8 &lt;split [142.1K/52.5K]&gt; Bootstrap08</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9 &lt;split [142.1K/52.3K]&gt; Bootstrap09</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10 &lt;split [142.1K/52.4K]&gt; Bootstrap10</a:t>
            </a:r>
          </a:p>
          <a:p>
            <a:pPr marL="0" indent="0">
              <a:spcBef>
                <a:spcPts val="0"/>
              </a:spcBef>
              <a:buNone/>
            </a:pPr>
            <a:r>
              <a:rPr lang="en-US" sz="2000" dirty="0">
                <a:highlight>
                  <a:srgbClr val="C0C0C0"/>
                </a:highlight>
                <a:latin typeface="Courier New" panose="02070309020205020404" pitchFamily="49" charset="0"/>
                <a:cs typeface="Courier New" panose="02070309020205020404" pitchFamily="49" charset="0"/>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142070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&lt;142070/52088/142070&gt;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[[12]]</a:t>
            </a:r>
          </a:p>
          <a:p>
            <a:pPr marL="0" indent="0">
              <a:buNone/>
            </a:pPr>
            <a:r>
              <a:rPr lang="en-US" dirty="0">
                <a:highlight>
                  <a:srgbClr val="C0C0C0"/>
                </a:highlight>
                <a:latin typeface="Courier New" panose="02070309020205020404" pitchFamily="49" charset="0"/>
                <a:cs typeface="Courier New" panose="02070309020205020404" pitchFamily="49" charset="0"/>
              </a:rPr>
              <a:t>&lt;142070/52447/142070&gt;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[[25]]</a:t>
            </a:r>
          </a:p>
          <a:p>
            <a:pPr marL="0" indent="0">
              <a:buNone/>
            </a:pPr>
            <a:r>
              <a:rPr lang="en-US" dirty="0">
                <a:highlight>
                  <a:srgbClr val="C0C0C0"/>
                </a:highlight>
                <a:latin typeface="Courier New" panose="02070309020205020404" pitchFamily="49" charset="0"/>
                <a:cs typeface="Courier New" panose="02070309020205020404" pitchFamily="49" charset="0"/>
              </a:rPr>
              <a:t>&lt;142070/52149/142070&gt;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Oval 1">
            <a:extLst>
              <a:ext uri="{FF2B5EF4-FFF2-40B4-BE49-F238E27FC236}">
                <a16:creationId xmlns:a16="http://schemas.microsoft.com/office/drawing/2014/main" id="{B6C6160C-2F7E-4374-B21D-36C90362D1E7}"/>
              </a:ext>
            </a:extLst>
          </p:cNvPr>
          <p:cNvSpPr/>
          <p:nvPr/>
        </p:nvSpPr>
        <p:spPr>
          <a:xfrm>
            <a:off x="1071563" y="3550444"/>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944B06-0803-44A6-9748-8EB6263C0774}"/>
              </a:ext>
            </a:extLst>
          </p:cNvPr>
          <p:cNvSpPr/>
          <p:nvPr/>
        </p:nvSpPr>
        <p:spPr>
          <a:xfrm>
            <a:off x="3631883" y="3550443"/>
            <a:ext cx="1321593" cy="4929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of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Highly flexible models are more prone to higher variance</a:t>
            </a:r>
          </a:p>
          <a:p>
            <a:r>
              <a:rPr lang="en-US" dirty="0"/>
              <a:t>Highly flexible models are more prone to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B01</a:t>
            </a:r>
          </a:p>
          <a:p>
            <a:pPr lvl="1"/>
            <a:r>
              <a:rPr lang="en-US" dirty="0"/>
              <a:t>We fit our model on the </a:t>
            </a:r>
            <a:r>
              <a:rPr lang="en-US" dirty="0">
                <a:latin typeface="Courier New" panose="02070309020205020404" pitchFamily="49" charset="0"/>
                <a:cs typeface="Courier New" panose="02070309020205020404" pitchFamily="49" charset="0"/>
              </a:rPr>
              <a:t>B01</a:t>
            </a:r>
            <a:r>
              <a:rPr lang="en-US" dirty="0"/>
              <a:t>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55000" lnSpcReduction="20000"/>
          </a:bodyPr>
          <a:lstStyle/>
          <a:p>
            <a:pPr marL="0" indent="0">
              <a:buNone/>
            </a:pPr>
            <a:r>
              <a:rPr lang="en-US" sz="4400" dirty="0">
                <a:latin typeface="Courier New" panose="02070309020205020404" pitchFamily="49" charset="0"/>
                <a:cs typeface="Courier New" panose="02070309020205020404" pitchFamily="49" charset="0"/>
              </a:rPr>
              <a:t> &gt; (</a:t>
            </a:r>
            <a:r>
              <a:rPr lang="en-US" sz="4400" dirty="0" err="1">
                <a:latin typeface="Courier New" panose="02070309020205020404" pitchFamily="49" charset="0"/>
                <a:cs typeface="Courier New" panose="02070309020205020404" pitchFamily="49" charset="0"/>
              </a:rPr>
              <a:t>loo_splits</a:t>
            </a:r>
            <a:r>
              <a:rPr lang="en-US" sz="4400" dirty="0">
                <a:latin typeface="Courier New" panose="02070309020205020404" pitchFamily="49" charset="0"/>
                <a:cs typeface="Courier New" panose="02070309020205020404" pitchFamily="49" charset="0"/>
              </a:rPr>
              <a:t> &lt;- </a:t>
            </a:r>
            <a:r>
              <a:rPr lang="en-US" sz="4400" dirty="0" err="1">
                <a:latin typeface="Courier New" panose="02070309020205020404" pitchFamily="49" charset="0"/>
                <a:cs typeface="Courier New" panose="02070309020205020404" pitchFamily="49" charset="0"/>
              </a:rPr>
              <a:t>loo_cv</a:t>
            </a:r>
            <a:r>
              <a:rPr lang="en-US" sz="4400" dirty="0">
                <a:latin typeface="Courier New" panose="02070309020205020404" pitchFamily="49" charset="0"/>
                <a:cs typeface="Courier New" panose="02070309020205020404" pitchFamily="49" charset="0"/>
              </a:rPr>
              <a:t>(</a:t>
            </a:r>
            <a:r>
              <a:rPr lang="en-US" sz="4400" dirty="0" err="1">
                <a:solidFill>
                  <a:srgbClr val="00B0F0"/>
                </a:solidFill>
                <a:latin typeface="Courier New" panose="02070309020205020404" pitchFamily="49" charset="0"/>
                <a:cs typeface="Courier New" panose="02070309020205020404" pitchFamily="49" charset="0"/>
              </a:rPr>
              <a:t>sample_n</a:t>
            </a:r>
            <a:r>
              <a:rPr lang="en-US" sz="4400" dirty="0">
                <a:solidFill>
                  <a:srgbClr val="002060"/>
                </a:solidFill>
                <a:latin typeface="Courier New" panose="02070309020205020404" pitchFamily="49" charset="0"/>
                <a:cs typeface="Courier New" panose="02070309020205020404" pitchFamily="49" charset="0"/>
              </a:rPr>
              <a:t>(</a:t>
            </a:r>
            <a:r>
              <a:rPr lang="en-US" sz="4400" dirty="0" err="1">
                <a:latin typeface="Courier New" panose="02070309020205020404" pitchFamily="49" charset="0"/>
                <a:cs typeface="Courier New" panose="02070309020205020404" pitchFamily="49" charset="0"/>
              </a:rPr>
              <a:t>math_train</a:t>
            </a:r>
            <a:r>
              <a:rPr lang="en-US" sz="4400" dirty="0">
                <a:latin typeface="Courier New" panose="02070309020205020404" pitchFamily="49" charset="0"/>
                <a:cs typeface="Courier New" panose="02070309020205020404" pitchFamily="49" charset="0"/>
              </a:rPr>
              <a:t>,</a:t>
            </a:r>
            <a:r>
              <a:rPr lang="en-US" sz="4400" dirty="0">
                <a:solidFill>
                  <a:srgbClr val="002060"/>
                </a:solidFill>
                <a:latin typeface="Courier New" panose="02070309020205020404" pitchFamily="49" charset="0"/>
                <a:cs typeface="Courier New" panose="02070309020205020404" pitchFamily="49" charset="0"/>
              </a:rPr>
              <a:t> </a:t>
            </a:r>
            <a:r>
              <a:rPr lang="en-US" sz="4400" dirty="0">
                <a:solidFill>
                  <a:srgbClr val="00B0F0"/>
                </a:solidFill>
                <a:latin typeface="Courier New" panose="02070309020205020404" pitchFamily="49" charset="0"/>
                <a:cs typeface="Courier New" panose="02070309020205020404" pitchFamily="49" charset="0"/>
              </a:rPr>
              <a:t>10000</a:t>
            </a:r>
            <a:r>
              <a:rPr lang="en-US" sz="4400" dirty="0">
                <a:solidFill>
                  <a:srgbClr val="002060"/>
                </a:solidFill>
                <a:latin typeface="Courier New" panose="02070309020205020404" pitchFamily="49" charset="0"/>
                <a:cs typeface="Courier New" panose="02070309020205020404" pitchFamily="49" charset="0"/>
              </a:rPr>
              <a:t>)</a:t>
            </a:r>
            <a:r>
              <a:rPr lang="en-US" sz="4400" dirty="0">
                <a:latin typeface="Courier New" panose="02070309020205020404" pitchFamily="49" charset="0"/>
                <a:cs typeface="Courier New" panose="02070309020205020404" pitchFamily="49" charset="0"/>
              </a:rPr>
              <a:t>))</a:t>
            </a:r>
          </a:p>
          <a:p>
            <a:pPr marL="0" indent="0">
              <a:spcBef>
                <a:spcPts val="0"/>
              </a:spcBef>
              <a:buNone/>
            </a:pPr>
            <a:endParaRPr lang="en-US" sz="4700" dirty="0">
              <a:highlight>
                <a:srgbClr val="C0C0C0"/>
              </a:highlight>
            </a:endParaRP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Leave-one-out cross-validation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A </a:t>
            </a:r>
            <a:r>
              <a:rPr lang="en-US" sz="3800" dirty="0" err="1">
                <a:highlight>
                  <a:srgbClr val="C0C0C0"/>
                </a:highlight>
                <a:latin typeface="Courier New" panose="02070309020205020404" pitchFamily="49" charset="0"/>
                <a:cs typeface="Courier New" panose="02070309020205020404" pitchFamily="49" charset="0"/>
              </a:rPr>
              <a:t>tibble</a:t>
            </a:r>
            <a:r>
              <a:rPr lang="en-US" sz="3800" dirty="0">
                <a:highlight>
                  <a:srgbClr val="C0C0C0"/>
                </a:highlight>
                <a:latin typeface="Courier New" panose="02070309020205020404" pitchFamily="49" charset="0"/>
                <a:cs typeface="Courier New" panose="02070309020205020404" pitchFamily="49" charset="0"/>
              </a:rPr>
              <a:t>: 10,000 x 2</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&lt;named list&gt;    &lt;</a:t>
            </a:r>
            <a:r>
              <a:rPr lang="en-US" sz="3800" dirty="0" err="1">
                <a:highlight>
                  <a:srgbClr val="C0C0C0"/>
                </a:highlight>
                <a:latin typeface="Courier New" panose="02070309020205020404" pitchFamily="49" charset="0"/>
                <a:cs typeface="Courier New" panose="02070309020205020404" pitchFamily="49" charset="0"/>
              </a:rPr>
              <a:t>chr</a:t>
            </a:r>
            <a:r>
              <a:rPr lang="en-US" sz="3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1 &lt;split [10K/1]&gt; Resample1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2 &lt;split [10K/1]&gt; Resample2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3 &lt;split [10K/1]&gt; Resample3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4 &lt;split [10K/1]&gt; Resample4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5 &lt;split [10K/1]&gt; Resample5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6 &lt;split [10K/1]&gt; Resample6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7 &lt;split [10K/1]&gt; Resample7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8 &lt;split [10K/1]&gt; Resample8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9 &lt;split [10K/1]&gt; Resample9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10 &lt;split [10K/1]&gt; Resample10</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62</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2788695" y="2936922"/>
            <a:ext cx="1063113" cy="291799"/>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6325361" y="2909777"/>
            <a:ext cx="5420893" cy="2677656"/>
          </a:xfrm>
          <a:prstGeom prst="rect">
            <a:avLst/>
          </a:prstGeom>
          <a:noFill/>
        </p:spPr>
        <p:txBody>
          <a:bodyPr wrap="square" rtlCol="0">
            <a:spAutoFit/>
          </a:bodyPr>
          <a:lstStyle/>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[[12]]</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[[101]]</a:t>
            </a:r>
          </a:p>
          <a:p>
            <a:r>
              <a:rPr lang="en-US" sz="21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r>
              <a:rPr lang="en-US" dirty="0"/>
              <a:t>Quick summary</a:t>
            </a:r>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High variance models are more prone to overfitting, and resampling is critical to reduce this risk </a:t>
            </a:r>
          </a:p>
          <a:p>
            <a:r>
              <a:rPr lang="en-US" dirty="0"/>
              <a:t>Many models that are capable of achieving good generalization performance have lots of </a:t>
            </a:r>
            <a:r>
              <a:rPr lang="en-US" i="1" dirty="0"/>
              <a:t>hyperparameters</a:t>
            </a:r>
            <a:r>
              <a:rPr lang="en-US" dirty="0"/>
              <a:t> that control the level of model complexity (i.e., the tradeoff between bias and variance)</a:t>
            </a:r>
          </a:p>
          <a:p>
            <a:r>
              <a:rPr lang="en-US" dirty="0"/>
              <a:t>We’ll be talking more about this in the coming weeks</a:t>
            </a:r>
          </a:p>
          <a:p>
            <a:endParaRPr lang="en-US" dirty="0"/>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Discussion response</a:t>
            </a:r>
          </a:p>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65</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8</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414713" y="4660715"/>
            <a:ext cx="2979263" cy="923330"/>
          </a:xfrm>
          <a:prstGeom prst="rect">
            <a:avLst/>
          </a:prstGeom>
          <a:noFill/>
        </p:spPr>
        <p:txBody>
          <a:bodyPr wrap="square" rtlCol="0">
            <a:spAutoFit/>
          </a:bodyPr>
          <a:lstStyle/>
          <a:p>
            <a:r>
              <a:rPr lang="en-US" dirty="0"/>
              <a:t>variance of residuals</a:t>
            </a:r>
          </a:p>
          <a:p>
            <a:r>
              <a:rPr lang="en-US" dirty="0"/>
              <a:t>this is the “noise” in the data</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29512</TotalTime>
  <Words>4321</Words>
  <Application>Microsoft Office PowerPoint</Application>
  <PresentationFormat>Widescreen</PresentationFormat>
  <Paragraphs>780</Paragraphs>
  <Slides>65</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Root Mean Square Error (RMSE)</vt:lpstr>
      <vt:lpstr>Mean Square Error (MSE)</vt:lpstr>
      <vt:lpstr>One way to look at it</vt:lpstr>
      <vt:lpstr>PowerPoint Presentation</vt:lpstr>
      <vt:lpstr>PowerPoint Presentation</vt:lpstr>
      <vt:lpstr>PowerPoint Presentation</vt:lpstr>
      <vt:lpstr>Properties of selected models</vt:lpstr>
      <vt:lpstr>Regularization</vt:lpstr>
      <vt:lpstr>Bias Variance Trade-off</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Let’s take a look at prop</vt:lpstr>
      <vt:lpstr>Additional arguments</vt:lpstr>
      <vt:lpstr>Let’s take a look at strata</vt:lpstr>
      <vt:lpstr>Resampling</vt:lpstr>
      <vt:lpstr>We split – 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k-fold CV suggestions</vt:lpstr>
      <vt:lpstr>vfold_cv()</vt:lpstr>
      <vt:lpstr>vfold_cv()</vt:lpstr>
      <vt:lpstr>PowerPoint Presentation</vt:lpstr>
      <vt:lpstr>vfold_cv()</vt:lpstr>
      <vt:lpstr>Monte Carlo Cross-Validation</vt:lpstr>
      <vt:lpstr>10-fold CV</vt:lpstr>
      <vt:lpstr>Monte Carlo CV (10 times)</vt:lpstr>
      <vt:lpstr>mc_cv()</vt:lpstr>
      <vt:lpstr>mc_cv()</vt:lpstr>
      <vt:lpstr>mc_cv()</vt:lpstr>
      <vt:lpstr>bootstrapping</vt:lpstr>
      <vt:lpstr>PowerPoint Presentation</vt:lpstr>
      <vt:lpstr>Bootstrap notes</vt:lpstr>
      <vt:lpstr>bootstraps()</vt:lpstr>
      <vt:lpstr>bootstraps()</vt:lpstr>
      <vt:lpstr>bootstraps()</vt:lpstr>
      <vt:lpstr>Results </vt:lpstr>
      <vt:lpstr>Leave-one-out (LOO) cross-validation</vt:lpstr>
      <vt:lpstr>loo_cv()</vt:lpstr>
      <vt:lpstr>Quick summary</vt:lpstr>
      <vt:lpstr>Next time</vt:lpstr>
      <vt:lpstr>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115</cp:revision>
  <dcterms:created xsi:type="dcterms:W3CDTF">2020-02-18T20:40:43Z</dcterms:created>
  <dcterms:modified xsi:type="dcterms:W3CDTF">2020-04-06T18:49:39Z</dcterms:modified>
</cp:coreProperties>
</file>