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6"/>
  </p:notesMasterIdLst>
  <p:sldIdLst>
    <p:sldId id="257" r:id="rId3"/>
    <p:sldId id="366" r:id="rId4"/>
    <p:sldId id="271" r:id="rId5"/>
    <p:sldId id="308" r:id="rId6"/>
    <p:sldId id="306" r:id="rId7"/>
    <p:sldId id="307" r:id="rId8"/>
    <p:sldId id="368" r:id="rId9"/>
    <p:sldId id="371" r:id="rId10"/>
    <p:sldId id="313" r:id="rId11"/>
    <p:sldId id="311" r:id="rId12"/>
    <p:sldId id="312" r:id="rId13"/>
    <p:sldId id="309" r:id="rId14"/>
    <p:sldId id="310" r:id="rId15"/>
    <p:sldId id="372" r:id="rId16"/>
    <p:sldId id="374" r:id="rId17"/>
    <p:sldId id="316" r:id="rId18"/>
    <p:sldId id="315" r:id="rId19"/>
    <p:sldId id="317" r:id="rId20"/>
    <p:sldId id="319" r:id="rId21"/>
    <p:sldId id="318" r:id="rId22"/>
    <p:sldId id="323" r:id="rId23"/>
    <p:sldId id="326" r:id="rId24"/>
    <p:sldId id="322" r:id="rId25"/>
    <p:sldId id="325" r:id="rId26"/>
    <p:sldId id="324" r:id="rId27"/>
    <p:sldId id="327" r:id="rId28"/>
    <p:sldId id="328" r:id="rId29"/>
    <p:sldId id="330" r:id="rId30"/>
    <p:sldId id="335" r:id="rId31"/>
    <p:sldId id="340" r:id="rId32"/>
    <p:sldId id="338" r:id="rId33"/>
    <p:sldId id="339" r:id="rId34"/>
    <p:sldId id="336" r:id="rId35"/>
    <p:sldId id="329" r:id="rId36"/>
    <p:sldId id="331" r:id="rId37"/>
    <p:sldId id="342" r:id="rId38"/>
    <p:sldId id="343" r:id="rId39"/>
    <p:sldId id="373" r:id="rId40"/>
    <p:sldId id="341" r:id="rId41"/>
    <p:sldId id="344" r:id="rId42"/>
    <p:sldId id="345" r:id="rId43"/>
    <p:sldId id="332" r:id="rId44"/>
    <p:sldId id="346" r:id="rId45"/>
    <p:sldId id="375" r:id="rId46"/>
    <p:sldId id="347" r:id="rId47"/>
    <p:sldId id="357" r:id="rId48"/>
    <p:sldId id="359" r:id="rId49"/>
    <p:sldId id="360" r:id="rId50"/>
    <p:sldId id="361" r:id="rId51"/>
    <p:sldId id="362" r:id="rId52"/>
    <p:sldId id="363" r:id="rId53"/>
    <p:sldId id="348" r:id="rId54"/>
    <p:sldId id="350" r:id="rId55"/>
    <p:sldId id="351" r:id="rId56"/>
    <p:sldId id="352" r:id="rId57"/>
    <p:sldId id="353" r:id="rId58"/>
    <p:sldId id="354" r:id="rId59"/>
    <p:sldId id="355" r:id="rId60"/>
    <p:sldId id="364" r:id="rId61"/>
    <p:sldId id="365" r:id="rId62"/>
    <p:sldId id="314" r:id="rId63"/>
    <p:sldId id="291" r:id="rId64"/>
    <p:sldId id="30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Nese" initials="JN" lastIdx="1" clrIdx="0">
    <p:extLst>
      <p:ext uri="{19B8F6BF-5375-455C-9EA6-DF929625EA0E}">
        <p15:presenceInfo xmlns:p15="http://schemas.microsoft.com/office/powerpoint/2012/main" userId="S::jnese@uoregon.edu::b4b9b44a-7597-4ed7-9ce6-5b07fef49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CD63"/>
    <a:srgbClr val="E0CAF2"/>
    <a:srgbClr val="FF6600"/>
    <a:srgbClr val="C8A1E9"/>
    <a:srgbClr val="B57FE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54" autoAdjust="0"/>
    <p:restoredTop sz="79213"/>
  </p:normalViewPr>
  <p:slideViewPr>
    <p:cSldViewPr snapToGrid="0">
      <p:cViewPr varScale="1">
        <p:scale>
          <a:sx n="111" d="100"/>
          <a:sy n="111" d="100"/>
        </p:scale>
        <p:origin x="3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4E77-C0EB-40AF-9925-2E7C520A67B4}" type="datetimeFigureOut">
              <a:rPr lang="en-US" smtClean="0"/>
              <a:t>4/3/20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E93F0-C78C-4FED-9B88-BB5329876A3E}" type="slidenum">
              <a:rPr lang="en-US" smtClean="0"/>
              <a:t>‹#›</a:t>
            </a:fld>
            <a:endParaRPr lang="en-US"/>
          </a:p>
        </p:txBody>
      </p:sp>
    </p:spTree>
    <p:extLst>
      <p:ext uri="{BB962C8B-B14F-4D97-AF65-F5344CB8AC3E}">
        <p14:creationId xmlns:p14="http://schemas.microsoft.com/office/powerpoint/2010/main" val="5637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note (at least verbally) that it doesn’t have to be the average difference (e.g., MAE is median difference), but that it often is. You can not that I’ll talk about this more later.</a:t>
            </a:r>
          </a:p>
        </p:txBody>
      </p:sp>
      <p:sp>
        <p:nvSpPr>
          <p:cNvPr id="4" name="Slide Number Placeholder 3"/>
          <p:cNvSpPr>
            <a:spLocks noGrp="1"/>
          </p:cNvSpPr>
          <p:nvPr>
            <p:ph type="sldNum" sz="quarter" idx="5"/>
          </p:nvPr>
        </p:nvSpPr>
        <p:spPr/>
        <p:txBody>
          <a:bodyPr/>
          <a:lstStyle/>
          <a:p>
            <a:fld id="{DC5E93F0-C78C-4FED-9B88-BB5329876A3E}" type="slidenum">
              <a:rPr lang="en-US" smtClean="0"/>
              <a:t>5</a:t>
            </a:fld>
            <a:endParaRPr lang="en-US"/>
          </a:p>
        </p:txBody>
      </p:sp>
    </p:spTree>
    <p:extLst>
      <p:ext uri="{BB962C8B-B14F-4D97-AF65-F5344CB8AC3E}">
        <p14:creationId xmlns:p14="http://schemas.microsoft.com/office/powerpoint/2010/main" val="216027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also note that regularization methods can help reduce overfitting for the more complicated models to help balance this (i.e., reduce the variance while maintaining pretty good bias)</a:t>
            </a:r>
          </a:p>
        </p:txBody>
      </p:sp>
      <p:sp>
        <p:nvSpPr>
          <p:cNvPr id="4" name="Slide Number Placeholder 3"/>
          <p:cNvSpPr>
            <a:spLocks noGrp="1"/>
          </p:cNvSpPr>
          <p:nvPr>
            <p:ph type="sldNum" sz="quarter" idx="5"/>
          </p:nvPr>
        </p:nvSpPr>
        <p:spPr/>
        <p:txBody>
          <a:bodyPr/>
          <a:lstStyle/>
          <a:p>
            <a:fld id="{DC5E93F0-C78C-4FED-9B88-BB5329876A3E}" type="slidenum">
              <a:rPr lang="en-US" smtClean="0"/>
              <a:t>12</a:t>
            </a:fld>
            <a:endParaRPr lang="en-US"/>
          </a:p>
        </p:txBody>
      </p:sp>
    </p:spTree>
    <p:extLst>
      <p:ext uri="{BB962C8B-B14F-4D97-AF65-F5344CB8AC3E}">
        <p14:creationId xmlns:p14="http://schemas.microsoft.com/office/powerpoint/2010/main" val="293161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13</a:t>
            </a:fld>
            <a:endParaRPr lang="en-US"/>
          </a:p>
        </p:txBody>
      </p:sp>
    </p:spTree>
    <p:extLst>
      <p:ext uri="{BB962C8B-B14F-4D97-AF65-F5344CB8AC3E}">
        <p14:creationId xmlns:p14="http://schemas.microsoft.com/office/powerpoint/2010/main" val="49627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style preference but I don’t even pull the test data until I’m ready to do something with it</a:t>
            </a:r>
          </a:p>
        </p:txBody>
      </p:sp>
      <p:sp>
        <p:nvSpPr>
          <p:cNvPr id="4" name="Slide Number Placeholder 3"/>
          <p:cNvSpPr>
            <a:spLocks noGrp="1"/>
          </p:cNvSpPr>
          <p:nvPr>
            <p:ph type="sldNum" sz="quarter" idx="5"/>
          </p:nvPr>
        </p:nvSpPr>
        <p:spPr/>
        <p:txBody>
          <a:bodyPr/>
          <a:lstStyle/>
          <a:p>
            <a:fld id="{DC5E93F0-C78C-4FED-9B88-BB5329876A3E}" type="slidenum">
              <a:rPr lang="en-US" smtClean="0"/>
              <a:t>20</a:t>
            </a:fld>
            <a:endParaRPr lang="en-US"/>
          </a:p>
        </p:txBody>
      </p:sp>
    </p:spTree>
    <p:extLst>
      <p:ext uri="{BB962C8B-B14F-4D97-AF65-F5344CB8AC3E}">
        <p14:creationId xmlns:p14="http://schemas.microsoft.com/office/powerpoint/2010/main" val="398634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If you’re using `</a:t>
            </a:r>
            <a:r>
              <a:rPr lang="en-US" dirty="0" err="1"/>
              <a:t>read_csv</a:t>
            </a:r>
            <a:r>
              <a:rPr lang="en-US" dirty="0"/>
              <a:t>` I don’t’ think you should need `</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as_tibble</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Also, I’m assuming you’ll have them follow along here? I would.</a:t>
            </a:r>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22</a:t>
            </a:fld>
            <a:endParaRPr lang="en-US"/>
          </a:p>
        </p:txBody>
      </p:sp>
    </p:spTree>
    <p:extLst>
      <p:ext uri="{BB962C8B-B14F-4D97-AF65-F5344CB8AC3E}">
        <p14:creationId xmlns:p14="http://schemas.microsoft.com/office/powerpoint/2010/main" val="190246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explicitly mention (perhaps verbally) that repeated CV is not the same thing as just upping the number of folds. So in this example not the same thing as 50-fold CV. Also that it helps reduce wild </a:t>
            </a:r>
            <a:r>
              <a:rPr lang="en-US" dirty="0" err="1"/>
              <a:t>variabilitiy</a:t>
            </a:r>
            <a:r>
              <a:rPr lang="en-US" dirty="0"/>
              <a:t> between folds because you’re essentially getting a more complete estimate of the overall between-fold variability (i.e., the variance distribution).</a:t>
            </a:r>
          </a:p>
        </p:txBody>
      </p:sp>
      <p:sp>
        <p:nvSpPr>
          <p:cNvPr id="4" name="Slide Number Placeholder 3"/>
          <p:cNvSpPr>
            <a:spLocks noGrp="1"/>
          </p:cNvSpPr>
          <p:nvPr>
            <p:ph type="sldNum" sz="quarter" idx="5"/>
          </p:nvPr>
        </p:nvSpPr>
        <p:spPr/>
        <p:txBody>
          <a:bodyPr/>
          <a:lstStyle/>
          <a:p>
            <a:fld id="{DC5E93F0-C78C-4FED-9B88-BB5329876A3E}" type="slidenum">
              <a:rPr lang="en-US" smtClean="0"/>
              <a:t>41</a:t>
            </a:fld>
            <a:endParaRPr lang="en-US"/>
          </a:p>
        </p:txBody>
      </p:sp>
    </p:spTree>
    <p:extLst>
      <p:ext uri="{BB962C8B-B14F-4D97-AF65-F5344CB8AC3E}">
        <p14:creationId xmlns:p14="http://schemas.microsoft.com/office/powerpoint/2010/main" val="10347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one more arrow noting that the third number there is the total?</a:t>
            </a:r>
          </a:p>
        </p:txBody>
      </p:sp>
      <p:sp>
        <p:nvSpPr>
          <p:cNvPr id="4" name="Slide Number Placeholder 3"/>
          <p:cNvSpPr>
            <a:spLocks noGrp="1"/>
          </p:cNvSpPr>
          <p:nvPr>
            <p:ph type="sldNum" sz="quarter" idx="5"/>
          </p:nvPr>
        </p:nvSpPr>
        <p:spPr/>
        <p:txBody>
          <a:bodyPr/>
          <a:lstStyle/>
          <a:p>
            <a:fld id="{DC5E93F0-C78C-4FED-9B88-BB5329876A3E}" type="slidenum">
              <a:rPr lang="en-US" smtClean="0"/>
              <a:t>45</a:t>
            </a:fld>
            <a:endParaRPr lang="en-US"/>
          </a:p>
        </p:txBody>
      </p:sp>
    </p:spTree>
    <p:extLst>
      <p:ext uri="{BB962C8B-B14F-4D97-AF65-F5344CB8AC3E}">
        <p14:creationId xmlns:p14="http://schemas.microsoft.com/office/powerpoint/2010/main" val="216300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5E93F0-C78C-4FED-9B88-BB5329876A3E}" type="slidenum">
              <a:rPr lang="en-US" smtClean="0"/>
              <a:t>63</a:t>
            </a:fld>
            <a:endParaRPr lang="en-US"/>
          </a:p>
        </p:txBody>
      </p:sp>
    </p:spTree>
    <p:extLst>
      <p:ext uri="{BB962C8B-B14F-4D97-AF65-F5344CB8AC3E}">
        <p14:creationId xmlns:p14="http://schemas.microsoft.com/office/powerpoint/2010/main" val="514823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BF53E5-50B4-424A-A2A5-30C430C43900}"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5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53369-C7D6-42D4-93FF-1F5B6D46C0FF}"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5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2F26-FEA3-47F9-8DB6-3B5A72C98F3A}"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2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3228-58BB-4E21-9446-EB1D16CD9EBC}"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2779B-E3A7-458C-9B28-76FF1C73A85C}"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255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3849C-7E6B-4B9D-8DEF-BFB790E81568}"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7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5DFA6-5DB2-4E9B-A80A-76812AB2D72D}" type="datetime1">
              <a:rPr lang="en-US" smtClean="0">
                <a:solidFill>
                  <a:prstClr val="black">
                    <a:tint val="75000"/>
                  </a:prstClr>
                </a:solidFill>
              </a:rPr>
              <a:pPr/>
              <a:t>4/3/20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39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2F5189-919D-427B-8531-83158AAF364D}" type="datetime1">
              <a:rPr lang="en-US" smtClean="0">
                <a:solidFill>
                  <a:prstClr val="black">
                    <a:tint val="75000"/>
                  </a:prstClr>
                </a:solidFill>
              </a:rPr>
              <a:pPr/>
              <a:t>4/3/20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27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91D32-6441-487A-9AEF-7DA570E656CE}" type="datetime1">
              <a:rPr lang="en-US" smtClean="0">
                <a:solidFill>
                  <a:prstClr val="black">
                    <a:tint val="75000"/>
                  </a:prstClr>
                </a:solidFill>
              </a:rPr>
              <a:pPr/>
              <a:t>4/3/20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167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35EA-A837-47D5-8596-29BC5518964E}" type="datetime1">
              <a:rPr lang="en-US" smtClean="0">
                <a:solidFill>
                  <a:prstClr val="black">
                    <a:tint val="75000"/>
                  </a:prstClr>
                </a:solidFill>
              </a:rPr>
              <a:pPr/>
              <a:t>4/3/20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35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39D59-FDF8-4F5A-A399-47F74EADBCF3}" type="datetime1">
              <a:rPr lang="en-US" smtClean="0">
                <a:solidFill>
                  <a:prstClr val="black">
                    <a:tint val="75000"/>
                  </a:prstClr>
                </a:solidFill>
              </a:rPr>
              <a:pPr/>
              <a:t>4/3/20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CB5D-69A0-4CD5-9021-AB57E1977537}"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52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3B2AA-8ECB-4ACD-9D63-3BA92C66DE3E}" type="datetime1">
              <a:rPr lang="en-US" smtClean="0">
                <a:solidFill>
                  <a:prstClr val="black">
                    <a:tint val="75000"/>
                  </a:prstClr>
                </a:solidFill>
              </a:rPr>
              <a:pPr/>
              <a:t>4/3/20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50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4A87E-1A5D-4EAC-8039-14C554D5DE0B}"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43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392AC-7DA6-41D1-B813-711EFD667CDE}"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73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DAC2D-DA2A-4C76-B09D-2693D243D2A0}"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967B0-0D12-4AEA-8D22-D44A55A76A23}" type="datetime1">
              <a:rPr lang="en-US" smtClean="0">
                <a:solidFill>
                  <a:prstClr val="black">
                    <a:tint val="75000"/>
                  </a:prstClr>
                </a:solidFill>
              </a:rPr>
              <a:pPr/>
              <a:t>4/3/20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40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10D63-C30A-4A3E-8F16-59047210C56C}" type="datetime1">
              <a:rPr lang="en-US" smtClean="0">
                <a:solidFill>
                  <a:prstClr val="black">
                    <a:tint val="75000"/>
                  </a:prstClr>
                </a:solidFill>
              </a:rPr>
              <a:pPr/>
              <a:t>4/3/20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18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63EC8-5D98-41B1-9952-0C297FF0AA0B}" type="datetime1">
              <a:rPr lang="en-US" smtClean="0">
                <a:solidFill>
                  <a:prstClr val="black">
                    <a:tint val="75000"/>
                  </a:prstClr>
                </a:solidFill>
              </a:rPr>
              <a:pPr/>
              <a:t>4/3/20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21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B21F-1691-4EFF-B8D8-E7C0120A09BE}" type="datetime1">
              <a:rPr lang="en-US" smtClean="0">
                <a:solidFill>
                  <a:prstClr val="black">
                    <a:tint val="75000"/>
                  </a:prstClr>
                </a:solidFill>
              </a:rPr>
              <a:pPr/>
              <a:t>4/3/20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3B53C-9A0B-4FFF-B4D9-98A43C1C91B6}" type="datetime1">
              <a:rPr lang="en-US" smtClean="0">
                <a:solidFill>
                  <a:prstClr val="black">
                    <a:tint val="75000"/>
                  </a:prstClr>
                </a:solidFill>
              </a:rPr>
              <a:pPr/>
              <a:t>4/3/20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19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E1FB9-96CB-4FFA-A771-D3E9475E71DF}" type="datetime1">
              <a:rPr lang="en-US" smtClean="0">
                <a:solidFill>
                  <a:prstClr val="black">
                    <a:tint val="75000"/>
                  </a:prstClr>
                </a:solidFill>
              </a:rPr>
              <a:pPr/>
              <a:t>4/3/20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0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C0E-B414-409E-AFCC-97F5B63CD43E}"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6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48F43-1419-45F8-BDA0-854F2A2EEF24}" type="datetime1">
              <a:rPr lang="en-US" smtClean="0">
                <a:solidFill>
                  <a:prstClr val="black">
                    <a:tint val="75000"/>
                  </a:prstClr>
                </a:solidFill>
              </a:rPr>
              <a:pPr/>
              <a:t>4/3/20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22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bradleyboehmke.github.io/HOML/process.html#bias-va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bradleyboehmke.github.io/HOML/process.html#bias-var"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solidFill>
                  <a:schemeClr val="bg1"/>
                </a:solidFill>
              </a:rPr>
              <a:t>Bias-variance Tradeoff</a:t>
            </a:r>
          </a:p>
        </p:txBody>
      </p:sp>
      <p:sp>
        <p:nvSpPr>
          <p:cNvPr id="3" name="Subtitle 2"/>
          <p:cNvSpPr>
            <a:spLocks noGrp="1"/>
          </p:cNvSpPr>
          <p:nvPr>
            <p:ph type="subTitle" idx="1"/>
          </p:nvPr>
        </p:nvSpPr>
        <p:spPr/>
        <p:txBody>
          <a:bodyPr>
            <a:normAutofit lnSpcReduction="10000"/>
          </a:bodyPr>
          <a:lstStyle/>
          <a:p>
            <a:pPr algn="l"/>
            <a:r>
              <a:rPr lang="en-US" dirty="0">
                <a:solidFill>
                  <a:schemeClr val="bg1"/>
                </a:solidFill>
              </a:rPr>
              <a:t>Data Splitting and Resampling</a:t>
            </a:r>
          </a:p>
          <a:p>
            <a:pPr algn="l"/>
            <a:endParaRPr lang="en-US" dirty="0">
              <a:solidFill>
                <a:schemeClr val="bg1"/>
              </a:solidFill>
            </a:endParaRPr>
          </a:p>
          <a:p>
            <a:pPr algn="l"/>
            <a:r>
              <a:rPr lang="en-US" dirty="0">
                <a:solidFill>
                  <a:schemeClr val="bg1"/>
                </a:solidFill>
              </a:rPr>
              <a:t>Joe Nese</a:t>
            </a:r>
          </a:p>
          <a:p>
            <a:pPr algn="l"/>
            <a:r>
              <a:rPr lang="en-US" dirty="0">
                <a:solidFill>
                  <a:schemeClr val="bg1"/>
                </a:solidFill>
              </a:rPr>
              <a:t>Week 2, Class 1</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1990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53363-7577-4E8B-8818-F19742E0B604}"/>
              </a:ext>
            </a:extLst>
          </p:cNvPr>
          <p:cNvPicPr>
            <a:picLocks noChangeAspect="1"/>
          </p:cNvPicPr>
          <p:nvPr/>
        </p:nvPicPr>
        <p:blipFill>
          <a:blip r:embed="rId2"/>
          <a:stretch>
            <a:fillRect/>
          </a:stretch>
        </p:blipFill>
        <p:spPr>
          <a:xfrm>
            <a:off x="643467" y="2024972"/>
            <a:ext cx="10905066" cy="2808054"/>
          </a:xfrm>
          <a:prstGeom prst="rect">
            <a:avLst/>
          </a:prstGeom>
        </p:spPr>
      </p:pic>
      <p:sp>
        <p:nvSpPr>
          <p:cNvPr id="2" name="Slide Number Placeholder 1">
            <a:extLst>
              <a:ext uri="{FF2B5EF4-FFF2-40B4-BE49-F238E27FC236}">
                <a16:creationId xmlns:a16="http://schemas.microsoft.com/office/drawing/2014/main" id="{5B0E4901-1403-4296-B9AB-A5E347854AE0}"/>
              </a:ext>
            </a:extLst>
          </p:cNvPr>
          <p:cNvSpPr>
            <a:spLocks noGrp="1"/>
          </p:cNvSpPr>
          <p:nvPr>
            <p:ph type="sldNum" sz="quarter" idx="12"/>
          </p:nvPr>
        </p:nvSpPr>
        <p:spPr>
          <a:xfrm>
            <a:off x="8610600" y="6356350"/>
            <a:ext cx="2743200" cy="365125"/>
          </a:xfrm>
        </p:spPr>
        <p:txBody>
          <a:bodyPr>
            <a:normAutofit/>
          </a:bodyPr>
          <a:lstStyle/>
          <a:p>
            <a:pPr>
              <a:spcAft>
                <a:spcPts val="600"/>
              </a:spcAft>
            </a:pPr>
            <a:fld id="{1FD78A80-B303-491C-AEE7-8281801B0C65}" type="slidenum">
              <a:rPr lang="en-US" smtClean="0"/>
              <a:pPr>
                <a:spcAft>
                  <a:spcPts val="600"/>
                </a:spcAft>
              </a:pPr>
              <a:t>10</a:t>
            </a:fld>
            <a:endParaRPr lang="en-US"/>
          </a:p>
        </p:txBody>
      </p:sp>
      <p:sp>
        <p:nvSpPr>
          <p:cNvPr id="4" name="TextBox 3">
            <a:extLst>
              <a:ext uri="{FF2B5EF4-FFF2-40B4-BE49-F238E27FC236}">
                <a16:creationId xmlns:a16="http://schemas.microsoft.com/office/drawing/2014/main" id="{218C91C0-CFFB-4CF9-80CE-228D35AE5A53}"/>
              </a:ext>
            </a:extLst>
          </p:cNvPr>
          <p:cNvSpPr txBox="1"/>
          <p:nvPr/>
        </p:nvSpPr>
        <p:spPr>
          <a:xfrm>
            <a:off x="0" y="6642556"/>
            <a:ext cx="4137891" cy="215444"/>
          </a:xfrm>
          <a:prstGeom prst="rect">
            <a:avLst/>
          </a:prstGeom>
          <a:noFill/>
        </p:spPr>
        <p:txBody>
          <a:bodyPr wrap="square" rtlCol="0">
            <a:spAutoFit/>
          </a:bodyPr>
          <a:lstStyle/>
          <a:p>
            <a:r>
              <a:rPr lang="en-US" sz="800" dirty="0"/>
              <a:t>https://towardsdatascience.com/understanding-the-bias-variance-tradeoff-165e6942b229</a:t>
            </a:r>
          </a:p>
        </p:txBody>
      </p:sp>
      <p:sp>
        <p:nvSpPr>
          <p:cNvPr id="7" name="Title 1">
            <a:extLst>
              <a:ext uri="{FF2B5EF4-FFF2-40B4-BE49-F238E27FC236}">
                <a16:creationId xmlns:a16="http://schemas.microsoft.com/office/drawing/2014/main" id="{C9431F2E-F351-4D2D-9E19-FE02021D9D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 idea</a:t>
            </a:r>
          </a:p>
        </p:txBody>
      </p:sp>
      <p:sp>
        <p:nvSpPr>
          <p:cNvPr id="5" name="TextBox 4">
            <a:extLst>
              <a:ext uri="{FF2B5EF4-FFF2-40B4-BE49-F238E27FC236}">
                <a16:creationId xmlns:a16="http://schemas.microsoft.com/office/drawing/2014/main" id="{E8DE2703-7E21-4718-B4FC-F83BB788135C}"/>
              </a:ext>
            </a:extLst>
          </p:cNvPr>
          <p:cNvSpPr txBox="1"/>
          <p:nvPr/>
        </p:nvSpPr>
        <p:spPr>
          <a:xfrm>
            <a:off x="214313" y="5329238"/>
            <a:ext cx="11722893" cy="584775"/>
          </a:xfrm>
          <a:prstGeom prst="rect">
            <a:avLst/>
          </a:prstGeom>
          <a:noFill/>
        </p:spPr>
        <p:txBody>
          <a:bodyPr wrap="square" rtlCol="0">
            <a:spAutoFit/>
          </a:bodyPr>
          <a:lstStyle/>
          <a:p>
            <a:r>
              <a:rPr lang="en-US" sz="3200" dirty="0"/>
              <a:t>…but really, you’re not getting at variance without multiple model fits</a:t>
            </a:r>
          </a:p>
        </p:txBody>
      </p:sp>
    </p:spTree>
    <p:extLst>
      <p:ext uri="{BB962C8B-B14F-4D97-AF65-F5344CB8AC3E}">
        <p14:creationId xmlns:p14="http://schemas.microsoft.com/office/powerpoint/2010/main" val="368935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1B41B-FA13-46FE-BFCE-E6F75414987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11</a:t>
            </a:fld>
            <a:endParaRPr lang="en-US">
              <a:solidFill>
                <a:prstClr val="black">
                  <a:tint val="75000"/>
                </a:prstClr>
              </a:solidFill>
            </a:endParaRPr>
          </a:p>
        </p:txBody>
      </p:sp>
      <p:pic>
        <p:nvPicPr>
          <p:cNvPr id="3" name="Picture 2">
            <a:extLst>
              <a:ext uri="{FF2B5EF4-FFF2-40B4-BE49-F238E27FC236}">
                <a16:creationId xmlns:a16="http://schemas.microsoft.com/office/drawing/2014/main" id="{B2AAA6D0-BF67-4B23-9571-FA539BABB59D}"/>
              </a:ext>
            </a:extLst>
          </p:cNvPr>
          <p:cNvPicPr>
            <a:picLocks noChangeAspect="1"/>
          </p:cNvPicPr>
          <p:nvPr/>
        </p:nvPicPr>
        <p:blipFill>
          <a:blip r:embed="rId2"/>
          <a:stretch>
            <a:fillRect/>
          </a:stretch>
        </p:blipFill>
        <p:spPr>
          <a:xfrm>
            <a:off x="3971741" y="0"/>
            <a:ext cx="7991919" cy="3200400"/>
          </a:xfrm>
          <a:prstGeom prst="rect">
            <a:avLst/>
          </a:prstGeom>
        </p:spPr>
      </p:pic>
      <p:pic>
        <p:nvPicPr>
          <p:cNvPr id="4" name="Picture 3">
            <a:extLst>
              <a:ext uri="{FF2B5EF4-FFF2-40B4-BE49-F238E27FC236}">
                <a16:creationId xmlns:a16="http://schemas.microsoft.com/office/drawing/2014/main" id="{AABE07F1-70F5-42A6-AFD1-3C7D29522E1C}"/>
              </a:ext>
            </a:extLst>
          </p:cNvPr>
          <p:cNvPicPr>
            <a:picLocks noChangeAspect="1"/>
          </p:cNvPicPr>
          <p:nvPr/>
        </p:nvPicPr>
        <p:blipFill>
          <a:blip r:embed="rId3"/>
          <a:stretch>
            <a:fillRect/>
          </a:stretch>
        </p:blipFill>
        <p:spPr>
          <a:xfrm>
            <a:off x="4062249" y="3429000"/>
            <a:ext cx="8129751" cy="3200400"/>
          </a:xfrm>
          <a:prstGeom prst="rect">
            <a:avLst/>
          </a:prstGeom>
        </p:spPr>
      </p:pic>
      <p:sp>
        <p:nvSpPr>
          <p:cNvPr id="5" name="Title 1">
            <a:extLst>
              <a:ext uri="{FF2B5EF4-FFF2-40B4-BE49-F238E27FC236}">
                <a16:creationId xmlns:a16="http://schemas.microsoft.com/office/drawing/2014/main" id="{0CDBF870-079F-4456-9E0D-63B30E41BD8A}"/>
              </a:ext>
            </a:extLst>
          </p:cNvPr>
          <p:cNvSpPr txBox="1">
            <a:spLocks/>
          </p:cNvSpPr>
          <p:nvPr/>
        </p:nvSpPr>
        <p:spPr>
          <a:xfrm>
            <a:off x="1401618" y="1196398"/>
            <a:ext cx="167409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Bias </a:t>
            </a:r>
            <a:endParaRPr lang="en-US" dirty="0"/>
          </a:p>
        </p:txBody>
      </p:sp>
      <p:sp>
        <p:nvSpPr>
          <p:cNvPr id="6" name="Title 1">
            <a:extLst>
              <a:ext uri="{FF2B5EF4-FFF2-40B4-BE49-F238E27FC236}">
                <a16:creationId xmlns:a16="http://schemas.microsoft.com/office/drawing/2014/main" id="{1858975A-09F4-43EB-AA22-EE08001C2542}"/>
              </a:ext>
            </a:extLst>
          </p:cNvPr>
          <p:cNvSpPr txBox="1">
            <a:spLocks/>
          </p:cNvSpPr>
          <p:nvPr/>
        </p:nvSpPr>
        <p:spPr>
          <a:xfrm>
            <a:off x="526474" y="4366418"/>
            <a:ext cx="2501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Variance</a:t>
            </a:r>
          </a:p>
        </p:txBody>
      </p:sp>
      <p:sp>
        <p:nvSpPr>
          <p:cNvPr id="7" name="TextBox 6">
            <a:extLst>
              <a:ext uri="{FF2B5EF4-FFF2-40B4-BE49-F238E27FC236}">
                <a16:creationId xmlns:a16="http://schemas.microsoft.com/office/drawing/2014/main" id="{75D27690-F24E-4946-90CE-F1BEE6114F3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41862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Properties of selected models</a:t>
            </a:r>
          </a:p>
        </p:txBody>
      </p:sp>
      <p:sp>
        <p:nvSpPr>
          <p:cNvPr id="3" name="Text Placeholder 2">
            <a:extLst>
              <a:ext uri="{FF2B5EF4-FFF2-40B4-BE49-F238E27FC236}">
                <a16:creationId xmlns:a16="http://schemas.microsoft.com/office/drawing/2014/main" id="{54D41F82-E2BD-4AF8-AF5E-5FFD8222413A}"/>
              </a:ext>
            </a:extLst>
          </p:cNvPr>
          <p:cNvSpPr>
            <a:spLocks noGrp="1"/>
          </p:cNvSpPr>
          <p:nvPr>
            <p:ph type="body" idx="1"/>
          </p:nvPr>
        </p:nvSpPr>
        <p:spPr/>
        <p:txBody>
          <a:bodyPr/>
          <a:lstStyle/>
          <a:p>
            <a:r>
              <a:rPr lang="en-US" dirty="0"/>
              <a:t>High Bias – Low Variance</a:t>
            </a:r>
          </a:p>
        </p:txBody>
      </p:sp>
      <p:sp>
        <p:nvSpPr>
          <p:cNvPr id="4" name="Content Placeholder 3">
            <a:extLst>
              <a:ext uri="{FF2B5EF4-FFF2-40B4-BE49-F238E27FC236}">
                <a16:creationId xmlns:a16="http://schemas.microsoft.com/office/drawing/2014/main" id="{852034E0-3DAC-41D3-A1FB-F37393648BB6}"/>
              </a:ext>
            </a:extLst>
          </p:cNvPr>
          <p:cNvSpPr>
            <a:spLocks noGrp="1"/>
          </p:cNvSpPr>
          <p:nvPr>
            <p:ph sz="half" idx="2"/>
          </p:nvPr>
        </p:nvSpPr>
        <p:spPr/>
        <p:txBody>
          <a:bodyPr/>
          <a:lstStyle/>
          <a:p>
            <a:r>
              <a:rPr lang="en-US" dirty="0"/>
              <a:t>Linear models</a:t>
            </a:r>
          </a:p>
          <a:p>
            <a:pPr lvl="1"/>
            <a:r>
              <a:rPr lang="en-US" dirty="0"/>
              <a:t>Linear regression</a:t>
            </a:r>
          </a:p>
          <a:p>
            <a:pPr lvl="1"/>
            <a:r>
              <a:rPr lang="en-US" dirty="0"/>
              <a:t>Logistic regression</a:t>
            </a:r>
          </a:p>
          <a:p>
            <a:pPr lvl="1"/>
            <a:r>
              <a:rPr lang="en-US" dirty="0"/>
              <a:t>Partial least squares (PLS)</a:t>
            </a:r>
          </a:p>
        </p:txBody>
      </p:sp>
      <p:sp>
        <p:nvSpPr>
          <p:cNvPr id="5" name="Text Placeholder 4">
            <a:extLst>
              <a:ext uri="{FF2B5EF4-FFF2-40B4-BE49-F238E27FC236}">
                <a16:creationId xmlns:a16="http://schemas.microsoft.com/office/drawing/2014/main" id="{DC43A564-E95A-43DA-A793-7525AAFD6C7D}"/>
              </a:ext>
            </a:extLst>
          </p:cNvPr>
          <p:cNvSpPr>
            <a:spLocks noGrp="1"/>
          </p:cNvSpPr>
          <p:nvPr>
            <p:ph type="body" sz="quarter" idx="3"/>
          </p:nvPr>
        </p:nvSpPr>
        <p:spPr/>
        <p:txBody>
          <a:bodyPr/>
          <a:lstStyle/>
          <a:p>
            <a:r>
              <a:rPr lang="en-US" dirty="0"/>
              <a:t>Hi Variance – Low Bias</a:t>
            </a:r>
          </a:p>
        </p:txBody>
      </p:sp>
      <p:sp>
        <p:nvSpPr>
          <p:cNvPr id="6" name="Content Placeholder 5">
            <a:extLst>
              <a:ext uri="{FF2B5EF4-FFF2-40B4-BE49-F238E27FC236}">
                <a16:creationId xmlns:a16="http://schemas.microsoft.com/office/drawing/2014/main" id="{639267C0-0DD6-48FF-BD6C-CD09AB14521D}"/>
              </a:ext>
            </a:extLst>
          </p:cNvPr>
          <p:cNvSpPr>
            <a:spLocks noGrp="1"/>
          </p:cNvSpPr>
          <p:nvPr>
            <p:ph sz="quarter" idx="4"/>
          </p:nvPr>
        </p:nvSpPr>
        <p:spPr/>
        <p:txBody>
          <a:bodyPr/>
          <a:lstStyle/>
          <a:p>
            <a:r>
              <a:rPr lang="en-US" sz="2400" i="1" dirty="0"/>
              <a:t>k</a:t>
            </a:r>
            <a:r>
              <a:rPr lang="en-US" sz="2400" dirty="0"/>
              <a:t>-nearest neighbor </a:t>
            </a:r>
          </a:p>
          <a:p>
            <a:r>
              <a:rPr lang="en-US" sz="2400" dirty="0"/>
              <a:t>decision trees</a:t>
            </a:r>
          </a:p>
          <a:p>
            <a:r>
              <a:rPr lang="en-US" sz="2400" dirty="0"/>
              <a:t>gradient boosting machines</a:t>
            </a:r>
          </a:p>
          <a:p>
            <a:r>
              <a:rPr lang="en-US" sz="2400" dirty="0"/>
              <a:t>neural networks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12</a:t>
            </a:fld>
            <a:endParaRPr lang="en-US">
              <a:solidFill>
                <a:prstClr val="black">
                  <a:tint val="75000"/>
                </a:prstClr>
              </a:solidFill>
            </a:endParaRPr>
          </a:p>
        </p:txBody>
      </p:sp>
      <p:pic>
        <p:nvPicPr>
          <p:cNvPr id="8" name="Picture 7">
            <a:extLst>
              <a:ext uri="{FF2B5EF4-FFF2-40B4-BE49-F238E27FC236}">
                <a16:creationId xmlns:a16="http://schemas.microsoft.com/office/drawing/2014/main" id="{52D47190-CD65-45F5-A2B7-2F15A4290CC1}"/>
              </a:ext>
            </a:extLst>
          </p:cNvPr>
          <p:cNvPicPr>
            <a:picLocks noChangeAspect="1"/>
          </p:cNvPicPr>
          <p:nvPr/>
        </p:nvPicPr>
        <p:blipFill>
          <a:blip r:embed="rId3"/>
          <a:stretch>
            <a:fillRect/>
          </a:stretch>
        </p:blipFill>
        <p:spPr>
          <a:xfrm>
            <a:off x="383152" y="4347369"/>
            <a:ext cx="4566811" cy="1828800"/>
          </a:xfrm>
          <a:prstGeom prst="rect">
            <a:avLst/>
          </a:prstGeom>
        </p:spPr>
      </p:pic>
      <p:pic>
        <p:nvPicPr>
          <p:cNvPr id="9" name="Picture 8">
            <a:extLst>
              <a:ext uri="{FF2B5EF4-FFF2-40B4-BE49-F238E27FC236}">
                <a16:creationId xmlns:a16="http://schemas.microsoft.com/office/drawing/2014/main" id="{8194E71F-577C-4A58-864F-C30239930484}"/>
              </a:ext>
            </a:extLst>
          </p:cNvPr>
          <p:cNvPicPr>
            <a:picLocks noChangeAspect="1"/>
          </p:cNvPicPr>
          <p:nvPr/>
        </p:nvPicPr>
        <p:blipFill>
          <a:blip r:embed="rId4"/>
          <a:stretch>
            <a:fillRect/>
          </a:stretch>
        </p:blipFill>
        <p:spPr>
          <a:xfrm>
            <a:off x="6365502" y="4347369"/>
            <a:ext cx="4645572" cy="1828800"/>
          </a:xfrm>
          <a:prstGeom prst="rect">
            <a:avLst/>
          </a:prstGeom>
        </p:spPr>
      </p:pic>
      <p:sp>
        <p:nvSpPr>
          <p:cNvPr id="10" name="TextBox 9">
            <a:extLst>
              <a:ext uri="{FF2B5EF4-FFF2-40B4-BE49-F238E27FC236}">
                <a16:creationId xmlns:a16="http://schemas.microsoft.com/office/drawing/2014/main" id="{14859BE8-563C-45BD-A6BE-D8C5FA60F42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5"/>
              </a:rPr>
              <a:t>HOML</a:t>
            </a:r>
            <a:endParaRPr lang="en-US" sz="1200" dirty="0"/>
          </a:p>
        </p:txBody>
      </p:sp>
    </p:spTree>
    <p:extLst>
      <p:ext uri="{BB962C8B-B14F-4D97-AF65-F5344CB8AC3E}">
        <p14:creationId xmlns:p14="http://schemas.microsoft.com/office/powerpoint/2010/main" val="34236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5177-C1C1-4D6F-A138-BFAEC59492FA}"/>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B92A5462-B9F7-45F8-9957-6E81891CCB70}"/>
              </a:ext>
            </a:extLst>
          </p:cNvPr>
          <p:cNvSpPr>
            <a:spLocks noGrp="1"/>
          </p:cNvSpPr>
          <p:nvPr>
            <p:ph idx="1"/>
          </p:nvPr>
        </p:nvSpPr>
        <p:spPr/>
        <p:txBody>
          <a:bodyPr/>
          <a:lstStyle/>
          <a:p>
            <a:r>
              <a:rPr lang="en-US" dirty="0"/>
              <a:t>There is a tradeoff between a model’s ability to minimize bias AND variance </a:t>
            </a:r>
          </a:p>
          <a:p>
            <a:r>
              <a:rPr lang="en-US" dirty="0"/>
              <a:t>Understanding how different sources of error lead to bias and variance helps us improve the data fitting process resulting in more accurate models</a:t>
            </a:r>
          </a:p>
          <a:p>
            <a:r>
              <a:rPr lang="en-US" b="1" dirty="0"/>
              <a:t>Bias</a:t>
            </a:r>
            <a:r>
              <a:rPr lang="en-US" dirty="0"/>
              <a:t> – difference between the </a:t>
            </a:r>
            <a:r>
              <a:rPr lang="en-US" dirty="0">
                <a:solidFill>
                  <a:schemeClr val="bg1">
                    <a:lumMod val="50000"/>
                  </a:schemeClr>
                </a:solidFill>
              </a:rPr>
              <a:t>(average)</a:t>
            </a:r>
            <a:r>
              <a:rPr lang="en-US" dirty="0"/>
              <a:t> prediction of our model and the true value we are trying to predict</a:t>
            </a:r>
          </a:p>
          <a:p>
            <a:r>
              <a:rPr lang="en-US" dirty="0"/>
              <a:t> </a:t>
            </a:r>
            <a:r>
              <a:rPr lang="en-US" b="1" dirty="0"/>
              <a:t>Variance</a:t>
            </a:r>
            <a:r>
              <a:rPr lang="en-US" dirty="0"/>
              <a:t> – variability of a model prediction for a given data point</a:t>
            </a:r>
          </a:p>
          <a:p>
            <a:pPr lvl="1"/>
            <a:r>
              <a:rPr lang="en-US" dirty="0"/>
              <a:t>Implies fitting a model multiple times to different data</a:t>
            </a:r>
          </a:p>
        </p:txBody>
      </p:sp>
      <p:sp>
        <p:nvSpPr>
          <p:cNvPr id="4" name="Slide Number Placeholder 3">
            <a:extLst>
              <a:ext uri="{FF2B5EF4-FFF2-40B4-BE49-F238E27FC236}">
                <a16:creationId xmlns:a16="http://schemas.microsoft.com/office/drawing/2014/main" id="{755168D4-3507-4159-9E25-838A6385749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418843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811FFF2-FA03-4F2F-879E-27F95A9CD4A8}"/>
              </a:ext>
            </a:extLst>
          </p:cNvPr>
          <p:cNvSpPr>
            <a:spLocks noGrp="1"/>
          </p:cNvSpPr>
          <p:nvPr>
            <p:ph type="body" sz="half" idx="2"/>
          </p:nvPr>
        </p:nvSpPr>
        <p:spPr>
          <a:xfrm>
            <a:off x="839788" y="377373"/>
            <a:ext cx="5256212" cy="6166728"/>
          </a:xfrm>
        </p:spPr>
        <p:txBody>
          <a:bodyPr>
            <a:normAutofit/>
          </a:bodyPr>
          <a:lstStyle/>
          <a:p>
            <a:r>
              <a:rPr lang="en-US" sz="2200" dirty="0"/>
              <a:t>“Simple” model</a:t>
            </a:r>
          </a:p>
          <a:p>
            <a:pPr marL="342900" indent="-342900">
              <a:buFontTx/>
              <a:buChar char="-"/>
            </a:pPr>
            <a:r>
              <a:rPr lang="en-US" sz="2200" dirty="0"/>
              <a:t>low variance because the model would not change with new data from the same population</a:t>
            </a:r>
          </a:p>
          <a:p>
            <a:pPr marL="342900" indent="-342900">
              <a:buFontTx/>
              <a:buChar char="-"/>
            </a:pPr>
            <a:r>
              <a:rPr lang="en-US" sz="2200" dirty="0"/>
              <a:t>under-fit</a:t>
            </a:r>
          </a:p>
          <a:p>
            <a:pPr marL="342900" indent="-342900">
              <a:buFontTx/>
              <a:buChar char="-"/>
            </a:pPr>
            <a:r>
              <a:rPr lang="en-US" sz="2200" dirty="0"/>
              <a:t>high bias (distance from data)</a:t>
            </a:r>
          </a:p>
          <a:p>
            <a:pPr marL="342900" indent="-342900">
              <a:buFontTx/>
              <a:buChar char="-"/>
            </a:pPr>
            <a:endParaRPr lang="en-US" sz="2200" dirty="0"/>
          </a:p>
          <a:p>
            <a:r>
              <a:rPr lang="en-US" sz="2200" dirty="0"/>
              <a:t> More “complex” model</a:t>
            </a:r>
          </a:p>
          <a:p>
            <a:pPr marL="342900" indent="-342900">
              <a:buFontTx/>
              <a:buChar char="-"/>
            </a:pPr>
            <a:r>
              <a:rPr lang="en-US" sz="2200" dirty="0"/>
              <a:t>high variance because small changes to the data would change the model fit</a:t>
            </a:r>
          </a:p>
          <a:p>
            <a:pPr marL="342900" indent="-342900">
              <a:buFontTx/>
              <a:buChar char="-"/>
            </a:pPr>
            <a:r>
              <a:rPr lang="en-US" sz="2200" dirty="0"/>
              <a:t>over-fit</a:t>
            </a:r>
          </a:p>
          <a:p>
            <a:pPr marL="342900" indent="-342900">
              <a:buFontTx/>
              <a:buChar char="-"/>
            </a:pPr>
            <a:endParaRPr lang="en-US" sz="2200" dirty="0"/>
          </a:p>
        </p:txBody>
      </p:sp>
      <p:sp>
        <p:nvSpPr>
          <p:cNvPr id="5" name="Slide Number Placeholder 4">
            <a:extLst>
              <a:ext uri="{FF2B5EF4-FFF2-40B4-BE49-F238E27FC236}">
                <a16:creationId xmlns:a16="http://schemas.microsoft.com/office/drawing/2014/main" id="{E78370A1-E944-4A1E-B0DF-B7D890E3E73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14</a:t>
            </a:fld>
            <a:endParaRPr lang="en-US">
              <a:solidFill>
                <a:prstClr val="black">
                  <a:tint val="75000"/>
                </a:prstClr>
              </a:solidFill>
            </a:endParaRPr>
          </a:p>
        </p:txBody>
      </p:sp>
      <p:pic>
        <p:nvPicPr>
          <p:cNvPr id="9" name="Content Placeholder 16" descr="A close up of a map&#10;&#10;Description automatically generated">
            <a:extLst>
              <a:ext uri="{FF2B5EF4-FFF2-40B4-BE49-F238E27FC236}">
                <a16:creationId xmlns:a16="http://schemas.microsoft.com/office/drawing/2014/main" id="{D91773F7-C7CC-444A-860E-2915B186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915" y="377373"/>
            <a:ext cx="5330333" cy="6217920"/>
          </a:xfrm>
          <a:prstGeom prst="rect">
            <a:avLst/>
          </a:prstGeom>
        </p:spPr>
      </p:pic>
      <p:cxnSp>
        <p:nvCxnSpPr>
          <p:cNvPr id="11" name="Straight Connector 10">
            <a:extLst>
              <a:ext uri="{FF2B5EF4-FFF2-40B4-BE49-F238E27FC236}">
                <a16:creationId xmlns:a16="http://schemas.microsoft.com/office/drawing/2014/main" id="{9B7232D6-61AF-4313-8A5F-6B9684F66794}"/>
              </a:ext>
            </a:extLst>
          </p:cNvPr>
          <p:cNvCxnSpPr/>
          <p:nvPr/>
        </p:nvCxnSpPr>
        <p:spPr>
          <a:xfrm>
            <a:off x="259307" y="607326"/>
            <a:ext cx="41144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617EF8-7E6B-4C84-8257-EA9E32BEA4B1}"/>
              </a:ext>
            </a:extLst>
          </p:cNvPr>
          <p:cNvCxnSpPr/>
          <p:nvPr/>
        </p:nvCxnSpPr>
        <p:spPr>
          <a:xfrm>
            <a:off x="199846" y="3282962"/>
            <a:ext cx="411445"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0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2BB908-26F6-417D-84EF-60C8CED760C3}"/>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15</a:t>
            </a:fld>
            <a:endParaRPr lang="en-US">
              <a:solidFill>
                <a:prstClr val="black">
                  <a:tint val="75000"/>
                </a:prstClr>
              </a:solidFill>
            </a:endParaRPr>
          </a:p>
        </p:txBody>
      </p:sp>
      <p:pic>
        <p:nvPicPr>
          <p:cNvPr id="7" name="Picture 6" descr="A close up of a map&#10;&#10;Description automatically generated">
            <a:extLst>
              <a:ext uri="{FF2B5EF4-FFF2-40B4-BE49-F238E27FC236}">
                <a16:creationId xmlns:a16="http://schemas.microsoft.com/office/drawing/2014/main" id="{216B0840-4CC7-454A-A9E2-BB19F8A1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451" y="0"/>
            <a:ext cx="4321098" cy="6858000"/>
          </a:xfrm>
          <a:prstGeom prst="rect">
            <a:avLst/>
          </a:prstGeom>
        </p:spPr>
      </p:pic>
    </p:spTree>
    <p:extLst>
      <p:ext uri="{BB962C8B-B14F-4D97-AF65-F5344CB8AC3E}">
        <p14:creationId xmlns:p14="http://schemas.microsoft.com/office/powerpoint/2010/main" val="79733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Data Splitting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184196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C5D-4EA3-4A78-871C-52953217B8D8}"/>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401999BE-F74D-4BF3-9CEC-CCA3105ED055}"/>
              </a:ext>
            </a:extLst>
          </p:cNvPr>
          <p:cNvSpPr>
            <a:spLocks noGrp="1"/>
          </p:cNvSpPr>
          <p:nvPr>
            <p:ph idx="1"/>
          </p:nvPr>
        </p:nvSpPr>
        <p:spPr/>
        <p:txBody>
          <a:bodyPr/>
          <a:lstStyle/>
          <a:p>
            <a:r>
              <a:rPr lang="en-US" dirty="0"/>
              <a:t>The goal of machine learning is to predict results based on new (unseen) data</a:t>
            </a:r>
          </a:p>
          <a:p>
            <a:r>
              <a:rPr lang="en-US" dirty="0"/>
              <a:t>“The best way to measure a model's performance at predicting new data is to predict new data.” </a:t>
            </a:r>
            <a:r>
              <a:rPr lang="en-US" sz="1200" dirty="0"/>
              <a:t>– paraphrasing/quoting multiple experts</a:t>
            </a:r>
          </a:p>
          <a:p>
            <a:r>
              <a:rPr lang="en-US" dirty="0"/>
              <a:t>The simplest way to do this is to split our data into two parts: </a:t>
            </a:r>
          </a:p>
          <a:p>
            <a:pPr lvl="1"/>
            <a:r>
              <a:rPr lang="en-US" b="1" dirty="0"/>
              <a:t>Training set </a:t>
            </a:r>
          </a:p>
          <a:p>
            <a:pPr lvl="1"/>
            <a:r>
              <a:rPr lang="en-US" b="1" dirty="0"/>
              <a:t>Test set</a:t>
            </a:r>
          </a:p>
          <a:p>
            <a:r>
              <a:rPr lang="en-US" dirty="0"/>
              <a:t>We then fit a model to the training data and predict the results of the test set</a:t>
            </a:r>
          </a:p>
          <a:p>
            <a:endParaRPr lang="en-US" dirty="0"/>
          </a:p>
        </p:txBody>
      </p:sp>
      <p:sp>
        <p:nvSpPr>
          <p:cNvPr id="4" name="Slide Number Placeholder 3">
            <a:extLst>
              <a:ext uri="{FF2B5EF4-FFF2-40B4-BE49-F238E27FC236}">
                <a16:creationId xmlns:a16="http://schemas.microsoft.com/office/drawing/2014/main" id="{C724DF05-6C37-4310-B537-38F7E409941B}"/>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41822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0167-B54E-4636-8C6C-203EB1BD9AF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0154B0E6-C584-4B43-9F9A-C54ECF405D7A}"/>
              </a:ext>
            </a:extLst>
          </p:cNvPr>
          <p:cNvSpPr>
            <a:spLocks noGrp="1"/>
          </p:cNvSpPr>
          <p:nvPr>
            <p:ph idx="1"/>
          </p:nvPr>
        </p:nvSpPr>
        <p:spPr/>
        <p:txBody>
          <a:bodyPr/>
          <a:lstStyle/>
          <a:p>
            <a:r>
              <a:rPr lang="en-US" dirty="0"/>
              <a:t>We can do anything we want to the training set</a:t>
            </a:r>
          </a:p>
          <a:p>
            <a:pPr lvl="1"/>
            <a:r>
              <a:rPr lang="en-US" dirty="0"/>
              <a:t>train our algorithms, tune hyperparameters, compare models, and all of the other activities required to choose a final model</a:t>
            </a:r>
          </a:p>
          <a:p>
            <a:r>
              <a:rPr lang="en-US" dirty="0"/>
              <a:t>We do </a:t>
            </a:r>
            <a:r>
              <a:rPr lang="en-US" b="1" dirty="0"/>
              <a:t>nothing</a:t>
            </a:r>
            <a:r>
              <a:rPr lang="en-US" dirty="0"/>
              <a:t> with the test set until we have finalized our model using from the training set</a:t>
            </a:r>
          </a:p>
          <a:p>
            <a:pPr lvl="1"/>
            <a:r>
              <a:rPr lang="en-US" b="1" dirty="0"/>
              <a:t>Data leakage </a:t>
            </a:r>
            <a:r>
              <a:rPr lang="en-US" dirty="0"/>
              <a:t>is using ANY part of the test set in our training set</a:t>
            </a:r>
          </a:p>
          <a:p>
            <a:pPr lvl="2"/>
            <a:r>
              <a:rPr lang="en-US" dirty="0"/>
              <a:t>Using the test set during our modeling process</a:t>
            </a:r>
          </a:p>
          <a:p>
            <a:pPr lvl="2"/>
            <a:r>
              <a:rPr lang="en-US" dirty="0"/>
              <a:t>Pre-processing or feature engineering the full data (training and test sets together)</a:t>
            </a:r>
          </a:p>
          <a:p>
            <a:pPr lvl="2"/>
            <a:r>
              <a:rPr lang="en-US" dirty="0"/>
              <a:t>Time series design, when the outcome of one series is used in the prediction of the next</a:t>
            </a:r>
          </a:p>
        </p:txBody>
      </p:sp>
      <p:sp>
        <p:nvSpPr>
          <p:cNvPr id="4" name="Slide Number Placeholder 3">
            <a:extLst>
              <a:ext uri="{FF2B5EF4-FFF2-40B4-BE49-F238E27FC236}">
                <a16:creationId xmlns:a16="http://schemas.microsoft.com/office/drawing/2014/main" id="{08B14C74-B97F-4CF6-8D66-F26A5630730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0089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19</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graphicFrame>
        <p:nvGraphicFramePr>
          <p:cNvPr id="10" name="Table 3">
            <a:extLst>
              <a:ext uri="{FF2B5EF4-FFF2-40B4-BE49-F238E27FC236}">
                <a16:creationId xmlns:a16="http://schemas.microsoft.com/office/drawing/2014/main" id="{268D0FF2-1EA5-46A6-A924-ABB28FE3E7A8}"/>
              </a:ext>
            </a:extLst>
          </p:cNvPr>
          <p:cNvGraphicFramePr>
            <a:graphicFrameLocks noGrp="1"/>
          </p:cNvGraphicFramePr>
          <p:nvPr>
            <p:extLst>
              <p:ext uri="{D42A27DB-BD31-4B8C-83A1-F6EECF244321}">
                <p14:modId xmlns:p14="http://schemas.microsoft.com/office/powerpoint/2010/main" val="3268474358"/>
              </p:ext>
            </p:extLst>
          </p:nvPr>
        </p:nvGraphicFramePr>
        <p:xfrm>
          <a:off x="0" y="4040558"/>
          <a:ext cx="12192003" cy="1112520"/>
        </p:xfrm>
        <a:graphic>
          <a:graphicData uri="http://schemas.openxmlformats.org/drawingml/2006/table">
            <a:tbl>
              <a:tblPr firstRow="1" bandRow="1">
                <a:tableStyleId>{2D5ABB26-0587-4C30-8999-92F81FD0307C}</a:tableStyleId>
              </a:tblPr>
              <a:tblGrid>
                <a:gridCol w="1088003">
                  <a:extLst>
                    <a:ext uri="{9D8B030D-6E8A-4147-A177-3AD203B41FA5}">
                      <a16:colId xmlns:a16="http://schemas.microsoft.com/office/drawing/2014/main" val="1930168122"/>
                    </a:ext>
                  </a:extLst>
                </a:gridCol>
                <a:gridCol w="555200">
                  <a:extLst>
                    <a:ext uri="{9D8B030D-6E8A-4147-A177-3AD203B41FA5}">
                      <a16:colId xmlns:a16="http://schemas.microsoft.com/office/drawing/2014/main" val="4185024795"/>
                    </a:ext>
                  </a:extLst>
                </a:gridCol>
                <a:gridCol w="555200">
                  <a:extLst>
                    <a:ext uri="{9D8B030D-6E8A-4147-A177-3AD203B41FA5}">
                      <a16:colId xmlns:a16="http://schemas.microsoft.com/office/drawing/2014/main" val="1232002125"/>
                    </a:ext>
                  </a:extLst>
                </a:gridCol>
                <a:gridCol w="555200">
                  <a:extLst>
                    <a:ext uri="{9D8B030D-6E8A-4147-A177-3AD203B41FA5}">
                      <a16:colId xmlns:a16="http://schemas.microsoft.com/office/drawing/2014/main" val="1913131099"/>
                    </a:ext>
                  </a:extLst>
                </a:gridCol>
                <a:gridCol w="555200">
                  <a:extLst>
                    <a:ext uri="{9D8B030D-6E8A-4147-A177-3AD203B41FA5}">
                      <a16:colId xmlns:a16="http://schemas.microsoft.com/office/drawing/2014/main" val="665141522"/>
                    </a:ext>
                  </a:extLst>
                </a:gridCol>
                <a:gridCol w="555200">
                  <a:extLst>
                    <a:ext uri="{9D8B030D-6E8A-4147-A177-3AD203B41FA5}">
                      <a16:colId xmlns:a16="http://schemas.microsoft.com/office/drawing/2014/main" val="4155982980"/>
                    </a:ext>
                  </a:extLst>
                </a:gridCol>
                <a:gridCol w="555200">
                  <a:extLst>
                    <a:ext uri="{9D8B030D-6E8A-4147-A177-3AD203B41FA5}">
                      <a16:colId xmlns:a16="http://schemas.microsoft.com/office/drawing/2014/main" val="240811738"/>
                    </a:ext>
                  </a:extLst>
                </a:gridCol>
                <a:gridCol w="555200">
                  <a:extLst>
                    <a:ext uri="{9D8B030D-6E8A-4147-A177-3AD203B41FA5}">
                      <a16:colId xmlns:a16="http://schemas.microsoft.com/office/drawing/2014/main" val="4107401843"/>
                    </a:ext>
                  </a:extLst>
                </a:gridCol>
                <a:gridCol w="555200">
                  <a:extLst>
                    <a:ext uri="{9D8B030D-6E8A-4147-A177-3AD203B41FA5}">
                      <a16:colId xmlns:a16="http://schemas.microsoft.com/office/drawing/2014/main" val="179490191"/>
                    </a:ext>
                  </a:extLst>
                </a:gridCol>
                <a:gridCol w="555200">
                  <a:extLst>
                    <a:ext uri="{9D8B030D-6E8A-4147-A177-3AD203B41FA5}">
                      <a16:colId xmlns:a16="http://schemas.microsoft.com/office/drawing/2014/main" val="3085145705"/>
                    </a:ext>
                  </a:extLst>
                </a:gridCol>
                <a:gridCol w="555200">
                  <a:extLst>
                    <a:ext uri="{9D8B030D-6E8A-4147-A177-3AD203B41FA5}">
                      <a16:colId xmlns:a16="http://schemas.microsoft.com/office/drawing/2014/main" val="1379387981"/>
                    </a:ext>
                  </a:extLst>
                </a:gridCol>
                <a:gridCol w="555200">
                  <a:extLst>
                    <a:ext uri="{9D8B030D-6E8A-4147-A177-3AD203B41FA5}">
                      <a16:colId xmlns:a16="http://schemas.microsoft.com/office/drawing/2014/main" val="1328380468"/>
                    </a:ext>
                  </a:extLst>
                </a:gridCol>
                <a:gridCol w="555200">
                  <a:extLst>
                    <a:ext uri="{9D8B030D-6E8A-4147-A177-3AD203B41FA5}">
                      <a16:colId xmlns:a16="http://schemas.microsoft.com/office/drawing/2014/main" val="1618261265"/>
                    </a:ext>
                  </a:extLst>
                </a:gridCol>
                <a:gridCol w="555200">
                  <a:extLst>
                    <a:ext uri="{9D8B030D-6E8A-4147-A177-3AD203B41FA5}">
                      <a16:colId xmlns:a16="http://schemas.microsoft.com/office/drawing/2014/main" val="1350720100"/>
                    </a:ext>
                  </a:extLst>
                </a:gridCol>
                <a:gridCol w="555200">
                  <a:extLst>
                    <a:ext uri="{9D8B030D-6E8A-4147-A177-3AD203B41FA5}">
                      <a16:colId xmlns:a16="http://schemas.microsoft.com/office/drawing/2014/main" val="3759445697"/>
                    </a:ext>
                  </a:extLst>
                </a:gridCol>
                <a:gridCol w="555200">
                  <a:extLst>
                    <a:ext uri="{9D8B030D-6E8A-4147-A177-3AD203B41FA5}">
                      <a16:colId xmlns:a16="http://schemas.microsoft.com/office/drawing/2014/main" val="1466136706"/>
                    </a:ext>
                  </a:extLst>
                </a:gridCol>
                <a:gridCol w="555200">
                  <a:extLst>
                    <a:ext uri="{9D8B030D-6E8A-4147-A177-3AD203B41FA5}">
                      <a16:colId xmlns:a16="http://schemas.microsoft.com/office/drawing/2014/main" val="754361303"/>
                    </a:ext>
                  </a:extLst>
                </a:gridCol>
                <a:gridCol w="555200">
                  <a:extLst>
                    <a:ext uri="{9D8B030D-6E8A-4147-A177-3AD203B41FA5}">
                      <a16:colId xmlns:a16="http://schemas.microsoft.com/office/drawing/2014/main" val="1423308395"/>
                    </a:ext>
                  </a:extLst>
                </a:gridCol>
                <a:gridCol w="555200">
                  <a:extLst>
                    <a:ext uri="{9D8B030D-6E8A-4147-A177-3AD203B41FA5}">
                      <a16:colId xmlns:a16="http://schemas.microsoft.com/office/drawing/2014/main" val="3922956826"/>
                    </a:ext>
                  </a:extLst>
                </a:gridCol>
                <a:gridCol w="555200">
                  <a:extLst>
                    <a:ext uri="{9D8B030D-6E8A-4147-A177-3AD203B41FA5}">
                      <a16:colId xmlns:a16="http://schemas.microsoft.com/office/drawing/2014/main" val="2043898840"/>
                    </a:ext>
                  </a:extLst>
                </a:gridCol>
                <a:gridCol w="555200">
                  <a:extLst>
                    <a:ext uri="{9D8B030D-6E8A-4147-A177-3AD203B41FA5}">
                      <a16:colId xmlns:a16="http://schemas.microsoft.com/office/drawing/2014/main" val="3193418328"/>
                    </a:ext>
                  </a:extLst>
                </a:gridCol>
              </a:tblGrid>
              <a:tr h="370840">
                <a:tc>
                  <a:txBody>
                    <a:bodyPr/>
                    <a:lstStyle/>
                    <a:p>
                      <a:r>
                        <a:rPr lang="en-US" dirty="0"/>
                        <a:t>Data</a:t>
                      </a:r>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781591539"/>
                  </a:ext>
                </a:extLst>
              </a:tr>
              <a:tr h="370840">
                <a:tc>
                  <a:txBody>
                    <a:bodyPr/>
                    <a:lstStyle/>
                    <a:p>
                      <a:r>
                        <a:rPr lang="en-US" dirty="0"/>
                        <a:t>Training</a:t>
                      </a:r>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extLst>
                  <a:ext uri="{0D108BD9-81ED-4DB2-BD59-A6C34878D82A}">
                    <a16:rowId xmlns:a16="http://schemas.microsoft.com/office/drawing/2014/main" val="2561012976"/>
                  </a:ext>
                </a:extLst>
              </a:tr>
              <a:tr h="370840">
                <a:tc>
                  <a:txBody>
                    <a:bodyPr/>
                    <a:lstStyle/>
                    <a:p>
                      <a:r>
                        <a:rPr lang="en-US" dirty="0"/>
                        <a:t>Test</a:t>
                      </a:r>
                    </a:p>
                  </a:txBody>
                  <a:tcPr/>
                </a:tc>
                <a:tc>
                  <a:txBody>
                    <a:bodyPr/>
                    <a:lstStyle/>
                    <a:p>
                      <a:endParaRPr lang="en-US" dirty="0"/>
                    </a:p>
                  </a:txBody>
                  <a:tcPr>
                    <a:solidFill>
                      <a:schemeClr val="bg1"/>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16259882"/>
                  </a:ext>
                </a:extLst>
              </a:tr>
            </a:tbl>
          </a:graphicData>
        </a:graphic>
      </p:graphicFrame>
    </p:spTree>
    <p:extLst>
      <p:ext uri="{BB962C8B-B14F-4D97-AF65-F5344CB8AC3E}">
        <p14:creationId xmlns:p14="http://schemas.microsoft.com/office/powerpoint/2010/main" val="19679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EC3-238D-4B1C-A74B-C3C3318A0A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BE62F19-5B10-4960-BFDF-E5545C6194DF}"/>
              </a:ext>
            </a:extLst>
          </p:cNvPr>
          <p:cNvSpPr>
            <a:spLocks noGrp="1"/>
          </p:cNvSpPr>
          <p:nvPr>
            <p:ph idx="1"/>
          </p:nvPr>
        </p:nvSpPr>
        <p:spPr/>
        <p:txBody>
          <a:bodyPr/>
          <a:lstStyle/>
          <a:p>
            <a:r>
              <a:rPr lang="en-US" dirty="0"/>
              <a:t>Understanding the bias-variance tradeoff</a:t>
            </a:r>
          </a:p>
          <a:p>
            <a:r>
              <a:rPr lang="en-US" dirty="0"/>
              <a:t>Data splitting and why it matters</a:t>
            </a:r>
          </a:p>
          <a:p>
            <a:r>
              <a:rPr lang="en-US" dirty="0"/>
              <a:t>Introduce resampling methods</a:t>
            </a:r>
          </a:p>
        </p:txBody>
      </p:sp>
      <p:sp>
        <p:nvSpPr>
          <p:cNvPr id="4" name="Slide Number Placeholder 3">
            <a:extLst>
              <a:ext uri="{FF2B5EF4-FFF2-40B4-BE49-F238E27FC236}">
                <a16:creationId xmlns:a16="http://schemas.microsoft.com/office/drawing/2014/main" id="{8D18756F-E549-46CD-AE80-ABBF90085C5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64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C059-26D7-4945-88A7-CE8F43B2513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rsample</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3AEB929-D8D8-4A14-9FFA-6F2C8127B4C3}"/>
              </a:ext>
            </a:extLst>
          </p:cNvPr>
          <p:cNvPicPr>
            <a:picLocks noChangeAspect="1"/>
          </p:cNvPicPr>
          <p:nvPr/>
        </p:nvPicPr>
        <p:blipFill>
          <a:blip r:embed="rId3"/>
          <a:stretch>
            <a:fillRect/>
          </a:stretch>
        </p:blipFill>
        <p:spPr>
          <a:xfrm>
            <a:off x="10216177" y="0"/>
            <a:ext cx="1975823" cy="1828800"/>
          </a:xfrm>
          <a:prstGeom prst="rect">
            <a:avLst/>
          </a:prstGeom>
        </p:spPr>
      </p:pic>
      <p:sp>
        <p:nvSpPr>
          <p:cNvPr id="3" name="Content Placeholder 2">
            <a:extLst>
              <a:ext uri="{FF2B5EF4-FFF2-40B4-BE49-F238E27FC236}">
                <a16:creationId xmlns:a16="http://schemas.microsoft.com/office/drawing/2014/main" id="{6EA6C155-66DF-4B09-A246-26215EE3DE80}"/>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 &lt;- training(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math_test</a:t>
            </a:r>
            <a:r>
              <a:rPr lang="en-US" dirty="0">
                <a:latin typeface="Courier New" panose="02070309020205020404" pitchFamily="49" charset="0"/>
                <a:cs typeface="Courier New" panose="02070309020205020404" pitchFamily="49" charset="0"/>
              </a:rPr>
              <a:t>  &lt;- testing(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endParaRPr lang="en-US" dirty="0"/>
          </a:p>
          <a:p>
            <a:r>
              <a:rPr lang="en-US" dirty="0"/>
              <a:t>A good rule is to make these the first lines of your ML project code</a:t>
            </a:r>
          </a:p>
          <a:p>
            <a:r>
              <a:rPr lang="en-US" dirty="0"/>
              <a:t>These three functions are meant to be used in conjunction</a:t>
            </a:r>
          </a:p>
          <a:p>
            <a:pPr marL="0" indent="0">
              <a:buNone/>
            </a:pPr>
            <a:endParaRPr lang="en-US" dirty="0"/>
          </a:p>
        </p:txBody>
      </p:sp>
      <p:sp>
        <p:nvSpPr>
          <p:cNvPr id="4" name="Slide Number Placeholder 3">
            <a:extLst>
              <a:ext uri="{FF2B5EF4-FFF2-40B4-BE49-F238E27FC236}">
                <a16:creationId xmlns:a16="http://schemas.microsoft.com/office/drawing/2014/main" id="{3A339D39-FAC0-40F1-A774-CF8FD77C6CD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44306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24104A-7F66-4FB9-8249-1984E7F65BF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a:t> help documentation</a:t>
            </a:r>
          </a:p>
        </p:txBody>
      </p:sp>
      <p:sp>
        <p:nvSpPr>
          <p:cNvPr id="4" name="Slide Number Placeholder 3">
            <a:extLst>
              <a:ext uri="{FF2B5EF4-FFF2-40B4-BE49-F238E27FC236}">
                <a16:creationId xmlns:a16="http://schemas.microsoft.com/office/drawing/2014/main" id="{49055D60-F271-4FAE-ACAC-27FBCA178B6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21</a:t>
            </a:fld>
            <a:endParaRPr lang="en-US">
              <a:solidFill>
                <a:prstClr val="black">
                  <a:tint val="75000"/>
                </a:prstClr>
              </a:solidFill>
            </a:endParaRPr>
          </a:p>
        </p:txBody>
      </p:sp>
      <p:pic>
        <p:nvPicPr>
          <p:cNvPr id="7" name="Picture 6">
            <a:extLst>
              <a:ext uri="{FF2B5EF4-FFF2-40B4-BE49-F238E27FC236}">
                <a16:creationId xmlns:a16="http://schemas.microsoft.com/office/drawing/2014/main" id="{18D1F174-CC6A-4E2D-A5A5-3B31215AB679}"/>
              </a:ext>
            </a:extLst>
          </p:cNvPr>
          <p:cNvPicPr>
            <a:picLocks noChangeAspect="1"/>
          </p:cNvPicPr>
          <p:nvPr/>
        </p:nvPicPr>
        <p:blipFill>
          <a:blip r:embed="rId2"/>
          <a:stretch>
            <a:fillRect/>
          </a:stretch>
        </p:blipFill>
        <p:spPr>
          <a:xfrm>
            <a:off x="1966904" y="1508919"/>
            <a:ext cx="7388576" cy="5029200"/>
          </a:xfrm>
          <a:prstGeom prst="rect">
            <a:avLst/>
          </a:prstGeom>
        </p:spPr>
      </p:pic>
      <p:sp>
        <p:nvSpPr>
          <p:cNvPr id="8" name="Rectangle 7">
            <a:extLst>
              <a:ext uri="{FF2B5EF4-FFF2-40B4-BE49-F238E27FC236}">
                <a16:creationId xmlns:a16="http://schemas.microsoft.com/office/drawing/2014/main" id="{DC32C850-2067-49EE-9C88-AFDF2EBC0B64}"/>
              </a:ext>
            </a:extLst>
          </p:cNvPr>
          <p:cNvSpPr/>
          <p:nvPr/>
        </p:nvSpPr>
        <p:spPr>
          <a:xfrm>
            <a:off x="3540153" y="1627476"/>
            <a:ext cx="855677" cy="21056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D26-0E42-4F7B-A542-EAA108E095CF}"/>
              </a:ext>
            </a:extLst>
          </p:cNvPr>
          <p:cNvSpPr>
            <a:spLocks noGrp="1"/>
          </p:cNvSpPr>
          <p:nvPr>
            <p:ph type="title"/>
          </p:nvPr>
        </p:nvSpPr>
        <p:spPr/>
        <p:txBody>
          <a:bodyPr/>
          <a:lstStyle/>
          <a:p>
            <a:r>
              <a:rPr lang="en-US" dirty="0"/>
              <a:t>Let’s take a look at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endParaRPr lang="en-US" dirty="0"/>
          </a:p>
        </p:txBody>
      </p:sp>
      <p:sp>
        <p:nvSpPr>
          <p:cNvPr id="3" name="Content Placeholder 2">
            <a:extLst>
              <a:ext uri="{FF2B5EF4-FFF2-40B4-BE49-F238E27FC236}">
                <a16:creationId xmlns:a16="http://schemas.microsoft.com/office/drawing/2014/main" id="{030A34CB-1D6A-4D7C-997B-E801CB4B3E35}"/>
              </a:ext>
            </a:extLst>
          </p:cNvPr>
          <p:cNvSpPr>
            <a:spLocks noGrp="1"/>
          </p:cNvSpPr>
          <p:nvPr>
            <p:ph idx="1"/>
          </p:nvPr>
        </p:nvSpPr>
        <p:spPr>
          <a:xfrm>
            <a:off x="109181" y="1815152"/>
            <a:ext cx="11955439" cy="5042847"/>
          </a:xfrm>
        </p:spPr>
        <p:txBody>
          <a:bodyPr>
            <a:normAutofit fontScale="77500" lnSpcReduction="20000"/>
          </a:bodyPr>
          <a:lstStyle/>
          <a:p>
            <a:pPr marL="0" indent="0">
              <a:buNone/>
            </a:pPr>
            <a:r>
              <a:rPr lang="en-US" sz="2100" dirty="0">
                <a:latin typeface="Courier New" panose="02070309020205020404" pitchFamily="49" charset="0"/>
                <a:cs typeface="Courier New" panose="02070309020205020404" pitchFamily="49" charset="0"/>
              </a:rPr>
              <a:t>math &lt;- </a:t>
            </a:r>
            <a:r>
              <a:rPr lang="en-US" sz="2100" dirty="0" err="1">
                <a:latin typeface="Courier New" panose="02070309020205020404" pitchFamily="49" charset="0"/>
                <a:cs typeface="Courier New" panose="02070309020205020404" pitchFamily="49" charset="0"/>
              </a:rPr>
              <a:t>read_csv</a:t>
            </a:r>
            <a:r>
              <a:rPr lang="en-US" sz="2100" dirty="0">
                <a:latin typeface="Courier New" panose="02070309020205020404" pitchFamily="49" charset="0"/>
                <a:cs typeface="Courier New" panose="02070309020205020404" pitchFamily="49" charset="0"/>
              </a:rPr>
              <a:t>(here::here("data", "edld-654-spring-2020", "train.csv")) %&gt;% </a:t>
            </a:r>
            <a:r>
              <a:rPr lang="en-US" sz="2100" dirty="0" err="1">
                <a:latin typeface="Courier New" panose="02070309020205020404" pitchFamily="49" charset="0"/>
                <a:cs typeface="Courier New" panose="02070309020205020404" pitchFamily="49" charset="0"/>
              </a:rPr>
              <a:t>as_tibble</a:t>
            </a:r>
            <a:r>
              <a:rPr lang="en-US" sz="2100"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(210)</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solidFill>
                  <a:srgbClr val="00B0F0"/>
                </a:solidFill>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&lt;142070/47356/189426&gt;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%&gt;% </a:t>
            </a:r>
            <a:r>
              <a:rPr lang="en-US" dirty="0">
                <a:solidFill>
                  <a:srgbClr val="00B0F0"/>
                </a:solidFill>
                <a:latin typeface="Courier New" panose="02070309020205020404" pitchFamily="49" charset="0"/>
                <a:cs typeface="Courier New" panose="02070309020205020404" pitchFamily="49" charset="0"/>
              </a:rPr>
              <a:t>training() </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[1] 0.7500026</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names(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"data"   "</a:t>
            </a:r>
            <a:r>
              <a:rPr lang="en-US" dirty="0" err="1">
                <a:highlight>
                  <a:srgbClr val="C0C0C0"/>
                </a:highlight>
                <a:latin typeface="Courier New" panose="02070309020205020404" pitchFamily="49" charset="0"/>
                <a:cs typeface="Courier New" panose="02070309020205020404" pitchFamily="49" charset="0"/>
              </a:rPr>
              <a:t>in_id</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out_id</a:t>
            </a:r>
            <a:r>
              <a:rPr lang="en-US" dirty="0">
                <a:highlight>
                  <a:srgbClr val="C0C0C0"/>
                </a:highlight>
                <a:latin typeface="Courier New" panose="02070309020205020404" pitchFamily="49" charset="0"/>
                <a:cs typeface="Courier New" panose="02070309020205020404" pitchFamily="49" charset="0"/>
              </a:rPr>
              <a:t>" "id"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class(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a:t>
            </a:r>
            <a:r>
              <a:rPr lang="en-US" dirty="0" err="1">
                <a:highlight>
                  <a:srgbClr val="C0C0C0"/>
                </a:highlight>
                <a:latin typeface="Courier New" panose="02070309020205020404" pitchFamily="49" charset="0"/>
                <a:cs typeface="Courier New" panose="02070309020205020404" pitchFamily="49" charset="0"/>
              </a:rPr>
              <a:t>rsplit</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mc_split</a:t>
            </a:r>
            <a:r>
              <a:rPr lang="en-US" dirty="0">
                <a:highlight>
                  <a:srgbClr val="C0C0C0"/>
                </a:highlight>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E3172F1D-40CB-4CC5-8667-E166ED77FB5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175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16662"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23</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1576266" y="1627476"/>
            <a:ext cx="855677" cy="210560"/>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1011694" y="4429558"/>
            <a:ext cx="4111024" cy="298306"/>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5122718" y="193530"/>
            <a:ext cx="6982794" cy="6217087"/>
          </a:xfrm>
          <a:prstGeom prst="rect">
            <a:avLst/>
          </a:prstGeom>
          <a:solidFill>
            <a:schemeClr val="bg1"/>
          </a:solidFill>
          <a:ln w="28575">
            <a:solidFill>
              <a:srgbClr val="FF00FF"/>
            </a:solidFill>
          </a:ln>
        </p:spPr>
        <p:txBody>
          <a:bodyPr wrap="square" rtlCol="0">
            <a:spAutoFit/>
          </a:bodyPr>
          <a:lstStyle/>
          <a:p>
            <a:r>
              <a:rPr lang="en-US" sz="2000" dirty="0"/>
              <a:t>The default is simple random assignment, with:</a:t>
            </a:r>
          </a:p>
          <a:p>
            <a:pPr marL="285750" indent="-285750">
              <a:buFontTx/>
              <a:buChar char="-"/>
            </a:pPr>
            <a:r>
              <a:rPr lang="en-US" sz="2000" dirty="0"/>
              <a:t>75% to the training set, and </a:t>
            </a:r>
          </a:p>
          <a:p>
            <a:pPr marL="285750" indent="-285750">
              <a:buFontTx/>
              <a:buChar char="-"/>
            </a:pPr>
            <a:r>
              <a:rPr lang="en-US" sz="2000" dirty="0"/>
              <a:t>25% to the test set</a:t>
            </a:r>
          </a:p>
          <a:p>
            <a:endParaRPr lang="en-US" sz="2000" dirty="0"/>
          </a:p>
          <a:p>
            <a:r>
              <a:rPr lang="en-US" sz="2000" dirty="0"/>
              <a:t>A general guideline is somewhere between 60%/40% &amp; 80%/20%. </a:t>
            </a:r>
          </a:p>
          <a:p>
            <a:endParaRPr lang="en-US" sz="2000" dirty="0"/>
          </a:p>
          <a:p>
            <a:pPr marL="285750" indent="-285750">
              <a:buFontTx/>
              <a:buChar char="-"/>
            </a:pPr>
            <a:r>
              <a:rPr lang="en-US" sz="2000" dirty="0"/>
              <a:t>Spending too much in training (e.g., &gt; 80%) may mean poor predictive performance. It may fit the training data very well, but is not generalizable (overfitting).</a:t>
            </a:r>
          </a:p>
          <a:p>
            <a:pPr marL="285750" indent="-285750">
              <a:buFontTx/>
              <a:buChar char="-"/>
            </a:pPr>
            <a:r>
              <a:rPr lang="en-US" sz="2000" dirty="0"/>
              <a:t>Spending too much in testing (e.g., &gt; 40%) may mean poor assessment of model parameters (underfitting).</a:t>
            </a:r>
          </a:p>
          <a:p>
            <a:pPr marL="285750" indent="-285750">
              <a:buFontTx/>
              <a:buChar char="-"/>
            </a:pPr>
            <a:endParaRPr lang="en-US" sz="2000" dirty="0"/>
          </a:p>
          <a:p>
            <a:pPr marL="285750" indent="-285750">
              <a:buFontTx/>
              <a:buChar char="-"/>
            </a:pPr>
            <a:r>
              <a:rPr lang="en-US" sz="2000" dirty="0"/>
              <a:t>If you have a lot of data, you may see little predictive benefit of using the entire data, but an increase in computational time.</a:t>
            </a:r>
          </a:p>
          <a:p>
            <a:pPr marL="285750" indent="-285750">
              <a:buFontTx/>
              <a:buChar char="-"/>
            </a:pPr>
            <a:r>
              <a:rPr lang="en-US" sz="2000" dirty="0"/>
              <a:t>If you have more features/predictors than rows, you may need a larger sample size to identify consistent signals in the features.</a:t>
            </a:r>
          </a:p>
          <a:p>
            <a:pPr marL="285750" indent="-285750">
              <a:buFontTx/>
              <a:buChar char="-"/>
            </a:pPr>
            <a:endParaRPr lang="en-US" sz="2000" dirty="0"/>
          </a:p>
          <a:p>
            <a:r>
              <a:rPr lang="en-US" dirty="0" err="1">
                <a:latin typeface="Courier New" panose="02070309020205020404" pitchFamily="49" charset="0"/>
                <a:cs typeface="Courier New" panose="02070309020205020404" pitchFamily="49" charset="0"/>
              </a:rPr>
              <a:t>split_data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ames</a:t>
            </a:r>
            <a:r>
              <a:rPr lang="en-US" dirty="0">
                <a:latin typeface="Courier New" panose="02070309020205020404" pitchFamily="49" charset="0"/>
                <a:cs typeface="Courier New" panose="02070309020205020404" pitchFamily="49" charset="0"/>
              </a:rPr>
              <a:t>, </a:t>
            </a:r>
            <a:r>
              <a:rPr lang="en-US" dirty="0">
                <a:solidFill>
                  <a:srgbClr val="FF00FF"/>
                </a:solidFill>
                <a:latin typeface="Courier New" panose="02070309020205020404" pitchFamily="49" charset="0"/>
                <a:cs typeface="Courier New" panose="02070309020205020404" pitchFamily="49" charset="0"/>
              </a:rPr>
              <a:t>prop = .70</a:t>
            </a:r>
            <a:r>
              <a:rPr lang="en-US"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796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5D945-3476-4530-9ABA-8CDAEAC7FA4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prop</a:t>
            </a:r>
          </a:p>
        </p:txBody>
      </p:sp>
      <p:sp>
        <p:nvSpPr>
          <p:cNvPr id="5" name="Content Placeholder 4">
            <a:extLst>
              <a:ext uri="{FF2B5EF4-FFF2-40B4-BE49-F238E27FC236}">
                <a16:creationId xmlns:a16="http://schemas.microsoft.com/office/drawing/2014/main" id="{27FA54F1-BE4F-4CED-A158-A988EAE8812C}"/>
              </a:ext>
            </a:extLst>
          </p:cNvPr>
          <p:cNvSpPr>
            <a:spLocks noGrp="1"/>
          </p:cNvSpPr>
          <p:nvPr>
            <p:ph idx="1"/>
          </p:nvPr>
        </p:nvSpPr>
        <p:spPr>
          <a:xfrm>
            <a:off x="838200" y="1825625"/>
            <a:ext cx="11144534" cy="4351338"/>
          </a:xfrm>
        </p:spPr>
        <p:txBody>
          <a:bodyPr>
            <a:normAutofit/>
          </a:bodyPr>
          <a:lstStyle/>
          <a:p>
            <a:pPr marL="0" indent="0">
              <a:buNone/>
            </a:pPr>
            <a:r>
              <a:rPr lang="en-US" sz="2600" dirty="0" err="1">
                <a:latin typeface="Courier New" panose="02070309020205020404" pitchFamily="49" charset="0"/>
                <a:cs typeface="Courier New" panose="02070309020205020404" pitchFamily="49" charset="0"/>
              </a:rPr>
              <a:t>set.seed</a:t>
            </a:r>
            <a:r>
              <a:rPr lang="en-US" sz="2600" dirty="0">
                <a:latin typeface="Courier New" panose="02070309020205020404" pitchFamily="49" charset="0"/>
                <a:cs typeface="Courier New" panose="02070309020205020404" pitchFamily="49" charset="0"/>
              </a:rPr>
              <a:t>(210)</a:t>
            </a:r>
          </a:p>
          <a:p>
            <a:pPr marL="0" indent="0">
              <a:buNone/>
            </a:pPr>
            <a:r>
              <a:rPr lang="en-US" sz="2600" dirty="0">
                <a:latin typeface="Courier New" panose="02070309020205020404" pitchFamily="49" charset="0"/>
                <a:cs typeface="Courier New" panose="02070309020205020404" pitchFamily="49" charset="0"/>
              </a:rPr>
              <a:t>(math_split70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prop = .70</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&lt;132599/56827/189426&gt;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math_split70 %&gt;% training()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(math)</a:t>
            </a:r>
          </a:p>
          <a:p>
            <a:pPr marL="0" indent="0">
              <a:buNone/>
            </a:pPr>
            <a:r>
              <a:rPr lang="en-US" sz="2600" dirty="0">
                <a:highlight>
                  <a:srgbClr val="C0C0C0"/>
                </a:highlight>
                <a:latin typeface="Courier New" panose="02070309020205020404" pitchFamily="49" charset="0"/>
                <a:cs typeface="Courier New" panose="02070309020205020404" pitchFamily="49" charset="0"/>
              </a:rPr>
              <a:t>[1] 0.7000042</a:t>
            </a:r>
          </a:p>
        </p:txBody>
      </p:sp>
      <p:sp>
        <p:nvSpPr>
          <p:cNvPr id="3" name="Slide Number Placeholder 2">
            <a:extLst>
              <a:ext uri="{FF2B5EF4-FFF2-40B4-BE49-F238E27FC236}">
                <a16:creationId xmlns:a16="http://schemas.microsoft.com/office/drawing/2014/main" id="{6CB16B0E-5B7F-4472-86E1-B4EE3A12EF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040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23807"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25</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2459497" y="1627476"/>
            <a:ext cx="1073412" cy="22131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980521" y="4834807"/>
            <a:ext cx="6411072" cy="51427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3581401" y="1350818"/>
            <a:ext cx="8610599" cy="5016758"/>
          </a:xfrm>
          <a:prstGeom prst="rect">
            <a:avLst/>
          </a:prstGeom>
          <a:solidFill>
            <a:schemeClr val="bg1"/>
          </a:solidFill>
          <a:ln w="28575">
            <a:solidFill>
              <a:srgbClr val="FF6600"/>
            </a:solidFill>
          </a:ln>
        </p:spPr>
        <p:txBody>
          <a:bodyPr wrap="square" rtlCol="0">
            <a:spAutoFit/>
          </a:bodyPr>
          <a:lstStyle/>
          <a:p>
            <a:r>
              <a:rPr lang="en-US" sz="2000" dirty="0"/>
              <a:t>As opposed to simple random assignment, you can use </a:t>
            </a:r>
            <a:r>
              <a:rPr lang="en-US" sz="2000" b="1" dirty="0"/>
              <a:t>stratified sampling </a:t>
            </a:r>
            <a:r>
              <a:rPr lang="en-US" sz="2000" dirty="0"/>
              <a:t>to ensure the training and test sets have similar outcome (</a:t>
            </a:r>
            <a:r>
              <a:rPr lang="en-US" sz="2000" i="1" dirty="0"/>
              <a:t>Y</a:t>
            </a:r>
            <a:r>
              <a:rPr lang="en-US" sz="2000" dirty="0"/>
              <a:t>) distributions/proportions (equal to that of the full data set). Helps ensure a balanced representation of the response distribution in both the training and test sets.</a:t>
            </a:r>
          </a:p>
          <a:p>
            <a:endParaRPr lang="en-US" sz="2000" dirty="0"/>
          </a:p>
          <a:p>
            <a:r>
              <a:rPr lang="en-US" sz="2000" dirty="0"/>
              <a:t>Especially useful if:</a:t>
            </a:r>
          </a:p>
          <a:p>
            <a:pPr marL="342900" indent="-342900">
              <a:buFontTx/>
              <a:buChar char="-"/>
            </a:pPr>
            <a:r>
              <a:rPr lang="en-US" sz="2000" dirty="0"/>
              <a:t>the continuous outcome is not normally distributed (skewed)</a:t>
            </a:r>
          </a:p>
          <a:p>
            <a:pPr marL="800100" lvl="1" indent="-342900">
              <a:buFontTx/>
              <a:buChar char="-"/>
            </a:pPr>
            <a:r>
              <a:rPr lang="en-US" sz="2000" dirty="0"/>
              <a:t>stratified sampling will segment outcome into quantiles and randomly sample from each</a:t>
            </a:r>
          </a:p>
          <a:p>
            <a:pPr marL="342900" indent="-342900">
              <a:buFontTx/>
              <a:buChar char="-"/>
            </a:pPr>
            <a:r>
              <a:rPr lang="en-US" sz="2000" dirty="0"/>
              <a:t>the categorical outcome has substantial unbalanced classes (e.g., 6% HS dropout, 94% graduate)</a:t>
            </a:r>
          </a:p>
          <a:p>
            <a:endParaRPr lang="en-US" sz="2000" dirty="0"/>
          </a:p>
          <a:p>
            <a:r>
              <a:rPr lang="en-US" sz="2000" dirty="0" err="1">
                <a:latin typeface="Courier New" panose="02070309020205020404" pitchFamily="49" charset="0"/>
                <a:cs typeface="Courier New" panose="02070309020205020404" pitchFamily="49" charset="0"/>
              </a:rPr>
              <a:t>split_data</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initial_split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ames</a:t>
            </a:r>
            <a:r>
              <a:rPr lang="en-US" sz="2000" dirty="0">
                <a:latin typeface="Courier New" panose="02070309020205020404" pitchFamily="49" charset="0"/>
                <a:cs typeface="Courier New" panose="02070309020205020404" pitchFamily="49" charset="0"/>
              </a:rPr>
              <a:t>, </a:t>
            </a:r>
            <a:r>
              <a:rPr lang="en-US" sz="2000" dirty="0">
                <a:solidFill>
                  <a:srgbClr val="FF6600"/>
                </a:solidFill>
                <a:latin typeface="Courier New" panose="02070309020205020404" pitchFamily="49" charset="0"/>
                <a:cs typeface="Courier New" panose="02070309020205020404" pitchFamily="49" charset="0"/>
              </a:rPr>
              <a:t>strata = </a:t>
            </a:r>
            <a:r>
              <a:rPr lang="en-US" sz="2000" dirty="0" err="1">
                <a:solidFill>
                  <a:srgbClr val="FF6600"/>
                </a:solidFill>
                <a:latin typeface="Courier New" panose="02070309020205020404" pitchFamily="49" charset="0"/>
                <a:cs typeface="Courier New" panose="02070309020205020404" pitchFamily="49" charset="0"/>
              </a:rPr>
              <a:t>Sales_Price</a:t>
            </a:r>
            <a:r>
              <a:rPr lang="en-US" sz="2000" dirty="0">
                <a:latin typeface="Courier New" panose="02070309020205020404" pitchFamily="49" charset="0"/>
                <a:cs typeface="Courier New" panose="02070309020205020404" pitchFamily="49" charset="0"/>
              </a:rPr>
              <a:t>)</a:t>
            </a:r>
          </a:p>
          <a:p>
            <a:endParaRPr lang="en-US" sz="2000" dirty="0"/>
          </a:p>
          <a:p>
            <a:endParaRPr lang="en-US" sz="2000" dirty="0"/>
          </a:p>
        </p:txBody>
      </p:sp>
    </p:spTree>
    <p:extLst>
      <p:ext uri="{BB962C8B-B14F-4D97-AF65-F5344CB8AC3E}">
        <p14:creationId xmlns:p14="http://schemas.microsoft.com/office/powerpoint/2010/main" val="10498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a:xfrm>
            <a:off x="838200" y="-76835"/>
            <a:ext cx="10515600" cy="1325563"/>
          </a:xfrm>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a:xfrm>
            <a:off x="296034" y="914597"/>
            <a:ext cx="11539242" cy="589915"/>
          </a:xfrm>
        </p:spPr>
        <p:txBody>
          <a:bodyPr>
            <a:normAutofit/>
          </a:bodyPr>
          <a:lstStyle/>
          <a:p>
            <a:pPr marL="0" indent="0">
              <a:buNone/>
            </a:pPr>
            <a:r>
              <a:rPr lang="en-US" sz="2500" dirty="0"/>
              <a:t>Not a great example because we’re stratifying by a predictor and not the outcome but…</a:t>
            </a:r>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26</a:t>
            </a:fld>
            <a:endParaRPr lang="en-US">
              <a:solidFill>
                <a:prstClr val="black">
                  <a:tint val="75000"/>
                </a:prstClr>
              </a:solidFill>
            </a:endParaRPr>
          </a:p>
        </p:txBody>
      </p:sp>
      <p:sp>
        <p:nvSpPr>
          <p:cNvPr id="5" name="TextBox 4">
            <a:extLst>
              <a:ext uri="{FF2B5EF4-FFF2-40B4-BE49-F238E27FC236}">
                <a16:creationId xmlns:a16="http://schemas.microsoft.com/office/drawing/2014/main" id="{A96C70BC-57DA-4FD8-947C-EB6DDCCBF3C5}"/>
              </a:ext>
            </a:extLst>
          </p:cNvPr>
          <p:cNvSpPr txBox="1"/>
          <p:nvPr/>
        </p:nvSpPr>
        <p:spPr>
          <a:xfrm>
            <a:off x="11457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5885 0.04142324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3148 0.02215809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34537 0.24309847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1848 0.01300767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8930 0.06285634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1077 0.00758077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86645 0.60987541</a:t>
            </a:r>
          </a:p>
        </p:txBody>
      </p:sp>
      <p:sp>
        <p:nvSpPr>
          <p:cNvPr id="7" name="TextBox 6">
            <a:extLst>
              <a:ext uri="{FF2B5EF4-FFF2-40B4-BE49-F238E27FC236}">
                <a16:creationId xmlns:a16="http://schemas.microsoft.com/office/drawing/2014/main" id="{84B152DA-0301-4DE7-BB0D-4FE55EEB7255}"/>
              </a:ext>
            </a:extLst>
          </p:cNvPr>
          <p:cNvSpPr txBox="1"/>
          <p:nvPr/>
        </p:nvSpPr>
        <p:spPr>
          <a:xfrm>
            <a:off x="512853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1810 0.038221134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1002 0.021158882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11345 0.239568376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594 0.012543289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2965 0.062610862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353 0.007454177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29287 0.618443281</a:t>
            </a:r>
          </a:p>
        </p:txBody>
      </p:sp>
      <p:sp>
        <p:nvSpPr>
          <p:cNvPr id="9" name="TextBox 8">
            <a:extLst>
              <a:ext uri="{FF2B5EF4-FFF2-40B4-BE49-F238E27FC236}">
                <a16:creationId xmlns:a16="http://schemas.microsoft.com/office/drawing/2014/main" id="{0C070790-EB9B-4103-9DF8-77D5259C917B}"/>
              </a:ext>
            </a:extLst>
          </p:cNvPr>
          <p:cNvSpPr txBox="1"/>
          <p:nvPr/>
        </p:nvSpPr>
        <p:spPr>
          <a:xfrm>
            <a:off x="114570" y="3795969"/>
            <a:ext cx="11902170" cy="492443"/>
          </a:xfrm>
          <a:prstGeom prst="rect">
            <a:avLst/>
          </a:prstGeom>
          <a:noFill/>
        </p:spPr>
        <p:txBody>
          <a:bodyPr wrap="square" rtlCol="0">
            <a:spAutoFit/>
          </a:bodyPr>
          <a:lstStyle/>
          <a:p>
            <a:r>
              <a:rPr lang="en-US" sz="2600" dirty="0" err="1">
                <a:latin typeface="Courier New" panose="02070309020205020404" pitchFamily="49" charset="0"/>
                <a:cs typeface="Courier New" panose="02070309020205020404" pitchFamily="49" charset="0"/>
              </a:rPr>
              <a:t>math_split_strat</a:t>
            </a:r>
            <a:r>
              <a:rPr lang="en-US" sz="2600" dirty="0">
                <a:latin typeface="Courier New" panose="02070309020205020404" pitchFamily="49" charset="0"/>
                <a:cs typeface="Courier New" panose="02070309020205020404" pitchFamily="49" charset="0"/>
              </a:rPr>
              <a:t>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strata = </a:t>
            </a:r>
            <a:r>
              <a:rPr lang="en-US" sz="2600" dirty="0" err="1">
                <a:solidFill>
                  <a:srgbClr val="00B0F0"/>
                </a:solidFill>
                <a:latin typeface="Courier New" panose="02070309020205020404" pitchFamily="49" charset="0"/>
                <a:cs typeface="Courier New" panose="02070309020205020404" pitchFamily="49" charset="0"/>
              </a:rPr>
              <a:t>ethnic_cd</a:t>
            </a:r>
            <a:r>
              <a:rPr lang="en-US" sz="26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036037A8-2328-4240-A0BB-9BCC5D375963}"/>
              </a:ext>
            </a:extLst>
          </p:cNvPr>
          <p:cNvSpPr txBox="1"/>
          <p:nvPr/>
        </p:nvSpPr>
        <p:spPr>
          <a:xfrm>
            <a:off x="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5718 0.040247765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3114 0.021918772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34465 0.242591680</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1841 0.012958401</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8910 0.062715563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1067 0.007510382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86955 0.612057436</a:t>
            </a:r>
          </a:p>
        </p:txBody>
      </p:sp>
      <p:sp>
        <p:nvSpPr>
          <p:cNvPr id="12" name="TextBox 11">
            <a:extLst>
              <a:ext uri="{FF2B5EF4-FFF2-40B4-BE49-F238E27FC236}">
                <a16:creationId xmlns:a16="http://schemas.microsoft.com/office/drawing/2014/main" id="{854718C8-0CE8-420D-8281-FE744752A51D}"/>
              </a:ext>
            </a:extLst>
          </p:cNvPr>
          <p:cNvSpPr txBox="1"/>
          <p:nvPr/>
        </p:nvSpPr>
        <p:spPr>
          <a:xfrm>
            <a:off x="512853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1977 0.041747614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1036 0.021876848</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11417 0.241088774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601 0.012691106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2985 0.063033195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363 0.007665343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28977 0.611897120</a:t>
            </a:r>
          </a:p>
        </p:txBody>
      </p:sp>
    </p:spTree>
    <p:extLst>
      <p:ext uri="{BB962C8B-B14F-4D97-AF65-F5344CB8AC3E}">
        <p14:creationId xmlns:p14="http://schemas.microsoft.com/office/powerpoint/2010/main" val="241136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Resampling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83103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7DF-1345-456F-A37F-031D84ACDCA6}"/>
              </a:ext>
            </a:extLst>
          </p:cNvPr>
          <p:cNvSpPr>
            <a:spLocks noGrp="1"/>
          </p:cNvSpPr>
          <p:nvPr>
            <p:ph type="title"/>
          </p:nvPr>
        </p:nvSpPr>
        <p:spPr/>
        <p:txBody>
          <a:bodyPr/>
          <a:lstStyle/>
          <a:p>
            <a:r>
              <a:rPr lang="en-US" dirty="0"/>
              <a:t>We split – now what?</a:t>
            </a:r>
          </a:p>
        </p:txBody>
      </p:sp>
      <p:sp>
        <p:nvSpPr>
          <p:cNvPr id="3" name="Content Placeholder 2">
            <a:extLst>
              <a:ext uri="{FF2B5EF4-FFF2-40B4-BE49-F238E27FC236}">
                <a16:creationId xmlns:a16="http://schemas.microsoft.com/office/drawing/2014/main" id="{F15E2B26-61BA-45AD-ACDF-964415335819}"/>
              </a:ext>
            </a:extLst>
          </p:cNvPr>
          <p:cNvSpPr>
            <a:spLocks noGrp="1"/>
          </p:cNvSpPr>
          <p:nvPr>
            <p:ph idx="1"/>
          </p:nvPr>
        </p:nvSpPr>
        <p:spPr>
          <a:xfrm>
            <a:off x="838200" y="1825625"/>
            <a:ext cx="10515600" cy="4895850"/>
          </a:xfrm>
        </p:spPr>
        <p:txBody>
          <a:bodyPr>
            <a:normAutofit/>
          </a:bodyPr>
          <a:lstStyle/>
          <a:p>
            <a:r>
              <a:rPr lang="en-US" dirty="0"/>
              <a:t>Again, we NEVER use the test set until we have a “final model”</a:t>
            </a:r>
          </a:p>
          <a:p>
            <a:r>
              <a:rPr lang="en-US" dirty="0"/>
              <a:t>And “the best way to measure a model's performance at predicting new data is to predict new data”</a:t>
            </a:r>
          </a:p>
          <a:p>
            <a:r>
              <a:rPr lang="en-US" dirty="0"/>
              <a:t>So how do we measure model performance during the training phase? What new data do we predict?</a:t>
            </a:r>
          </a:p>
          <a:p>
            <a:r>
              <a:rPr lang="en-US" dirty="0"/>
              <a:t>Just re-predicting the training set is not ideal</a:t>
            </a:r>
          </a:p>
          <a:p>
            <a:pPr lvl="1"/>
            <a:r>
              <a:rPr lang="en-US" dirty="0"/>
              <a:t>biases results - may well predict training set but won’t generalize to new data</a:t>
            </a:r>
          </a:p>
          <a:p>
            <a:pPr lvl="1"/>
            <a:r>
              <a:rPr lang="en-US" dirty="0"/>
              <a:t>no measure of variance if we only have one measure of performance (based on predicting the training set)</a:t>
            </a:r>
          </a:p>
          <a:p>
            <a:r>
              <a:rPr lang="en-US" dirty="0"/>
              <a:t>We </a:t>
            </a:r>
            <a:r>
              <a:rPr lang="en-US" b="1" dirty="0"/>
              <a:t>resample</a:t>
            </a:r>
            <a:r>
              <a:rPr lang="en-US" dirty="0"/>
              <a:t> training set</a:t>
            </a:r>
          </a:p>
        </p:txBody>
      </p:sp>
      <p:sp>
        <p:nvSpPr>
          <p:cNvPr id="4" name="Slide Number Placeholder 3">
            <a:extLst>
              <a:ext uri="{FF2B5EF4-FFF2-40B4-BE49-F238E27FC236}">
                <a16:creationId xmlns:a16="http://schemas.microsoft.com/office/drawing/2014/main" id="{28F2ED33-DCDF-421F-BB83-7E54FE026E0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29114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Tree>
    <p:extLst>
      <p:ext uri="{BB962C8B-B14F-4D97-AF65-F5344CB8AC3E}">
        <p14:creationId xmlns:p14="http://schemas.microsoft.com/office/powerpoint/2010/main" val="227478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Bias Variance Trade-off</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287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Tree>
    <p:extLst>
      <p:ext uri="{BB962C8B-B14F-4D97-AF65-F5344CB8AC3E}">
        <p14:creationId xmlns:p14="http://schemas.microsoft.com/office/powerpoint/2010/main" val="3296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31</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3091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32</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89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CAF6CB-907D-4778-A617-690DAA266620}"/>
              </a:ext>
            </a:extLst>
          </p:cNvPr>
          <p:cNvSpPr>
            <a:spLocks noGrp="1"/>
          </p:cNvSpPr>
          <p:nvPr>
            <p:ph type="title"/>
          </p:nvPr>
        </p:nvSpPr>
        <p:spPr>
          <a:xfrm>
            <a:off x="99624" y="76471"/>
            <a:ext cx="10515600" cy="1325563"/>
          </a:xfrm>
        </p:spPr>
        <p:txBody>
          <a:bodyPr/>
          <a:lstStyle/>
          <a:p>
            <a:r>
              <a:rPr lang="en-US" dirty="0">
                <a:solidFill>
                  <a:schemeClr val="bg1">
                    <a:lumMod val="75000"/>
                  </a:schemeClr>
                </a:solidFill>
              </a:rPr>
              <a:t>(Confusing)</a:t>
            </a:r>
            <a:r>
              <a:rPr lang="en-US" dirty="0"/>
              <a:t> Terms</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6A5543-2EC9-485B-B2B9-FEB1792A3871}"/>
              </a:ext>
            </a:extLst>
          </p:cNvPr>
          <p:cNvCxnSpPr>
            <a:cxnSpLocks/>
            <a:stCxn id="18" idx="6"/>
          </p:cNvCxnSpPr>
          <p:nvPr/>
        </p:nvCxnSpPr>
        <p:spPr>
          <a:xfrm flipV="1">
            <a:off x="9046450" y="1592718"/>
            <a:ext cx="502922" cy="78728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8E22A-2AF3-40DD-88F2-9F06B40D58CF}"/>
              </a:ext>
            </a:extLst>
          </p:cNvPr>
          <p:cNvSpPr txBox="1"/>
          <p:nvPr/>
        </p:nvSpPr>
        <p:spPr>
          <a:xfrm>
            <a:off x="9385645" y="952408"/>
            <a:ext cx="2122629" cy="923330"/>
          </a:xfrm>
          <a:prstGeom prst="rect">
            <a:avLst/>
          </a:prstGeom>
          <a:noFill/>
        </p:spPr>
        <p:txBody>
          <a:bodyPr wrap="square" rtlCol="0">
            <a:spAutoFit/>
          </a:bodyPr>
          <a:lstStyle/>
          <a:p>
            <a:r>
              <a:rPr lang="en-US" u="sng" dirty="0"/>
              <a:t>aka</a:t>
            </a:r>
          </a:p>
          <a:p>
            <a:r>
              <a:rPr lang="en-US" dirty="0"/>
              <a:t>holdout set</a:t>
            </a:r>
          </a:p>
          <a:p>
            <a:endParaRPr lang="en-US" dirty="0"/>
          </a:p>
        </p:txBody>
      </p:sp>
      <p:cxnSp>
        <p:nvCxnSpPr>
          <p:cNvPr id="33" name="Straight Arrow Connector 32">
            <a:extLst>
              <a:ext uri="{FF2B5EF4-FFF2-40B4-BE49-F238E27FC236}">
                <a16:creationId xmlns:a16="http://schemas.microsoft.com/office/drawing/2014/main" id="{1C682B10-AB40-46B0-8685-47971D8E006A}"/>
              </a:ext>
            </a:extLst>
          </p:cNvPr>
          <p:cNvCxnSpPr>
            <a:cxnSpLocks/>
          </p:cNvCxnSpPr>
          <p:nvPr/>
        </p:nvCxnSpPr>
        <p:spPr>
          <a:xfrm>
            <a:off x="6846111" y="5454747"/>
            <a:ext cx="873252" cy="79959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C4F5766-BF42-48D9-BC5B-15A98FFACA4F}"/>
              </a:ext>
            </a:extLst>
          </p:cNvPr>
          <p:cNvSpPr txBox="1"/>
          <p:nvPr/>
        </p:nvSpPr>
        <p:spPr>
          <a:xfrm>
            <a:off x="7691903" y="5454747"/>
            <a:ext cx="2122629" cy="1754326"/>
          </a:xfrm>
          <a:prstGeom prst="rect">
            <a:avLst/>
          </a:prstGeom>
          <a:noFill/>
        </p:spPr>
        <p:txBody>
          <a:bodyPr wrap="square" rtlCol="0">
            <a:spAutoFit/>
          </a:bodyPr>
          <a:lstStyle/>
          <a:p>
            <a:r>
              <a:rPr lang="en-US" u="sng" dirty="0"/>
              <a:t>aka</a:t>
            </a:r>
          </a:p>
          <a:p>
            <a:r>
              <a:rPr lang="en-US" dirty="0"/>
              <a:t>validation </a:t>
            </a:r>
          </a:p>
          <a:p>
            <a:r>
              <a:rPr lang="en-US" dirty="0"/>
              <a:t>test</a:t>
            </a:r>
          </a:p>
          <a:p>
            <a:r>
              <a:rPr lang="en-US" dirty="0"/>
              <a:t>evaluation</a:t>
            </a:r>
          </a:p>
          <a:p>
            <a:r>
              <a:rPr lang="en-US" dirty="0"/>
              <a:t>holdout</a:t>
            </a:r>
          </a:p>
          <a:p>
            <a:endParaRPr lang="en-US" dirty="0"/>
          </a:p>
        </p:txBody>
      </p:sp>
      <p:sp>
        <p:nvSpPr>
          <p:cNvPr id="39" name="TextBox 38">
            <a:extLst>
              <a:ext uri="{FF2B5EF4-FFF2-40B4-BE49-F238E27FC236}">
                <a16:creationId xmlns:a16="http://schemas.microsoft.com/office/drawing/2014/main" id="{2C88311B-DFDF-49A3-BAC9-2CAF57486D5C}"/>
              </a:ext>
            </a:extLst>
          </p:cNvPr>
          <p:cNvSpPr txBox="1"/>
          <p:nvPr/>
        </p:nvSpPr>
        <p:spPr>
          <a:xfrm>
            <a:off x="2951001" y="5660114"/>
            <a:ext cx="2122629" cy="923330"/>
          </a:xfrm>
          <a:prstGeom prst="rect">
            <a:avLst/>
          </a:prstGeom>
          <a:noFill/>
        </p:spPr>
        <p:txBody>
          <a:bodyPr wrap="square" rtlCol="0">
            <a:spAutoFit/>
          </a:bodyPr>
          <a:lstStyle/>
          <a:p>
            <a:r>
              <a:rPr lang="en-US" u="sng" dirty="0"/>
              <a:t>aka</a:t>
            </a:r>
          </a:p>
          <a:p>
            <a:r>
              <a:rPr lang="en-US" dirty="0"/>
              <a:t>training</a:t>
            </a:r>
          </a:p>
          <a:p>
            <a:endParaRPr lang="en-US" dirty="0"/>
          </a:p>
        </p:txBody>
      </p:sp>
      <p:cxnSp>
        <p:nvCxnSpPr>
          <p:cNvPr id="40" name="Straight Arrow Connector 39">
            <a:extLst>
              <a:ext uri="{FF2B5EF4-FFF2-40B4-BE49-F238E27FC236}">
                <a16:creationId xmlns:a16="http://schemas.microsoft.com/office/drawing/2014/main" id="{6A4E27F4-6487-4B08-88C3-6D309A01BA08}"/>
              </a:ext>
            </a:extLst>
          </p:cNvPr>
          <p:cNvCxnSpPr>
            <a:cxnSpLocks/>
          </p:cNvCxnSpPr>
          <p:nvPr/>
        </p:nvCxnSpPr>
        <p:spPr>
          <a:xfrm flipH="1">
            <a:off x="3940562" y="5476989"/>
            <a:ext cx="855038" cy="53519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D6F-DCAC-4FC6-B55D-091226046065}"/>
              </a:ext>
            </a:extLst>
          </p:cNvPr>
          <p:cNvSpPr>
            <a:spLocks noGrp="1"/>
          </p:cNvSpPr>
          <p:nvPr>
            <p:ph type="title"/>
          </p:nvPr>
        </p:nvSpPr>
        <p:spPr/>
        <p:txBody>
          <a:bodyPr/>
          <a:lstStyle/>
          <a:p>
            <a:r>
              <a:rPr lang="en-US" dirty="0"/>
              <a:t>Common Resampling Methods</a:t>
            </a:r>
          </a:p>
        </p:txBody>
      </p:sp>
      <p:sp>
        <p:nvSpPr>
          <p:cNvPr id="3" name="Content Placeholder 2">
            <a:extLst>
              <a:ext uri="{FF2B5EF4-FFF2-40B4-BE49-F238E27FC236}">
                <a16:creationId xmlns:a16="http://schemas.microsoft.com/office/drawing/2014/main" id="{873DF166-2A7B-4C63-A32F-5A31824E2D35}"/>
              </a:ext>
            </a:extLst>
          </p:cNvPr>
          <p:cNvSpPr>
            <a:spLocks noGrp="1"/>
          </p:cNvSpPr>
          <p:nvPr>
            <p:ph idx="1"/>
          </p:nvPr>
        </p:nvSpPr>
        <p:spPr/>
        <p:txBody>
          <a:bodyPr>
            <a:normAutofit/>
          </a:bodyPr>
          <a:lstStyle/>
          <a:p>
            <a:r>
              <a:rPr lang="en-US" i="1" dirty="0"/>
              <a:t>k</a:t>
            </a:r>
            <a:r>
              <a:rPr lang="en-US" dirty="0"/>
              <a:t>-fold cross-validation</a:t>
            </a:r>
          </a:p>
          <a:p>
            <a:pPr lvl="1"/>
            <a:r>
              <a:rPr lang="en-US" dirty="0"/>
              <a:t>Probably the most common resampling method for model evaluation and model selection in applied ML</a:t>
            </a:r>
          </a:p>
          <a:p>
            <a:r>
              <a:rPr lang="en-US" dirty="0"/>
              <a:t>Monte Carlo cross-validation</a:t>
            </a:r>
          </a:p>
          <a:p>
            <a:r>
              <a:rPr lang="en-US" dirty="0"/>
              <a:t>Bootstrapping</a:t>
            </a:r>
          </a:p>
          <a:p>
            <a:r>
              <a:rPr lang="en-US" dirty="0"/>
              <a:t>Others (most not discussed here)</a:t>
            </a:r>
          </a:p>
          <a:p>
            <a:pPr lvl="1"/>
            <a:r>
              <a:rPr lang="en-US" dirty="0"/>
              <a:t>Leave one out cross validation (LOOCV)</a:t>
            </a:r>
          </a:p>
          <a:p>
            <a:pPr lvl="1"/>
            <a:r>
              <a:rPr lang="en-US" dirty="0"/>
              <a:t>Rolling origin forecasting – for time series data</a:t>
            </a:r>
          </a:p>
          <a:p>
            <a:pPr lvl="1"/>
            <a:r>
              <a:rPr lang="en-US" dirty="0"/>
              <a:t>632 and 632+ methods</a:t>
            </a:r>
          </a:p>
          <a:p>
            <a:pPr lvl="1"/>
            <a:r>
              <a:rPr lang="en-US" dirty="0"/>
              <a:t>Maximum dissimilarity sampling</a:t>
            </a:r>
          </a:p>
        </p:txBody>
      </p:sp>
      <p:sp>
        <p:nvSpPr>
          <p:cNvPr id="4" name="Slide Number Placeholder 3">
            <a:extLst>
              <a:ext uri="{FF2B5EF4-FFF2-40B4-BE49-F238E27FC236}">
                <a16:creationId xmlns:a16="http://schemas.microsoft.com/office/drawing/2014/main" id="{44C35ABC-6FDE-4CC4-A67F-1840335DD07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1675207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cross-validation (</a:t>
            </a:r>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lnSpcReduction="10000"/>
          </a:bodyPr>
          <a:lstStyle/>
          <a:p>
            <a:r>
              <a:rPr lang="en-US" dirty="0"/>
              <a:t>We randomly split the training data into </a:t>
            </a:r>
            <a:r>
              <a:rPr lang="en-US" i="1" dirty="0"/>
              <a:t>k</a:t>
            </a:r>
            <a:r>
              <a:rPr lang="en-US" dirty="0"/>
              <a:t> distinct samples ("folds") of (approximately) equal size</a:t>
            </a:r>
          </a:p>
          <a:p>
            <a:pPr marL="0" indent="0">
              <a:buNone/>
            </a:pPr>
            <a:r>
              <a:rPr lang="en-US" dirty="0"/>
              <a:t>10-fold CV</a:t>
            </a:r>
          </a:p>
          <a:p>
            <a:r>
              <a:rPr lang="en-US" i="1" dirty="0"/>
              <a:t>k</a:t>
            </a:r>
            <a:r>
              <a:rPr lang="en-US" dirty="0"/>
              <a:t> = 10 </a:t>
            </a:r>
          </a:p>
          <a:p>
            <a:r>
              <a:rPr lang="en-US" dirty="0"/>
              <a:t>Within each fold, a random </a:t>
            </a:r>
            <a:r>
              <a:rPr lang="en-US" dirty="0">
                <a:solidFill>
                  <a:srgbClr val="FF6600"/>
                </a:solidFill>
              </a:rPr>
              <a:t>10%</a:t>
            </a:r>
            <a:r>
              <a:rPr lang="en-US" dirty="0"/>
              <a:t> of training data are sampled for the assessment set</a:t>
            </a:r>
          </a:p>
          <a:p>
            <a:pPr lvl="1"/>
            <a:r>
              <a:rPr lang="en-US" dirty="0"/>
              <a:t>The </a:t>
            </a:r>
            <a:r>
              <a:rPr lang="en-US" dirty="0">
                <a:solidFill>
                  <a:srgbClr val="FF6600"/>
                </a:solidFill>
              </a:rPr>
              <a:t>10%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90%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7448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36</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95783836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1352671202"/>
              </p:ext>
            </p:extLst>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1711202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a:bodyPr>
          <a:lstStyle/>
          <a:p>
            <a:pPr marL="0" indent="0">
              <a:buNone/>
            </a:pPr>
            <a:r>
              <a:rPr lang="en-US" dirty="0"/>
              <a:t>5-fold CV</a:t>
            </a:r>
          </a:p>
          <a:p>
            <a:r>
              <a:rPr lang="en-US" i="1" dirty="0"/>
              <a:t>k</a:t>
            </a:r>
            <a:r>
              <a:rPr lang="en-US" dirty="0"/>
              <a:t> = 5</a:t>
            </a:r>
          </a:p>
          <a:p>
            <a:r>
              <a:rPr lang="en-US" dirty="0"/>
              <a:t>Within each fold, a random </a:t>
            </a:r>
            <a:r>
              <a:rPr lang="en-US" dirty="0">
                <a:solidFill>
                  <a:srgbClr val="FF6600"/>
                </a:solidFill>
              </a:rPr>
              <a:t>20%</a:t>
            </a:r>
            <a:r>
              <a:rPr lang="en-US" dirty="0"/>
              <a:t> of training data are sampled for the assessment set</a:t>
            </a:r>
          </a:p>
          <a:p>
            <a:pPr lvl="1"/>
            <a:r>
              <a:rPr lang="en-US" dirty="0"/>
              <a:t>The </a:t>
            </a:r>
            <a:r>
              <a:rPr lang="en-US" dirty="0">
                <a:solidFill>
                  <a:srgbClr val="FF6600"/>
                </a:solidFill>
              </a:rPr>
              <a:t>20%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80%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400141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5-fold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38</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968157777"/>
              </p:ext>
            </p:extLst>
          </p:nvPr>
        </p:nvGraphicFramePr>
        <p:xfrm>
          <a:off x="1564105" y="2277110"/>
          <a:ext cx="46717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3844717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Fold01</a:t>
            </a:r>
          </a:p>
          <a:p>
            <a:pPr lvl="1"/>
            <a:r>
              <a:rPr lang="en-US" dirty="0"/>
              <a:t>We fit our model on the </a:t>
            </a:r>
            <a:r>
              <a:rPr lang="en-US" dirty="0">
                <a:latin typeface="Courier New" panose="02070309020205020404" pitchFamily="49" charset="0"/>
                <a:cs typeface="Courier New" panose="02070309020205020404" pitchFamily="49" charset="0"/>
              </a:rPr>
              <a:t>Fold01</a:t>
            </a:r>
            <a:r>
              <a:rPr lang="en-US" dirty="0"/>
              <a:t> analysis set (leaving out the assessment set)</a:t>
            </a:r>
          </a:p>
          <a:p>
            <a:pPr lvl="1"/>
            <a:r>
              <a:rPr lang="en-US" dirty="0"/>
              <a:t>We apply our resulting model parameters to predict the assessment set</a:t>
            </a:r>
          </a:p>
          <a:p>
            <a:pPr lvl="1"/>
            <a:r>
              <a:rPr lang="en-US" dirty="0"/>
              <a:t>We get our performance measures (objective functions) </a:t>
            </a:r>
          </a:p>
          <a:p>
            <a:r>
              <a:rPr lang="en-US" dirty="0"/>
              <a:t>We repeat this process until we've predicted all </a:t>
            </a:r>
            <a:r>
              <a:rPr lang="en-US" i="1" dirty="0"/>
              <a:t>k</a:t>
            </a:r>
            <a:r>
              <a:rPr lang="en-US" dirty="0"/>
              <a:t> assessment sets</a:t>
            </a:r>
          </a:p>
          <a:p>
            <a:r>
              <a:rPr lang="en-US" dirty="0"/>
              <a:t>The final performance is the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9598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113C-39B9-4AEB-B1FA-4AC6C2F3ED63}"/>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38848DCF-CB21-4193-B45D-6E63CF004DC6}"/>
              </a:ext>
            </a:extLst>
          </p:cNvPr>
          <p:cNvSpPr>
            <a:spLocks noGrp="1"/>
          </p:cNvSpPr>
          <p:nvPr>
            <p:ph idx="1"/>
          </p:nvPr>
        </p:nvSpPr>
        <p:spPr/>
        <p:txBody>
          <a:bodyPr>
            <a:normAutofit/>
          </a:bodyPr>
          <a:lstStyle/>
          <a:p>
            <a:r>
              <a:rPr lang="en-US" dirty="0"/>
              <a:t>The goal of machine learning is to predict results based on new (unseen) data</a:t>
            </a:r>
          </a:p>
          <a:p>
            <a:r>
              <a:rPr lang="en-US" dirty="0"/>
              <a:t>We use existing data to teach the machine how to predict results for new (unseen) data</a:t>
            </a:r>
          </a:p>
          <a:p>
            <a:r>
              <a:rPr lang="en-US" dirty="0"/>
              <a:t>We want the best predictions, and we generally do this by minimizing prediction error</a:t>
            </a:r>
          </a:p>
          <a:p>
            <a:r>
              <a:rPr lang="en-US" dirty="0"/>
              <a:t>Two types of prediction error:</a:t>
            </a:r>
          </a:p>
          <a:p>
            <a:pPr lvl="1"/>
            <a:r>
              <a:rPr lang="en-US" dirty="0"/>
              <a:t>Bias</a:t>
            </a:r>
          </a:p>
          <a:p>
            <a:pPr lvl="1"/>
            <a:r>
              <a:rPr lang="en-US" dirty="0"/>
              <a:t>Variance</a:t>
            </a:r>
          </a:p>
        </p:txBody>
      </p:sp>
      <p:sp>
        <p:nvSpPr>
          <p:cNvPr id="4" name="Slide Number Placeholder 3">
            <a:extLst>
              <a:ext uri="{FF2B5EF4-FFF2-40B4-BE49-F238E27FC236}">
                <a16:creationId xmlns:a16="http://schemas.microsoft.com/office/drawing/2014/main" id="{371B630E-4592-41E5-AE33-74E242A7D78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47154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40</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547580562"/>
              </p:ext>
            </p:extLst>
          </p:nvPr>
        </p:nvGraphicFramePr>
        <p:xfrm>
          <a:off x="1564105" y="183605"/>
          <a:ext cx="9235440" cy="4907280"/>
        </p:xfrm>
        <a:graphic>
          <a:graphicData uri="http://schemas.openxmlformats.org/drawingml/2006/table">
            <a:tbl>
              <a:tblPr firstRow="1" bandRow="1">
                <a:tableStyleId>{2D5ABB26-0587-4C30-8999-92F81FD0307C}</a:tableStyleId>
              </a:tblPr>
              <a:tblGrid>
                <a:gridCol w="1005840">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62897"/>
                  </a:ext>
                </a:extLst>
              </a:tr>
              <a:tr h="370840">
                <a:tc>
                  <a:txBody>
                    <a:bodyPr/>
                    <a:lstStyle/>
                    <a:p>
                      <a:pPr algn="r"/>
                      <a:r>
                        <a:rPr lang="en-US" sz="1200" dirty="0"/>
                        <a:t>performance</a:t>
                      </a:r>
                    </a:p>
                    <a:p>
                      <a:pPr algn="r"/>
                      <a:r>
                        <a:rPr lang="en-US" sz="1200" dirty="0"/>
                        <a:t>measure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682338"/>
                  </a:ext>
                </a:extLst>
              </a:tr>
            </a:tbl>
          </a:graphicData>
        </a:graphic>
      </p:graphicFrame>
      <p:sp>
        <p:nvSpPr>
          <p:cNvPr id="11" name="Right Brace 10">
            <a:extLst>
              <a:ext uri="{FF2B5EF4-FFF2-40B4-BE49-F238E27FC236}">
                <a16:creationId xmlns:a16="http://schemas.microsoft.com/office/drawing/2014/main" id="{769713FE-24DF-430D-9CA1-6590066C8461}"/>
              </a:ext>
            </a:extLst>
          </p:cNvPr>
          <p:cNvSpPr/>
          <p:nvPr/>
        </p:nvSpPr>
        <p:spPr>
          <a:xfrm rot="5400000">
            <a:off x="6504451" y="1116471"/>
            <a:ext cx="457200" cy="813298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F13284A-7D9C-46A6-A743-26ED0E4EA368}"/>
              </a:ext>
            </a:extLst>
          </p:cNvPr>
          <p:cNvSpPr txBox="1"/>
          <p:nvPr/>
        </p:nvSpPr>
        <p:spPr>
          <a:xfrm>
            <a:off x="5894851" y="5473923"/>
            <a:ext cx="1676400" cy="369332"/>
          </a:xfrm>
          <a:prstGeom prst="rect">
            <a:avLst/>
          </a:prstGeom>
          <a:noFill/>
        </p:spPr>
        <p:txBody>
          <a:bodyPr wrap="square" rtlCol="0">
            <a:spAutoFit/>
          </a:bodyPr>
          <a:lstStyle/>
          <a:p>
            <a:pPr algn="ctr"/>
            <a:r>
              <a:rPr lang="en-US" dirty="0"/>
              <a:t>Average RMSE</a:t>
            </a:r>
          </a:p>
        </p:txBody>
      </p:sp>
      <p:sp>
        <p:nvSpPr>
          <p:cNvPr id="13" name="TextBox 12">
            <a:extLst>
              <a:ext uri="{FF2B5EF4-FFF2-40B4-BE49-F238E27FC236}">
                <a16:creationId xmlns:a16="http://schemas.microsoft.com/office/drawing/2014/main" id="{8569BEE5-445D-409B-B6EE-03E0FE2BA5A0}"/>
              </a:ext>
            </a:extLst>
          </p:cNvPr>
          <p:cNvSpPr txBox="1"/>
          <p:nvPr/>
        </p:nvSpPr>
        <p:spPr>
          <a:xfrm>
            <a:off x="5894851" y="5843255"/>
            <a:ext cx="1676400" cy="369332"/>
          </a:xfrm>
          <a:prstGeom prst="rect">
            <a:avLst/>
          </a:prstGeom>
          <a:noFill/>
        </p:spPr>
        <p:txBody>
          <a:bodyPr wrap="square" rtlCol="0">
            <a:spAutoFit/>
          </a:bodyPr>
          <a:lstStyle/>
          <a:p>
            <a:pPr algn="ctr"/>
            <a:r>
              <a:rPr lang="en-US" dirty="0"/>
              <a:t>(variance)</a:t>
            </a:r>
          </a:p>
        </p:txBody>
      </p:sp>
    </p:spTree>
    <p:extLst>
      <p:ext uri="{BB962C8B-B14F-4D97-AF65-F5344CB8AC3E}">
        <p14:creationId xmlns:p14="http://schemas.microsoft.com/office/powerpoint/2010/main" val="73757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838199" y="1825624"/>
            <a:ext cx="10856495" cy="5032375"/>
          </a:xfrm>
        </p:spPr>
        <p:txBody>
          <a:bodyPr>
            <a:normAutofit fontScale="92500"/>
          </a:bodyPr>
          <a:lstStyle/>
          <a:p>
            <a:r>
              <a:rPr lang="en-US" dirty="0"/>
              <a:t>Larger values of </a:t>
            </a:r>
            <a:r>
              <a:rPr lang="en-US" i="1" dirty="0"/>
              <a:t>k</a:t>
            </a:r>
            <a:r>
              <a:rPr lang="en-US" dirty="0"/>
              <a:t>:</a:t>
            </a:r>
          </a:p>
          <a:p>
            <a:pPr lvl="1"/>
            <a:r>
              <a:rPr lang="en-US" dirty="0"/>
              <a:t>produce less bias (because the difference between a fold and the training set decreases)</a:t>
            </a:r>
          </a:p>
          <a:p>
            <a:pPr lvl="1"/>
            <a:r>
              <a:rPr lang="en-US" dirty="0"/>
              <a:t>more computationally intensive</a:t>
            </a:r>
          </a:p>
          <a:p>
            <a:r>
              <a:rPr lang="en-US" dirty="0"/>
              <a:t>10 folds is a good rule-of-thumb</a:t>
            </a:r>
          </a:p>
          <a:p>
            <a:pPr lvl="1"/>
            <a:r>
              <a:rPr lang="en-US" dirty="0"/>
              <a:t>Leave-one-out is the most extreme resampling technique</a:t>
            </a:r>
          </a:p>
          <a:p>
            <a:pPr lvl="2"/>
            <a:r>
              <a:rPr lang="en-US" dirty="0"/>
              <a:t>Use </a:t>
            </a:r>
            <a:r>
              <a:rPr lang="en-US" i="1" dirty="0"/>
              <a:t>n </a:t>
            </a:r>
            <a:r>
              <a:rPr lang="en-US" dirty="0"/>
              <a:t>- 1 to predict each row</a:t>
            </a:r>
          </a:p>
          <a:p>
            <a:pPr lvl="1"/>
            <a:r>
              <a:rPr lang="en-US" dirty="0"/>
              <a:t>10-fold CV performed comparably to LOOCV (</a:t>
            </a:r>
            <a:r>
              <a:rPr lang="en-US" dirty="0" err="1"/>
              <a:t>Molarino</a:t>
            </a:r>
            <a:r>
              <a:rPr lang="en-US" dirty="0"/>
              <a:t>, 2005)</a:t>
            </a:r>
          </a:p>
          <a:p>
            <a:r>
              <a:rPr lang="en-US" dirty="0"/>
              <a:t>Has more variability compared to other resampling methods (bootstrapping)</a:t>
            </a:r>
          </a:p>
          <a:p>
            <a:pPr lvl="1"/>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2"/>
            <a:r>
              <a:rPr lang="en-US" dirty="0"/>
              <a:t>10-fold CV repeated 5 times = 50 models/performance measures</a:t>
            </a:r>
          </a:p>
          <a:p>
            <a:pPr lvl="2"/>
            <a:r>
              <a:rPr lang="en-US" dirty="0"/>
              <a:t>Particularly useful for smaller data sets</a:t>
            </a:r>
          </a:p>
          <a:p>
            <a:pPr lvl="1"/>
            <a:r>
              <a:rPr lang="en-US" dirty="0"/>
              <a:t>For large training sets, variance and bias issues are less of a concern</a:t>
            </a:r>
          </a:p>
          <a:p>
            <a:endParaRPr lang="en-US" dirty="0"/>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151529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v</a:t>
            </a:r>
            <a:r>
              <a:rPr lang="en-US" dirty="0"/>
              <a:t> = number of folds (default = 10)</a:t>
            </a:r>
          </a:p>
          <a:p>
            <a:pPr marL="0" indent="0">
              <a:buNone/>
            </a:pPr>
            <a:r>
              <a:rPr lang="en-US" dirty="0">
                <a:latin typeface="Courier New" panose="02070309020205020404" pitchFamily="49" charset="0"/>
                <a:cs typeface="Courier New" panose="02070309020205020404" pitchFamily="49" charset="0"/>
              </a:rPr>
              <a:t>repeats</a:t>
            </a:r>
            <a:r>
              <a:rPr lang="en-US" dirty="0"/>
              <a:t> = number of repeats (default = 1)</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endParaRPr lang="en-US" dirty="0"/>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42</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09746E26-A0FF-4D33-8007-2B1A18656F64}"/>
              </a:ext>
            </a:extLst>
          </p:cNvPr>
          <p:cNvPicPr>
            <a:picLocks noChangeAspect="1"/>
          </p:cNvPicPr>
          <p:nvPr/>
        </p:nvPicPr>
        <p:blipFill>
          <a:blip r:embed="rId3"/>
          <a:stretch>
            <a:fillRect/>
          </a:stretch>
        </p:blipFill>
        <p:spPr>
          <a:xfrm>
            <a:off x="1050851" y="1646238"/>
            <a:ext cx="8931349" cy="548640"/>
          </a:xfrm>
          <a:prstGeom prst="rect">
            <a:avLst/>
          </a:prstGeom>
        </p:spPr>
      </p:pic>
    </p:spTree>
    <p:extLst>
      <p:ext uri="{BB962C8B-B14F-4D97-AF65-F5344CB8AC3E}">
        <p14:creationId xmlns:p14="http://schemas.microsoft.com/office/powerpoint/2010/main" val="402772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0" y="1828800"/>
            <a:ext cx="12192000" cy="5029200"/>
          </a:xfrm>
        </p:spPr>
        <p:txBody>
          <a:bodyPr>
            <a:noAutofit/>
          </a:bodyPr>
          <a:lstStyle/>
          <a:p>
            <a:pPr marL="0" indent="0">
              <a:buNone/>
            </a:pPr>
            <a:r>
              <a:rPr lang="en-US" sz="2400" dirty="0" err="1">
                <a:solidFill>
                  <a:srgbClr val="002060"/>
                </a:solidFill>
                <a:latin typeface="Courier New" panose="02070309020205020404" pitchFamily="49" charset="0"/>
                <a:cs typeface="Courier New" panose="02070309020205020404" pitchFamily="49" charset="0"/>
              </a:rPr>
              <a:t>set.seed</a:t>
            </a:r>
            <a:r>
              <a:rPr lang="en-US" sz="2400" dirty="0">
                <a:solidFill>
                  <a:srgbClr val="002060"/>
                </a:solidFill>
                <a:latin typeface="Courier New" panose="02070309020205020404" pitchFamily="49" charset="0"/>
                <a:cs typeface="Courier New" panose="02070309020205020404" pitchFamily="49" charset="0"/>
              </a:rPr>
              <a:t>(210)</a:t>
            </a:r>
          </a:p>
          <a:p>
            <a:pPr marL="0" indent="0">
              <a:buNone/>
            </a:pP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cv_splits</a:t>
            </a:r>
            <a:r>
              <a:rPr lang="en-US" sz="2400" dirty="0">
                <a:solidFill>
                  <a:srgbClr val="002060"/>
                </a:solidFill>
                <a:latin typeface="Courier New" panose="02070309020205020404" pitchFamily="49" charset="0"/>
                <a:cs typeface="Courier New" panose="02070309020205020404" pitchFamily="49" charset="0"/>
              </a:rPr>
              <a:t> &lt;- </a:t>
            </a:r>
            <a:r>
              <a:rPr lang="en-US" sz="2400" dirty="0" err="1">
                <a:solidFill>
                  <a:srgbClr val="002060"/>
                </a:solidFill>
                <a:latin typeface="Courier New" panose="02070309020205020404" pitchFamily="49" charset="0"/>
                <a:cs typeface="Courier New" panose="02070309020205020404" pitchFamily="49" charset="0"/>
              </a:rPr>
              <a:t>vfold_cv</a:t>
            </a: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math_train</a:t>
            </a:r>
            <a:r>
              <a:rPr lang="en-US" sz="2400" dirty="0">
                <a:solidFill>
                  <a:srgbClr val="002060"/>
                </a:solidFill>
                <a:latin typeface="Courier New" panose="02070309020205020404" pitchFamily="49" charset="0"/>
                <a:cs typeface="Courier New" panose="02070309020205020404" pitchFamily="49" charset="0"/>
              </a:rPr>
              <a:t>))</a:t>
            </a: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10-fold cross-validation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A </a:t>
            </a:r>
            <a:r>
              <a:rPr lang="en-US" sz="1800" dirty="0" err="1">
                <a:highlight>
                  <a:srgbClr val="C0C0C0"/>
                </a:highlight>
                <a:latin typeface="Courier New" panose="02070309020205020404" pitchFamily="49" charset="0"/>
                <a:cs typeface="Courier New" panose="02070309020205020404" pitchFamily="49" charset="0"/>
              </a:rPr>
              <a:t>tibble</a:t>
            </a:r>
            <a:r>
              <a:rPr lang="en-US" sz="1800" dirty="0">
                <a:highlight>
                  <a:srgbClr val="C0C0C0"/>
                </a:highlight>
                <a:latin typeface="Courier New" panose="02070309020205020404" pitchFamily="49" charset="0"/>
                <a:cs typeface="Courier New" panose="02070309020205020404" pitchFamily="49" charset="0"/>
              </a:rPr>
              <a:t>: 10 x 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&lt;named list&gt;           &lt;</a:t>
            </a:r>
            <a:r>
              <a:rPr lang="en-US" sz="1800" dirty="0" err="1">
                <a:highlight>
                  <a:srgbClr val="C0C0C0"/>
                </a:highlight>
                <a:latin typeface="Courier New" panose="02070309020205020404" pitchFamily="49" charset="0"/>
                <a:cs typeface="Courier New" panose="02070309020205020404" pitchFamily="49" charset="0"/>
              </a:rPr>
              <a:t>chr</a:t>
            </a:r>
            <a:r>
              <a:rPr lang="en-US" sz="1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 &lt;split [127.9K/14.2K]&gt; Fold01</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2 &lt;split [127.9K/14.2K]&gt; Fold02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3 &lt;split [127.9K/14.2K]&gt; Fold03</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4 &lt;split [127.9K/14.2K]&gt; Fold04</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5 &lt;split [127.9K/14.2K]&gt; Fold05</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6 &lt;split [127.9K/14.2K]&gt; Fold06</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7 &lt;split [127.9K/14.2K]&gt; Fold07</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8 &lt;split [127.9K/14.2K]&gt; Fold08</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9 &lt;split [127.9K/14.2K]&gt; Fold09</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10 &lt;split [127.9K/14.2K]&gt; Fold10</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43</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911421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22713-A6BC-4F8F-B1E8-07D60704DA79}"/>
              </a:ext>
            </a:extLst>
          </p:cNvPr>
          <p:cNvSpPr>
            <a:spLocks noGrp="1"/>
          </p:cNvSpPr>
          <p:nvPr>
            <p:ph idx="1"/>
          </p:nvPr>
        </p:nvSpPr>
        <p:spPr>
          <a:xfrm>
            <a:off x="56644" y="136525"/>
            <a:ext cx="12251341" cy="6584950"/>
          </a:xfrm>
        </p:spPr>
        <p:txBody>
          <a:bodyPr>
            <a:noAutofit/>
          </a:bodyPr>
          <a:lstStyle/>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&lt;127863/14207/142070&gt;</a:t>
            </a: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 %&gt;% </a:t>
            </a:r>
          </a:p>
          <a:p>
            <a:pPr marL="0" indent="0">
              <a:spcBef>
                <a:spcPts val="0"/>
              </a:spcBef>
              <a:buNone/>
            </a:pPr>
            <a:r>
              <a:rPr lang="en-US" sz="2000" dirty="0">
                <a:latin typeface="Courier New" panose="02070309020205020404" pitchFamily="49" charset="0"/>
                <a:cs typeface="Courier New" panose="02070309020205020404" pitchFamily="49" charset="0"/>
              </a:rPr>
              <a:t>  assessment()</a:t>
            </a:r>
          </a:p>
          <a:p>
            <a:pPr marL="0" indent="0">
              <a:spcBef>
                <a:spcPts val="0"/>
              </a:spcBef>
              <a:buNone/>
            </a:pPr>
            <a:endParaRPr lang="en-US" sz="1500" dirty="0">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 </a:t>
            </a:r>
            <a:r>
              <a:rPr lang="en-US" sz="1500" dirty="0" err="1">
                <a:highlight>
                  <a:srgbClr val="C0C0C0"/>
                </a:highlight>
                <a:latin typeface="Courier New" panose="02070309020205020404" pitchFamily="49" charset="0"/>
                <a:cs typeface="Courier New" panose="02070309020205020404" pitchFamily="49" charset="0"/>
              </a:rPr>
              <a:t>tibble</a:t>
            </a:r>
            <a:r>
              <a:rPr lang="en-US" sz="1500" dirty="0">
                <a:highlight>
                  <a:srgbClr val="C0C0C0"/>
                </a:highlight>
                <a:latin typeface="Courier New" panose="02070309020205020404" pitchFamily="49" charset="0"/>
                <a:cs typeface="Courier New" panose="02070309020205020404" pitchFamily="49" charset="0"/>
              </a:rPr>
              <a:t>: 14,207 x 40</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id </a:t>
            </a:r>
            <a:r>
              <a:rPr lang="en-US" sz="1500" dirty="0" err="1">
                <a:highlight>
                  <a:srgbClr val="C0C0C0"/>
                </a:highlight>
                <a:latin typeface="Courier New" panose="02070309020205020404" pitchFamily="49" charset="0"/>
                <a:cs typeface="Courier New" panose="02070309020205020404" pitchFamily="49" charset="0"/>
              </a:rPr>
              <a:t>gndr</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ethnic_cd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attnd_dist_inst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attnd_schl_inst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enrl_grd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calc_admn_cd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tst_bnch</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tst_dt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migrant_ed_fg</a:t>
            </a: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lgl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1    36 F     W                     2048              422        8 NA           3B       5/16/~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2    52 F     W                     1944              161        8 NA           3B       5/23/~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3    61 M     H                     1901             1322        8 NA           3B       5/16/~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4    69 M     H                     2183              934        8 NA           3B       5/21/~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5    70 M     H                     2053             1773        7 NA           G7       5/3/2~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6    72 M     W                     2057              480        7 NA           G7       5/15/~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7    80 M     H                     1974              235        7 NA           G7       5/15/~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8   115 M     W                     2041              380        8 NA           3B       5/18/~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9   221 F     W                     2183             1312        7 NA           G7       4/18/~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10   230 M     B                     2180              847        8 NA           3B       4/24/~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 with 14,197 more rows, and 30 more variables: </a:t>
            </a:r>
            <a:r>
              <a:rPr lang="en-US" sz="1500" dirty="0" err="1">
                <a:highlight>
                  <a:srgbClr val="C0C0C0"/>
                </a:highlight>
                <a:latin typeface="Courier New" panose="02070309020205020404" pitchFamily="49" charset="0"/>
                <a:cs typeface="Courier New" panose="02070309020205020404" pitchFamily="49" charset="0"/>
              </a:rPr>
              <a:t>ind_ed_fg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sp_ed_fg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tag_ed_fg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econ_dsvntg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ayp_lep</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stay_in_dist</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stay_in_schl</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dist_sped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trgt_assist_fg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ayp_schl_prfrm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partic_dist_inst_id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partic_schl_inst_id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lang_cd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tst_atmpt_fg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grp_rpt_dist_partic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score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classification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ncessch</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lat</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lon</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77EEAEF3-8C25-41BD-9395-F4B3C4FDE40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15477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3" end="2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&lt;127863/14207/142070&gt;</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analysis() </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127863</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assessment()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45</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3"/>
          <a:stretch>
            <a:fillRect/>
          </a:stretch>
        </p:blipFill>
        <p:spPr>
          <a:xfrm>
            <a:off x="10216177" y="0"/>
            <a:ext cx="1975823" cy="1828800"/>
          </a:xfrm>
          <a:prstGeom prst="rect">
            <a:avLst/>
          </a:prstGeom>
        </p:spPr>
      </p:pic>
      <p:sp>
        <p:nvSpPr>
          <p:cNvPr id="8" name="TextBox 7">
            <a:extLst>
              <a:ext uri="{FF2B5EF4-FFF2-40B4-BE49-F238E27FC236}">
                <a16:creationId xmlns:a16="http://schemas.microsoft.com/office/drawing/2014/main" id="{EF9D49F6-7FC7-4068-9221-0A44AB8724D4}"/>
              </a:ext>
            </a:extLst>
          </p:cNvPr>
          <p:cNvSpPr txBox="1"/>
          <p:nvPr/>
        </p:nvSpPr>
        <p:spPr>
          <a:xfrm>
            <a:off x="507026" y="2727167"/>
            <a:ext cx="1233377" cy="369332"/>
          </a:xfrm>
          <a:prstGeom prst="rect">
            <a:avLst/>
          </a:prstGeom>
          <a:noFill/>
        </p:spPr>
        <p:txBody>
          <a:bodyPr wrap="square" rtlCol="0">
            <a:spAutoFit/>
          </a:bodyPr>
          <a:lstStyle/>
          <a:p>
            <a:r>
              <a:rPr lang="en-US" dirty="0"/>
              <a:t>analysis</a:t>
            </a:r>
          </a:p>
        </p:txBody>
      </p:sp>
      <p:sp>
        <p:nvSpPr>
          <p:cNvPr id="9" name="TextBox 8">
            <a:extLst>
              <a:ext uri="{FF2B5EF4-FFF2-40B4-BE49-F238E27FC236}">
                <a16:creationId xmlns:a16="http://schemas.microsoft.com/office/drawing/2014/main" id="{8CB83814-A7EB-42E8-A726-C993B41D4165}"/>
              </a:ext>
            </a:extLst>
          </p:cNvPr>
          <p:cNvSpPr txBox="1"/>
          <p:nvPr/>
        </p:nvSpPr>
        <p:spPr>
          <a:xfrm>
            <a:off x="2778982" y="2727167"/>
            <a:ext cx="1685260" cy="369332"/>
          </a:xfrm>
          <a:prstGeom prst="rect">
            <a:avLst/>
          </a:prstGeom>
          <a:noFill/>
        </p:spPr>
        <p:txBody>
          <a:bodyPr wrap="square" rtlCol="0">
            <a:spAutoFit/>
          </a:bodyPr>
          <a:lstStyle/>
          <a:p>
            <a:r>
              <a:rPr lang="en-US" dirty="0"/>
              <a:t>assessment</a:t>
            </a:r>
          </a:p>
        </p:txBody>
      </p:sp>
      <p:cxnSp>
        <p:nvCxnSpPr>
          <p:cNvPr id="10" name="Straight Arrow Connector 9">
            <a:extLst>
              <a:ext uri="{FF2B5EF4-FFF2-40B4-BE49-F238E27FC236}">
                <a16:creationId xmlns:a16="http://schemas.microsoft.com/office/drawing/2014/main" id="{15E261F0-8382-474B-A241-08FFB3BA426A}"/>
              </a:ext>
            </a:extLst>
          </p:cNvPr>
          <p:cNvCxnSpPr>
            <a:endCxn id="8" idx="0"/>
          </p:cNvCxnSpPr>
          <p:nvPr/>
        </p:nvCxnSpPr>
        <p:spPr>
          <a:xfrm flipH="1">
            <a:off x="1123715" y="2631474"/>
            <a:ext cx="446567"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5A8735-53E2-4E6A-B9FB-9FAAC1E46B7D}"/>
              </a:ext>
            </a:extLst>
          </p:cNvPr>
          <p:cNvCxnSpPr>
            <a:cxnSpLocks/>
          </p:cNvCxnSpPr>
          <p:nvPr/>
        </p:nvCxnSpPr>
        <p:spPr>
          <a:xfrm>
            <a:off x="2778982"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5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The splitting procedure is conducted a specified number times </a:t>
            </a:r>
          </a:p>
          <a:p>
            <a:pPr lvl="1"/>
            <a:r>
              <a:rPr lang="en-US" dirty="0"/>
              <a:t>The number of splits must be large enough have adequate precision</a:t>
            </a:r>
          </a:p>
          <a:p>
            <a:r>
              <a:rPr lang="en-US" dirty="0"/>
              <a:t>Like </a:t>
            </a:r>
            <a:r>
              <a:rPr lang="en-US" i="1" dirty="0"/>
              <a:t>k</a:t>
            </a:r>
            <a:r>
              <a:rPr lang="en-US" dirty="0"/>
              <a:t>-fold CV, a model is created on the analysis set and the assessment set is used to evaluate the model, and the average of the  results across resamples are used to estimate future performance</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50505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2628538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Monte Carlo CV (10 times)</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48</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76715252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Resample01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
        <p:nvSpPr>
          <p:cNvPr id="5" name="Rectangle 4">
            <a:extLst>
              <a:ext uri="{FF2B5EF4-FFF2-40B4-BE49-F238E27FC236}">
                <a16:creationId xmlns:a16="http://schemas.microsoft.com/office/drawing/2014/main" id="{37C7C3A1-74F1-4D5C-9D4F-66B9310694B6}"/>
              </a:ext>
            </a:extLst>
          </p:cNvPr>
          <p:cNvSpPr/>
          <p:nvPr/>
        </p:nvSpPr>
        <p:spPr>
          <a:xfrm>
            <a:off x="2062716" y="2573079"/>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73E365-8E4E-4761-A20D-DE7E0DE2B54F}"/>
              </a:ext>
            </a:extLst>
          </p:cNvPr>
          <p:cNvSpPr/>
          <p:nvPr/>
        </p:nvSpPr>
        <p:spPr>
          <a:xfrm>
            <a:off x="7008929" y="3299636"/>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8CF26-3B32-427E-80E9-205E2B579FE7}"/>
              </a:ext>
            </a:extLst>
          </p:cNvPr>
          <p:cNvSpPr/>
          <p:nvPr/>
        </p:nvSpPr>
        <p:spPr>
          <a:xfrm>
            <a:off x="8596263" y="480062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DC8DF7-117F-4632-9ADB-390252E5614F}"/>
              </a:ext>
            </a:extLst>
          </p:cNvPr>
          <p:cNvSpPr/>
          <p:nvPr/>
        </p:nvSpPr>
        <p:spPr>
          <a:xfrm>
            <a:off x="5335609" y="480416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p:txBody>
          <a:bodyPr>
            <a:normAutofit/>
          </a:bodyPr>
          <a:lstStyle/>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prop</a:t>
            </a:r>
            <a:r>
              <a:rPr lang="en-US" dirty="0"/>
              <a:t> = proportion going to the analysis set (default = .75)</a:t>
            </a:r>
          </a:p>
          <a:p>
            <a:pPr marL="0" indent="0">
              <a:buNone/>
            </a:pPr>
            <a:r>
              <a:rPr lang="en-US" dirty="0">
                <a:latin typeface="Courier New" panose="02070309020205020404" pitchFamily="49" charset="0"/>
                <a:cs typeface="Courier New" panose="02070309020205020404" pitchFamily="49" charset="0"/>
              </a:rPr>
              <a:t>times</a:t>
            </a:r>
            <a:r>
              <a:rPr lang="en-US" dirty="0"/>
              <a:t> = number of times to repeat the sample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 (default = 4)</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49</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pic>
        <p:nvPicPr>
          <p:cNvPr id="8" name="Picture 7">
            <a:extLst>
              <a:ext uri="{FF2B5EF4-FFF2-40B4-BE49-F238E27FC236}">
                <a16:creationId xmlns:a16="http://schemas.microsoft.com/office/drawing/2014/main" id="{F7440BF3-9237-4A6C-BBE5-F6AFE25F7B30}"/>
              </a:ext>
            </a:extLst>
          </p:cNvPr>
          <p:cNvPicPr>
            <a:picLocks noChangeAspect="1"/>
          </p:cNvPicPr>
          <p:nvPr/>
        </p:nvPicPr>
        <p:blipFill>
          <a:blip r:embed="rId3"/>
          <a:stretch>
            <a:fillRect/>
          </a:stretch>
        </p:blipFill>
        <p:spPr>
          <a:xfrm>
            <a:off x="417900" y="1873472"/>
            <a:ext cx="10786188" cy="457200"/>
          </a:xfrm>
          <a:prstGeom prst="rect">
            <a:avLst/>
          </a:prstGeom>
        </p:spPr>
      </p:pic>
    </p:spTree>
    <p:extLst>
      <p:ext uri="{BB962C8B-B14F-4D97-AF65-F5344CB8AC3E}">
        <p14:creationId xmlns:p14="http://schemas.microsoft.com/office/powerpoint/2010/main" val="53983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287-652B-4E88-8155-B46447A80876}"/>
              </a:ext>
            </a:extLst>
          </p:cNvPr>
          <p:cNvSpPr>
            <a:spLocks noGrp="1"/>
          </p:cNvSpPr>
          <p:nvPr>
            <p:ph type="title"/>
          </p:nvPr>
        </p:nvSpPr>
        <p:spPr/>
        <p:txBody>
          <a:bodyPr/>
          <a:lstStyle/>
          <a:p>
            <a:r>
              <a:rPr lang="en-US" dirty="0"/>
              <a:t>Bias </a:t>
            </a:r>
          </a:p>
        </p:txBody>
      </p:sp>
      <p:sp>
        <p:nvSpPr>
          <p:cNvPr id="3" name="Content Placeholder 2">
            <a:extLst>
              <a:ext uri="{FF2B5EF4-FFF2-40B4-BE49-F238E27FC236}">
                <a16:creationId xmlns:a16="http://schemas.microsoft.com/office/drawing/2014/main" id="{0D529B54-3449-44E6-828A-A7626644465E}"/>
              </a:ext>
            </a:extLst>
          </p:cNvPr>
          <p:cNvSpPr>
            <a:spLocks noGrp="1"/>
          </p:cNvSpPr>
          <p:nvPr>
            <p:ph idx="1"/>
          </p:nvPr>
        </p:nvSpPr>
        <p:spPr/>
        <p:txBody>
          <a:bodyPr/>
          <a:lstStyle/>
          <a:p>
            <a:r>
              <a:rPr lang="en-US" dirty="0"/>
              <a:t>The difference between the </a:t>
            </a:r>
            <a:r>
              <a:rPr lang="en-US" dirty="0">
                <a:solidFill>
                  <a:schemeClr val="bg1">
                    <a:lumMod val="50000"/>
                  </a:schemeClr>
                </a:solidFill>
              </a:rPr>
              <a:t>(average)</a:t>
            </a:r>
            <a:r>
              <a:rPr lang="en-US" dirty="0"/>
              <a:t> prediction of our model and the true value we are trying to predict</a:t>
            </a:r>
          </a:p>
          <a:p>
            <a:pPr lvl="1"/>
            <a:r>
              <a:rPr lang="en-US" dirty="0"/>
              <a:t>This is equivalent to statistical bias</a:t>
            </a:r>
          </a:p>
          <a:p>
            <a:r>
              <a:rPr lang="en-US" dirty="0"/>
              <a:t>Gives us an idea how well a model fits the underlying structure of the data</a:t>
            </a:r>
          </a:p>
          <a:p>
            <a:r>
              <a:rPr lang="en-US" dirty="0"/>
              <a:t>A model with low bias is providing predictions close to “truth”</a:t>
            </a:r>
          </a:p>
          <a:p>
            <a:r>
              <a:rPr lang="en-US" dirty="0"/>
              <a:t>A model with high bias systematically ignores relevant details in the data</a:t>
            </a:r>
          </a:p>
          <a:p>
            <a:endParaRPr lang="en-US" dirty="0"/>
          </a:p>
        </p:txBody>
      </p:sp>
      <p:sp>
        <p:nvSpPr>
          <p:cNvPr id="4" name="Slide Number Placeholder 3">
            <a:extLst>
              <a:ext uri="{FF2B5EF4-FFF2-40B4-BE49-F238E27FC236}">
                <a16:creationId xmlns:a16="http://schemas.microsoft.com/office/drawing/2014/main" id="{279B8D69-A0B3-4652-8FF9-0215E692BE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109618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838200" y="1798328"/>
            <a:ext cx="10515600" cy="5032375"/>
          </a:xfrm>
        </p:spPr>
        <p:txBody>
          <a:bodyPr>
            <a:noAutofit/>
          </a:bodyPr>
          <a:lstStyle/>
          <a:p>
            <a:pPr marL="0" indent="0">
              <a:buNone/>
            </a:pP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a:t>
            </a:r>
            <a:r>
              <a:rPr lang="en-US" sz="2600" dirty="0">
                <a:latin typeface="Courier New" panose="02070309020205020404" pitchFamily="49" charset="0"/>
                <a:cs typeface="Courier New" panose="02070309020205020404" pitchFamily="49" charset="0"/>
              </a:rPr>
              <a:t> &lt;- </a:t>
            </a:r>
            <a:r>
              <a:rPr lang="en-US" sz="2600" dirty="0" err="1">
                <a:solidFill>
                  <a:srgbClr val="7030A0"/>
                </a:solidFill>
                <a:latin typeface="Courier New" panose="02070309020205020404" pitchFamily="49" charset="0"/>
                <a:cs typeface="Courier New" panose="02070309020205020404" pitchFamily="49" charset="0"/>
              </a:rPr>
              <a:t>mc_cv</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spcBef>
                <a:spcPts val="0"/>
              </a:spcBef>
              <a:buNone/>
            </a:pPr>
            <a:endParaRPr lang="en-US" sz="1400" dirty="0">
              <a:solidFill>
                <a:schemeClr val="bg1">
                  <a:lumMod val="50000"/>
                </a:schemeClr>
              </a:solidFill>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Monte Carlo cross-validation (0.75/0.25) with 25 resamples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A </a:t>
            </a:r>
            <a:r>
              <a:rPr lang="en-US" sz="1600" dirty="0" err="1">
                <a:highlight>
                  <a:srgbClr val="C0C0C0"/>
                </a:highlight>
                <a:latin typeface="Courier New" panose="02070309020205020404" pitchFamily="49" charset="0"/>
                <a:cs typeface="Courier New" panose="02070309020205020404" pitchFamily="49" charset="0"/>
              </a:rPr>
              <a:t>tibble</a:t>
            </a:r>
            <a:r>
              <a:rPr lang="en-US" sz="16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&lt;list&gt;                 &lt;</a:t>
            </a:r>
            <a:r>
              <a:rPr lang="en-US" sz="1600" dirty="0" err="1">
                <a:highlight>
                  <a:srgbClr val="C0C0C0"/>
                </a:highlight>
                <a:latin typeface="Courier New" panose="02070309020205020404" pitchFamily="49" charset="0"/>
                <a:cs typeface="Courier New" panose="02070309020205020404" pitchFamily="49" charset="0"/>
              </a:rPr>
              <a:t>chr</a:t>
            </a:r>
            <a:r>
              <a:rPr lang="en-US" sz="16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1 &lt;split [106.6K/35.5K]&gt; Resample01</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2 &lt;split [106.6K/35.5K]&gt; Resample02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3 &lt;split [106.6K/35.5K]&gt; Resample03</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4 &lt;split [106.6K/35.5K]&gt; Resample04</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5 &lt;split [106.6K/35.5K]&gt; Resample05</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6 &lt;split [106.6K/35.5K]&gt; Resample06</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7 &lt;split [106.6K/35.5K]&gt; Resample07</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8 &lt;split [106.6K/35.5K]&gt; Resample08</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9 &lt;split [106.6K/35.5K]&gt; Resample09</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10 &lt;split [106.6K/35.5K]&gt; Resample10</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with 15 more rows</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50</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83041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5"/>
            <a:ext cx="12000931" cy="5032375"/>
          </a:xfrm>
        </p:spPr>
        <p:txBody>
          <a:bodyPr>
            <a:normAutofit fontScale="77500" lnSpcReduction="20000"/>
          </a:bodyPr>
          <a:lstStyle/>
          <a:p>
            <a:pPr marL="0" indent="0">
              <a:buNone/>
            </a:pP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solidFill>
                  <a:srgbClr val="00B0F0"/>
                </a:solidFill>
                <a:latin typeface="Courier New" panose="02070309020205020404" pitchFamily="49" charset="0"/>
                <a:cs typeface="Courier New" panose="02070309020205020404" pitchFamily="49" charset="0"/>
              </a:rPr>
              <a:t>analysis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[[1]]$data)</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0.7500035</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51</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345532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simple random sample that is the same size as the training set where the data are sampled with replacement</a:t>
            </a:r>
          </a:p>
          <a:p>
            <a:pPr lvl="1"/>
            <a:r>
              <a:rPr lang="en-US" dirty="0"/>
              <a:t>So after a row is selected for inclusion in the subset,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1741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53</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603932331"/>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3578596840"/>
              </p:ext>
            </p:extLst>
          </p:nvPr>
        </p:nvGraphicFramePr>
        <p:xfrm>
          <a:off x="3976577" y="968974"/>
          <a:ext cx="3443832" cy="741680"/>
        </p:xfrm>
        <a:graphic>
          <a:graphicData uri="http://schemas.openxmlformats.org/drawingml/2006/table">
            <a:tbl>
              <a:tblPr firstRow="1" bandRow="1">
                <a:tableStyleId>{2D5ABB26-0587-4C30-8999-92F81FD0307C}</a:tableStyleId>
              </a:tblPr>
              <a:tblGrid>
                <a:gridCol w="1102968">
                  <a:extLst>
                    <a:ext uri="{9D8B030D-6E8A-4147-A177-3AD203B41FA5}">
                      <a16:colId xmlns:a16="http://schemas.microsoft.com/office/drawing/2014/main" val="3934377276"/>
                    </a:ext>
                  </a:extLst>
                </a:gridCol>
                <a:gridCol w="585216">
                  <a:extLst>
                    <a:ext uri="{9D8B030D-6E8A-4147-A177-3AD203B41FA5}">
                      <a16:colId xmlns:a16="http://schemas.microsoft.com/office/drawing/2014/main" val="4191709532"/>
                    </a:ext>
                  </a:extLst>
                </a:gridCol>
                <a:gridCol w="585216">
                  <a:extLst>
                    <a:ext uri="{9D8B030D-6E8A-4147-A177-3AD203B41FA5}">
                      <a16:colId xmlns:a16="http://schemas.microsoft.com/office/drawing/2014/main" val="1299411127"/>
                    </a:ext>
                  </a:extLst>
                </a:gridCol>
                <a:gridCol w="585216">
                  <a:extLst>
                    <a:ext uri="{9D8B030D-6E8A-4147-A177-3AD203B41FA5}">
                      <a16:colId xmlns:a16="http://schemas.microsoft.com/office/drawing/2014/main" val="2201765"/>
                    </a:ext>
                  </a:extLst>
                </a:gridCol>
                <a:gridCol w="585216">
                  <a:extLst>
                    <a:ext uri="{9D8B030D-6E8A-4147-A177-3AD203B41FA5}">
                      <a16:colId xmlns:a16="http://schemas.microsoft.com/office/drawing/2014/main" val="1104431111"/>
                    </a:ext>
                  </a:extLst>
                </a:gridCol>
              </a:tblGrid>
              <a:tr h="370840">
                <a:tc>
                  <a:txBody>
                    <a:bodyPr/>
                    <a:lstStyle/>
                    <a:p>
                      <a:pPr algn="ctr"/>
                      <a:r>
                        <a:rPr lang="en-US" dirty="0"/>
                        <a:t>Sampled: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57523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0439884"/>
                  </a:ext>
                </a:extLst>
              </a:tr>
            </a:tbl>
          </a:graphicData>
        </a:graphic>
      </p:graphicFrame>
      <p:cxnSp>
        <p:nvCxnSpPr>
          <p:cNvPr id="7" name="Straight Arrow Connector 6">
            <a:extLst>
              <a:ext uri="{FF2B5EF4-FFF2-40B4-BE49-F238E27FC236}">
                <a16:creationId xmlns:a16="http://schemas.microsoft.com/office/drawing/2014/main" id="{8F51C499-EE0E-4F00-BCE9-3C15DC02552F}"/>
              </a:ext>
            </a:extLst>
          </p:cNvPr>
          <p:cNvCxnSpPr/>
          <p:nvPr/>
        </p:nvCxnSpPr>
        <p:spPr>
          <a:xfrm flipH="1">
            <a:off x="5178056" y="1525234"/>
            <a:ext cx="180753" cy="271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4C293-8CF0-4853-AEE1-A176E15B36D7}"/>
              </a:ext>
            </a:extLst>
          </p:cNvPr>
          <p:cNvSpPr txBox="1"/>
          <p:nvPr/>
        </p:nvSpPr>
        <p:spPr>
          <a:xfrm>
            <a:off x="4470991" y="1788444"/>
            <a:ext cx="1414130" cy="369332"/>
          </a:xfrm>
          <a:prstGeom prst="rect">
            <a:avLst/>
          </a:prstGeom>
          <a:noFill/>
        </p:spPr>
        <p:txBody>
          <a:bodyPr wrap="square" rtlCol="0">
            <a:spAutoFit/>
          </a:bodyPr>
          <a:lstStyle/>
          <a:p>
            <a:r>
              <a:rPr lang="en-US" dirty="0"/>
              <a:t>Assessment</a:t>
            </a:r>
          </a:p>
        </p:txBody>
      </p:sp>
      <p:sp>
        <p:nvSpPr>
          <p:cNvPr id="9" name="TextBox 8">
            <a:extLst>
              <a:ext uri="{FF2B5EF4-FFF2-40B4-BE49-F238E27FC236}">
                <a16:creationId xmlns:a16="http://schemas.microsoft.com/office/drawing/2014/main" id="{F2C0028C-8DB2-480A-82B7-AB75A9BC09B0}"/>
              </a:ext>
            </a:extLst>
          </p:cNvPr>
          <p:cNvSpPr txBox="1"/>
          <p:nvPr/>
        </p:nvSpPr>
        <p:spPr>
          <a:xfrm>
            <a:off x="6101141" y="1939614"/>
            <a:ext cx="1414130" cy="369332"/>
          </a:xfrm>
          <a:prstGeom prst="rect">
            <a:avLst/>
          </a:prstGeom>
          <a:noFill/>
        </p:spPr>
        <p:txBody>
          <a:bodyPr wrap="square" rtlCol="0">
            <a:spAutoFit/>
          </a:bodyPr>
          <a:lstStyle/>
          <a:p>
            <a:r>
              <a:rPr lang="en-US" dirty="0"/>
              <a:t>Analysis</a:t>
            </a:r>
          </a:p>
        </p:txBody>
      </p:sp>
      <p:sp>
        <p:nvSpPr>
          <p:cNvPr id="2" name="Right Brace 1">
            <a:extLst>
              <a:ext uri="{FF2B5EF4-FFF2-40B4-BE49-F238E27FC236}">
                <a16:creationId xmlns:a16="http://schemas.microsoft.com/office/drawing/2014/main" id="{28C922A2-C824-475A-A9FF-8AF7076EDD7F}"/>
              </a:ext>
            </a:extLst>
          </p:cNvPr>
          <p:cNvSpPr/>
          <p:nvPr/>
        </p:nvSpPr>
        <p:spPr>
          <a:xfrm rot="5400000">
            <a:off x="6460288" y="1011330"/>
            <a:ext cx="182880" cy="173736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599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B01</a:t>
            </a:r>
          </a:p>
          <a:p>
            <a:pPr lvl="1"/>
            <a:r>
              <a:rPr lang="en-US" dirty="0"/>
              <a:t>We fit our model on the </a:t>
            </a:r>
            <a:r>
              <a:rPr lang="en-US" dirty="0">
                <a:latin typeface="Courier New" panose="02070309020205020404" pitchFamily="49" charset="0"/>
                <a:cs typeface="Courier New" panose="02070309020205020404" pitchFamily="49" charset="0"/>
              </a:rPr>
              <a:t>B01</a:t>
            </a:r>
            <a:r>
              <a:rPr lang="en-US" dirty="0"/>
              <a:t>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B</a:t>
            </a:r>
            <a:r>
              <a:rPr lang="en-US" dirty="0"/>
              <a:t> assessment sets</a:t>
            </a:r>
          </a:p>
          <a:p>
            <a:r>
              <a:rPr lang="en-US" dirty="0"/>
              <a:t>The final performance is the </a:t>
            </a:r>
            <a:r>
              <a:rPr lang="en-US" i="1" dirty="0"/>
              <a:t>average</a:t>
            </a:r>
            <a:r>
              <a:rPr lang="en-US" dirty="0"/>
              <a:t> performance measure across the </a:t>
            </a:r>
            <a:r>
              <a:rPr lang="en-US" i="1" dirty="0"/>
              <a:t>B </a:t>
            </a:r>
            <a:r>
              <a:rPr lang="en-US" dirty="0"/>
              <a:t>sets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2357369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Bootstrap notes</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lstStyle/>
          <a:p>
            <a:r>
              <a:rPr lang="en-US" dirty="0"/>
              <a:t>Bootstrap tends to have less variability in the error measure compared to </a:t>
            </a:r>
            <a:r>
              <a:rPr lang="en-US" i="1" dirty="0"/>
              <a:t>k</a:t>
            </a:r>
            <a:r>
              <a:rPr lang="en-US" dirty="0"/>
              <a:t>-fold CV</a:t>
            </a:r>
          </a:p>
          <a:p>
            <a:r>
              <a:rPr lang="en-US" dirty="0"/>
              <a:t>But because of replacement, bootstrap has more bias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a:p>
            <a:endParaRPr lang="en-US" dirty="0"/>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52116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53E-8CD4-4AE8-B6F3-6C2143B0B88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bootstraps()</a:t>
            </a:r>
          </a:p>
        </p:txBody>
      </p:sp>
      <p:sp>
        <p:nvSpPr>
          <p:cNvPr id="3" name="Content Placeholder 2">
            <a:extLst>
              <a:ext uri="{FF2B5EF4-FFF2-40B4-BE49-F238E27FC236}">
                <a16:creationId xmlns:a16="http://schemas.microsoft.com/office/drawing/2014/main" id="{0839E2B9-F57B-47E8-B308-05D2B3B68893}"/>
              </a:ext>
            </a:extLst>
          </p:cNvPr>
          <p:cNvSpPr>
            <a:spLocks noGrp="1"/>
          </p:cNvSpPr>
          <p:nvPr>
            <p:ph idx="1"/>
          </p:nvPr>
        </p:nvSpPr>
        <p:spPr/>
        <p:txBody>
          <a:bodyPr>
            <a:normAutofit fontScale="92500" lnSpcReduction="10000"/>
          </a:bodyPr>
          <a:lstStyle/>
          <a:p>
            <a:endParaRPr lang="en-US" dirty="0"/>
          </a:p>
          <a:p>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times</a:t>
            </a:r>
            <a:r>
              <a:rPr lang="en-US" dirty="0"/>
              <a:t> = number of bootstrap samples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r>
              <a:rPr lang="en-US" dirty="0">
                <a:latin typeface="Courier New" panose="02070309020205020404" pitchFamily="49" charset="0"/>
                <a:cs typeface="Courier New" panose="02070309020205020404" pitchFamily="49" charset="0"/>
              </a:rPr>
              <a:t>apparent</a:t>
            </a:r>
            <a:r>
              <a:rPr lang="en-US" dirty="0"/>
              <a:t> = enables the option of an additional resample where the analysis and assessment data sets are the same as the original data set. This can be required for some types of analysis of the bootstrap results. </a:t>
            </a:r>
          </a:p>
        </p:txBody>
      </p:sp>
      <p:sp>
        <p:nvSpPr>
          <p:cNvPr id="4" name="Slide Number Placeholder 3">
            <a:extLst>
              <a:ext uri="{FF2B5EF4-FFF2-40B4-BE49-F238E27FC236}">
                <a16:creationId xmlns:a16="http://schemas.microsoft.com/office/drawing/2014/main" id="{D544F15A-825C-4AC8-A7C8-1A9CBF4B918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56</a:t>
            </a:fld>
            <a:endParaRPr lang="en-US">
              <a:solidFill>
                <a:prstClr val="black">
                  <a:tint val="75000"/>
                </a:prstClr>
              </a:solidFill>
            </a:endParaRPr>
          </a:p>
        </p:txBody>
      </p:sp>
      <p:pic>
        <p:nvPicPr>
          <p:cNvPr id="5" name="Picture 4">
            <a:extLst>
              <a:ext uri="{FF2B5EF4-FFF2-40B4-BE49-F238E27FC236}">
                <a16:creationId xmlns:a16="http://schemas.microsoft.com/office/drawing/2014/main" id="{3DE748C1-C4C4-4553-ACA4-A55DAA6CAF37}"/>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63505F87-05DF-40D1-AD5B-94BAD4B844A1}"/>
              </a:ext>
            </a:extLst>
          </p:cNvPr>
          <p:cNvPicPr>
            <a:picLocks noChangeAspect="1"/>
          </p:cNvPicPr>
          <p:nvPr/>
        </p:nvPicPr>
        <p:blipFill>
          <a:blip r:embed="rId3"/>
          <a:stretch>
            <a:fillRect/>
          </a:stretch>
        </p:blipFill>
        <p:spPr>
          <a:xfrm>
            <a:off x="1008321" y="1949266"/>
            <a:ext cx="6245105" cy="640080"/>
          </a:xfrm>
          <a:prstGeom prst="rect">
            <a:avLst/>
          </a:prstGeom>
        </p:spPr>
      </p:pic>
    </p:spTree>
    <p:extLst>
      <p:ext uri="{BB962C8B-B14F-4D97-AF65-F5344CB8AC3E}">
        <p14:creationId xmlns:p14="http://schemas.microsoft.com/office/powerpoint/2010/main" val="110473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85C46-5FDD-4DDA-A6AC-7A7CA794D7D5}"/>
              </a:ext>
            </a:extLst>
          </p:cNvPr>
          <p:cNvSpPr>
            <a:spLocks noGrp="1"/>
          </p:cNvSpPr>
          <p:nvPr>
            <p:ph idx="1"/>
          </p:nvPr>
        </p:nvSpPr>
        <p:spPr>
          <a:xfrm>
            <a:off x="838200" y="1382339"/>
            <a:ext cx="10515600" cy="5269314"/>
          </a:xfrm>
        </p:spPr>
        <p:txBody>
          <a:bodyPr>
            <a:noAutofit/>
          </a:bodyPr>
          <a:lstStyle/>
          <a:p>
            <a:pPr marL="0" indent="0">
              <a:buNone/>
            </a:pPr>
            <a:r>
              <a:rPr lang="en-US" sz="2600" dirty="0">
                <a:solidFill>
                  <a:srgbClr val="002060"/>
                </a:solidFill>
              </a:rPr>
              <a:t>&gt; (</a:t>
            </a:r>
            <a:r>
              <a:rPr lang="en-US" sz="2600" dirty="0" err="1">
                <a:solidFill>
                  <a:srgbClr val="002060"/>
                </a:solidFill>
              </a:rPr>
              <a:t>boot_splits</a:t>
            </a:r>
            <a:r>
              <a:rPr lang="en-US" sz="2600" dirty="0">
                <a:solidFill>
                  <a:srgbClr val="002060"/>
                </a:solidFill>
              </a:rPr>
              <a:t> &lt;- bootstraps(</a:t>
            </a:r>
            <a:r>
              <a:rPr lang="en-US" sz="2600" dirty="0" err="1">
                <a:solidFill>
                  <a:srgbClr val="002060"/>
                </a:solidFill>
              </a:rPr>
              <a:t>math_train</a:t>
            </a:r>
            <a:r>
              <a:rPr lang="en-US" sz="2600" dirty="0">
                <a:solidFill>
                  <a:srgbClr val="002060"/>
                </a:solidFill>
              </a:rPr>
              <a:t>))</a:t>
            </a:r>
          </a:p>
          <a:p>
            <a:pPr marL="0" indent="0">
              <a:buNone/>
            </a:pPr>
            <a:endParaRPr lang="en-US" sz="2600" dirty="0">
              <a:solidFill>
                <a:srgbClr val="002060"/>
              </a:solidFill>
            </a:endParaRP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Bootstrap sampling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A </a:t>
            </a:r>
            <a:r>
              <a:rPr lang="en-US" sz="2000" dirty="0" err="1">
                <a:highlight>
                  <a:srgbClr val="C0C0C0"/>
                </a:highlight>
                <a:latin typeface="Courier New" panose="02070309020205020404" pitchFamily="49" charset="0"/>
                <a:cs typeface="Courier New" panose="02070309020205020404" pitchFamily="49" charset="0"/>
              </a:rPr>
              <a:t>tibble</a:t>
            </a:r>
            <a:r>
              <a:rPr lang="en-US" sz="20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&lt;list&gt;                 &lt;</a:t>
            </a:r>
            <a:r>
              <a:rPr lang="en-US" sz="2000" dirty="0" err="1">
                <a:highlight>
                  <a:srgbClr val="C0C0C0"/>
                </a:highlight>
                <a:latin typeface="Courier New" panose="02070309020205020404" pitchFamily="49" charset="0"/>
                <a:cs typeface="Courier New" panose="02070309020205020404" pitchFamily="49" charset="0"/>
              </a:rPr>
              <a:t>chr</a:t>
            </a:r>
            <a:r>
              <a:rPr lang="en-US" sz="20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1 &lt;split [142.1K/52.1K]&gt; Bootstrap01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2 &lt;split [142.1K/52.2K]&gt; Bootstrap02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3 &lt;split [142.1K/52.2K]&gt; Bootstrap03</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4 &lt;split [142.1K/52.4K]&gt; Bootstrap04</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5 &lt;split [142.1K/52.3K]&gt; Bootstrap05</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6 &lt;split [142.1K/52.2K]&gt; Bootstrap06</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7 &lt;split [142.1K/52.2K]&gt; Bootstrap07</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8 &lt;split [142.1K/52.5K]&gt; Bootstrap08</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9 &lt;split [142.1K/52.3K]&gt; Bootstrap09</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10 &lt;split [142.1K/52.4K]&gt; Bootstrap10</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 with 15 more rows</a:t>
            </a:r>
          </a:p>
        </p:txBody>
      </p:sp>
      <p:sp>
        <p:nvSpPr>
          <p:cNvPr id="4" name="Slide Number Placeholder 3">
            <a:extLst>
              <a:ext uri="{FF2B5EF4-FFF2-40B4-BE49-F238E27FC236}">
                <a16:creationId xmlns:a16="http://schemas.microsoft.com/office/drawing/2014/main" id="{E6F81390-2C31-40DD-8395-E64F4D607F7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57</a:t>
            </a:fld>
            <a:endParaRPr lang="en-US">
              <a:solidFill>
                <a:prstClr val="black">
                  <a:tint val="75000"/>
                </a:prstClr>
              </a:solidFill>
            </a:endParaRPr>
          </a:p>
        </p:txBody>
      </p:sp>
      <p:sp>
        <p:nvSpPr>
          <p:cNvPr id="7" name="Title 1">
            <a:extLst>
              <a:ext uri="{FF2B5EF4-FFF2-40B4-BE49-F238E27FC236}">
                <a16:creationId xmlns:a16="http://schemas.microsoft.com/office/drawing/2014/main" id="{168A599D-825E-4FDF-B04E-F8C8ECF588CC}"/>
              </a:ext>
            </a:extLst>
          </p:cNvPr>
          <p:cNvSpPr>
            <a:spLocks noGrp="1"/>
          </p:cNvSpPr>
          <p:nvPr>
            <p:ph type="title"/>
          </p:nvPr>
        </p:nvSpPr>
        <p:spPr>
          <a:xfrm>
            <a:off x="838200" y="56776"/>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8" name="Picture 7">
            <a:extLst>
              <a:ext uri="{FF2B5EF4-FFF2-40B4-BE49-F238E27FC236}">
                <a16:creationId xmlns:a16="http://schemas.microsoft.com/office/drawing/2014/main" id="{D652E07E-0900-4ACC-8D1C-E6A3BDB0101B}"/>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121432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&lt;142070/52088/142070&gt;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[[12]]</a:t>
            </a:r>
          </a:p>
          <a:p>
            <a:pPr marL="0" indent="0">
              <a:buNone/>
            </a:pPr>
            <a:r>
              <a:rPr lang="en-US" dirty="0">
                <a:highlight>
                  <a:srgbClr val="C0C0C0"/>
                </a:highlight>
                <a:latin typeface="Courier New" panose="02070309020205020404" pitchFamily="49" charset="0"/>
                <a:cs typeface="Courier New" panose="02070309020205020404" pitchFamily="49" charset="0"/>
              </a:rPr>
              <a:t>&lt;142070/52447/142070&gt;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[[25]]</a:t>
            </a:r>
          </a:p>
          <a:p>
            <a:pPr marL="0" indent="0">
              <a:buNone/>
            </a:pPr>
            <a:r>
              <a:rPr lang="en-US" dirty="0">
                <a:highlight>
                  <a:srgbClr val="C0C0C0"/>
                </a:highlight>
                <a:latin typeface="Courier New" panose="02070309020205020404" pitchFamily="49" charset="0"/>
                <a:cs typeface="Courier New" panose="02070309020205020404" pitchFamily="49" charset="0"/>
              </a:rPr>
              <a:t>&lt;142070/52149/142070&gt;</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58</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Oval 1">
            <a:extLst>
              <a:ext uri="{FF2B5EF4-FFF2-40B4-BE49-F238E27FC236}">
                <a16:creationId xmlns:a16="http://schemas.microsoft.com/office/drawing/2014/main" id="{B6C6160C-2F7E-4374-B21D-36C90362D1E7}"/>
              </a:ext>
            </a:extLst>
          </p:cNvPr>
          <p:cNvSpPr/>
          <p:nvPr/>
        </p:nvSpPr>
        <p:spPr>
          <a:xfrm>
            <a:off x="1071563" y="3550444"/>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944B06-0803-44A6-9748-8EB6263C0774}"/>
              </a:ext>
            </a:extLst>
          </p:cNvPr>
          <p:cNvSpPr/>
          <p:nvPr/>
        </p:nvSpPr>
        <p:spPr>
          <a:xfrm>
            <a:off x="3631883" y="3550443"/>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2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325-7A47-441C-A1C8-525315F3C7B5}"/>
              </a:ext>
            </a:extLst>
          </p:cNvPr>
          <p:cNvSpPr>
            <a:spLocks noGrp="1"/>
          </p:cNvSpPr>
          <p:nvPr>
            <p:ph type="title"/>
          </p:nvPr>
        </p:nvSpPr>
        <p:spPr/>
        <p:txBody>
          <a:bodyPr/>
          <a:lstStyle/>
          <a:p>
            <a:r>
              <a:rPr lang="en-US" dirty="0"/>
              <a:t>Leave-one-out (LOO) cross-validation</a:t>
            </a:r>
          </a:p>
        </p:txBody>
      </p:sp>
      <p:sp>
        <p:nvSpPr>
          <p:cNvPr id="3" name="Content Placeholder 2">
            <a:extLst>
              <a:ext uri="{FF2B5EF4-FFF2-40B4-BE49-F238E27FC236}">
                <a16:creationId xmlns:a16="http://schemas.microsoft.com/office/drawing/2014/main" id="{2DE1197D-3CA8-48FD-BE34-BA1D3D98640F}"/>
              </a:ext>
            </a:extLst>
          </p:cNvPr>
          <p:cNvSpPr>
            <a:spLocks noGrp="1"/>
          </p:cNvSpPr>
          <p:nvPr>
            <p:ph idx="1"/>
          </p:nvPr>
        </p:nvSpPr>
        <p:spPr/>
        <p:txBody>
          <a:bodyPr/>
          <a:lstStyle/>
          <a:p>
            <a:r>
              <a:rPr lang="en-US" dirty="0"/>
              <a:t>Uses one data point in the original set as the assessment data and all other data points as the analysis set</a:t>
            </a:r>
          </a:p>
          <a:p>
            <a:r>
              <a:rPr lang="en-US" dirty="0"/>
              <a:t>A LOO resampling set has as many resamples as rows in the original data set</a:t>
            </a:r>
          </a:p>
          <a:p>
            <a:pPr marL="0" indent="0">
              <a:buNone/>
            </a:pPr>
            <a:endParaRPr lang="en-US" dirty="0"/>
          </a:p>
        </p:txBody>
      </p:sp>
      <p:sp>
        <p:nvSpPr>
          <p:cNvPr id="4" name="Slide Number Placeholder 3">
            <a:extLst>
              <a:ext uri="{FF2B5EF4-FFF2-40B4-BE49-F238E27FC236}">
                <a16:creationId xmlns:a16="http://schemas.microsoft.com/office/drawing/2014/main" id="{600BC737-BA2A-4E9B-A9FC-A1F4ADC39F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64352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468-8995-4804-A308-32F6583ACD66}"/>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83B9D1E9-B6BA-4745-92F4-940A34C7F545}"/>
              </a:ext>
            </a:extLst>
          </p:cNvPr>
          <p:cNvSpPr>
            <a:spLocks noGrp="1"/>
          </p:cNvSpPr>
          <p:nvPr>
            <p:ph idx="1"/>
          </p:nvPr>
        </p:nvSpPr>
        <p:spPr/>
        <p:txBody>
          <a:bodyPr/>
          <a:lstStyle/>
          <a:p>
            <a:r>
              <a:rPr lang="en-US" dirty="0"/>
              <a:t>The variability of a model prediction for a given data point</a:t>
            </a:r>
          </a:p>
          <a:p>
            <a:pPr lvl="1"/>
            <a:r>
              <a:rPr lang="en-US" dirty="0"/>
              <a:t>A measure of the variability of predictions if we </a:t>
            </a:r>
            <a:r>
              <a:rPr lang="en-US" u="sng" dirty="0"/>
              <a:t>repeat the model multiple times with small differences in the data</a:t>
            </a:r>
            <a:r>
              <a:rPr lang="en-US" dirty="0"/>
              <a:t> </a:t>
            </a:r>
          </a:p>
          <a:p>
            <a:pPr lvl="1"/>
            <a:r>
              <a:rPr lang="en-US" dirty="0"/>
              <a:t>The more the model fits to small differences in data, the higher the variance</a:t>
            </a:r>
          </a:p>
          <a:p>
            <a:r>
              <a:rPr lang="en-US" dirty="0"/>
              <a:t>Highly flexible models are more prone to higher variance</a:t>
            </a:r>
          </a:p>
          <a:p>
            <a:r>
              <a:rPr lang="en-US" dirty="0"/>
              <a:t>Highly flexible models are more prone to overfitting to the (training) data</a:t>
            </a:r>
          </a:p>
          <a:p>
            <a:pPr lvl="1"/>
            <a:r>
              <a:rPr lang="en-US" dirty="0"/>
              <a:t>Results in very good performance measures, BUT</a:t>
            </a:r>
          </a:p>
          <a:p>
            <a:pPr lvl="1"/>
            <a:r>
              <a:rPr lang="en-US" dirty="0"/>
              <a:t>Poor generalizability to  new (unseen) data</a:t>
            </a:r>
          </a:p>
        </p:txBody>
      </p:sp>
      <p:sp>
        <p:nvSpPr>
          <p:cNvPr id="4" name="Slide Number Placeholder 3">
            <a:extLst>
              <a:ext uri="{FF2B5EF4-FFF2-40B4-BE49-F238E27FC236}">
                <a16:creationId xmlns:a16="http://schemas.microsoft.com/office/drawing/2014/main" id="{4087B644-D5DC-448B-9205-EEA308DD3DA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069557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2193925"/>
            <a:ext cx="10515600" cy="4664074"/>
          </a:xfrm>
        </p:spPr>
        <p:txBody>
          <a:bodyPr>
            <a:normAutofit fontScale="55000" lnSpcReduction="20000"/>
          </a:bodyPr>
          <a:lstStyle/>
          <a:p>
            <a:pPr marL="0" indent="0">
              <a:buNone/>
            </a:pPr>
            <a:r>
              <a:rPr lang="en-US" sz="4400" dirty="0">
                <a:latin typeface="Courier New" panose="02070309020205020404" pitchFamily="49" charset="0"/>
                <a:cs typeface="Courier New" panose="02070309020205020404" pitchFamily="49" charset="0"/>
              </a:rPr>
              <a:t> &gt; (</a:t>
            </a:r>
            <a:r>
              <a:rPr lang="en-US" sz="4400" dirty="0" err="1">
                <a:latin typeface="Courier New" panose="02070309020205020404" pitchFamily="49" charset="0"/>
                <a:cs typeface="Courier New" panose="02070309020205020404" pitchFamily="49" charset="0"/>
              </a:rPr>
              <a:t>loo_splits</a:t>
            </a:r>
            <a:r>
              <a:rPr lang="en-US" sz="4400" dirty="0">
                <a:latin typeface="Courier New" panose="02070309020205020404" pitchFamily="49" charset="0"/>
                <a:cs typeface="Courier New" panose="02070309020205020404" pitchFamily="49" charset="0"/>
              </a:rPr>
              <a:t> &lt;- </a:t>
            </a:r>
            <a:r>
              <a:rPr lang="en-US" sz="4400" dirty="0" err="1">
                <a:latin typeface="Courier New" panose="02070309020205020404" pitchFamily="49" charset="0"/>
                <a:cs typeface="Courier New" panose="02070309020205020404" pitchFamily="49" charset="0"/>
              </a:rPr>
              <a:t>loo_cv</a:t>
            </a:r>
            <a:r>
              <a:rPr lang="en-US" sz="4400" dirty="0">
                <a:latin typeface="Courier New" panose="02070309020205020404" pitchFamily="49" charset="0"/>
                <a:cs typeface="Courier New" panose="02070309020205020404" pitchFamily="49" charset="0"/>
              </a:rPr>
              <a:t>(</a:t>
            </a:r>
            <a:r>
              <a:rPr lang="en-US" sz="4400" dirty="0" err="1">
                <a:solidFill>
                  <a:srgbClr val="00B0F0"/>
                </a:solidFill>
                <a:latin typeface="Courier New" panose="02070309020205020404" pitchFamily="49" charset="0"/>
                <a:cs typeface="Courier New" panose="02070309020205020404" pitchFamily="49" charset="0"/>
              </a:rPr>
              <a:t>sample_n</a:t>
            </a:r>
            <a:r>
              <a:rPr lang="en-US" sz="4400" dirty="0">
                <a:solidFill>
                  <a:srgbClr val="002060"/>
                </a:solidFill>
                <a:latin typeface="Courier New" panose="02070309020205020404" pitchFamily="49" charset="0"/>
                <a:cs typeface="Courier New" panose="02070309020205020404" pitchFamily="49" charset="0"/>
              </a:rPr>
              <a:t>(</a:t>
            </a:r>
            <a:r>
              <a:rPr lang="en-US" sz="4400" dirty="0" err="1">
                <a:latin typeface="Courier New" panose="02070309020205020404" pitchFamily="49" charset="0"/>
                <a:cs typeface="Courier New" panose="02070309020205020404" pitchFamily="49" charset="0"/>
              </a:rPr>
              <a:t>math_train</a:t>
            </a:r>
            <a:r>
              <a:rPr lang="en-US" sz="4400" dirty="0">
                <a:latin typeface="Courier New" panose="02070309020205020404" pitchFamily="49" charset="0"/>
                <a:cs typeface="Courier New" panose="02070309020205020404" pitchFamily="49" charset="0"/>
              </a:rPr>
              <a:t>,</a:t>
            </a:r>
            <a:r>
              <a:rPr lang="en-US" sz="4400" dirty="0">
                <a:solidFill>
                  <a:srgbClr val="002060"/>
                </a:solidFill>
                <a:latin typeface="Courier New" panose="02070309020205020404" pitchFamily="49" charset="0"/>
                <a:cs typeface="Courier New" panose="02070309020205020404" pitchFamily="49" charset="0"/>
              </a:rPr>
              <a:t> </a:t>
            </a:r>
            <a:r>
              <a:rPr lang="en-US" sz="4400" dirty="0">
                <a:solidFill>
                  <a:srgbClr val="00B0F0"/>
                </a:solidFill>
                <a:latin typeface="Courier New" panose="02070309020205020404" pitchFamily="49" charset="0"/>
                <a:cs typeface="Courier New" panose="02070309020205020404" pitchFamily="49" charset="0"/>
              </a:rPr>
              <a:t>10000</a:t>
            </a:r>
            <a:r>
              <a:rPr lang="en-US" sz="4400" dirty="0">
                <a:solidFill>
                  <a:srgbClr val="002060"/>
                </a:solidFill>
                <a:latin typeface="Courier New" panose="02070309020205020404" pitchFamily="49" charset="0"/>
                <a:cs typeface="Courier New" panose="02070309020205020404" pitchFamily="49" charset="0"/>
              </a:rPr>
              <a:t>)</a:t>
            </a:r>
            <a:r>
              <a:rPr lang="en-US" sz="4400" dirty="0">
                <a:latin typeface="Courier New" panose="02070309020205020404" pitchFamily="49" charset="0"/>
                <a:cs typeface="Courier New" panose="02070309020205020404" pitchFamily="49" charset="0"/>
              </a:rPr>
              <a:t>))</a:t>
            </a:r>
          </a:p>
          <a:p>
            <a:pPr marL="0" indent="0">
              <a:spcBef>
                <a:spcPts val="0"/>
              </a:spcBef>
              <a:buNone/>
            </a:pPr>
            <a:endParaRPr lang="en-US" sz="4700" dirty="0">
              <a:highlight>
                <a:srgbClr val="C0C0C0"/>
              </a:highlight>
            </a:endParaRP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Leave-one-out cross-validation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A </a:t>
            </a:r>
            <a:r>
              <a:rPr lang="en-US" sz="3800" dirty="0" err="1">
                <a:highlight>
                  <a:srgbClr val="C0C0C0"/>
                </a:highlight>
                <a:latin typeface="Courier New" panose="02070309020205020404" pitchFamily="49" charset="0"/>
                <a:cs typeface="Courier New" panose="02070309020205020404" pitchFamily="49" charset="0"/>
              </a:rPr>
              <a:t>tibble</a:t>
            </a:r>
            <a:r>
              <a:rPr lang="en-US" sz="3800" dirty="0">
                <a:highlight>
                  <a:srgbClr val="C0C0C0"/>
                </a:highlight>
                <a:latin typeface="Courier New" panose="02070309020205020404" pitchFamily="49" charset="0"/>
                <a:cs typeface="Courier New" panose="02070309020205020404" pitchFamily="49" charset="0"/>
              </a:rPr>
              <a:t>: 10,000 x 2</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&lt;named list&gt;    &lt;</a:t>
            </a:r>
            <a:r>
              <a:rPr lang="en-US" sz="3800" dirty="0" err="1">
                <a:highlight>
                  <a:srgbClr val="C0C0C0"/>
                </a:highlight>
                <a:latin typeface="Courier New" panose="02070309020205020404" pitchFamily="49" charset="0"/>
                <a:cs typeface="Courier New" panose="02070309020205020404" pitchFamily="49" charset="0"/>
              </a:rPr>
              <a:t>chr</a:t>
            </a:r>
            <a:r>
              <a:rPr lang="en-US" sz="3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1 &lt;split [10K/1]&gt; Resample1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2 &lt;split [10K/1]&gt; Resample2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3 &lt;split [10K/1]&gt; Resample3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4 &lt;split [10K/1]&gt; Resample4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5 &lt;split [10K/1]&gt; Resample5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6 &lt;split [10K/1]&gt; Resample6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7 &lt;split [10K/1]&gt; Resample7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8 &lt;split [10K/1]&gt; Resample8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9 &lt;split [10K/1]&gt; Resample9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10 &lt;split [10K/1]&gt; Resample10</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 with 9,990 more rows</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60</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err="1">
                <a:latin typeface="Courier New" panose="02070309020205020404" pitchFamily="49" charset="0"/>
                <a:cs typeface="Courier New" panose="02070309020205020404" pitchFamily="49" charset="0"/>
              </a:rPr>
              <a:t>loo_cv</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Rectangle 1">
            <a:extLst>
              <a:ext uri="{FF2B5EF4-FFF2-40B4-BE49-F238E27FC236}">
                <a16:creationId xmlns:a16="http://schemas.microsoft.com/office/drawing/2014/main" id="{A0DF22AD-A3BC-4156-A3C0-5310F515593A}"/>
              </a:ext>
            </a:extLst>
          </p:cNvPr>
          <p:cNvSpPr/>
          <p:nvPr/>
        </p:nvSpPr>
        <p:spPr>
          <a:xfrm>
            <a:off x="2788695" y="2936922"/>
            <a:ext cx="1063113" cy="291799"/>
          </a:xfrm>
          <a:prstGeom prst="rect">
            <a:avLst/>
          </a:prstGeom>
          <a:solidFill>
            <a:srgbClr val="0070C0">
              <a:alpha val="2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84058-3459-47A5-B4F8-AE2A929BBC5C}"/>
              </a:ext>
            </a:extLst>
          </p:cNvPr>
          <p:cNvSpPr txBox="1"/>
          <p:nvPr/>
        </p:nvSpPr>
        <p:spPr>
          <a:xfrm>
            <a:off x="6325361" y="2909777"/>
            <a:ext cx="5420893" cy="2677656"/>
          </a:xfrm>
          <a:prstGeom prst="rect">
            <a:avLst/>
          </a:prstGeom>
          <a:noFill/>
        </p:spPr>
        <p:txBody>
          <a:bodyPr wrap="square" rtlCol="0">
            <a:spAutoFit/>
          </a:bodyPr>
          <a:lstStyle/>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[[12]]</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[[101]]</a:t>
            </a:r>
          </a:p>
          <a:p>
            <a:r>
              <a:rPr lang="en-US" sz="2100" dirty="0">
                <a:highlight>
                  <a:srgbClr val="C0C0C0"/>
                </a:highlight>
                <a:latin typeface="Courier New" panose="02070309020205020404" pitchFamily="49" charset="0"/>
                <a:cs typeface="Courier New" panose="02070309020205020404" pitchFamily="49" charset="0"/>
              </a:rPr>
              <a:t>&lt;9999/1/10000&gt;</a:t>
            </a:r>
          </a:p>
        </p:txBody>
      </p:sp>
      <p:pic>
        <p:nvPicPr>
          <p:cNvPr id="8" name="Picture 7">
            <a:extLst>
              <a:ext uri="{FF2B5EF4-FFF2-40B4-BE49-F238E27FC236}">
                <a16:creationId xmlns:a16="http://schemas.microsoft.com/office/drawing/2014/main" id="{49E29395-F071-4416-9353-32350A05EE4C}"/>
              </a:ext>
            </a:extLst>
          </p:cNvPr>
          <p:cNvPicPr>
            <a:picLocks noChangeAspect="1"/>
          </p:cNvPicPr>
          <p:nvPr/>
        </p:nvPicPr>
        <p:blipFill>
          <a:blip r:embed="rId3"/>
          <a:stretch>
            <a:fillRect/>
          </a:stretch>
        </p:blipFill>
        <p:spPr>
          <a:xfrm>
            <a:off x="976746" y="1485424"/>
            <a:ext cx="2403565" cy="548640"/>
          </a:xfrm>
          <a:prstGeom prst="rect">
            <a:avLst/>
          </a:prstGeom>
        </p:spPr>
      </p:pic>
    </p:spTree>
    <p:extLst>
      <p:ext uri="{BB962C8B-B14F-4D97-AF65-F5344CB8AC3E}">
        <p14:creationId xmlns:p14="http://schemas.microsoft.com/office/powerpoint/2010/main" val="90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97EB-AAFE-4CB6-AA7A-B99916BD93AD}"/>
              </a:ext>
            </a:extLst>
          </p:cNvPr>
          <p:cNvSpPr>
            <a:spLocks noGrp="1"/>
          </p:cNvSpPr>
          <p:nvPr>
            <p:ph type="title"/>
          </p:nvPr>
        </p:nvSpPr>
        <p:spPr/>
        <p:txBody>
          <a:bodyPr/>
          <a:lstStyle/>
          <a:p>
            <a:r>
              <a:rPr lang="en-US" dirty="0"/>
              <a:t>Quick summary</a:t>
            </a:r>
          </a:p>
        </p:txBody>
      </p:sp>
      <p:sp>
        <p:nvSpPr>
          <p:cNvPr id="3" name="Content Placeholder 2">
            <a:extLst>
              <a:ext uri="{FF2B5EF4-FFF2-40B4-BE49-F238E27FC236}">
                <a16:creationId xmlns:a16="http://schemas.microsoft.com/office/drawing/2014/main" id="{4C9C036B-E647-43B1-B9A8-453ECDDE55CB}"/>
              </a:ext>
            </a:extLst>
          </p:cNvPr>
          <p:cNvSpPr>
            <a:spLocks noGrp="1"/>
          </p:cNvSpPr>
          <p:nvPr>
            <p:ph idx="1"/>
          </p:nvPr>
        </p:nvSpPr>
        <p:spPr/>
        <p:txBody>
          <a:bodyPr/>
          <a:lstStyle/>
          <a:p>
            <a:r>
              <a:rPr lang="en-US" dirty="0"/>
              <a:t>High variance models are more prone to overfitting, and resampling is critical to reduce this risk </a:t>
            </a:r>
          </a:p>
          <a:p>
            <a:r>
              <a:rPr lang="en-US" dirty="0"/>
              <a:t>Many models that are capable of achieving good generalization performance have lots of </a:t>
            </a:r>
            <a:r>
              <a:rPr lang="en-US" i="1" dirty="0"/>
              <a:t>hyperparameters</a:t>
            </a:r>
            <a:r>
              <a:rPr lang="en-US" dirty="0"/>
              <a:t> that control the level of model complexity (i.e., the tradeoff between bias and variance)</a:t>
            </a:r>
          </a:p>
          <a:p>
            <a:r>
              <a:rPr lang="en-US" dirty="0"/>
              <a:t>We’ll be talking more about this in the coming weeks</a:t>
            </a:r>
          </a:p>
          <a:p>
            <a:endParaRPr lang="en-US" dirty="0"/>
          </a:p>
          <a:p>
            <a:endParaRPr lang="en-US" dirty="0"/>
          </a:p>
        </p:txBody>
      </p:sp>
      <p:sp>
        <p:nvSpPr>
          <p:cNvPr id="4" name="Slide Number Placeholder 3">
            <a:extLst>
              <a:ext uri="{FF2B5EF4-FFF2-40B4-BE49-F238E27FC236}">
                <a16:creationId xmlns:a16="http://schemas.microsoft.com/office/drawing/2014/main" id="{03276AD8-55C9-47EE-8D80-E74DF9C7D02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6515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Lab 1</a:t>
            </a:r>
          </a:p>
          <a:p>
            <a:r>
              <a:rPr lang="en-US" dirty="0"/>
              <a:t>Readings</a:t>
            </a:r>
          </a:p>
          <a:p>
            <a:endParaRPr lang="en-US" dirty="0"/>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1310684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Lab 1</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177463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Root Mean Square Error (RMSE)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RMSE</m:t>
                      </m:r>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e>
                      </m:rad>
                    </m:oMath>
                  </m:oMathPara>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a:t>
            </a:fld>
            <a:endParaRPr lang="en-US">
              <a:solidFill>
                <a:prstClr val="black">
                  <a:tint val="75000"/>
                </a:prstClr>
              </a:solidFill>
            </a:endParaRPr>
          </a:p>
        </p:txBody>
      </p:sp>
      <p:sp>
        <p:nvSpPr>
          <p:cNvPr id="5" name="TextBox 4">
            <a:extLst>
              <a:ext uri="{FF2B5EF4-FFF2-40B4-BE49-F238E27FC236}">
                <a16:creationId xmlns:a16="http://schemas.microsoft.com/office/drawing/2014/main" id="{0E003819-10C3-4BD5-83D4-D98B71C27FE9}"/>
              </a:ext>
            </a:extLst>
          </p:cNvPr>
          <p:cNvSpPr txBox="1"/>
          <p:nvPr/>
        </p:nvSpPr>
        <p:spPr>
          <a:xfrm>
            <a:off x="6012091" y="4160939"/>
            <a:ext cx="1115736" cy="369332"/>
          </a:xfrm>
          <a:prstGeom prst="rect">
            <a:avLst/>
          </a:prstGeom>
          <a:noFill/>
        </p:spPr>
        <p:txBody>
          <a:bodyPr wrap="square" rtlCol="0">
            <a:spAutoFit/>
          </a:bodyPr>
          <a:lstStyle/>
          <a:p>
            <a:r>
              <a:rPr lang="en-US" dirty="0"/>
              <a:t>outcome</a:t>
            </a:r>
          </a:p>
        </p:txBody>
      </p:sp>
      <p:sp>
        <p:nvSpPr>
          <p:cNvPr id="6" name="TextBox 5">
            <a:extLst>
              <a:ext uri="{FF2B5EF4-FFF2-40B4-BE49-F238E27FC236}">
                <a16:creationId xmlns:a16="http://schemas.microsoft.com/office/drawing/2014/main" id="{1021C2C7-D897-4271-A753-DDD8CC628855}"/>
              </a:ext>
            </a:extLst>
          </p:cNvPr>
          <p:cNvSpPr txBox="1"/>
          <p:nvPr/>
        </p:nvSpPr>
        <p:spPr>
          <a:xfrm>
            <a:off x="7741621" y="3700943"/>
            <a:ext cx="1115736" cy="646331"/>
          </a:xfrm>
          <a:prstGeom prst="rect">
            <a:avLst/>
          </a:prstGeom>
          <a:noFill/>
        </p:spPr>
        <p:txBody>
          <a:bodyPr wrap="square" rtlCol="0">
            <a:spAutoFit/>
          </a:bodyPr>
          <a:lstStyle/>
          <a:p>
            <a:r>
              <a:rPr lang="en-US" dirty="0"/>
              <a:t>predicted outcome</a:t>
            </a:r>
          </a:p>
        </p:txBody>
      </p:sp>
      <p:cxnSp>
        <p:nvCxnSpPr>
          <p:cNvPr id="8" name="Straight Arrow Connector 7">
            <a:extLst>
              <a:ext uri="{FF2B5EF4-FFF2-40B4-BE49-F238E27FC236}">
                <a16:creationId xmlns:a16="http://schemas.microsoft.com/office/drawing/2014/main" id="{FCFDDBA1-D989-458C-B119-66AA41D33416}"/>
              </a:ext>
            </a:extLst>
          </p:cNvPr>
          <p:cNvCxnSpPr>
            <a:endCxn id="5" idx="0"/>
          </p:cNvCxnSpPr>
          <p:nvPr/>
        </p:nvCxnSpPr>
        <p:spPr>
          <a:xfrm flipH="1">
            <a:off x="6569959" y="2860646"/>
            <a:ext cx="269845" cy="1300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D9DB56-5695-47F9-8694-83172B8FEDB9}"/>
              </a:ext>
            </a:extLst>
          </p:cNvPr>
          <p:cNvCxnSpPr>
            <a:cxnSpLocks/>
          </p:cNvCxnSpPr>
          <p:nvPr/>
        </p:nvCxnSpPr>
        <p:spPr>
          <a:xfrm>
            <a:off x="7538888" y="2860646"/>
            <a:ext cx="629173" cy="84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2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Mean Square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a:xfrm>
                <a:off x="972424" y="2005012"/>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r>
                            <a:rPr lang="en-US" i="1">
                              <a:latin typeface="Cambria Math" panose="02040503050406030204" pitchFamily="18" charset="0"/>
                            </a:rPr>
                            <m:t> </m:t>
                          </m:r>
                        </m:e>
                      </m:nary>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𝐸𝑠𝑡𝑖𝑚𝑎𝑡𝑒𝑑</m:t>
                      </m:r>
                      <m:r>
                        <a:rPr lang="en-US" b="0" i="1" smtClean="0">
                          <a:latin typeface="Cambria Math" panose="02040503050406030204" pitchFamily="18" charset="0"/>
                        </a:rPr>
                        <m:t> </m:t>
                      </m:r>
                      <m:r>
                        <a:rPr lang="en-US" b="0" i="1" smtClean="0">
                          <a:latin typeface="Cambria Math" panose="02040503050406030204" pitchFamily="18" charset="0"/>
                        </a:rPr>
                        <m:t>𝑀𝑆𝐸</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𝐵𝑖𝑎𝑠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xfrm>
                <a:off x="972424" y="2005012"/>
                <a:ext cx="10515600" cy="4351338"/>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8</a:t>
            </a:fld>
            <a:endParaRPr lang="en-US">
              <a:solidFill>
                <a:prstClr val="black">
                  <a:tint val="75000"/>
                </a:prstClr>
              </a:solidFill>
            </a:endParaRPr>
          </a:p>
        </p:txBody>
      </p:sp>
      <p:sp>
        <p:nvSpPr>
          <p:cNvPr id="5" name="TextBox 4">
            <a:extLst>
              <a:ext uri="{FF2B5EF4-FFF2-40B4-BE49-F238E27FC236}">
                <a16:creationId xmlns:a16="http://schemas.microsoft.com/office/drawing/2014/main" id="{B9657E8F-30C4-4624-A01C-65901E0D5622}"/>
              </a:ext>
            </a:extLst>
          </p:cNvPr>
          <p:cNvSpPr txBox="1"/>
          <p:nvPr/>
        </p:nvSpPr>
        <p:spPr>
          <a:xfrm>
            <a:off x="3414713" y="4660715"/>
            <a:ext cx="2979263" cy="923330"/>
          </a:xfrm>
          <a:prstGeom prst="rect">
            <a:avLst/>
          </a:prstGeom>
          <a:noFill/>
        </p:spPr>
        <p:txBody>
          <a:bodyPr wrap="square" rtlCol="0">
            <a:spAutoFit/>
          </a:bodyPr>
          <a:lstStyle/>
          <a:p>
            <a:r>
              <a:rPr lang="en-US" dirty="0"/>
              <a:t>variance of residuals</a:t>
            </a:r>
          </a:p>
          <a:p>
            <a:r>
              <a:rPr lang="en-US" dirty="0"/>
              <a:t>this is the “noise” in the data</a:t>
            </a:r>
          </a:p>
          <a:p>
            <a:r>
              <a:rPr lang="en-US" dirty="0"/>
              <a:t>(unaffected by modeling)</a:t>
            </a:r>
          </a:p>
        </p:txBody>
      </p:sp>
      <p:cxnSp>
        <p:nvCxnSpPr>
          <p:cNvPr id="6" name="Straight Arrow Connector 5">
            <a:extLst>
              <a:ext uri="{FF2B5EF4-FFF2-40B4-BE49-F238E27FC236}">
                <a16:creationId xmlns:a16="http://schemas.microsoft.com/office/drawing/2014/main" id="{2CAA2DF7-35BA-4374-ABA2-8F9FBD7F8DC5}"/>
              </a:ext>
            </a:extLst>
          </p:cNvPr>
          <p:cNvCxnSpPr>
            <a:cxnSpLocks/>
          </p:cNvCxnSpPr>
          <p:nvPr/>
        </p:nvCxnSpPr>
        <p:spPr>
          <a:xfrm flipH="1">
            <a:off x="4688005" y="3959291"/>
            <a:ext cx="111459" cy="57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5C4A-7F30-4962-947A-5AE4540EE0F2}"/>
              </a:ext>
            </a:extLst>
          </p:cNvPr>
          <p:cNvSpPr>
            <a:spLocks noGrp="1"/>
          </p:cNvSpPr>
          <p:nvPr>
            <p:ph type="title"/>
          </p:nvPr>
        </p:nvSpPr>
        <p:spPr/>
        <p:txBody>
          <a:bodyPr/>
          <a:lstStyle/>
          <a:p>
            <a:r>
              <a:rPr lang="en-US" dirty="0"/>
              <a:t>One way to look at it</a:t>
            </a:r>
          </a:p>
        </p:txBody>
      </p:sp>
      <p:sp>
        <p:nvSpPr>
          <p:cNvPr id="3" name="Slide Number Placeholder 2">
            <a:extLst>
              <a:ext uri="{FF2B5EF4-FFF2-40B4-BE49-F238E27FC236}">
                <a16:creationId xmlns:a16="http://schemas.microsoft.com/office/drawing/2014/main" id="{062927A6-018D-469F-B5D1-DF8884949D7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9</a:t>
            </a:fld>
            <a:endParaRPr lang="en-US">
              <a:solidFill>
                <a:prstClr val="black">
                  <a:tint val="75000"/>
                </a:prstClr>
              </a:solidFill>
            </a:endParaRPr>
          </a:p>
        </p:txBody>
      </p:sp>
      <p:pic>
        <p:nvPicPr>
          <p:cNvPr id="4" name="Picture 3">
            <a:extLst>
              <a:ext uri="{FF2B5EF4-FFF2-40B4-BE49-F238E27FC236}">
                <a16:creationId xmlns:a16="http://schemas.microsoft.com/office/drawing/2014/main" id="{C6F7DAA6-7794-483A-BDF4-BD5EBDC8562F}"/>
              </a:ext>
            </a:extLst>
          </p:cNvPr>
          <p:cNvPicPr>
            <a:picLocks noChangeAspect="1"/>
          </p:cNvPicPr>
          <p:nvPr/>
        </p:nvPicPr>
        <p:blipFill>
          <a:blip r:embed="rId2"/>
          <a:stretch>
            <a:fillRect/>
          </a:stretch>
        </p:blipFill>
        <p:spPr>
          <a:xfrm>
            <a:off x="3754561" y="1690688"/>
            <a:ext cx="4682877" cy="5167312"/>
          </a:xfrm>
          <a:prstGeom prst="rect">
            <a:avLst/>
          </a:prstGeom>
        </p:spPr>
      </p:pic>
    </p:spTree>
    <p:extLst>
      <p:ext uri="{BB962C8B-B14F-4D97-AF65-F5344CB8AC3E}">
        <p14:creationId xmlns:p14="http://schemas.microsoft.com/office/powerpoint/2010/main" val="21553402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29122</TotalTime>
  <Words>4391</Words>
  <Application>Microsoft Macintosh PowerPoint</Application>
  <PresentationFormat>Widescreen</PresentationFormat>
  <Paragraphs>763</Paragraphs>
  <Slides>63</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63</vt:i4>
      </vt:variant>
    </vt:vector>
  </HeadingPairs>
  <TitlesOfParts>
    <vt:vector size="70" baseType="lpstr">
      <vt:lpstr>Arial</vt:lpstr>
      <vt:lpstr>Calibri</vt:lpstr>
      <vt:lpstr>Calibri Light</vt:lpstr>
      <vt:lpstr>Cambria Math</vt:lpstr>
      <vt:lpstr>Courier New</vt:lpstr>
      <vt:lpstr>1_Office Theme</vt:lpstr>
      <vt:lpstr>2_Office Theme</vt:lpstr>
      <vt:lpstr>Bias-variance Tradeoff</vt:lpstr>
      <vt:lpstr>Agenda</vt:lpstr>
      <vt:lpstr>Bias Variance Trade-off</vt:lpstr>
      <vt:lpstr>Bias Variance Trade-off</vt:lpstr>
      <vt:lpstr>Bias </vt:lpstr>
      <vt:lpstr>Variance</vt:lpstr>
      <vt:lpstr>Root Mean Square Error (RMSE)</vt:lpstr>
      <vt:lpstr>Mean Square Error (MSE)</vt:lpstr>
      <vt:lpstr>One way to look at it</vt:lpstr>
      <vt:lpstr>PowerPoint Presentation</vt:lpstr>
      <vt:lpstr>PowerPoint Presentation</vt:lpstr>
      <vt:lpstr>Properties of selected models</vt:lpstr>
      <vt:lpstr>Bias Variance Trade-off</vt:lpstr>
      <vt:lpstr>PowerPoint Presentation</vt:lpstr>
      <vt:lpstr>PowerPoint Presentation</vt:lpstr>
      <vt:lpstr>Data Splitting</vt:lpstr>
      <vt:lpstr>Data Splitting</vt:lpstr>
      <vt:lpstr>Data splitting</vt:lpstr>
      <vt:lpstr>PowerPoint Presentation</vt:lpstr>
      <vt:lpstr>{rsample}</vt:lpstr>
      <vt:lpstr>initial_split() help documentation</vt:lpstr>
      <vt:lpstr>Let’s take a look at initial_split()</vt:lpstr>
      <vt:lpstr>Additional arguments</vt:lpstr>
      <vt:lpstr>Let’s take a look at prop</vt:lpstr>
      <vt:lpstr>Additional arguments</vt:lpstr>
      <vt:lpstr>Let’s take a look at strata</vt:lpstr>
      <vt:lpstr>Resampling</vt:lpstr>
      <vt:lpstr>We split – now what?</vt:lpstr>
      <vt:lpstr>PowerPoint Presentation</vt:lpstr>
      <vt:lpstr>Resampling</vt:lpstr>
      <vt:lpstr>Resampling</vt:lpstr>
      <vt:lpstr>Resampling</vt:lpstr>
      <vt:lpstr>(Confusing) Terms</vt:lpstr>
      <vt:lpstr>Common Resampling Methods</vt:lpstr>
      <vt:lpstr>k-fold cross-validation (k-fold CV)</vt:lpstr>
      <vt:lpstr>10-fold CV</vt:lpstr>
      <vt:lpstr>k-fold CV</vt:lpstr>
      <vt:lpstr>5-fold CV</vt:lpstr>
      <vt:lpstr>Results </vt:lpstr>
      <vt:lpstr>PowerPoint Presentation</vt:lpstr>
      <vt:lpstr>k-fold CV suggestions</vt:lpstr>
      <vt:lpstr>vfold_cv()</vt:lpstr>
      <vt:lpstr>vfold_cv()</vt:lpstr>
      <vt:lpstr>PowerPoint Presentation</vt:lpstr>
      <vt:lpstr>vfold_cv()</vt:lpstr>
      <vt:lpstr>Monte Carlo Cross-Validation</vt:lpstr>
      <vt:lpstr>10-fold CV</vt:lpstr>
      <vt:lpstr>Monte Carlo CV (10 times)</vt:lpstr>
      <vt:lpstr>mc_cv()</vt:lpstr>
      <vt:lpstr>mc_cv()</vt:lpstr>
      <vt:lpstr>mc_cv()</vt:lpstr>
      <vt:lpstr>bootstrapping</vt:lpstr>
      <vt:lpstr>PowerPoint Presentation</vt:lpstr>
      <vt:lpstr>Results </vt:lpstr>
      <vt:lpstr>Bootstrap notes</vt:lpstr>
      <vt:lpstr>bootstraps()</vt:lpstr>
      <vt:lpstr>bootstraps()</vt:lpstr>
      <vt:lpstr>bootstraps()</vt:lpstr>
      <vt:lpstr>Leave-one-out (LOO) cross-validation</vt:lpstr>
      <vt:lpstr>loo_cv()</vt:lpstr>
      <vt:lpstr>Quick summary</vt:lpstr>
      <vt:lpstr>Next time</vt:lpstr>
      <vt:lpstr>Lab 1</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Documents 2</dc:title>
  <dc:creator>Joseph Nese</dc:creator>
  <cp:lastModifiedBy>Daniel Anderson</cp:lastModifiedBy>
  <cp:revision>105</cp:revision>
  <dcterms:created xsi:type="dcterms:W3CDTF">2020-02-18T20:40:43Z</dcterms:created>
  <dcterms:modified xsi:type="dcterms:W3CDTF">2020-04-03T15:57:19Z</dcterms:modified>
</cp:coreProperties>
</file>