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66" r:id="rId3"/>
    <p:sldId id="271" r:id="rId4"/>
    <p:sldId id="368" r:id="rId5"/>
    <p:sldId id="431" r:id="rId6"/>
    <p:sldId id="372" r:id="rId7"/>
    <p:sldId id="367" r:id="rId8"/>
    <p:sldId id="379" r:id="rId9"/>
    <p:sldId id="376" r:id="rId10"/>
    <p:sldId id="380" r:id="rId11"/>
    <p:sldId id="375" r:id="rId12"/>
    <p:sldId id="374" r:id="rId13"/>
    <p:sldId id="381" r:id="rId14"/>
    <p:sldId id="382" r:id="rId15"/>
    <p:sldId id="383" r:id="rId16"/>
    <p:sldId id="384" r:id="rId17"/>
    <p:sldId id="385" r:id="rId18"/>
    <p:sldId id="388" r:id="rId19"/>
    <p:sldId id="386" r:id="rId20"/>
    <p:sldId id="400" r:id="rId21"/>
    <p:sldId id="401" r:id="rId22"/>
    <p:sldId id="402" r:id="rId23"/>
    <p:sldId id="403" r:id="rId24"/>
    <p:sldId id="390" r:id="rId25"/>
    <p:sldId id="391" r:id="rId26"/>
    <p:sldId id="392" r:id="rId27"/>
    <p:sldId id="393" r:id="rId28"/>
    <p:sldId id="422" r:id="rId29"/>
    <p:sldId id="395" r:id="rId30"/>
    <p:sldId id="396" r:id="rId31"/>
    <p:sldId id="411" r:id="rId32"/>
    <p:sldId id="412" r:id="rId33"/>
    <p:sldId id="413" r:id="rId34"/>
    <p:sldId id="414" r:id="rId35"/>
    <p:sldId id="416" r:id="rId36"/>
    <p:sldId id="417" r:id="rId37"/>
    <p:sldId id="418" r:id="rId38"/>
    <p:sldId id="419" r:id="rId39"/>
    <p:sldId id="433" r:id="rId40"/>
    <p:sldId id="420" r:id="rId41"/>
    <p:sldId id="435" r:id="rId42"/>
    <p:sldId id="424" r:id="rId43"/>
    <p:sldId id="389" r:id="rId44"/>
    <p:sldId id="397" r:id="rId45"/>
    <p:sldId id="432" r:id="rId46"/>
    <p:sldId id="398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25" r:id="rId55"/>
    <p:sldId id="387" r:id="rId56"/>
    <p:sldId id="426" r:id="rId57"/>
    <p:sldId id="427" r:id="rId58"/>
    <p:sldId id="428" r:id="rId59"/>
    <p:sldId id="429" r:id="rId60"/>
    <p:sldId id="434" r:id="rId61"/>
    <p:sldId id="436" r:id="rId62"/>
    <p:sldId id="430" r:id="rId63"/>
    <p:sldId id="370" r:id="rId64"/>
    <p:sldId id="37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Nese" initials="JN" lastIdx="1" clrIdx="0">
    <p:extLst>
      <p:ext uri="{19B8F6BF-5375-455C-9EA6-DF929625EA0E}">
        <p15:presenceInfo xmlns:p15="http://schemas.microsoft.com/office/powerpoint/2012/main" userId="S::jnese@uoregon.edu::b4b9b44a-7597-4ed7-9ce6-5b07fef4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53E5-50B4-424A-A2A5-30C430C439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2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3369-C7D6-42D4-93FF-1F5B6D46C0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62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2F26-FEA3-47F9-8DB6-3B5A72C98F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3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CB5D-69A0-4CD5-9021-AB57E19775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AC2D-DA2A-4C76-B09D-2693D243D2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5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967B0-0D12-4AEA-8D22-D44A55A76A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1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0D63-C30A-4A3E-8F16-59047210C5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63EC8-5D98-41B1-9952-0C297FF0AA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B21F-1691-4EFF-B8D8-E7C0120A09B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B53C-9A0B-4FFF-B4D9-98A43C1C91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8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1FB9-96CB-4FFA-A771-D3E9475E71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5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9C0E-B414-409E-AFCC-97F5B63CD4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8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</a:rPr>
              <a:t>K</a:t>
            </a:r>
            <a:r>
              <a:rPr lang="en-US" dirty="0">
                <a:solidFill>
                  <a:schemeClr val="bg1"/>
                </a:solidFill>
              </a:rPr>
              <a:t>-nearest neighbors (KNN)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Joe Nese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Week 6, Class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90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46038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E8336-3F86-458F-9CBB-D1E178D4A3C5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59130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tuning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: number of neighbors considered at each prediction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: type of kernel function that weights the distances between samples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: The parameter used when calculating the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  <a:p>
            <a:pPr lvl="1"/>
            <a:r>
              <a:rPr lang="en-US" dirty="0"/>
              <a:t>Manhattan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 </a:t>
            </a:r>
          </a:p>
          <a:p>
            <a:pPr lvl="1"/>
            <a:r>
              <a:rPr lang="en-US" dirty="0"/>
              <a:t>Euclidean distance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C0941-CF00-4C98-97F7-16A2E76F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87"/>
            <a:ext cx="49339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C02A-BD8C-4513-95F5-08C05226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defaults()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“If left to their defaults here (NULL), the values are taken from the underlying model functions.”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dirty="0"/>
              <a:t> = 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/>
              <a:t> = “optimal”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dirty="0"/>
              <a:t> = Euclidian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1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C9FFE-CF07-4769-A365-7D3427FB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do we find the most similar (nearest) neighbors?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6F518-1015-4840-80C7-6B38E786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measures of distance</a:t>
            </a:r>
          </a:p>
          <a:p>
            <a:pPr lvl="1"/>
            <a:r>
              <a:rPr lang="en-US" dirty="0"/>
              <a:t>Euclidian (as the crow flies)</a:t>
            </a:r>
          </a:p>
          <a:p>
            <a:pPr lvl="1"/>
            <a:r>
              <a:rPr lang="en-US" dirty="0"/>
              <a:t>Manhattan (city blocks)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0D3C0-23C7-4C40-89DA-35151329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9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31A983-03FD-45CD-877C-F94E8F80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How do we find the most similar (nearest) neighbors?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20EA-EEC8-4224-971F-41CEA38E5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04456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Euclidian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12F0ED-AC86-42F0-BA91-E8CCC533C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8368"/>
            <a:ext cx="515778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as the crow flies</a:t>
            </a:r>
          </a:p>
          <a:p>
            <a:r>
              <a:rPr lang="en-US" sz="1800" dirty="0"/>
              <a:t>common for continuous predictors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7F1107-54E2-48F7-AB78-C2CB638AD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0445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b="0" u="sng" dirty="0"/>
              <a:t>Manhattan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21FA4D-CE13-46E5-9865-4ED6F9728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28368"/>
            <a:ext cx="5183188" cy="3684588"/>
          </a:xfrm>
        </p:spPr>
        <p:txBody>
          <a:bodyPr>
            <a:normAutofit/>
          </a:bodyPr>
          <a:lstStyle/>
          <a:p>
            <a:r>
              <a:rPr lang="en-US" sz="1800" dirty="0"/>
              <a:t>city blocks</a:t>
            </a:r>
          </a:p>
          <a:p>
            <a:r>
              <a:rPr lang="en-US" sz="1800" dirty="0"/>
              <a:t>common for binary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6AAB-CF99-4923-AE29-1750F0BE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DA3BE6-BEAA-4A69-82D0-32F2EE4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7458"/>
            <a:ext cx="4572000" cy="3470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9A81DE-11B4-454B-B191-4CDC0DDC3671}"/>
              </a:ext>
            </a:extLst>
          </p:cNvPr>
          <p:cNvSpPr txBox="1"/>
          <p:nvPr/>
        </p:nvSpPr>
        <p:spPr>
          <a:xfrm>
            <a:off x="836612" y="1501901"/>
            <a:ext cx="653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Two common measures of distance: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F0A15-10F0-41AF-A5DF-1AE21718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366303"/>
            <a:ext cx="4572000" cy="34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0AA-95FD-45D4-9854-833CB181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AF84-81DF-4A1C-9F39-8B9DC8AD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440" cy="4351338"/>
          </a:xfrm>
        </p:spPr>
        <p:txBody>
          <a:bodyPr/>
          <a:lstStyle/>
          <a:p>
            <a:r>
              <a:rPr lang="en-US" dirty="0"/>
              <a:t>Both Euclidian and Manhattan are special cases of </a:t>
            </a:r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B3FE4-FC40-4C21-A84D-16C4912E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/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Minkowski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/>
                  <a:t> &gt;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are individual predictors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8C004-A512-4FCD-B424-B74921C03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102" y="2476374"/>
                <a:ext cx="3590487" cy="1598258"/>
              </a:xfrm>
              <a:prstGeom prst="rect">
                <a:avLst/>
              </a:prstGeom>
              <a:blipFill>
                <a:blip r:embed="rId2"/>
                <a:stretch>
                  <a:fillRect t="-190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/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Euclidian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𝑏𝑗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93ACFD-1EC4-4AD4-97F6-AF68825FA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5" y="4942758"/>
                <a:ext cx="3590487" cy="1413592"/>
              </a:xfrm>
              <a:prstGeom prst="rect">
                <a:avLst/>
              </a:prstGeom>
              <a:blipFill>
                <a:blip r:embed="rId3"/>
                <a:stretch>
                  <a:fillRect t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/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Euclidian distance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4A745-9BE6-4EF2-90F5-F3D6DAFA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2" y="4521278"/>
                <a:ext cx="3900881" cy="369332"/>
              </a:xfrm>
              <a:prstGeom prst="rect">
                <a:avLst/>
              </a:prstGeom>
              <a:blipFill>
                <a:blip r:embed="rId4"/>
                <a:stretch>
                  <a:fillRect l="-125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/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Manhattan</a:t>
                </a:r>
              </a:p>
              <a:p>
                <a:pPr algn="ctr"/>
                <a:endParaRPr lang="en-US" sz="1200" u="sn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CEACD-6ECF-4A1E-8259-CABA6A043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38" y="4942758"/>
                <a:ext cx="3590487" cy="1445717"/>
              </a:xfrm>
              <a:prstGeom prst="rect">
                <a:avLst/>
              </a:prstGeom>
              <a:blipFill>
                <a:blip r:embed="rId5"/>
                <a:stretch>
                  <a:fillRect t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/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= 2 we get Manhattan distance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365DBD-C3BC-4DE8-82CE-B2E3A439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985" y="4521278"/>
                <a:ext cx="3900881" cy="369332"/>
              </a:xfrm>
              <a:prstGeom prst="rect">
                <a:avLst/>
              </a:prstGeom>
              <a:blipFill>
                <a:blip r:embed="rId6"/>
                <a:stretch>
                  <a:fillRect l="-140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3EF-7BD4-4FAF-AC43-DEE5F01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E0CB-B3CF-4DDC-9DEE-9B0872EC0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of kernel function that weights the distances between samples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“rectangular”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“triangular”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epanechnikov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biweight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</a:t>
            </a:r>
            <a:r>
              <a:rPr lang="en-US" dirty="0" err="1"/>
              <a:t>triweight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“cos”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“inv”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“gaussian”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“rank”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“optimal”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7AF-BCB0-4635-B060-79D5F783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4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6376-367A-491D-B255-2E5D016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0BF5-7DAF-446A-82D3-A6B78B95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98B3A-AA81-4F7A-AAC0-E689EF4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0136"/>
            <a:ext cx="12192000" cy="3534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AA89-D0C2-4D96-8E6D-DBD39292FA53}"/>
              </a:ext>
            </a:extLst>
          </p:cNvPr>
          <p:cNvSpPr txBox="1"/>
          <p:nvPr/>
        </p:nvSpPr>
        <p:spPr>
          <a:xfrm>
            <a:off x="-59532" y="1182986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cosine</a:t>
            </a:r>
          </a:p>
          <a:p>
            <a:r>
              <a:rPr lang="en-US" dirty="0"/>
              <a:t>Slow decrease in weight as distance increases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BB62A7-DC06-499F-913A-02DF88DE0648}"/>
              </a:ext>
            </a:extLst>
          </p:cNvPr>
          <p:cNvSpPr txBox="1"/>
          <p:nvPr/>
        </p:nvSpPr>
        <p:spPr>
          <a:xfrm>
            <a:off x="3176587" y="5503882"/>
            <a:ext cx="31599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/>
              <a:t>inverse</a:t>
            </a:r>
          </a:p>
          <a:p>
            <a:r>
              <a:rPr lang="en-US" sz="1700" dirty="0"/>
              <a:t>Sharp, immediate decrease in weight as distance increases, then relatively similar weight for those far away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5396-BCFA-4ECB-9852-82658FA58060}"/>
              </a:ext>
            </a:extLst>
          </p:cNvPr>
          <p:cNvSpPr txBox="1"/>
          <p:nvPr/>
        </p:nvSpPr>
        <p:spPr>
          <a:xfrm>
            <a:off x="6200774" y="1070973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rectangular</a:t>
            </a:r>
          </a:p>
          <a:p>
            <a:r>
              <a:rPr lang="en-US" dirty="0"/>
              <a:t>Uniform weight, regardless of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ECF7A-C195-4F0C-B0A1-A95FFD77B2B1}"/>
              </a:ext>
            </a:extLst>
          </p:cNvPr>
          <p:cNvSpPr txBox="1"/>
          <p:nvPr/>
        </p:nvSpPr>
        <p:spPr>
          <a:xfrm>
            <a:off x="9203531" y="5461022"/>
            <a:ext cx="3236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triangular</a:t>
            </a:r>
          </a:p>
          <a:p>
            <a:r>
              <a:rPr lang="en-US" dirty="0"/>
              <a:t>Constant decrease in weight as distance increases</a:t>
            </a:r>
          </a:p>
        </p:txBody>
      </p:sp>
    </p:spTree>
    <p:extLst>
      <p:ext uri="{BB962C8B-B14F-4D97-AF65-F5344CB8AC3E}">
        <p14:creationId xmlns:p14="http://schemas.microsoft.com/office/powerpoint/2010/main" val="36975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956-E6A3-4445-A5D9-9340907D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11457-0954-4E08-B4E7-71A4F713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i="1" dirty="0"/>
              <a:t>K</a:t>
            </a:r>
            <a:r>
              <a:rPr lang="en-US" dirty="0"/>
              <a:t> controls the bias-variance</a:t>
            </a:r>
          </a:p>
          <a:p>
            <a:r>
              <a:rPr lang="en-US" dirty="0"/>
              <a:t>With a small </a:t>
            </a:r>
            <a:r>
              <a:rPr lang="en-US" i="1" dirty="0"/>
              <a:t>K</a:t>
            </a:r>
            <a:r>
              <a:rPr lang="en-US" dirty="0"/>
              <a:t>, there is a potential for overfitting </a:t>
            </a:r>
          </a:p>
          <a:p>
            <a:pPr lvl="1"/>
            <a:r>
              <a:rPr lang="en-US" dirty="0"/>
              <a:t>imagine </a:t>
            </a:r>
            <a:r>
              <a:rPr lang="en-US" i="1" dirty="0"/>
              <a:t>K </a:t>
            </a:r>
            <a:r>
              <a:rPr lang="en-US" dirty="0"/>
              <a:t>= 1 would be very susceptible to changes in the data </a:t>
            </a:r>
          </a:p>
          <a:p>
            <a:pPr lvl="1"/>
            <a:r>
              <a:rPr lang="en-US" dirty="0"/>
              <a:t>low bias and high variance</a:t>
            </a:r>
          </a:p>
          <a:p>
            <a:pPr lvl="1"/>
            <a:r>
              <a:rPr lang="en-US" dirty="0"/>
              <a:t>smaller values of </a:t>
            </a:r>
            <a:r>
              <a:rPr lang="en-US" i="1" dirty="0"/>
              <a:t>K</a:t>
            </a:r>
            <a:r>
              <a:rPr lang="en-US" dirty="0"/>
              <a:t> tend to work best for high signal data with very few noisy (irrelevant) predictors </a:t>
            </a:r>
          </a:p>
          <a:p>
            <a:r>
              <a:rPr lang="en-US" dirty="0"/>
              <a:t>With a large </a:t>
            </a:r>
            <a:r>
              <a:rPr lang="en-US" i="1" dirty="0"/>
              <a:t>K</a:t>
            </a:r>
            <a:r>
              <a:rPr lang="en-US" dirty="0"/>
              <a:t>, there is a potential to underfit</a:t>
            </a:r>
          </a:p>
          <a:p>
            <a:pPr lvl="1"/>
            <a:r>
              <a:rPr lang="en-US" dirty="0"/>
              <a:t>too many potentially irrelevant data points are used for prediction</a:t>
            </a:r>
          </a:p>
          <a:p>
            <a:pPr lvl="1"/>
            <a:r>
              <a:rPr lang="en-US" dirty="0"/>
              <a:t>high bias and lower variance</a:t>
            </a:r>
          </a:p>
          <a:p>
            <a:pPr lvl="1"/>
            <a:r>
              <a:rPr lang="en-US" dirty="0"/>
              <a:t>larger values of </a:t>
            </a:r>
            <a:r>
              <a:rPr lang="en-US" i="1" dirty="0"/>
              <a:t>K</a:t>
            </a:r>
            <a:r>
              <a:rPr lang="en-US" dirty="0"/>
              <a:t> tend to work best for data with more noisy (irrelevant) predictors in order to smooth out the noise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6B9-4884-45EB-9496-94865456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4EC3-238D-4B1C-A74B-C3C3318A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2F19-5B10-4960-BFDF-E5545C61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model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imputation</a:t>
            </a:r>
          </a:p>
          <a:p>
            <a:r>
              <a:rPr lang="en-US" dirty="0"/>
              <a:t>Non-regular grids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8756F-E549-46CD-AE80-ABBF900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6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5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(.)))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4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math &lt;- math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drop_na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(vars(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 list(~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(.)))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sample_frac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(size = .02)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1 - Initial Split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(math,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training(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&lt;- testing(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2 - Resample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(210)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vfold_cv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strata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srt_tst_typ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9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Preprocess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score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step_normalize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necessary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58967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3 - Set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KNN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solidFill>
                  <a:srgbClr val="7030A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29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4 - Tune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Let's run the default tuned KNN model for `neighbors`,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`, and `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translate(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K-Nearest Neighbor Model Specification (regression)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 Arguments: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Computational engine: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 fit template: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train.kknn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(formula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data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missing_arg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tune(), kernel = tune(), distance = tune())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4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1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80219"/>
            <a:ext cx="11761839" cy="64412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(summarize = FALSE)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distinct(neighbors,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1        15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2         7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10 cos              0.668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4        13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inv              0.450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9 rank             1.27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11 rank             1.43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1 rectangular      0.0878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6 triangular       0.854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2D3-28F2-4E0C-AC81-98CC8ACB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6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11 rank             1.43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107.    10    2.45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9 rank             1.27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107.    10    2.36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10 cos              0.668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108.    10    2.42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112.    10    2.29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6 triangular       0.854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113.    10    2.16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inv              0.450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127.    10    2.21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1 rectangular      0.0878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142.    10    2.02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196.    10   25.2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68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-nearest neighbors (</a:t>
            </a:r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3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A7E14-07A2-46D7-8DD1-FC82AB4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estimates "by hand”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30FFA-8ED5-4909-A59C-350E9D3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knn_reg_res$.metrics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(.id = "fold")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filter(`.metric` ==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summarize(mean = mean(`.estimate`),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(`.estimate`)/sqrt(n())) %&gt;%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arrange(mean)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10 x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Groups:   neighbors,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[10]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mean    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6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6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1.01    106.  2.40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11 rank             1.43    106.  2.43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3        15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0.346   107.  2.45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9 rank             1.27    107.  2.36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10 cos              0.668   108.  2.42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6         7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1.16    112.  2.29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6 triangular       0.854   113.  2.16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inv              0.450   127.  2.21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1 rectangular      0.0878  142.  2.02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10         4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0.255   196. 25.2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0A10AC-D5D7-48E7-B284-B0B53E55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1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874-359B-4D8E-8F7B-48491C20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DBDA-DB92-4074-B8CD-E6720C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8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.metric .estimator  mean     n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1.01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106.    10    2.40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B0F0"/>
              </a:solidFill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1 x 3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dist_power</a:t>
            </a:r>
            <a:endParaRPr lang="en-US" sz="18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   &lt;</a:t>
            </a:r>
            <a:r>
              <a:rPr lang="en-US" sz="18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1        13 </a:t>
            </a:r>
            <a:r>
              <a:rPr lang="en-US" sz="1800" dirty="0" err="1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18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1.01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8080-08D8-48BA-B343-4344032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1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65BC3-F363-45BC-8C76-2E66D9E2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00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31729-FB04-48AE-BB01-10797F96A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46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945380" y="2179320"/>
            <a:ext cx="729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dirty="0" err="1"/>
              <a:t>tibble</a:t>
            </a:r>
            <a:r>
              <a:rPr lang="en-US" sz="2200" dirty="0"/>
              <a:t> or results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/>
              <a:t>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10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=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"performance")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61560" y="2332345"/>
            <a:ext cx="73304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"marginals" = for a plot of each predictor versus performance "parameters“ = each parameter versus search iteration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tune_bayes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200" dirty="0"/>
              <a:t>"performance" = performance versus iteration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width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92040" y="3863340"/>
            <a:ext cx="729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which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metric</a:t>
            </a:r>
            <a:r>
              <a:rPr lang="en-US" sz="2200" dirty="0"/>
              <a:t> to plot </a:t>
            </a:r>
          </a:p>
          <a:p>
            <a:r>
              <a:rPr lang="en-US" sz="2200" dirty="0"/>
              <a:t>(default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200" dirty="0"/>
              <a:t> is all metrics shown via facets)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4E5-B117-4B18-8448-19778F28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CB8-D54C-48D5-B0D1-69275B92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9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object,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c("marginals",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"parameters",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"performance"),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metric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NULL,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83A5-A78A-40D6-9A79-03AB4919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DA5D-2E04-4B2E-B642-B114EAEB7C42}"/>
              </a:ext>
            </a:extLst>
          </p:cNvPr>
          <p:cNvSpPr txBox="1"/>
          <p:nvPr/>
        </p:nvSpPr>
        <p:spPr>
          <a:xfrm>
            <a:off x="4815840" y="4305300"/>
            <a:ext cx="7299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perfomance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r>
              <a:rPr lang="en-US" sz="2200" dirty="0"/>
              <a:t>A number for the width of the confidence interval bars (where zero prevents them from being shown)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78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26B24-ACB8-4818-90CE-144C90AAD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724-EDA1-495F-A018-7588424C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950F-D7F3-43F7-87C2-28F944E1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predict the outcome of a new data point:</a:t>
            </a:r>
          </a:p>
          <a:p>
            <a:pPr lvl="1"/>
            <a:r>
              <a:rPr lang="en-US" dirty="0"/>
              <a:t>Finds the </a:t>
            </a:r>
            <a:r>
              <a:rPr lang="en-US" i="1" dirty="0"/>
              <a:t>K</a:t>
            </a:r>
            <a:r>
              <a:rPr lang="en-US" dirty="0"/>
              <a:t> most similar (nearest) data points in the predictor space</a:t>
            </a:r>
          </a:p>
          <a:p>
            <a:pPr lvl="1"/>
            <a:r>
              <a:rPr lang="en-US" dirty="0"/>
              <a:t>Take the average (regression) or mode (classification) outcome of those </a:t>
            </a:r>
            <a:r>
              <a:rPr lang="en-US" i="1" dirty="0"/>
              <a:t>K </a:t>
            </a:r>
            <a:r>
              <a:rPr lang="en-US" dirty="0"/>
              <a:t>cases </a:t>
            </a:r>
          </a:p>
          <a:p>
            <a:r>
              <a:rPr lang="en-US" dirty="0"/>
              <a:t>A prediction is made using the training set outcomes for the neighbors 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i="1" dirty="0"/>
              <a:t>K</a:t>
            </a:r>
            <a:r>
              <a:rPr lang="en-US" dirty="0"/>
              <a:t>NN stores the training set data and, when predicting new samples, locates the </a:t>
            </a:r>
            <a:r>
              <a:rPr lang="en-US" i="1" dirty="0"/>
              <a:t>K</a:t>
            </a:r>
            <a:r>
              <a:rPr lang="en-US" dirty="0"/>
              <a:t> training set points that are in the closest proximity to the new sample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5DB5B-1169-4892-8BD0-B874B74A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58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C3DD-9D27-45B8-A9A6-D1902537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9F51-8D36-4DB8-8A5B-491D6F1F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metric = “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34550-5169-48A5-8DE8-CE06673A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7EC5D-F966-4F0D-85C0-E92AA416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30411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62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8A51-2ACE-43AB-8DB6-2E49EAFB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55B3-668C-4540-A7E6-784A6B1E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8B03B-530F-439C-B4CA-D951B85C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95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More grids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non-regular grids</a:t>
            </a:r>
          </a:p>
        </p:txBody>
      </p:sp>
    </p:spTree>
    <p:extLst>
      <p:ext uri="{BB962C8B-B14F-4D97-AF65-F5344CB8AC3E}">
        <p14:creationId xmlns:p14="http://schemas.microsoft.com/office/powerpoint/2010/main" val="449922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4EBA-D095-417E-AFA3-8AEF29C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a regular 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688-653B-45DC-80AE-D0FBF404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6BB2A9-9AE0-47D5-8BA9-6B81C7DF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levels = c(15, 5))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50 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C9AD6-FE99-447C-98D5-AC63A668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2889476"/>
            <a:ext cx="5594967" cy="39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2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626D-4A86-4ABE-918E-E1E0E1A0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2E355-489C-4318-A193-1B364471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Classes ‘parameters’,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 and '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	2 obs. of  6 variables: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name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id    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"neighbors" "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source 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"list" "list"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component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component_id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"unknown" "unknown"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$ object  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..$ :List of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type     : 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"integer"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..$ range    :List of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lower: int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.. .. ..$ upper: int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ED90-9BAC-4F82-9DF5-34EBD6E7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BF169-00F8-44A9-8ED9-640C62C26C23}"/>
              </a:ext>
            </a:extLst>
          </p:cNvPr>
          <p:cNvSpPr txBox="1"/>
          <p:nvPr/>
        </p:nvSpPr>
        <p:spPr>
          <a:xfrm>
            <a:off x="769620" y="5882640"/>
            <a:ext cx="66675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Two ways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90105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D80E-A2DA-43E1-A9D6-8303A962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(1) use the arguments within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DBE0-D4D6-45C1-8FD5-AC7EC57AF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335881"/>
            <a:ext cx="11993880" cy="48410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?neighbors()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neighbors(range = c(1L, 10L), trans 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(values =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"rectangular"  "triangular"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   "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triweight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 "cos"  "inv"  "gaussian"  "rank"  "optimal"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</a:t>
            </a:r>
            <a:r>
              <a:rPr 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neighbors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 = c(1, 15)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		  </a:t>
            </a:r>
            <a:r>
              <a:rPr lang="en-US" sz="2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</a:t>
            </a:r>
            <a:r>
              <a:rPr lang="en-US" sz="2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levels = c(15, 5))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F3EFE-8CA4-4F70-A271-978FB89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D20D5-305F-4A2A-B686-FB0E2FC75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756" y="4389087"/>
            <a:ext cx="3985687" cy="24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1E6E-0577-4165-8199-ECB207D3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Let’s make 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59000-48AF-44C3-9322-3BA297F9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+mj-lt"/>
                <a:cs typeface="Courier New" panose="02070309020205020404" pitchFamily="49" charset="0"/>
              </a:rPr>
              <a:t>Complete flexibility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knn_reg_grid_man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9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neighbors = c(1:15),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values_weight_func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[1:5])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4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7E5-C13D-421E-8EE0-5746BB24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DDF59-7749-4925-8449-D7954F86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269" y="3616497"/>
            <a:ext cx="4569988" cy="324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0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A7A8-455B-452D-BBA8-EC8879E9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Non-regular 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0ABE-6F8D-4D0B-AF35-8F37121F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methods to make non-regular grids </a:t>
            </a:r>
          </a:p>
          <a:p>
            <a:pPr lvl="1"/>
            <a:r>
              <a:rPr lang="en-US" b="1" dirty="0"/>
              <a:t>Random grids</a:t>
            </a:r>
            <a:r>
              <a:rPr lang="en-US" dirty="0"/>
              <a:t> uniformly sample the parameter space (that might already be on a different scale)</a:t>
            </a:r>
          </a:p>
          <a:p>
            <a:pPr lvl="1"/>
            <a:r>
              <a:rPr lang="en-US" b="1" dirty="0"/>
              <a:t>Space-filling designs (SFD) </a:t>
            </a:r>
            <a:r>
              <a:rPr lang="en-US" dirty="0"/>
              <a:t>are based on statistical experimental design principles and try to keep candidate values away from one another while encompassing the entire parameter space</a:t>
            </a:r>
          </a:p>
          <a:p>
            <a:r>
              <a:rPr lang="en-US" dirty="0"/>
              <a:t>There's no real downside to using SFD, so we will focus on these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CDC7-77DF-4B98-B7E9-D7FA30B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: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object, list,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A6E-94C5-4998-8B96-4D37A4E4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496D-ED28-4529-93EE-46CA1E90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824" y="1825625"/>
            <a:ext cx="6657975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</a:rPr>
              <a:t> : A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>
                <a:solidFill>
                  <a:srgbClr val="00B0F0"/>
                </a:solidFill>
              </a:rPr>
              <a:t> object, list, or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/>
              <a:t> : One or more param objects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penalty()</a:t>
            </a:r>
            <a:r>
              <a:rPr lang="en-US" dirty="0"/>
              <a:t>). Cannot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unknown()</a:t>
            </a:r>
            <a:r>
              <a:rPr lang="en-US" dirty="0"/>
              <a:t> values in the parameter ranges or values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solidFill>
                  <a:srgbClr val="00B0F0"/>
                </a:solidFill>
              </a:rPr>
              <a:t>: A single integer for the total number of parameter value combinations returned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en-US" dirty="0"/>
              <a:t>: A logical: should the parameters be in the original units or in the transformed space (if any)?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variogram_range</a:t>
            </a:r>
            <a:r>
              <a:rPr lang="en-US" dirty="0"/>
              <a:t> : A numeric value greater than zero. Larger values reduce the likelihood of empty regions in the parameter space.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dirty="0"/>
              <a:t> : An integer for the maximum number of iterations used to find a good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547CE-971F-4467-BB2E-BE49358F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AD839-168F-4A22-8E8A-4DDB843D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02" y="-3175"/>
            <a:ext cx="19345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26A25C-4A4C-40A2-AB1E-92F08F1D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4695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FF92-E2A0-426D-8547-DD635886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0A04C-AD75-40D4-B6B5-66CCA9E1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96" y="0"/>
            <a:ext cx="6318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17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knn_sfd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grid_max_entropy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size = 50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knn_sfd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5AD3-6F20-4B33-86E1-04B66338D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08402" cy="40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grid_regular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knn_params</a:t>
            </a:r>
            <a:r>
              <a:rPr lang="en-US" dirty="0"/>
              <a:t> &lt;- parameters(neighbors(), </a:t>
            </a:r>
            <a:r>
              <a:rPr lang="en-US" dirty="0" err="1"/>
              <a:t>weight_func</a:t>
            </a:r>
            <a:r>
              <a:rPr lang="en-US" dirty="0"/>
              <a:t>(), </a:t>
            </a:r>
            <a:r>
              <a:rPr lang="en-US" dirty="0" err="1"/>
              <a:t>dist_power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 err="1"/>
              <a:t>knn_grid_reg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grid_regular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levels = c(10, 9, 5))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knn_grid_reg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63B2D-2579-4A65-B520-217BAA9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grid_random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9013" cy="4351338"/>
          </a:xfrm>
        </p:spPr>
        <p:txBody>
          <a:bodyPr/>
          <a:lstStyle/>
          <a:p>
            <a:r>
              <a:rPr lang="en-US" sz="1800" dirty="0"/>
              <a:t>Uniformly samples the parameter space without taking into account the previously generated sample points</a:t>
            </a:r>
          </a:p>
          <a:p>
            <a:pPr marL="0" indent="0">
              <a:buNone/>
            </a:pPr>
            <a:r>
              <a:rPr lang="en-US" dirty="0" err="1"/>
              <a:t>knn_grid_ran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grid_random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knn_grid_ran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C7418-8C3F-49CA-A228-6A797580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744C-4531-4922-90A2-6BB5496B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grid_latin_hypercube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96EA-7748-44C1-8559-C6CE06C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Hyperspace generalization of a Latin square (one sample in each row and each column)</a:t>
            </a:r>
          </a:p>
          <a:p>
            <a:pPr marL="0" indent="0">
              <a:buNone/>
            </a:pPr>
            <a:r>
              <a:rPr lang="en-US" dirty="0" err="1"/>
              <a:t>knn_grid_lhs</a:t>
            </a:r>
            <a:r>
              <a:rPr lang="en-US" dirty="0"/>
              <a:t> &lt;- </a:t>
            </a:r>
            <a:r>
              <a:rPr lang="en-US" dirty="0" err="1">
                <a:solidFill>
                  <a:srgbClr val="00B0F0"/>
                </a:solidFill>
              </a:rPr>
              <a:t>grid_latin_hypercube</a:t>
            </a:r>
            <a:r>
              <a:rPr lang="en-US" dirty="0"/>
              <a:t>(</a:t>
            </a:r>
            <a:r>
              <a:rPr lang="en-US" dirty="0" err="1"/>
              <a:t>knn_params</a:t>
            </a:r>
            <a:r>
              <a:rPr lang="en-US" dirty="0"/>
              <a:t>, size = 50)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knn_grid_lhs</a:t>
            </a:r>
            <a:r>
              <a:rPr lang="en-US" sz="1800" dirty="0"/>
              <a:t> %&gt;% 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ggplot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(neighbors, </a:t>
            </a:r>
            <a:r>
              <a:rPr lang="en-US" sz="1800" dirty="0" err="1"/>
              <a:t>dist_power</a:t>
            </a:r>
            <a:r>
              <a:rPr lang="en-US" sz="1800" dirty="0"/>
              <a:t>)) +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geom_point</a:t>
            </a:r>
            <a:r>
              <a:rPr lang="en-US" sz="1800" dirty="0"/>
              <a:t>(</a:t>
            </a:r>
            <a:r>
              <a:rPr lang="en-US" sz="1800" dirty="0" err="1"/>
              <a:t>aes</a:t>
            </a:r>
            <a:r>
              <a:rPr lang="en-US" sz="1800" dirty="0"/>
              <a:t>(color = </a:t>
            </a:r>
            <a:r>
              <a:rPr lang="en-US" sz="1800" dirty="0" err="1"/>
              <a:t>weight_func</a:t>
            </a:r>
            <a:r>
              <a:rPr lang="en-US" sz="1800" dirty="0"/>
              <a:t>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3850-2D8D-46FD-826F-9280286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A36D-5BC1-4A63-B1F0-8BEE4887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743200"/>
            <a:ext cx="541085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9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3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Preprocess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math_train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step_dummy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enrl_grd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#NOT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all_nominal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 Model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set_args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(neighbors = tune(),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tune())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2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an SFD grid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parameters(neighbors(),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grid_max_entropy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knn_params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size = 50)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Tune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tune_grid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knn_clas_mod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resamples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math_cv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grid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knn_sfd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control = tune::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control_resamples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(verbose = TRUE,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save_pred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9"/>
            <a:ext cx="10515600" cy="62722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94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         1 rank         accuracy multiclass 0.349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2         1 rank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0.561    10 0.00377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3         1 rectangular  accuracy multiclass 0.349    10 0.00515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4         1 rectangular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0.561    10 0.00377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5         2 cos         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6         2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0.576    10 0.00639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7         2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8         2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0.576    10 0.00638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9         2 gaussian     accuracy multiclass 0.378    10 0.00599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         2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0.576    10 0.00643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... with 84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6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show_best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", n = 5)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5 x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neighbors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weight_func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 mean     n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std_err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&lt;int&gt;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&lt;int&gt;   &lt;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       10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0.602    10 0.00690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        8 gaussian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       10 cos 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0.600    10 0.00698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4        10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epanechnikov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        10 rank        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hand_till</a:t>
            </a:r>
            <a:r>
              <a:rPr lang="en-US" sz="2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0.600    10 0.00687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069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74A6-12B8-4D5A-9967-966A564A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64319"/>
            <a:ext cx="11139487" cy="627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knn_clas_res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autoplot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22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5842-965B-46C4-989A-7782CC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3447A-9C93-4F4B-8E8C-155A8CF4D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108960"/>
            <a:ext cx="74260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8E9B-5F4F-4BBF-8471-D3FDE82C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F638-697C-4638-90E9-8261B8DC4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955"/>
          </a:xfrm>
        </p:spPr>
        <p:txBody>
          <a:bodyPr>
            <a:normAutofit/>
          </a:bodyPr>
          <a:lstStyle/>
          <a:p>
            <a:r>
              <a:rPr lang="en-US" i="1" dirty="0"/>
              <a:t>K</a:t>
            </a:r>
            <a:r>
              <a:rPr lang="en-US" dirty="0"/>
              <a:t>NN is a</a:t>
            </a:r>
            <a:r>
              <a:rPr lang="en-US" i="1" dirty="0"/>
              <a:t> </a:t>
            </a:r>
            <a:r>
              <a:rPr lang="en-US" dirty="0"/>
              <a:t>nonparametric method </a:t>
            </a:r>
          </a:p>
          <a:p>
            <a:pPr lvl="1"/>
            <a:r>
              <a:rPr lang="en-US" dirty="0"/>
              <a:t>Unlike parametric models, nonparametric models:</a:t>
            </a:r>
          </a:p>
          <a:p>
            <a:pPr lvl="2"/>
            <a:r>
              <a:rPr lang="en-US" dirty="0"/>
              <a:t>cannot be described by a fixed number of parameters that are being adjusted to the training set</a:t>
            </a:r>
          </a:p>
          <a:p>
            <a:pPr lvl="2"/>
            <a:r>
              <a:rPr lang="en-US" dirty="0"/>
              <a:t>the model structure is set </a:t>
            </a:r>
            <a:r>
              <a:rPr lang="en-US" i="1" dirty="0"/>
              <a:t>a priori </a:t>
            </a:r>
            <a:r>
              <a:rPr lang="en-US" dirty="0"/>
              <a:t>(and not defined by the training data)</a:t>
            </a:r>
          </a:p>
          <a:p>
            <a:pPr lvl="2"/>
            <a:r>
              <a:rPr lang="en-US" dirty="0"/>
              <a:t>do not assume that the data follow certain probability distributions (except Bayesian nonparametric methods)</a:t>
            </a:r>
          </a:p>
          <a:p>
            <a:pPr lvl="2"/>
            <a:r>
              <a:rPr lang="en-US" dirty="0"/>
              <a:t>make fewer assumptions about the data (than parametric methods)</a:t>
            </a:r>
          </a:p>
          <a:p>
            <a:r>
              <a:rPr lang="en-US" i="1" dirty="0"/>
              <a:t>K</a:t>
            </a:r>
            <a:r>
              <a:rPr lang="en-US" dirty="0"/>
              <a:t>NN uses lazy learning (or instance-based learning) </a:t>
            </a:r>
          </a:p>
          <a:p>
            <a:pPr lvl="1"/>
            <a:r>
              <a:rPr lang="en-US" dirty="0"/>
              <a:t>There is no training or model fitting stage</a:t>
            </a:r>
          </a:p>
          <a:p>
            <a:pPr lvl="2"/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NN model literally stores the training data and uses it only at prediction time</a:t>
            </a:r>
          </a:p>
          <a:p>
            <a:pPr lvl="2"/>
            <a:r>
              <a:rPr lang="en-US" dirty="0"/>
              <a:t>Thus, each training instance represents a parameter in </a:t>
            </a:r>
            <a:r>
              <a:rPr lang="en-US" i="1" dirty="0"/>
              <a:t>K</a:t>
            </a:r>
            <a:r>
              <a:rPr lang="en-US" dirty="0"/>
              <a:t>NN model </a:t>
            </a:r>
          </a:p>
          <a:p>
            <a:pPr lvl="2"/>
            <a:r>
              <a:rPr lang="en-US" dirty="0"/>
              <a:t>Computationally inefficient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792C-65E4-42A8-865B-B4C20E30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165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E0C4-4EA9-440A-A54B-ABB1A77F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AE1-9FAA-4953-81CA-B8A29B732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4247"/>
            <a:ext cx="10515600" cy="575722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(metric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roc_auc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model using the best tuning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finalize_model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Finalize your recipe using the best turning parameters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finalize_recipe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knn_reg_best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your last fit on your initial data split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last_fit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knn_reg_mod_final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preprocessor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knn_reg_rec_final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split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#Collect metrics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collect_metrics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2 x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.metric .estimator .estimate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         &lt;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standard     110.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16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16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standard       0.132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D17C-5BFB-4E97-A2AE-DE98AFC7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637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68F4-A42A-44F3-A58E-44183E9D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A06F-E6FC-44B7-8F78-07A0867F9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knn_reg_test_results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select(`.predictions`)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unnest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(cols = `.predictions`)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resid_z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scale(`.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- score)) %&gt;%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(`.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resid_z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yintercept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0, color =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steelblue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BA6F9-B41B-43A9-9F9A-093F9B6C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A8F0E-7461-4928-B147-2A1480122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23" y="1870075"/>
            <a:ext cx="458188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684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i="1" dirty="0">
                <a:solidFill>
                  <a:schemeClr val="bg1"/>
                </a:solidFill>
                <a:cs typeface="Courier New" panose="02070309020205020404" pitchFamily="49" charset="0"/>
              </a:rPr>
              <a:t>K</a:t>
            </a:r>
            <a:r>
              <a:rPr lang="en-US" sz="5000" dirty="0">
                <a:solidFill>
                  <a:schemeClr val="bg1"/>
                </a:solidFill>
                <a:cs typeface="Courier New" panose="02070309020205020404" pitchFamily="49" charset="0"/>
              </a:rPr>
              <a:t>NN for Imputation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D78A80-B303-491C-AEE7-8281801B0C6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1AC185-0241-4028-A8D3-0CE4F5F48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600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6DE1-AE42-4177-BB8D-405E516E3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information and relations among non-missing predictors to provide an estimate to fill in missing values</a:t>
            </a:r>
          </a:p>
          <a:p>
            <a:r>
              <a:rPr lang="en-US" dirty="0"/>
              <a:t>KNN is also used in feature engineering to impute missing values</a:t>
            </a:r>
          </a:p>
          <a:p>
            <a:pPr lvl="1"/>
            <a:r>
              <a:rPr lang="en-US" dirty="0"/>
              <a:t>Primarily when the data is small-moderate in size</a:t>
            </a:r>
          </a:p>
          <a:p>
            <a:r>
              <a:rPr lang="en-US" dirty="0"/>
              <a:t>Identifies the </a:t>
            </a:r>
            <a:r>
              <a:rPr lang="en-US" i="1" dirty="0"/>
              <a:t>K</a:t>
            </a:r>
            <a:r>
              <a:rPr lang="en-US" dirty="0"/>
              <a:t> (complete data) samples in the training data most similar to the missing value(s) </a:t>
            </a:r>
          </a:p>
          <a:p>
            <a:r>
              <a:rPr lang="en-US" dirty="0"/>
              <a:t>The average value of the predictor of interest is calculated of the </a:t>
            </a:r>
            <a:r>
              <a:rPr lang="en-US" i="1" dirty="0"/>
              <a:t>K</a:t>
            </a:r>
            <a:r>
              <a:rPr lang="en-US" dirty="0"/>
              <a:t> closest samples and used to replace the missing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483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197-4171-40D0-AEB4-16FBA43F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all predictors are numeric, standard </a:t>
                </a:r>
                <a:r>
                  <a:rPr lang="en-US" b="1" dirty="0"/>
                  <a:t>Euclidean distance</a:t>
                </a:r>
                <a:r>
                  <a:rPr lang="en-US" dirty="0"/>
                  <a:t> is commonly used as the similarity metric</a:t>
                </a:r>
              </a:p>
              <a:p>
                <a:r>
                  <a:rPr lang="en-US" dirty="0"/>
                  <a:t>When predictors are numeric and categorical, </a:t>
                </a:r>
                <a:r>
                  <a:rPr lang="en-US" b="1" dirty="0"/>
                  <a:t>Gower’s distance </a:t>
                </a:r>
                <a:r>
                  <a:rPr lang="en-US" dirty="0"/>
                  <a:t>is recommended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(Kuhn &amp; Johnson, 2019)</a:t>
                </a:r>
              </a:p>
              <a:p>
                <a:pPr lvl="1"/>
                <a:r>
                  <a:rPr lang="en-US" dirty="0"/>
                  <a:t>Categorical: the distance is 1 if the samples have the same value and 0 if not</a:t>
                </a:r>
              </a:p>
              <a:p>
                <a:pPr lvl="1"/>
                <a:r>
                  <a:rPr lang="en-US" dirty="0"/>
                  <a:t>Numeric: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range of the predictor </a:t>
                </a:r>
                <a:r>
                  <a:rPr lang="en-US" i="1" dirty="0"/>
                  <a:t>x</a:t>
                </a:r>
              </a:p>
              <a:p>
                <a:r>
                  <a:rPr lang="en-US" i="1" dirty="0"/>
                  <a:t>K</a:t>
                </a:r>
                <a:r>
                  <a:rPr lang="en-US" dirty="0"/>
                  <a:t> is a tunable parameter, but values around 5–10 are a good default</a:t>
                </a:r>
                <a:endParaRPr lang="en-US" i="1" dirty="0"/>
              </a:p>
              <a:p>
                <a:pPr lvl="1"/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46DE1-AE42-4177-BB8D-405E516E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CE42-D5C3-4B6B-91F0-782475BD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5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36A8-C336-4050-8B3A-9EDFB063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/>
              <a:t>K</a:t>
            </a:r>
            <a:r>
              <a:rPr lang="en-US" dirty="0"/>
              <a:t>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DD53-50AD-4FF9-B077-597F1C36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Feasible when the data contains more predictors than observations</a:t>
            </a:r>
          </a:p>
          <a:p>
            <a:r>
              <a:rPr lang="en-US" dirty="0"/>
              <a:t>Requires the predictors to be in common units because the distance between predictors are used directly</a:t>
            </a:r>
          </a:p>
          <a:p>
            <a:pPr marL="457200" lvl="1" indent="0">
              <a:buNone/>
            </a:pPr>
            <a:r>
              <a:rPr lang="en-US" dirty="0"/>
              <a:t>(like ridge, lasso models, elastic net, and support vector machines)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E16F-0B64-436D-A272-054EAAD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FEF90F-F255-459D-9994-1045E4FF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predictors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CEEC0-7CC6-4270-B0CE-514815AB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7B922-4450-4788-92BC-BB37A90C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2614"/>
            <a:ext cx="6126480" cy="45853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DA7973-3575-4629-9FDB-2BA0EA3A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2272614"/>
            <a:ext cx="6126480" cy="45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3EF-D501-445C-9CCD-DB22979D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75D-801D-4B6F-8BD1-74A14D4AB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/>
              <a:t> is the only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en-US" dirty="0"/>
              <a:t> for </a:t>
            </a:r>
            <a:r>
              <a:rPr lang="en-US" i="1" dirty="0"/>
              <a:t>K</a:t>
            </a:r>
            <a:r>
              <a:rPr lang="en-US" dirty="0"/>
              <a:t>NN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tidymodels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the model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the mode can be either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("regression")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(“classification")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nearest_neighbor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%&gt;%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set_engine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kknn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%&gt;%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set_mode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regression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D9A2C-53C8-42E4-B004-E96AC749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78A80-B303-491C-AEE7-8281801B0C6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81350DBF-7FB7-44E6-99A2-1D3597855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-3175"/>
            <a:ext cx="18288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B3FB5-026D-4361-9E4C-8024123991F2}"/>
              </a:ext>
            </a:extLst>
          </p:cNvPr>
          <p:cNvSpPr txBox="1"/>
          <p:nvPr/>
        </p:nvSpPr>
        <p:spPr>
          <a:xfrm>
            <a:off x="178096" y="6356350"/>
            <a:ext cx="680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https://tidymodels.github.io/parsnip/articles/articles/Models.html</a:t>
            </a:r>
          </a:p>
        </p:txBody>
      </p:sp>
    </p:spTree>
    <p:extLst>
      <p:ext uri="{BB962C8B-B14F-4D97-AF65-F5344CB8AC3E}">
        <p14:creationId xmlns:p14="http://schemas.microsoft.com/office/powerpoint/2010/main" val="228334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9831</TotalTime>
  <Words>4656</Words>
  <Application>Microsoft Office PowerPoint</Application>
  <PresentationFormat>Widescreen</PresentationFormat>
  <Paragraphs>673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Courier New</vt:lpstr>
      <vt:lpstr>1_Office Theme</vt:lpstr>
      <vt:lpstr>K-nearest neighbors (KNN)</vt:lpstr>
      <vt:lpstr>Agenda</vt:lpstr>
      <vt:lpstr>K-nearest neighbors (KNN)</vt:lpstr>
      <vt:lpstr>K-nearest neighbors (KNN)</vt:lpstr>
      <vt:lpstr>PowerPoint Presentation</vt:lpstr>
      <vt:lpstr>K-nearest neighbors (KNN)</vt:lpstr>
      <vt:lpstr>K-nearest neighbors (KNN)</vt:lpstr>
      <vt:lpstr>Scaling predictors</vt:lpstr>
      <vt:lpstr>nearest_neighbor()</vt:lpstr>
      <vt:lpstr>nearest_neighbor()</vt:lpstr>
      <vt:lpstr>nearest_neighbor() tuning parameters</vt:lpstr>
      <vt:lpstr>defaults()</vt:lpstr>
      <vt:lpstr>How do we find the most similar (nearest) neighbors?</vt:lpstr>
      <vt:lpstr>How do we find the most similar (nearest) neighbors?</vt:lpstr>
      <vt:lpstr>dist_power</vt:lpstr>
      <vt:lpstr>weight_func</vt:lpstr>
      <vt:lpstr>weight_func()</vt:lpstr>
      <vt:lpstr>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estimates</vt:lpstr>
      <vt:lpstr>Performance estimates "by hand”</vt:lpstr>
      <vt:lpstr>show_best() &amp; select_best()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autoplot()</vt:lpstr>
      <vt:lpstr>PowerPoint Presentation</vt:lpstr>
      <vt:lpstr>More grids</vt:lpstr>
      <vt:lpstr>Let’s look at a regular grid</vt:lpstr>
      <vt:lpstr>A closer look at knn_params</vt:lpstr>
      <vt:lpstr>(1) use the arguments within the hyperparameters</vt:lpstr>
      <vt:lpstr>(2) Let’s make our own</vt:lpstr>
      <vt:lpstr>Non-regular grids</vt:lpstr>
      <vt:lpstr>grid_max_entropy()</vt:lpstr>
      <vt:lpstr>grid_max_entropy()</vt:lpstr>
      <vt:lpstr>grid_max_entropy()</vt:lpstr>
      <vt:lpstr>grid_regular()</vt:lpstr>
      <vt:lpstr>grid_random()</vt:lpstr>
      <vt:lpstr>grid_latin_hypercube()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Fit</vt:lpstr>
      <vt:lpstr>Residual plot</vt:lpstr>
      <vt:lpstr>KNN for Imputation</vt:lpstr>
      <vt:lpstr>Imputation</vt:lpstr>
      <vt:lpstr>Imputation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(KNN)</dc:title>
  <dc:creator>Joseph Nese</dc:creator>
  <cp:lastModifiedBy>Joseph Nese</cp:lastModifiedBy>
  <cp:revision>82</cp:revision>
  <dcterms:created xsi:type="dcterms:W3CDTF">2020-03-09T16:56:19Z</dcterms:created>
  <dcterms:modified xsi:type="dcterms:W3CDTF">2020-03-26T04:20:59Z</dcterms:modified>
</cp:coreProperties>
</file>