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7"/>
  </p:notesMasterIdLst>
  <p:sldIdLst>
    <p:sldId id="257" r:id="rId3"/>
    <p:sldId id="366" r:id="rId4"/>
    <p:sldId id="271" r:id="rId5"/>
    <p:sldId id="308" r:id="rId6"/>
    <p:sldId id="306" r:id="rId7"/>
    <p:sldId id="307" r:id="rId8"/>
    <p:sldId id="313" r:id="rId9"/>
    <p:sldId id="311" r:id="rId10"/>
    <p:sldId id="312" r:id="rId11"/>
    <p:sldId id="309" r:id="rId12"/>
    <p:sldId id="310" r:id="rId13"/>
    <p:sldId id="368" r:id="rId14"/>
    <p:sldId id="371" r:id="rId15"/>
    <p:sldId id="372" r:id="rId16"/>
    <p:sldId id="316" r:id="rId17"/>
    <p:sldId id="315" r:id="rId18"/>
    <p:sldId id="317" r:id="rId19"/>
    <p:sldId id="319" r:id="rId20"/>
    <p:sldId id="318" r:id="rId21"/>
    <p:sldId id="323" r:id="rId22"/>
    <p:sldId id="326" r:id="rId23"/>
    <p:sldId id="322" r:id="rId24"/>
    <p:sldId id="324" r:id="rId25"/>
    <p:sldId id="325" r:id="rId26"/>
    <p:sldId id="327" r:id="rId27"/>
    <p:sldId id="321" r:id="rId28"/>
    <p:sldId id="328" r:id="rId29"/>
    <p:sldId id="330" r:id="rId30"/>
    <p:sldId id="335" r:id="rId31"/>
    <p:sldId id="340" r:id="rId32"/>
    <p:sldId id="338" r:id="rId33"/>
    <p:sldId id="339" r:id="rId34"/>
    <p:sldId id="336" r:id="rId35"/>
    <p:sldId id="329" r:id="rId36"/>
    <p:sldId id="331" r:id="rId37"/>
    <p:sldId id="342" r:id="rId38"/>
    <p:sldId id="343" r:id="rId39"/>
    <p:sldId id="373" r:id="rId40"/>
    <p:sldId id="341" r:id="rId41"/>
    <p:sldId id="344" r:id="rId42"/>
    <p:sldId id="345" r:id="rId43"/>
    <p:sldId id="332" r:id="rId44"/>
    <p:sldId id="346" r:id="rId45"/>
    <p:sldId id="347" r:id="rId46"/>
    <p:sldId id="357" r:id="rId47"/>
    <p:sldId id="359" r:id="rId48"/>
    <p:sldId id="360" r:id="rId49"/>
    <p:sldId id="361" r:id="rId50"/>
    <p:sldId id="362" r:id="rId51"/>
    <p:sldId id="363" r:id="rId52"/>
    <p:sldId id="348" r:id="rId53"/>
    <p:sldId id="350" r:id="rId54"/>
    <p:sldId id="351" r:id="rId55"/>
    <p:sldId id="352" r:id="rId56"/>
    <p:sldId id="353" r:id="rId57"/>
    <p:sldId id="354" r:id="rId58"/>
    <p:sldId id="355" r:id="rId59"/>
    <p:sldId id="364" r:id="rId60"/>
    <p:sldId id="365" r:id="rId61"/>
    <p:sldId id="314" r:id="rId62"/>
    <p:sldId id="291" r:id="rId63"/>
    <p:sldId id="301" r:id="rId64"/>
    <p:sldId id="337" r:id="rId65"/>
    <p:sldId id="33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FF6600"/>
    <a:srgbClr val="E0CAF2"/>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3/10/2020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3/10/2020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3/10/2020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3/10/2020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3/10/2020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3/10/2020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bradleyboehmke.github.io/HOML/process.html#bias-v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10</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2"/>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3"/>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759958" y="4660715"/>
            <a:ext cx="2634018" cy="646331"/>
          </a:xfrm>
          <a:prstGeom prst="rect">
            <a:avLst/>
          </a:prstGeom>
          <a:noFill/>
        </p:spPr>
        <p:txBody>
          <a:bodyPr wrap="square" rtlCol="0">
            <a:spAutoFit/>
          </a:bodyPr>
          <a:lstStyle/>
          <a:p>
            <a:r>
              <a:rPr lang="en-US" dirty="0"/>
              <a:t>variance of residuals</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206990" y="2861481"/>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dirty="0"/>
              <a:t>Data leakage 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2614441319"/>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Testing</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2"/>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0000" lnSpcReduction="20000"/>
          </a:bodyPr>
          <a:lstStyle/>
          <a:p>
            <a:pPr marL="0" indent="0">
              <a:buNone/>
            </a:pPr>
            <a:r>
              <a:rPr lang="en-US" sz="2600" dirty="0">
                <a:latin typeface="Courier New" panose="02070309020205020404" pitchFamily="49" charset="0"/>
                <a:cs typeface="Courier New" panose="02070309020205020404" pitchFamily="49" charset="0"/>
              </a:rPr>
              <a:t>&gt; math &lt;- import(here::here("data", "state-test-simulated.csv")) %&gt;% </a:t>
            </a:r>
            <a:r>
              <a:rPr lang="en-US" sz="2600" dirty="0" err="1">
                <a:latin typeface="Courier New" panose="02070309020205020404" pitchFamily="49" charset="0"/>
                <a:cs typeface="Courier New" panose="02070309020205020404" pitchFamily="49" charset="0"/>
              </a:rPr>
              <a:t>as_tibble</a:t>
            </a:r>
            <a:r>
              <a:rPr lang="en-US" sz="26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7030A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&lt;191785/63928/255713&gt;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training() %&gt;%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&gt; (math_split70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7030A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&lt;179000/76713/255713&gt;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&gt; 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0.7000035</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41136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6A7B-2486-46B7-AAB0-338B7B0C5C62}"/>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ED2B9931-683D-4B88-A762-BD3B953273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239EEE5-65B3-411E-9EA6-8BB7389127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424290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not generalize well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31</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10% of training data are sampled for the assessment set</a:t>
            </a:r>
          </a:p>
          <a:p>
            <a:pPr lvl="1"/>
            <a:r>
              <a:rPr lang="en-US" dirty="0"/>
              <a:t>The 10% assessment sample is completely different for each fold</a:t>
            </a:r>
          </a:p>
          <a:p>
            <a:pPr lvl="1"/>
            <a:r>
              <a:rPr lang="en-US" dirty="0"/>
              <a:t>Each observation (row) serves in </a:t>
            </a:r>
            <a:r>
              <a:rPr lang="en-US" b="1" dirty="0"/>
              <a:t>one and only one assessment sample</a:t>
            </a:r>
          </a:p>
          <a:p>
            <a:r>
              <a:rPr lang="en-US" dirty="0"/>
              <a:t>The remaining 90%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073478683"/>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Fold01</a:t>
            </a:r>
          </a:p>
          <a:p>
            <a:pPr lvl="1"/>
            <a:r>
              <a:rPr lang="en-US" dirty="0"/>
              <a:t>We fit our model on the Fold01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from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r>
              <a:rPr lang="en-US" sz="2600" dirty="0"/>
              <a:t>Each individual split object is similar to the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a:t>
            </a:r>
            <a:r>
              <a:rPr lang="en-US" sz="2600" dirty="0"/>
              <a:t> example</a:t>
            </a:r>
          </a:p>
          <a:p>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360070"/>
            <a:ext cx="12192000" cy="5497930"/>
          </a:xfrm>
        </p:spPr>
        <p:txBody>
          <a:bodyPr>
            <a:noAutofit/>
          </a:bodyPr>
          <a:lstStyle/>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 strata = "</a:t>
            </a:r>
            <a:r>
              <a:rPr lang="en-US" sz="2400" dirty="0" err="1">
                <a:solidFill>
                  <a:srgbClr val="002060"/>
                </a:solidFill>
                <a:latin typeface="Courier New" panose="02070309020205020404" pitchFamily="49" charset="0"/>
                <a:cs typeface="Courier New" panose="02070309020205020404" pitchFamily="49" charset="0"/>
              </a:rPr>
              <a:t>srt_tst_typ</a:t>
            </a:r>
            <a:r>
              <a:rPr lang="en-US" sz="2400" dirty="0">
                <a:solidFill>
                  <a:srgbClr val="002060"/>
                </a:solidFill>
                <a:latin typeface="Courier New" panose="02070309020205020404" pitchFamily="49" charset="0"/>
                <a:cs typeface="Courier New" panose="02070309020205020404" pitchFamily="49" charset="0"/>
              </a:rPr>
              <a:t>"))</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10-fold cross-validation using stratification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A </a:t>
            </a:r>
            <a:r>
              <a:rPr lang="en-US" sz="1500" dirty="0" err="1">
                <a:solidFill>
                  <a:schemeClr val="bg1">
                    <a:lumMod val="50000"/>
                  </a:schemeClr>
                </a:solidFill>
                <a:latin typeface="Courier New" panose="02070309020205020404" pitchFamily="49" charset="0"/>
                <a:cs typeface="Courier New" panose="02070309020205020404" pitchFamily="49" charset="0"/>
              </a:rPr>
              <a:t>tibble</a:t>
            </a:r>
            <a:r>
              <a:rPr lang="en-US" sz="1500" dirty="0">
                <a:solidFill>
                  <a:schemeClr val="bg1">
                    <a:lumMod val="50000"/>
                  </a:schemeClr>
                </a:solidFill>
                <a:latin typeface="Courier New" panose="02070309020205020404" pitchFamily="49" charset="0"/>
                <a:cs typeface="Courier New" panose="02070309020205020404" pitchFamily="49" charset="0"/>
              </a:rPr>
              <a:t>: 10 x 2</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splits                 id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&lt;named list&gt;           &lt;</a:t>
            </a:r>
            <a:r>
              <a:rPr lang="en-US" sz="1500" dirty="0" err="1">
                <a:solidFill>
                  <a:schemeClr val="bg1">
                    <a:lumMod val="50000"/>
                  </a:schemeClr>
                </a:solidFill>
                <a:latin typeface="Courier New" panose="02070309020205020404" pitchFamily="49" charset="0"/>
                <a:cs typeface="Courier New" panose="02070309020205020404" pitchFamily="49" charset="0"/>
              </a:rPr>
              <a:t>chr</a:t>
            </a:r>
            <a:r>
              <a:rPr lang="en-US" sz="1500" dirty="0">
                <a:solidFill>
                  <a:schemeClr val="bg1">
                    <a:lumMod val="50000"/>
                  </a:schemeClr>
                </a:solidFill>
                <a:latin typeface="Courier New" panose="02070309020205020404" pitchFamily="49" charset="0"/>
                <a:cs typeface="Courier New" panose="02070309020205020404" pitchFamily="49" charset="0"/>
              </a:rPr>
              <a:t>&gt; </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1 &lt;split [172.6K/19.2K]&gt; Fold01</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2 &lt;split [172.6K/19.2K]&gt; Fold02</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3 &lt;split [172.6K/19.2K]&gt; Fold03</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4 &lt;split [172.6K/19.2K]&gt; Fold04</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5 &lt;split [172.6K/19.2K]&gt; Fold05</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6 &lt;split [172.6K/19.2K]&gt; Fold06</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7 &lt;split [172.6K/19.2K]&gt; Fold07</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8 &lt;split [172.6K/19.2K]&gt; Fold08</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 9 &lt;split [172.6K/19.2K]&gt; Fold09</a:t>
            </a:r>
          </a:p>
          <a:p>
            <a:pPr marL="0" indent="0">
              <a:buNone/>
            </a:pPr>
            <a:r>
              <a:rPr lang="en-US" sz="1500" dirty="0">
                <a:solidFill>
                  <a:schemeClr val="bg1">
                    <a:lumMod val="50000"/>
                  </a:schemeClr>
                </a:solidFill>
                <a:latin typeface="Courier New" panose="02070309020205020404" pitchFamily="49" charset="0"/>
                <a:cs typeface="Courier New" panose="02070309020205020404" pitchFamily="49" charset="0"/>
              </a:rPr>
              <a:t>10 &lt;split [172.6K/19.2K]&gt;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&lt;172606/19179/191785&gt;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analysis()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172606</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assessment()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19179</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t)</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mc_splits</a:t>
            </a:r>
            <a:r>
              <a:rPr lang="en-US" sz="1800" dirty="0">
                <a:latin typeface="Courier New" panose="02070309020205020404" pitchFamily="49" charset="0"/>
                <a:cs typeface="Courier New" panose="02070309020205020404" pitchFamily="49" charset="0"/>
              </a:rPr>
              <a:t> &lt;- </a:t>
            </a:r>
            <a:r>
              <a:rPr lang="en-US" sz="1800" dirty="0" err="1">
                <a:solidFill>
                  <a:srgbClr val="7030A0"/>
                </a:solidFill>
                <a:latin typeface="Courier New" panose="02070309020205020404" pitchFamily="49" charset="0"/>
                <a:cs typeface="Courier New" panose="02070309020205020404" pitchFamily="49" charset="0"/>
              </a:rPr>
              <a:t>mc_cv</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math_train</a:t>
            </a:r>
            <a:r>
              <a:rPr lang="en-US" sz="1800" dirty="0">
                <a:latin typeface="Courier New" panose="02070309020205020404" pitchFamily="49" charset="0"/>
                <a:cs typeface="Courier New" panose="02070309020205020404" pitchFamily="49" charset="0"/>
              </a:rPr>
              <a:t>))</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 Monte Carlo cross-validation (0.75/0.25) with 25 resamples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A </a:t>
            </a:r>
            <a:r>
              <a:rPr lang="en-US" sz="1400" dirty="0" err="1">
                <a:solidFill>
                  <a:schemeClr val="bg1">
                    <a:lumMod val="50000"/>
                  </a:schemeClr>
                </a:solidFill>
                <a:latin typeface="Courier New" panose="02070309020205020404" pitchFamily="49" charset="0"/>
                <a:cs typeface="Courier New" panose="02070309020205020404" pitchFamily="49" charset="0"/>
              </a:rPr>
              <a:t>tibble</a:t>
            </a:r>
            <a:r>
              <a:rPr lang="en-US" sz="1400" dirty="0">
                <a:solidFill>
                  <a:schemeClr val="bg1">
                    <a:lumMod val="50000"/>
                  </a:schemeClr>
                </a:solidFill>
                <a:latin typeface="Courier New" panose="02070309020205020404" pitchFamily="49" charset="0"/>
                <a:cs typeface="Courier New" panose="02070309020205020404" pitchFamily="49" charset="0"/>
              </a:rPr>
              <a:t>: 25 x 2</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splits                 id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&lt;list&gt;                 &lt;</a:t>
            </a:r>
            <a:r>
              <a:rPr lang="en-US" sz="1400" dirty="0" err="1">
                <a:solidFill>
                  <a:schemeClr val="bg1">
                    <a:lumMod val="50000"/>
                  </a:schemeClr>
                </a:solidFill>
                <a:latin typeface="Courier New" panose="02070309020205020404" pitchFamily="49" charset="0"/>
                <a:cs typeface="Courier New" panose="02070309020205020404" pitchFamily="49" charset="0"/>
              </a:rPr>
              <a:t>chr</a:t>
            </a:r>
            <a:r>
              <a:rPr lang="en-US" sz="1400" dirty="0">
                <a:solidFill>
                  <a:schemeClr val="bg1">
                    <a:lumMod val="50000"/>
                  </a:schemeClr>
                </a:solidFill>
                <a:latin typeface="Courier New" panose="02070309020205020404" pitchFamily="49" charset="0"/>
                <a:cs typeface="Courier New" panose="02070309020205020404" pitchFamily="49" charset="0"/>
              </a:rPr>
              <a:t>&gt;     </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1 &lt;split [143.8K/47.9K]&gt; Resample01</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2 &lt;split [143.8K/47.9K]&gt; Resample02</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3 &lt;split [143.8K/47.9K]&gt; Resample03</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4 &lt;split [143.8K/47.9K]&gt; Resample04</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5 &lt;split [143.8K/47.9K]&gt; Resample05</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6 &lt;split [143.8K/47.9K]&gt; Resample06</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7 &lt;split [143.8K/47.9K]&gt; Resample07</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8 &lt;split [143.8K/47.9K]&gt; Resample08</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9 &lt;split [143.8K/47.9K]&gt; Resample09</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10 &lt;split [143.8K/47.9K]&gt; Resample10</a:t>
            </a:r>
          </a:p>
          <a:p>
            <a:pPr marL="0" indent="0">
              <a:buNone/>
            </a:pPr>
            <a:r>
              <a:rPr lang="en-US" sz="1400" dirty="0">
                <a:solidFill>
                  <a:schemeClr val="bg1">
                    <a:lumMod val="50000"/>
                  </a:schemeClr>
                </a:solidFill>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Note bias here refers to </a:t>
            </a:r>
            <a:r>
              <a:rPr lang="en-US" i="1" dirty="0"/>
              <a:t>statistical bias</a:t>
            </a:r>
            <a:endParaRPr lang="en-US" dirty="0"/>
          </a:p>
          <a:p>
            <a:r>
              <a:rPr lang="en-US" dirty="0"/>
              <a:t>Gives us an idea how well a model fits the underlying structure of the data</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4"/>
            <a:ext cx="12000931" cy="5032375"/>
          </a:xfrm>
        </p:spPr>
        <p:txBody>
          <a:bodyPr>
            <a:normAutofit fontScale="77500" lnSpcReduction="20000"/>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191785</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&lt;143839/47946/191785&gt;</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300" dirty="0">
                <a:latin typeface="Courier New" panose="02070309020205020404" pitchFamily="49" charset="0"/>
                <a:cs typeface="Courier New" panose="02070309020205020404" pitchFamily="49" charset="0"/>
              </a:rPr>
              <a:t>&gt; analysis(</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 %&gt;%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0.7500013</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datum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029086" y="1793611"/>
            <a:ext cx="1414130" cy="369332"/>
          </a:xfrm>
          <a:prstGeom prst="rect">
            <a:avLst/>
          </a:prstGeom>
          <a:noFill/>
        </p:spPr>
        <p:txBody>
          <a:bodyPr wrap="square" rtlCol="0">
            <a:spAutoFit/>
          </a:bodyPr>
          <a:lstStyle/>
          <a:p>
            <a:r>
              <a:rPr lang="en-US" dirty="0"/>
              <a:t>Analysis</a:t>
            </a:r>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B01</a:t>
            </a:r>
          </a:p>
          <a:p>
            <a:pPr lvl="1"/>
            <a:r>
              <a:rPr lang="en-US" dirty="0"/>
              <a:t>We fit our model on the B01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146413"/>
            <a:ext cx="10515600" cy="5211846"/>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r>
              <a:rPr lang="en-US" sz="1600" dirty="0">
                <a:solidFill>
                  <a:schemeClr val="bg1">
                    <a:lumMod val="50000"/>
                  </a:schemeClr>
                </a:solidFill>
              </a:rPr>
              <a:t># Bootstrap sampling </a:t>
            </a:r>
          </a:p>
          <a:p>
            <a:pPr marL="0" indent="0">
              <a:buNone/>
            </a:pPr>
            <a:r>
              <a:rPr lang="en-US" sz="1600" dirty="0">
                <a:solidFill>
                  <a:schemeClr val="bg1">
                    <a:lumMod val="50000"/>
                  </a:schemeClr>
                </a:solidFill>
              </a:rPr>
              <a:t># A </a:t>
            </a:r>
            <a:r>
              <a:rPr lang="en-US" sz="1600" dirty="0" err="1">
                <a:solidFill>
                  <a:schemeClr val="bg1">
                    <a:lumMod val="50000"/>
                  </a:schemeClr>
                </a:solidFill>
              </a:rPr>
              <a:t>tibble</a:t>
            </a:r>
            <a:r>
              <a:rPr lang="en-US" sz="1600" dirty="0">
                <a:solidFill>
                  <a:schemeClr val="bg1">
                    <a:lumMod val="50000"/>
                  </a:schemeClr>
                </a:solidFill>
              </a:rPr>
              <a:t>: 25 x 2</a:t>
            </a:r>
          </a:p>
          <a:p>
            <a:pPr marL="0" indent="0">
              <a:buNone/>
            </a:pPr>
            <a:r>
              <a:rPr lang="en-US" sz="1600" dirty="0">
                <a:solidFill>
                  <a:schemeClr val="bg1">
                    <a:lumMod val="50000"/>
                  </a:schemeClr>
                </a:solidFill>
              </a:rPr>
              <a:t>   splits                 id         </a:t>
            </a:r>
          </a:p>
          <a:p>
            <a:pPr marL="0" indent="0">
              <a:buNone/>
            </a:pPr>
            <a:r>
              <a:rPr lang="en-US" sz="1600" dirty="0">
                <a:solidFill>
                  <a:schemeClr val="bg1">
                    <a:lumMod val="50000"/>
                  </a:schemeClr>
                </a:solidFill>
              </a:rPr>
              <a:t>   &lt;list&gt;                 &lt;</a:t>
            </a:r>
            <a:r>
              <a:rPr lang="en-US" sz="1600" dirty="0" err="1">
                <a:solidFill>
                  <a:schemeClr val="bg1">
                    <a:lumMod val="50000"/>
                  </a:schemeClr>
                </a:solidFill>
              </a:rPr>
              <a:t>chr</a:t>
            </a:r>
            <a:r>
              <a:rPr lang="en-US" sz="1600" dirty="0">
                <a:solidFill>
                  <a:schemeClr val="bg1">
                    <a:lumMod val="50000"/>
                  </a:schemeClr>
                </a:solidFill>
              </a:rPr>
              <a:t>&gt;      </a:t>
            </a:r>
          </a:p>
          <a:p>
            <a:pPr marL="0" indent="0">
              <a:buNone/>
            </a:pPr>
            <a:r>
              <a:rPr lang="en-US" sz="1600" dirty="0">
                <a:solidFill>
                  <a:schemeClr val="bg1">
                    <a:lumMod val="50000"/>
                  </a:schemeClr>
                </a:solidFill>
              </a:rPr>
              <a:t> 1 &lt;split [191.8K/70.7K]&gt; Bootstrap01</a:t>
            </a:r>
          </a:p>
          <a:p>
            <a:pPr marL="0" indent="0">
              <a:buNone/>
            </a:pPr>
            <a:r>
              <a:rPr lang="en-US" sz="1600" dirty="0">
                <a:solidFill>
                  <a:schemeClr val="bg1">
                    <a:lumMod val="50000"/>
                  </a:schemeClr>
                </a:solidFill>
              </a:rPr>
              <a:t> 2 &lt;split [191.8K/70.4K]&gt; Bootstrap02</a:t>
            </a:r>
          </a:p>
          <a:p>
            <a:pPr marL="0" indent="0">
              <a:buNone/>
            </a:pPr>
            <a:r>
              <a:rPr lang="en-US" sz="1600" dirty="0">
                <a:solidFill>
                  <a:schemeClr val="bg1">
                    <a:lumMod val="50000"/>
                  </a:schemeClr>
                </a:solidFill>
              </a:rPr>
              <a:t> 3 &lt;split [191.8K/70.4K]&gt; Bootstrap03</a:t>
            </a:r>
          </a:p>
          <a:p>
            <a:pPr marL="0" indent="0">
              <a:buNone/>
            </a:pPr>
            <a:r>
              <a:rPr lang="en-US" sz="1600" dirty="0">
                <a:solidFill>
                  <a:schemeClr val="bg1">
                    <a:lumMod val="50000"/>
                  </a:schemeClr>
                </a:solidFill>
              </a:rPr>
              <a:t> 4 &lt;split [191.8K/70.6K]&gt; Bootstrap04</a:t>
            </a:r>
          </a:p>
          <a:p>
            <a:pPr marL="0" indent="0">
              <a:buNone/>
            </a:pPr>
            <a:r>
              <a:rPr lang="en-US" sz="1600" dirty="0">
                <a:solidFill>
                  <a:schemeClr val="bg1">
                    <a:lumMod val="50000"/>
                  </a:schemeClr>
                </a:solidFill>
              </a:rPr>
              <a:t> 5 &lt;split [191.8K/70.8K]&gt; Bootstrap05</a:t>
            </a:r>
          </a:p>
          <a:p>
            <a:pPr marL="0" indent="0">
              <a:buNone/>
            </a:pPr>
            <a:r>
              <a:rPr lang="en-US" sz="1600" dirty="0">
                <a:solidFill>
                  <a:schemeClr val="bg1">
                    <a:lumMod val="50000"/>
                  </a:schemeClr>
                </a:solidFill>
              </a:rPr>
              <a:t> 6 &lt;split [191.8K/70.5K]&gt; Bootstrap06</a:t>
            </a:r>
          </a:p>
          <a:p>
            <a:pPr marL="0" indent="0">
              <a:buNone/>
            </a:pPr>
            <a:r>
              <a:rPr lang="en-US" sz="1600" dirty="0">
                <a:solidFill>
                  <a:schemeClr val="bg1">
                    <a:lumMod val="50000"/>
                  </a:schemeClr>
                </a:solidFill>
              </a:rPr>
              <a:t> 7 &lt;split [191.8K/70.7K]&gt; Bootstrap07</a:t>
            </a:r>
          </a:p>
          <a:p>
            <a:pPr marL="0" indent="0">
              <a:buNone/>
            </a:pPr>
            <a:r>
              <a:rPr lang="en-US" sz="1600" dirty="0">
                <a:solidFill>
                  <a:schemeClr val="bg1">
                    <a:lumMod val="50000"/>
                  </a:schemeClr>
                </a:solidFill>
              </a:rPr>
              <a:t> 8 &lt;split [191.8K/70.7K]&gt; Bootstrap08</a:t>
            </a:r>
          </a:p>
          <a:p>
            <a:pPr marL="0" indent="0">
              <a:buNone/>
            </a:pPr>
            <a:r>
              <a:rPr lang="en-US" sz="1600" dirty="0">
                <a:solidFill>
                  <a:schemeClr val="bg1">
                    <a:lumMod val="50000"/>
                  </a:schemeClr>
                </a:solidFill>
              </a:rPr>
              <a:t> 9 &lt;split [191.8K/70.6K]&gt; Bootstrap09</a:t>
            </a:r>
          </a:p>
          <a:p>
            <a:pPr marL="0" indent="0">
              <a:buNone/>
            </a:pPr>
            <a:r>
              <a:rPr lang="en-US" sz="1600" dirty="0">
                <a:solidFill>
                  <a:schemeClr val="bg1">
                    <a:lumMod val="50000"/>
                  </a:schemeClr>
                </a:solidFill>
              </a:rPr>
              <a:t>10 &lt;split [191.8K/70.9K]&gt; Bootstrap10</a:t>
            </a:r>
          </a:p>
          <a:p>
            <a:pPr marL="0" indent="0">
              <a:buNone/>
            </a:pPr>
            <a:r>
              <a:rPr lang="en-US" sz="1600" dirty="0">
                <a:solidFill>
                  <a:schemeClr val="bg1">
                    <a:lumMod val="50000"/>
                  </a:schemeClr>
                </a:solidFill>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a:t>&gt; </a:t>
            </a:r>
            <a:r>
              <a:rPr lang="en-US" dirty="0" err="1"/>
              <a:t>nrow</a:t>
            </a:r>
            <a:r>
              <a:rPr lang="en-US" dirty="0"/>
              <a:t>(</a:t>
            </a:r>
            <a:r>
              <a:rPr lang="en-US" dirty="0" err="1"/>
              <a:t>math_train</a:t>
            </a:r>
            <a:r>
              <a:rPr lang="en-US" dirty="0"/>
              <a:t>)</a:t>
            </a:r>
          </a:p>
          <a:p>
            <a:pPr marL="0" indent="0">
              <a:buNone/>
            </a:pPr>
            <a:r>
              <a:rPr lang="en-US" dirty="0">
                <a:highlight>
                  <a:srgbClr val="C0C0C0"/>
                </a:highlight>
              </a:rPr>
              <a:t>[1] 191785</a:t>
            </a:r>
          </a:p>
          <a:p>
            <a:pPr marL="0" indent="0">
              <a:buNone/>
            </a:pPr>
            <a:r>
              <a:rPr lang="en-US" dirty="0"/>
              <a:t> </a:t>
            </a:r>
          </a:p>
          <a:p>
            <a:pPr marL="0" indent="0">
              <a:buNone/>
            </a:pPr>
            <a:r>
              <a:rPr lang="en-US" dirty="0"/>
              <a:t>&gt; </a:t>
            </a:r>
            <a:r>
              <a:rPr lang="en-US" dirty="0" err="1"/>
              <a:t>boot_splits$splits</a:t>
            </a:r>
            <a:r>
              <a:rPr lang="en-US" dirty="0"/>
              <a:t>[[1]]</a:t>
            </a:r>
          </a:p>
          <a:p>
            <a:pPr marL="0" indent="0">
              <a:buNone/>
            </a:pPr>
            <a:r>
              <a:rPr lang="en-US" dirty="0">
                <a:highlight>
                  <a:srgbClr val="C0C0C0"/>
                </a:highlight>
              </a:rPr>
              <a:t>&lt;191785/70661/191785&gt;</a:t>
            </a:r>
          </a:p>
          <a:p>
            <a:pPr marL="0" indent="0">
              <a:buNone/>
            </a:pPr>
            <a:endParaRPr lang="en-US" dirty="0"/>
          </a:p>
          <a:p>
            <a:pPr marL="0" indent="0">
              <a:buNone/>
            </a:pPr>
            <a:r>
              <a:rPr lang="en-US" dirty="0"/>
              <a:t>&gt; </a:t>
            </a:r>
            <a:r>
              <a:rPr lang="en-US" dirty="0" err="1"/>
              <a:t>boot_splits$splits</a:t>
            </a:r>
            <a:r>
              <a:rPr lang="en-US" dirty="0"/>
              <a:t>[[12]]</a:t>
            </a:r>
          </a:p>
          <a:p>
            <a:pPr marL="0" indent="0">
              <a:buNone/>
            </a:pPr>
            <a:r>
              <a:rPr lang="en-US" dirty="0">
                <a:highlight>
                  <a:srgbClr val="C0C0C0"/>
                </a:highlight>
              </a:rPr>
              <a:t>&lt;191785/70545/191785&gt;</a:t>
            </a:r>
          </a:p>
          <a:p>
            <a:pPr marL="0" indent="0">
              <a:buNone/>
            </a:pPr>
            <a:r>
              <a:rPr lang="en-US" dirty="0"/>
              <a:t> </a:t>
            </a:r>
          </a:p>
          <a:p>
            <a:pPr marL="0" indent="0">
              <a:buNone/>
            </a:pPr>
            <a:r>
              <a:rPr lang="en-US" dirty="0"/>
              <a:t>&gt; </a:t>
            </a:r>
            <a:r>
              <a:rPr lang="en-US" dirty="0" err="1"/>
              <a:t>boot_splits$splits</a:t>
            </a:r>
            <a:r>
              <a:rPr lang="en-US" dirty="0"/>
              <a:t>[[25]]</a:t>
            </a:r>
          </a:p>
          <a:p>
            <a:pPr marL="0" indent="0">
              <a:buNone/>
            </a:pPr>
            <a:r>
              <a:rPr lang="en-US" dirty="0">
                <a:highlight>
                  <a:srgbClr val="C0C0C0"/>
                </a:highlight>
              </a:rPr>
              <a:t>&lt;191785/70663/191785&gt;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25000" lnSpcReduction="20000"/>
          </a:bodyPr>
          <a:lstStyle/>
          <a:p>
            <a:pPr marL="0" indent="0">
              <a:buNone/>
            </a:pPr>
            <a:r>
              <a:rPr lang="en-US" sz="8000" dirty="0"/>
              <a:t> &gt; (</a:t>
            </a:r>
            <a:r>
              <a:rPr lang="en-US" sz="8000" dirty="0" err="1"/>
              <a:t>loo_splits</a:t>
            </a:r>
            <a:r>
              <a:rPr lang="en-US" sz="8000" dirty="0"/>
              <a:t> &lt;- </a:t>
            </a:r>
            <a:r>
              <a:rPr lang="en-US" sz="8000" dirty="0" err="1"/>
              <a:t>loo_cv</a:t>
            </a:r>
            <a:r>
              <a:rPr lang="en-US" sz="8000" dirty="0"/>
              <a:t>(</a:t>
            </a:r>
            <a:r>
              <a:rPr lang="en-US" sz="8000" dirty="0" err="1">
                <a:solidFill>
                  <a:srgbClr val="002060"/>
                </a:solidFill>
              </a:rPr>
              <a:t>sample_n</a:t>
            </a:r>
            <a:r>
              <a:rPr lang="en-US" sz="8000" dirty="0">
                <a:solidFill>
                  <a:srgbClr val="002060"/>
                </a:solidFill>
              </a:rPr>
              <a:t>(</a:t>
            </a:r>
            <a:r>
              <a:rPr lang="en-US" sz="8000" dirty="0" err="1">
                <a:solidFill>
                  <a:srgbClr val="002060"/>
                </a:solidFill>
              </a:rPr>
              <a:t>math_train</a:t>
            </a:r>
            <a:r>
              <a:rPr lang="en-US" sz="8000" dirty="0">
                <a:solidFill>
                  <a:srgbClr val="002060"/>
                </a:solidFill>
              </a:rPr>
              <a:t>, 10000)</a:t>
            </a:r>
            <a:r>
              <a:rPr lang="en-US" sz="8000" dirty="0"/>
              <a:t>))</a:t>
            </a:r>
          </a:p>
          <a:p>
            <a:pPr marL="0" indent="0">
              <a:buNone/>
            </a:pPr>
            <a:endParaRPr lang="en-US" sz="4700" dirty="0"/>
          </a:p>
          <a:p>
            <a:pPr marL="0" indent="0">
              <a:buNone/>
            </a:pPr>
            <a:r>
              <a:rPr lang="en-US" sz="4700" dirty="0">
                <a:solidFill>
                  <a:schemeClr val="bg1">
                    <a:lumMod val="50000"/>
                  </a:schemeClr>
                </a:solidFill>
              </a:rPr>
              <a:t># Leave-one-out cross-validation </a:t>
            </a:r>
          </a:p>
          <a:p>
            <a:pPr marL="0" indent="0">
              <a:buNone/>
            </a:pPr>
            <a:r>
              <a:rPr lang="en-US" sz="4700" dirty="0">
                <a:solidFill>
                  <a:schemeClr val="bg1">
                    <a:lumMod val="50000"/>
                  </a:schemeClr>
                </a:solidFill>
              </a:rPr>
              <a:t># A </a:t>
            </a:r>
            <a:r>
              <a:rPr lang="en-US" sz="4700" dirty="0" err="1">
                <a:solidFill>
                  <a:schemeClr val="bg1">
                    <a:lumMod val="50000"/>
                  </a:schemeClr>
                </a:solidFill>
              </a:rPr>
              <a:t>tibble</a:t>
            </a:r>
            <a:r>
              <a:rPr lang="en-US" sz="4700" dirty="0">
                <a:solidFill>
                  <a:schemeClr val="bg1">
                    <a:lumMod val="50000"/>
                  </a:schemeClr>
                </a:solidFill>
              </a:rPr>
              <a:t>: 10,000 x 2</a:t>
            </a:r>
          </a:p>
          <a:p>
            <a:pPr marL="0" indent="0">
              <a:buNone/>
            </a:pPr>
            <a:r>
              <a:rPr lang="en-US" sz="4700" dirty="0">
                <a:solidFill>
                  <a:schemeClr val="bg1">
                    <a:lumMod val="50000"/>
                  </a:schemeClr>
                </a:solidFill>
              </a:rPr>
              <a:t>   splits          id        </a:t>
            </a:r>
          </a:p>
          <a:p>
            <a:pPr marL="0" indent="0">
              <a:buNone/>
            </a:pPr>
            <a:r>
              <a:rPr lang="en-US" sz="4700" dirty="0">
                <a:solidFill>
                  <a:schemeClr val="bg1">
                    <a:lumMod val="50000"/>
                  </a:schemeClr>
                </a:solidFill>
              </a:rPr>
              <a:t>   &lt;named list&gt;    &lt;</a:t>
            </a:r>
            <a:r>
              <a:rPr lang="en-US" sz="4700" dirty="0" err="1">
                <a:solidFill>
                  <a:schemeClr val="bg1">
                    <a:lumMod val="50000"/>
                  </a:schemeClr>
                </a:solidFill>
              </a:rPr>
              <a:t>chr</a:t>
            </a:r>
            <a:r>
              <a:rPr lang="en-US" sz="4700" dirty="0">
                <a:solidFill>
                  <a:schemeClr val="bg1">
                    <a:lumMod val="50000"/>
                  </a:schemeClr>
                </a:solidFill>
              </a:rPr>
              <a:t>&gt;     </a:t>
            </a:r>
          </a:p>
          <a:p>
            <a:pPr marL="0" indent="0">
              <a:buNone/>
            </a:pPr>
            <a:r>
              <a:rPr lang="en-US" sz="4700" dirty="0">
                <a:solidFill>
                  <a:schemeClr val="bg1">
                    <a:lumMod val="50000"/>
                  </a:schemeClr>
                </a:solidFill>
              </a:rPr>
              <a:t> 1 &lt;split [10K/1]&gt; Resample1 </a:t>
            </a:r>
          </a:p>
          <a:p>
            <a:pPr marL="0" indent="0">
              <a:buNone/>
            </a:pPr>
            <a:r>
              <a:rPr lang="en-US" sz="4700" dirty="0">
                <a:solidFill>
                  <a:schemeClr val="bg1">
                    <a:lumMod val="50000"/>
                  </a:schemeClr>
                </a:solidFill>
              </a:rPr>
              <a:t> 2 &lt;split [10K/1]&gt; Resample2 </a:t>
            </a:r>
          </a:p>
          <a:p>
            <a:pPr marL="0" indent="0">
              <a:buNone/>
            </a:pPr>
            <a:r>
              <a:rPr lang="en-US" sz="4700" dirty="0">
                <a:solidFill>
                  <a:schemeClr val="bg1">
                    <a:lumMod val="50000"/>
                  </a:schemeClr>
                </a:solidFill>
              </a:rPr>
              <a:t> 3 &lt;split [10K/1]&gt; Resample3 </a:t>
            </a:r>
          </a:p>
          <a:p>
            <a:pPr marL="0" indent="0">
              <a:buNone/>
            </a:pPr>
            <a:r>
              <a:rPr lang="en-US" sz="4700" dirty="0">
                <a:solidFill>
                  <a:schemeClr val="bg1">
                    <a:lumMod val="50000"/>
                  </a:schemeClr>
                </a:solidFill>
              </a:rPr>
              <a:t> 4 &lt;split [10K/1]&gt; Resample4 </a:t>
            </a:r>
          </a:p>
          <a:p>
            <a:pPr marL="0" indent="0">
              <a:buNone/>
            </a:pPr>
            <a:r>
              <a:rPr lang="en-US" sz="4700" dirty="0">
                <a:solidFill>
                  <a:schemeClr val="bg1">
                    <a:lumMod val="50000"/>
                  </a:schemeClr>
                </a:solidFill>
              </a:rPr>
              <a:t> 5 &lt;split [10K/1]&gt; Resample5 </a:t>
            </a:r>
          </a:p>
          <a:p>
            <a:pPr marL="0" indent="0">
              <a:buNone/>
            </a:pPr>
            <a:r>
              <a:rPr lang="en-US" sz="4700" dirty="0">
                <a:solidFill>
                  <a:schemeClr val="bg1">
                    <a:lumMod val="50000"/>
                  </a:schemeClr>
                </a:solidFill>
              </a:rPr>
              <a:t> 6 &lt;split [10K/1]&gt; Resample6 </a:t>
            </a:r>
          </a:p>
          <a:p>
            <a:pPr marL="0" indent="0">
              <a:buNone/>
            </a:pPr>
            <a:r>
              <a:rPr lang="en-US" sz="4700" dirty="0">
                <a:solidFill>
                  <a:schemeClr val="bg1">
                    <a:lumMod val="50000"/>
                  </a:schemeClr>
                </a:solidFill>
              </a:rPr>
              <a:t> 7 &lt;split [10K/1]&gt; Resample7 </a:t>
            </a:r>
          </a:p>
          <a:p>
            <a:pPr marL="0" indent="0">
              <a:buNone/>
            </a:pPr>
            <a:r>
              <a:rPr lang="en-US" sz="4700" dirty="0">
                <a:solidFill>
                  <a:schemeClr val="bg1">
                    <a:lumMod val="50000"/>
                  </a:schemeClr>
                </a:solidFill>
              </a:rPr>
              <a:t> 8 &lt;split [10K/1]&gt; Resample8 </a:t>
            </a:r>
          </a:p>
          <a:p>
            <a:pPr marL="0" indent="0">
              <a:buNone/>
            </a:pPr>
            <a:r>
              <a:rPr lang="en-US" sz="4700" dirty="0">
                <a:solidFill>
                  <a:schemeClr val="bg1">
                    <a:lumMod val="50000"/>
                  </a:schemeClr>
                </a:solidFill>
              </a:rPr>
              <a:t> 9 &lt;split [10K/1]&gt; Resample9 </a:t>
            </a:r>
          </a:p>
          <a:p>
            <a:pPr marL="0" indent="0">
              <a:buNone/>
            </a:pPr>
            <a:r>
              <a:rPr lang="en-US" sz="4700" dirty="0">
                <a:solidFill>
                  <a:schemeClr val="bg1">
                    <a:lumMod val="50000"/>
                  </a:schemeClr>
                </a:solidFill>
              </a:rPr>
              <a:t>10 &lt;split [10K/1]&gt; Resample10</a:t>
            </a:r>
          </a:p>
          <a:p>
            <a:pPr marL="0" indent="0">
              <a:buNone/>
            </a:pPr>
            <a:r>
              <a:rPr lang="en-US" sz="4700" dirty="0">
                <a:solidFill>
                  <a:schemeClr val="bg1">
                    <a:lumMod val="50000"/>
                  </a:schemeClr>
                </a:solidFill>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1178381" y="2764147"/>
            <a:ext cx="1114442" cy="238360"/>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5783195" y="2650853"/>
            <a:ext cx="5420893" cy="3293209"/>
          </a:xfrm>
          <a:prstGeom prst="rect">
            <a:avLst/>
          </a:prstGeom>
          <a:noFill/>
        </p:spPr>
        <p:txBody>
          <a:bodyPr wrap="square" rtlCol="0">
            <a:spAutoFit/>
          </a:bodyPr>
          <a:lstStyle/>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a:t>
            </a:r>
          </a:p>
          <a:p>
            <a:r>
              <a:rPr lang="en-US" sz="2600" dirty="0">
                <a:highlight>
                  <a:srgbClr val="C0C0C0"/>
                </a:highlight>
                <a:latin typeface="Courier New" panose="02070309020205020404" pitchFamily="49" charset="0"/>
                <a:cs typeface="Courier New" panose="02070309020205020404" pitchFamily="49" charset="0"/>
              </a:rPr>
              <a:t>&lt;9999/1/10000&gt;</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[[12]]</a:t>
            </a:r>
          </a:p>
          <a:p>
            <a:r>
              <a:rPr lang="en-US" sz="2600" dirty="0">
                <a:highlight>
                  <a:srgbClr val="C0C0C0"/>
                </a:highlight>
                <a:latin typeface="Courier New" panose="02070309020205020404" pitchFamily="49" charset="0"/>
                <a:cs typeface="Courier New" panose="02070309020205020404" pitchFamily="49" charset="0"/>
              </a:rPr>
              <a:t>&lt;9999/1/10000&gt;</a:t>
            </a:r>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loo_splits$splits</a:t>
            </a:r>
            <a:r>
              <a:rPr lang="en-US" sz="2600" dirty="0">
                <a:latin typeface="Courier New" panose="02070309020205020404" pitchFamily="49" charset="0"/>
                <a:cs typeface="Courier New" panose="02070309020205020404" pitchFamily="49" charset="0"/>
              </a:rPr>
              <a:t>[[101]]</a:t>
            </a:r>
          </a:p>
          <a:p>
            <a:r>
              <a:rPr lang="en-US" sz="26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 variance models are more prone to overfitting to the data</a:t>
            </a:r>
          </a:p>
          <a:p>
            <a:r>
              <a:rPr lang="en-US" dirty="0"/>
              <a:t>Highly flexible models run the risk of over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Since high variance models are more prone to overfitting, using resampling procedures are critical to reduce this risk. Moreover, many algorithms that are capable of achieving high generalization performance have lots of </a:t>
            </a:r>
            <a:r>
              <a:rPr lang="en-US" i="1" dirty="0"/>
              <a:t>hyperparameters</a:t>
            </a:r>
            <a:r>
              <a:rPr lang="en-US" dirty="0"/>
              <a:t> that control the level of model complexity (i.e., the tradeoff between bias and variance).</a:t>
            </a:r>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10490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3902950" y="2451150"/>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5375226" y="2448383"/>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2572398" y="3454223"/>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507814" y="3461431"/>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4" name="TextBox 3">
            <a:extLst>
              <a:ext uri="{FF2B5EF4-FFF2-40B4-BE49-F238E27FC236}">
                <a16:creationId xmlns:a16="http://schemas.microsoft.com/office/drawing/2014/main" id="{F4EE6EE6-D928-4799-9D76-CCC92A57D2F4}"/>
              </a:ext>
            </a:extLst>
          </p:cNvPr>
          <p:cNvSpPr txBox="1"/>
          <p:nvPr/>
        </p:nvSpPr>
        <p:spPr>
          <a:xfrm>
            <a:off x="2572398" y="4663579"/>
            <a:ext cx="5400675" cy="1692771"/>
          </a:xfrm>
          <a:prstGeom prst="rect">
            <a:avLst/>
          </a:prstGeom>
          <a:noFill/>
        </p:spPr>
        <p:txBody>
          <a:bodyPr wrap="square" rtlCol="0">
            <a:spAutoFit/>
          </a:bodyPr>
          <a:lstStyle/>
          <a:p>
            <a:r>
              <a:rPr lang="en-US" sz="2600" dirty="0" err="1"/>
              <a:t>Training:Test</a:t>
            </a:r>
            <a:r>
              <a:rPr lang="en-US" sz="2600" dirty="0"/>
              <a:t>::</a:t>
            </a:r>
            <a:r>
              <a:rPr lang="en-US" sz="2600" dirty="0" err="1"/>
              <a:t>Analysis:Assessment</a:t>
            </a:r>
            <a:endParaRPr lang="en-US" sz="2600" dirty="0"/>
          </a:p>
          <a:p>
            <a:r>
              <a:rPr lang="en-US" sz="2600" dirty="0"/>
              <a:t>	</a:t>
            </a:r>
            <a:r>
              <a:rPr lang="en-US" dirty="0"/>
              <a:t>-OR-</a:t>
            </a:r>
          </a:p>
          <a:p>
            <a:r>
              <a:rPr lang="en-US" sz="2600" dirty="0"/>
              <a:t>Training akin to Analysis</a:t>
            </a:r>
          </a:p>
          <a:p>
            <a:r>
              <a:rPr lang="en-US" sz="2600" dirty="0"/>
              <a:t>       Test akin to Assessment</a:t>
            </a:r>
          </a:p>
        </p:txBody>
      </p:sp>
    </p:spTree>
    <p:extLst>
      <p:ext uri="{BB962C8B-B14F-4D97-AF65-F5344CB8AC3E}">
        <p14:creationId xmlns:p14="http://schemas.microsoft.com/office/powerpoint/2010/main" val="8219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8</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423082" y="5329238"/>
            <a:ext cx="11514124" cy="584775"/>
          </a:xfrm>
          <a:prstGeom prst="rect">
            <a:avLst/>
          </a:prstGeom>
          <a:noFill/>
        </p:spPr>
        <p:txBody>
          <a:bodyPr wrap="square" rtlCol="0">
            <a:spAutoFit/>
          </a:bodyPr>
          <a:lstStyle/>
          <a:p>
            <a:r>
              <a:rPr lang="en-US" sz="3200" dirty="0"/>
              <a:t>…but really, you’re not </a:t>
            </a:r>
            <a:r>
              <a:rPr lang="en-US" sz="3200" dirty="0" err="1"/>
              <a:t>gettin</a:t>
            </a:r>
            <a:r>
              <a:rPr lang="en-US" sz="3200" dirty="0"/>
              <a:t>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28541</TotalTime>
  <Words>3547</Words>
  <Application>Microsoft Office PowerPoint</Application>
  <PresentationFormat>Widescreen</PresentationFormat>
  <Paragraphs>694</Paragraphs>
  <Slides>64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64</vt:i4>
      </vt:variant>
    </vt:vector>
  </HeadingPairs>
  <TitlesOfParts>
    <vt:vector size="71"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One way to look at it</vt:lpstr>
      <vt:lpstr>PowerPoint Presentation</vt:lpstr>
      <vt:lpstr>PowerPoint Presentation</vt:lpstr>
      <vt:lpstr>Properties of selected models</vt:lpstr>
      <vt:lpstr>Bias Variance Trade-off</vt:lpstr>
      <vt:lpstr>Root Mean Square Error (RMSE)</vt:lpstr>
      <vt:lpstr>Mean Square Error (MSE)</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Additional arguments</vt:lpstr>
      <vt:lpstr>Let’s take a look at prop</vt:lpstr>
      <vt:lpstr>Let’s take a look at strata</vt:lpstr>
      <vt:lpstr>Try it</vt:lpstr>
      <vt:lpstr>Resampling</vt:lpstr>
      <vt:lpstr>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PowerPoint Presentation</vt:lpstr>
      <vt:lpstr>Next time</vt:lpstr>
      <vt:lpstr>Lab 1</vt:lpstr>
      <vt:lpstr>Resampling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84</cp:revision>
  <dcterms:created xsi:type="dcterms:W3CDTF">2020-02-18T20:40:43Z</dcterms:created>
  <dcterms:modified xsi:type="dcterms:W3CDTF">2020-03-10T19:20:34Z</dcterms:modified>
</cp:coreProperties>
</file>