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66" r:id="rId3"/>
    <p:sldId id="271" r:id="rId4"/>
    <p:sldId id="308" r:id="rId5"/>
    <p:sldId id="386" r:id="rId6"/>
    <p:sldId id="370" r:id="rId7"/>
    <p:sldId id="388" r:id="rId8"/>
    <p:sldId id="374" r:id="rId9"/>
    <p:sldId id="444" r:id="rId10"/>
    <p:sldId id="373" r:id="rId11"/>
    <p:sldId id="389" r:id="rId12"/>
    <p:sldId id="375" r:id="rId13"/>
    <p:sldId id="377" r:id="rId14"/>
    <p:sldId id="378" r:id="rId15"/>
    <p:sldId id="381" r:id="rId16"/>
    <p:sldId id="380" r:id="rId17"/>
    <p:sldId id="382" r:id="rId18"/>
    <p:sldId id="384" r:id="rId19"/>
    <p:sldId id="383" r:id="rId20"/>
    <p:sldId id="391" r:id="rId21"/>
    <p:sldId id="404" r:id="rId22"/>
    <p:sldId id="392" r:id="rId23"/>
    <p:sldId id="393" r:id="rId24"/>
    <p:sldId id="401" r:id="rId25"/>
    <p:sldId id="394" r:id="rId26"/>
    <p:sldId id="400" r:id="rId27"/>
    <p:sldId id="403" r:id="rId28"/>
    <p:sldId id="402" r:id="rId29"/>
    <p:sldId id="395" r:id="rId30"/>
    <p:sldId id="396" r:id="rId31"/>
    <p:sldId id="397" r:id="rId32"/>
    <p:sldId id="399" r:id="rId33"/>
    <p:sldId id="405" r:id="rId34"/>
    <p:sldId id="406" r:id="rId35"/>
    <p:sldId id="407" r:id="rId36"/>
    <p:sldId id="408" r:id="rId37"/>
    <p:sldId id="409" r:id="rId38"/>
    <p:sldId id="398" r:id="rId39"/>
    <p:sldId id="417" r:id="rId40"/>
    <p:sldId id="390" r:id="rId41"/>
    <p:sldId id="410" r:id="rId42"/>
    <p:sldId id="411" r:id="rId43"/>
    <p:sldId id="418" r:id="rId44"/>
    <p:sldId id="419" r:id="rId45"/>
    <p:sldId id="412" r:id="rId46"/>
    <p:sldId id="413" r:id="rId47"/>
    <p:sldId id="430" r:id="rId48"/>
    <p:sldId id="414" r:id="rId49"/>
    <p:sldId id="420" r:id="rId50"/>
    <p:sldId id="421" r:id="rId51"/>
    <p:sldId id="431" r:id="rId52"/>
    <p:sldId id="422" r:id="rId53"/>
    <p:sldId id="423" r:id="rId54"/>
    <p:sldId id="424" r:id="rId55"/>
    <p:sldId id="425" r:id="rId56"/>
    <p:sldId id="426" r:id="rId57"/>
    <p:sldId id="427" r:id="rId58"/>
    <p:sldId id="429" r:id="rId59"/>
    <p:sldId id="435" r:id="rId60"/>
    <p:sldId id="432" r:id="rId61"/>
    <p:sldId id="433" r:id="rId62"/>
    <p:sldId id="434" r:id="rId63"/>
    <p:sldId id="436" r:id="rId64"/>
    <p:sldId id="437" r:id="rId65"/>
    <p:sldId id="438" r:id="rId66"/>
    <p:sldId id="439" r:id="rId67"/>
    <p:sldId id="440" r:id="rId68"/>
    <p:sldId id="441" r:id="rId69"/>
    <p:sldId id="442" r:id="rId70"/>
    <p:sldId id="443" r:id="rId71"/>
    <p:sldId id="306" r:id="rId72"/>
    <p:sldId id="307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Nese" initials="JN" lastIdx="3" clrIdx="0">
    <p:extLst>
      <p:ext uri="{19B8F6BF-5375-455C-9EA6-DF929625EA0E}">
        <p15:presenceInfo xmlns:p15="http://schemas.microsoft.com/office/powerpoint/2012/main" userId="S::jnese@uoregon.edu::b4b9b44a-7597-4ed7-9ce6-5b07fef492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90" d="100"/>
          <a:sy n="90" d="100"/>
        </p:scale>
        <p:origin x="666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24T13:48:34.227" idx="1">
    <p:pos x="3440" y="686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53E5-50B4-424A-A2A5-30C430C4390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84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3369-C7D6-42D4-93FF-1F5B6D46C0F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80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2F26-FEA3-47F9-8DB6-3B5A72C98F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CB5D-69A0-4CD5-9021-AB57E197753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92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AC2D-DA2A-4C76-B09D-2693D243D2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57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67B0-0D12-4AEA-8D22-D44A55A76A2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4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0D63-C30A-4A3E-8F16-59047210C5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0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3EC8-5D98-41B1-9952-0C297FF0AA0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50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B21F-1691-4EFF-B8D8-E7C0120A09B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77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B53C-9A0B-4FFF-B4D9-98A43C1C91B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0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1FB9-96CB-4FFA-A771-D3E9475E71D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18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B9C0E-B414-409E-AFCC-97F5B63CD4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76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drubin/EC524W2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1.xml"/><Relationship Id="rId5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tidymodels.github.io/parsnip/articles/articles/Model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-conf-2020.github.io/applied-ml/Part_4.html#37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Penalized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Ridge, Lasso, Elastic net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Joe Nese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Week 4, Class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908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587D-8CC8-4169-B348-D4CD7519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CDD38-16C0-4882-910E-DE2A7C6E0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Penalize the model for coefficients as they move away from zero </a:t>
            </a:r>
            <a:r>
              <a:rPr lang="en-US" b="1" dirty="0"/>
              <a:t>unless</a:t>
            </a:r>
            <a:r>
              <a:rPr lang="en-US" dirty="0"/>
              <a:t> there is a proportional reduction in the SSE </a:t>
            </a:r>
          </a:p>
          <a:p>
            <a:r>
              <a:rPr lang="en-US" i="1" dirty="0"/>
              <a:t>L</a:t>
            </a:r>
            <a:r>
              <a:rPr lang="en-US" i="1" baseline="-25000" dirty="0"/>
              <a:t>2</a:t>
            </a:r>
            <a:r>
              <a:rPr lang="en-US" dirty="0"/>
              <a:t> penalty = second-order penalty (squared coefficients)</a:t>
            </a:r>
          </a:p>
          <a:p>
            <a:r>
              <a:rPr lang="en-US" dirty="0"/>
              <a:t>As the penalty (</a:t>
            </a:r>
            <a:r>
              <a:rPr lang="el-GR" dirty="0"/>
              <a:t>λ</a:t>
            </a:r>
            <a:r>
              <a:rPr lang="en-US" dirty="0"/>
              <a:t>) increases, the coefficients shrink toward 0 (at different rates)</a:t>
            </a:r>
          </a:p>
          <a:p>
            <a:r>
              <a:rPr lang="el-GR" dirty="0"/>
              <a:t>λ</a:t>
            </a:r>
            <a:r>
              <a:rPr lang="en-US" dirty="0"/>
              <a:t> = 0; linear regression</a:t>
            </a:r>
          </a:p>
          <a:p>
            <a:r>
              <a:rPr lang="en-US" dirty="0"/>
              <a:t>A new set of coefficients will be produced for each value of λ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E9549-119B-4BA0-89A7-E98B3E257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59F5F3-0B21-4A05-8787-34C86E6FD8E3}"/>
                  </a:ext>
                </a:extLst>
              </p:cNvPr>
              <p:cNvSpPr txBox="1"/>
              <p:nvPr/>
            </p:nvSpPr>
            <p:spPr>
              <a:xfrm>
                <a:off x="2314575" y="1825625"/>
                <a:ext cx="3364706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59F5F3-0B21-4A05-8787-34C86E6FD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575" y="1825625"/>
                <a:ext cx="3364706" cy="1100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47FF42-28E9-4BAB-827A-270CD8489108}"/>
                  </a:ext>
                </a:extLst>
              </p:cNvPr>
              <p:cNvSpPr txBox="1"/>
              <p:nvPr/>
            </p:nvSpPr>
            <p:spPr>
              <a:xfrm>
                <a:off x="5262018" y="1789589"/>
                <a:ext cx="1476375" cy="1172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47FF42-28E9-4BAB-827A-270CD8489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018" y="1789589"/>
                <a:ext cx="1476375" cy="1172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28A117-7E90-4938-A81F-FC75670B05CD}"/>
                  </a:ext>
                </a:extLst>
              </p:cNvPr>
              <p:cNvSpPr txBox="1"/>
              <p:nvPr/>
            </p:nvSpPr>
            <p:spPr>
              <a:xfrm>
                <a:off x="2960915" y="2375903"/>
                <a:ext cx="4354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28A117-7E90-4938-A81F-FC75670B0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915" y="2375903"/>
                <a:ext cx="4354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7636E7-104E-481F-A719-A2EF3C26BB59}"/>
              </a:ext>
            </a:extLst>
          </p:cNvPr>
          <p:cNvCxnSpPr/>
          <p:nvPr/>
        </p:nvCxnSpPr>
        <p:spPr>
          <a:xfrm flipV="1">
            <a:off x="5347063" y="2525486"/>
            <a:ext cx="332218" cy="7576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884574B-2730-4913-AEE2-E30ADD8B7558}"/>
              </a:ext>
            </a:extLst>
          </p:cNvPr>
          <p:cNvSpPr txBox="1"/>
          <p:nvPr/>
        </p:nvSpPr>
        <p:spPr>
          <a:xfrm>
            <a:off x="4889863" y="31704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penalty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219F6B-A804-4239-A403-49B9802917C7}"/>
              </a:ext>
            </a:extLst>
          </p:cNvPr>
          <p:cNvCxnSpPr>
            <a:cxnSpLocks/>
          </p:cNvCxnSpPr>
          <p:nvPr/>
        </p:nvCxnSpPr>
        <p:spPr>
          <a:xfrm>
            <a:off x="6742624" y="2626152"/>
            <a:ext cx="639683" cy="307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365229D-BA34-43E4-A43F-EE899A6F342B}"/>
              </a:ext>
            </a:extLst>
          </p:cNvPr>
          <p:cNvSpPr txBox="1"/>
          <p:nvPr/>
        </p:nvSpPr>
        <p:spPr>
          <a:xfrm>
            <a:off x="7195593" y="2884145"/>
            <a:ext cx="2200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squared coefficients</a:t>
            </a:r>
          </a:p>
        </p:txBody>
      </p:sp>
    </p:spTree>
    <p:extLst>
      <p:ext uri="{BB962C8B-B14F-4D97-AF65-F5344CB8AC3E}">
        <p14:creationId xmlns:p14="http://schemas.microsoft.com/office/powerpoint/2010/main" val="279677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8" grpId="0"/>
      <p:bldP spid="13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D50E-3B23-436C-A4BD-5261DAD81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Penalized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FBC6A-D727-47DE-82FB-152B0A9C2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0526"/>
            <a:ext cx="11097127" cy="5537474"/>
          </a:xfrm>
        </p:spPr>
        <p:txBody>
          <a:bodyPr>
            <a:normAutofit/>
          </a:bodyPr>
          <a:lstStyle/>
          <a:p>
            <a:r>
              <a:rPr lang="en-US" dirty="0"/>
              <a:t>Scale matters</a:t>
            </a:r>
          </a:p>
          <a:p>
            <a:r>
              <a:rPr lang="en-US" dirty="0"/>
              <a:t>The units of the predictors can substantially affect results</a:t>
            </a:r>
          </a:p>
          <a:p>
            <a:r>
              <a:rPr lang="en-US" dirty="0"/>
              <a:t>The scale of predictors doesn’t affect SSE, but does affect the coefficients</a:t>
            </a:r>
          </a:p>
          <a:p>
            <a:pPr lvl="1"/>
            <a:r>
              <a:rPr lang="en-US" dirty="0"/>
              <a:t>Think of coefficient interpretation for </a:t>
            </a:r>
            <a:r>
              <a:rPr lang="en-US" i="1" dirty="0"/>
              <a:t>meters</a:t>
            </a:r>
            <a:r>
              <a:rPr lang="en-US" dirty="0"/>
              <a:t> vs. </a:t>
            </a:r>
            <a:r>
              <a:rPr lang="en-US" i="1" dirty="0"/>
              <a:t>kilometers</a:t>
            </a:r>
          </a:p>
          <a:p>
            <a:pPr lvl="1"/>
            <a:r>
              <a:rPr lang="en-US" dirty="0"/>
              <a:t>Ridge regression will pay a larger penalty for </a:t>
            </a:r>
            <a:r>
              <a:rPr lang="en-US" i="1" dirty="0"/>
              <a:t>meters</a:t>
            </a:r>
            <a:endParaRPr lang="en-US" dirty="0"/>
          </a:p>
          <a:p>
            <a:r>
              <a:rPr lang="en-US" dirty="0"/>
              <a:t>So we need to put all predictors on the same scale prior to analysis</a:t>
            </a:r>
          </a:p>
          <a:p>
            <a:r>
              <a:rPr lang="en-US" dirty="0"/>
              <a:t>Center and scale all predictors</a:t>
            </a:r>
          </a:p>
          <a:p>
            <a:pPr marL="457200" lvl="1" indent="0">
              <a:buNone/>
            </a:pPr>
            <a:r>
              <a:rPr lang="en-US" dirty="0"/>
              <a:t>(x - mean(x)) / </a:t>
            </a:r>
            <a:r>
              <a:rPr lang="en-US" dirty="0" err="1"/>
              <a:t>sd</a:t>
            </a:r>
            <a:r>
              <a:rPr lang="en-US" dirty="0"/>
              <a:t>(x)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32F71-2384-4A9E-A855-9A73F13C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07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6179-33EC-4924-A920-82EB9FC28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9E9B7-A6F1-464F-AAC3-18B059315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Shrinks the coefficients of correlated predictors toward each other </a:t>
            </a:r>
            <a:r>
              <a:rPr lang="en-US" sz="2400" dirty="0"/>
              <a:t>(rather than allowing one to be wildly positive and the other wildly negative)</a:t>
            </a:r>
          </a:p>
          <a:p>
            <a:r>
              <a:rPr lang="en-US" dirty="0"/>
              <a:t>Many less-important predictors get pushed toward zero which helps identify the important predictors in our data</a:t>
            </a:r>
          </a:p>
          <a:p>
            <a:r>
              <a:rPr lang="en-US" dirty="0"/>
              <a:t>Shrinks coefficients toward 0, but will never equal 0, no matter how large the penalty</a:t>
            </a:r>
          </a:p>
          <a:p>
            <a:r>
              <a:rPr lang="en-US" dirty="0"/>
              <a:t>A coefficient equal to 0 would, of course, be dropped from the model</a:t>
            </a:r>
          </a:p>
          <a:p>
            <a:r>
              <a:rPr lang="en-US" dirty="0"/>
              <a:t>That would be automatic feature selection!</a:t>
            </a:r>
          </a:p>
          <a:p>
            <a:r>
              <a:rPr lang="en-US" dirty="0"/>
              <a:t>That would be nice!</a:t>
            </a:r>
          </a:p>
          <a:p>
            <a:r>
              <a:rPr lang="en-US" dirty="0"/>
              <a:t>lasso models do this</a:t>
            </a:r>
          </a:p>
          <a:p>
            <a:pPr lvl="1"/>
            <a:r>
              <a:rPr lang="en-US" dirty="0"/>
              <a:t>Least Absolute Shrinkage and Selection Operator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D0CE4-F002-44FE-BF1D-B3BB14CB4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23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587D-8CC8-4169-B348-D4CD7519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lasso - </a:t>
            </a:r>
            <a:r>
              <a:rPr lang="en-US" sz="3200" dirty="0"/>
              <a:t>Least Absolute Shrinkage and Selection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CDD38-16C0-4882-910E-DE2A7C6E0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772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Penalize the model for coefficients as they move away from zero </a:t>
            </a:r>
            <a:r>
              <a:rPr lang="en-US" b="1" dirty="0"/>
              <a:t>unless</a:t>
            </a:r>
            <a:r>
              <a:rPr lang="en-US" dirty="0"/>
              <a:t> there is a proportional reduction in the SSE </a:t>
            </a:r>
          </a:p>
          <a:p>
            <a:r>
              <a:rPr lang="en-US" i="1" dirty="0"/>
              <a:t>L</a:t>
            </a:r>
            <a:r>
              <a:rPr lang="en-US" i="1" baseline="-25000" dirty="0"/>
              <a:t>1</a:t>
            </a:r>
            <a:r>
              <a:rPr lang="en-US" dirty="0"/>
              <a:t> penalty = absolute coefficients</a:t>
            </a:r>
          </a:p>
          <a:p>
            <a:r>
              <a:rPr lang="en-US" dirty="0"/>
              <a:t>As the penalty (</a:t>
            </a:r>
            <a:r>
              <a:rPr lang="el-GR" dirty="0"/>
              <a:t>λ</a:t>
            </a:r>
            <a:r>
              <a:rPr lang="en-US" dirty="0"/>
              <a:t>) increases, the coefficients shrink toward 0 (at different rates)</a:t>
            </a:r>
          </a:p>
          <a:p>
            <a:r>
              <a:rPr lang="en-US" dirty="0"/>
              <a:t>Allows coefficients equal to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E9549-119B-4BA0-89A7-E98B3E257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59F5F3-0B21-4A05-8787-34C86E6FD8E3}"/>
                  </a:ext>
                </a:extLst>
              </p:cNvPr>
              <p:cNvSpPr txBox="1"/>
              <p:nvPr/>
            </p:nvSpPr>
            <p:spPr>
              <a:xfrm>
                <a:off x="2314575" y="1825625"/>
                <a:ext cx="3364706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59F5F3-0B21-4A05-8787-34C86E6FD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575" y="1825625"/>
                <a:ext cx="3364706" cy="1100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47FF42-28E9-4BAB-827A-270CD8489108}"/>
                  </a:ext>
                </a:extLst>
              </p:cNvPr>
              <p:cNvSpPr txBox="1"/>
              <p:nvPr/>
            </p:nvSpPr>
            <p:spPr>
              <a:xfrm>
                <a:off x="5262018" y="1789589"/>
                <a:ext cx="1476375" cy="1172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47FF42-28E9-4BAB-827A-270CD8489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018" y="1789589"/>
                <a:ext cx="1476375" cy="1172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28A117-7E90-4938-A81F-FC75670B05CD}"/>
                  </a:ext>
                </a:extLst>
              </p:cNvPr>
              <p:cNvSpPr txBox="1"/>
              <p:nvPr/>
            </p:nvSpPr>
            <p:spPr>
              <a:xfrm>
                <a:off x="2960915" y="2375903"/>
                <a:ext cx="4354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28A117-7E90-4938-A81F-FC75670B0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915" y="2375903"/>
                <a:ext cx="4354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7636E7-104E-481F-A719-A2EF3C26BB59}"/>
              </a:ext>
            </a:extLst>
          </p:cNvPr>
          <p:cNvCxnSpPr/>
          <p:nvPr/>
        </p:nvCxnSpPr>
        <p:spPr>
          <a:xfrm flipV="1">
            <a:off x="5347063" y="2525486"/>
            <a:ext cx="332218" cy="7576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884574B-2730-4913-AEE2-E30ADD8B7558}"/>
              </a:ext>
            </a:extLst>
          </p:cNvPr>
          <p:cNvSpPr txBox="1"/>
          <p:nvPr/>
        </p:nvSpPr>
        <p:spPr>
          <a:xfrm>
            <a:off x="4889863" y="31704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penalty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219F6B-A804-4239-A403-49B9802917C7}"/>
              </a:ext>
            </a:extLst>
          </p:cNvPr>
          <p:cNvCxnSpPr>
            <a:cxnSpLocks/>
          </p:cNvCxnSpPr>
          <p:nvPr/>
        </p:nvCxnSpPr>
        <p:spPr>
          <a:xfrm>
            <a:off x="6742624" y="2626152"/>
            <a:ext cx="639683" cy="307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365229D-BA34-43E4-A43F-EE899A6F342B}"/>
              </a:ext>
            </a:extLst>
          </p:cNvPr>
          <p:cNvSpPr txBox="1"/>
          <p:nvPr/>
        </p:nvSpPr>
        <p:spPr>
          <a:xfrm>
            <a:off x="7195593" y="2884145"/>
            <a:ext cx="2200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absolute coefficients </a:t>
            </a:r>
          </a:p>
        </p:txBody>
      </p:sp>
    </p:spTree>
    <p:extLst>
      <p:ext uri="{BB962C8B-B14F-4D97-AF65-F5344CB8AC3E}">
        <p14:creationId xmlns:p14="http://schemas.microsoft.com/office/powerpoint/2010/main" val="26308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8" grpId="0"/>
      <p:bldP spid="13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FADE79-5491-470B-A5D4-29309ABD0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95569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dirty="0"/>
              <a:t>Ridge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85E51B-E69E-4631-B9AC-A79890E65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657600"/>
            <a:ext cx="5157787" cy="3150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/>
              <a:t>L</a:t>
            </a:r>
            <a:r>
              <a:rPr lang="en-US" sz="1800" i="1" baseline="-25000" dirty="0"/>
              <a:t>2</a:t>
            </a:r>
            <a:r>
              <a:rPr lang="en-US" sz="1800" dirty="0"/>
              <a:t> penalty</a:t>
            </a:r>
          </a:p>
          <a:p>
            <a:r>
              <a:rPr lang="en-US" sz="1800" dirty="0"/>
              <a:t>Larger errors are worse</a:t>
            </a:r>
          </a:p>
          <a:p>
            <a:r>
              <a:rPr lang="en-US" sz="1800" dirty="0"/>
              <a:t>Tends to shrinks coefficients of correlated predictors toward each other</a:t>
            </a:r>
          </a:p>
          <a:p>
            <a:pPr lvl="1"/>
            <a:r>
              <a:rPr lang="en-US" sz="1200" dirty="0"/>
              <a:t>Extreme example: for </a:t>
            </a:r>
            <a:r>
              <a:rPr lang="en-US" sz="1200" i="1" dirty="0"/>
              <a:t>P</a:t>
            </a:r>
            <a:r>
              <a:rPr lang="en-US" sz="1200" dirty="0"/>
              <a:t> identical predictors, each has a coefficient of 1/</a:t>
            </a:r>
            <a:r>
              <a:rPr lang="en-US" sz="1200" i="1" dirty="0"/>
              <a:t>P </a:t>
            </a:r>
            <a:r>
              <a:rPr lang="en-US" sz="1200" dirty="0"/>
              <a:t>the size as one modeled by itself</a:t>
            </a:r>
          </a:p>
          <a:p>
            <a:r>
              <a:rPr lang="en-US" sz="1800" dirty="0"/>
              <a:t>Helps if you want to keep all predictors in your model and reduce the noise of less influential variables (e.g., smaller data sets with severe multicollinearity)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0D000F-C9CD-44D9-B079-5786F39BA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95569"/>
            <a:ext cx="5183188" cy="823912"/>
          </a:xfrm>
        </p:spPr>
        <p:txBody>
          <a:bodyPr>
            <a:normAutofit/>
          </a:bodyPr>
          <a:lstStyle/>
          <a:p>
            <a:r>
              <a:rPr lang="en-US" sz="3200" dirty="0"/>
              <a:t>Lasso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E21C07-A9B4-44B9-846A-96F3BD38A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605793"/>
            <a:ext cx="5183188" cy="3202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/>
              <a:t>L</a:t>
            </a:r>
            <a:r>
              <a:rPr lang="en-US" sz="1800" i="1" baseline="-25000" dirty="0"/>
              <a:t>1</a:t>
            </a:r>
            <a:r>
              <a:rPr lang="en-US" sz="1800" dirty="0"/>
              <a:t> penalty</a:t>
            </a:r>
          </a:p>
          <a:p>
            <a:r>
              <a:rPr lang="en-US" sz="1800" dirty="0"/>
              <a:t>Additional error is equally bad everywhere</a:t>
            </a:r>
          </a:p>
          <a:p>
            <a:r>
              <a:rPr lang="en-US" sz="1800" dirty="0"/>
              <a:t>Tends to just choose one predictor and not model the others</a:t>
            </a:r>
          </a:p>
          <a:p>
            <a:endParaRPr lang="en-US" sz="1800" dirty="0"/>
          </a:p>
          <a:p>
            <a:r>
              <a:rPr lang="en-US" sz="1800" dirty="0"/>
              <a:t>Helps find the predictors with the largest (and most consistent) coefficients in data with many predictors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47509-2A4D-4943-9AB2-866CD560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E79F9E-4A7C-471B-9146-7CB682870360}"/>
                  </a:ext>
                </a:extLst>
              </p:cNvPr>
              <p:cNvSpPr txBox="1"/>
              <p:nvPr/>
            </p:nvSpPr>
            <p:spPr>
              <a:xfrm>
                <a:off x="2269149" y="3006316"/>
                <a:ext cx="2299063" cy="902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E79F9E-4A7C-471B-9146-7CB682870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149" y="3006316"/>
                <a:ext cx="2299063" cy="9025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1B3FF8D5-DE42-4D9D-BC8D-B2D9D248AB9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83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FEFE02-86B5-4218-A71C-E761DAA1159F}"/>
                  </a:ext>
                </a:extLst>
              </p:cNvPr>
              <p:cNvSpPr txBox="1"/>
              <p:nvPr/>
            </p:nvSpPr>
            <p:spPr>
              <a:xfrm>
                <a:off x="8071462" y="3061290"/>
                <a:ext cx="1384663" cy="902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FEFE02-86B5-4218-A71C-E761DAA11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462" y="3061290"/>
                <a:ext cx="1384663" cy="9025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B50272F-E627-4C12-98FF-B8DC15E03114}"/>
              </a:ext>
            </a:extLst>
          </p:cNvPr>
          <p:cNvSpPr txBox="1"/>
          <p:nvPr/>
        </p:nvSpPr>
        <p:spPr>
          <a:xfrm>
            <a:off x="592183" y="1680753"/>
            <a:ext cx="112427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Both equally penalize overestimating and underestimating a coefficient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 free lunch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6" name="Title 7">
            <a:extLst>
              <a:ext uri="{FF2B5EF4-FFF2-40B4-BE49-F238E27FC236}">
                <a16:creationId xmlns:a16="http://schemas.microsoft.com/office/drawing/2014/main" id="{4176C61F-3212-4116-9ABB-41913827C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Ridge and lasso</a:t>
            </a:r>
          </a:p>
        </p:txBody>
      </p:sp>
    </p:spTree>
    <p:extLst>
      <p:ext uri="{BB962C8B-B14F-4D97-AF65-F5344CB8AC3E}">
        <p14:creationId xmlns:p14="http://schemas.microsoft.com/office/powerpoint/2010/main" val="1982147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A8A64-60AC-4C6C-8C43-487BDAAD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 picture containing text, photo, old, white&#10;&#10;Description automatically generated">
            <a:extLst>
              <a:ext uri="{FF2B5EF4-FFF2-40B4-BE49-F238E27FC236}">
                <a16:creationId xmlns:a16="http://schemas.microsoft.com/office/drawing/2014/main" id="{B7FCA5F3-AB4C-4A28-8BFC-50F8277EB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187" y="228600"/>
            <a:ext cx="5295626" cy="6400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40CFDB-9D7C-4DE1-90C7-7FEAF5D283E3}"/>
              </a:ext>
            </a:extLst>
          </p:cNvPr>
          <p:cNvSpPr txBox="1"/>
          <p:nvPr/>
        </p:nvSpPr>
        <p:spPr>
          <a:xfrm>
            <a:off x="312821" y="6356350"/>
            <a:ext cx="2418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Code credit to </a:t>
            </a:r>
            <a:r>
              <a:rPr lang="en-US" sz="1200" dirty="0">
                <a:hlinkClick r:id="rId3"/>
              </a:rPr>
              <a:t>Ed Rubin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4119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1ECCC-5012-4E7A-8D9F-27572D6C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5" name="Picture 14" descr="A picture containing text, table, filled, hanging&#10;&#10;Description automatically generated">
            <a:extLst>
              <a:ext uri="{FF2B5EF4-FFF2-40B4-BE49-F238E27FC236}">
                <a16:creationId xmlns:a16="http://schemas.microsoft.com/office/drawing/2014/main" id="{028C2B0C-7481-422C-8CD8-0793819B3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187" y="228600"/>
            <a:ext cx="5295626" cy="64008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1DA8091-A912-4C03-99E0-4720C99E976F}"/>
              </a:ext>
            </a:extLst>
          </p:cNvPr>
          <p:cNvSpPr txBox="1"/>
          <p:nvPr/>
        </p:nvSpPr>
        <p:spPr>
          <a:xfrm>
            <a:off x="143486" y="750724"/>
            <a:ext cx="2838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</a:rPr>
              <a:t>L</a:t>
            </a:r>
            <a:r>
              <a:rPr lang="en-US" sz="2800" i="1" baseline="-25000" dirty="0">
                <a:solidFill>
                  <a:schemeClr val="bg1"/>
                </a:solidFill>
              </a:rPr>
              <a:t>2</a:t>
            </a:r>
            <a:r>
              <a:rPr lang="en-US" sz="2800" i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loss </a:t>
            </a:r>
            <a:r>
              <a:rPr lang="en-US" sz="2800" dirty="0">
                <a:solidFill>
                  <a:schemeClr val="bg1"/>
                </a:solidFill>
              </a:rPr>
              <a:t>function</a:t>
            </a:r>
            <a:endParaRPr lang="en-US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1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4888F9-14DB-427B-BBD1-EC29E41F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417A80E8-C789-417C-9DCF-EA5344D3C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187" y="228600"/>
            <a:ext cx="5295626" cy="6400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49BDFA-9E0F-4791-8487-09AE40A3AE16}"/>
                  </a:ext>
                </a:extLst>
              </p:cNvPr>
              <p:cNvSpPr txBox="1"/>
              <p:nvPr/>
            </p:nvSpPr>
            <p:spPr>
              <a:xfrm>
                <a:off x="378618" y="1273944"/>
                <a:ext cx="23687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49BDFA-9E0F-4791-8487-09AE40A3A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18" y="1273944"/>
                <a:ext cx="236873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39963DE-4DD1-4B00-A262-6B46FD3C4FB7}"/>
              </a:ext>
            </a:extLst>
          </p:cNvPr>
          <p:cNvSpPr txBox="1"/>
          <p:nvPr/>
        </p:nvSpPr>
        <p:spPr>
          <a:xfrm>
            <a:off x="143486" y="750724"/>
            <a:ext cx="2838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L</a:t>
            </a:r>
            <a:r>
              <a:rPr lang="en-US" sz="2800" i="1" baseline="-25000" dirty="0"/>
              <a:t>2</a:t>
            </a:r>
            <a:r>
              <a:rPr lang="en-US" sz="2800" i="1" dirty="0"/>
              <a:t> </a:t>
            </a:r>
            <a:r>
              <a:rPr lang="en-US" sz="2800" dirty="0"/>
              <a:t>loss function</a:t>
            </a:r>
            <a:endParaRPr lang="en-US" sz="2800" i="1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BD6BB2A-BF7C-46F5-95EF-6B9A995F65FF}"/>
              </a:ext>
            </a:extLst>
          </p:cNvPr>
          <p:cNvSpPr/>
          <p:nvPr/>
        </p:nvSpPr>
        <p:spPr>
          <a:xfrm>
            <a:off x="5312235" y="1088571"/>
            <a:ext cx="91440" cy="2699657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9AD60F-F05C-438C-8017-DC1F2AA20D6B}"/>
              </a:ext>
            </a:extLst>
          </p:cNvPr>
          <p:cNvSpPr txBox="1"/>
          <p:nvPr/>
        </p:nvSpPr>
        <p:spPr>
          <a:xfrm>
            <a:off x="4554583" y="2176789"/>
            <a:ext cx="661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4.5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EC36AE-6701-48AB-A00B-1CFAC8810ECB}"/>
              </a:ext>
            </a:extLst>
          </p:cNvPr>
          <p:cNvSpPr txBox="1"/>
          <p:nvPr/>
        </p:nvSpPr>
        <p:spPr>
          <a:xfrm>
            <a:off x="766243" y="1933303"/>
            <a:ext cx="1593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(4.5)</a:t>
            </a:r>
            <a:r>
              <a:rPr lang="en-US" baseline="30000" dirty="0"/>
              <a:t> 2</a:t>
            </a:r>
            <a:endParaRPr lang="en-US" dirty="0"/>
          </a:p>
          <a:p>
            <a:pPr algn="ctr"/>
            <a:r>
              <a:rPr lang="en-US" b="1" dirty="0"/>
              <a:t>20.25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E7526A-60F9-44D1-8F8B-D3C56D0CE2AE}"/>
                  </a:ext>
                </a:extLst>
              </p:cNvPr>
              <p:cNvSpPr txBox="1"/>
              <p:nvPr/>
            </p:nvSpPr>
            <p:spPr>
              <a:xfrm>
                <a:off x="378415" y="3223229"/>
                <a:ext cx="29308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E7526A-60F9-44D1-8F8B-D3C56D0CE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15" y="3223229"/>
                <a:ext cx="293084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454F720-7675-4E83-97E2-9BDC37713900}"/>
              </a:ext>
            </a:extLst>
          </p:cNvPr>
          <p:cNvSpPr txBox="1"/>
          <p:nvPr/>
        </p:nvSpPr>
        <p:spPr>
          <a:xfrm>
            <a:off x="143283" y="2700009"/>
            <a:ext cx="2838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L</a:t>
            </a:r>
            <a:r>
              <a:rPr lang="en-US" sz="2800" i="1" baseline="-25000" dirty="0"/>
              <a:t>1</a:t>
            </a:r>
            <a:r>
              <a:rPr lang="en-US" sz="2800" i="1" dirty="0"/>
              <a:t> </a:t>
            </a:r>
            <a:r>
              <a:rPr lang="en-US" sz="2800" dirty="0"/>
              <a:t>loss function</a:t>
            </a:r>
            <a:endParaRPr lang="en-US" sz="28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EB4E50-923D-4C5F-BE8C-7D43A97C007A}"/>
              </a:ext>
            </a:extLst>
          </p:cNvPr>
          <p:cNvSpPr txBox="1"/>
          <p:nvPr/>
        </p:nvSpPr>
        <p:spPr>
          <a:xfrm>
            <a:off x="825015" y="3886942"/>
            <a:ext cx="1593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|4.5|</a:t>
            </a:r>
          </a:p>
          <a:p>
            <a:pPr algn="ctr"/>
            <a:r>
              <a:rPr lang="en-US" b="1" dirty="0"/>
              <a:t>4.5</a:t>
            </a:r>
          </a:p>
        </p:txBody>
      </p:sp>
    </p:spTree>
    <p:extLst>
      <p:ext uri="{BB962C8B-B14F-4D97-AF65-F5344CB8AC3E}">
        <p14:creationId xmlns:p14="http://schemas.microsoft.com/office/powerpoint/2010/main" val="314600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  <p:bldP spid="9" grpId="0"/>
      <p:bldP spid="10" grpId="0"/>
      <p:bldP spid="11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587D-8CC8-4169-B348-D4CD7519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Elastic net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CDD38-16C0-4882-910E-DE2A7C6E0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772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Combines the two types of penalties</a:t>
            </a:r>
          </a:p>
          <a:p>
            <a:r>
              <a:rPr lang="en-US" dirty="0"/>
              <a:t>Enables effective regularization with ridge penalty (</a:t>
            </a:r>
            <a:r>
              <a:rPr lang="en-US" i="1" dirty="0"/>
              <a:t>L</a:t>
            </a:r>
            <a:r>
              <a:rPr lang="en-US" i="1" baseline="-25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Offers feature selection with lasso penalty (</a:t>
            </a:r>
            <a:r>
              <a:rPr lang="en-US" i="1" dirty="0"/>
              <a:t>L</a:t>
            </a:r>
            <a:r>
              <a:rPr lang="en-US" i="1" baseline="-25000" dirty="0"/>
              <a:t>1</a:t>
            </a:r>
            <a:r>
              <a:rPr lang="en-US" dirty="0"/>
              <a:t>)</a:t>
            </a:r>
          </a:p>
          <a:p>
            <a:r>
              <a:rPr lang="en-US" dirty="0"/>
              <a:t>Better able to handle multicollinearity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E9549-119B-4BA0-89A7-E98B3E257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59F5F3-0B21-4A05-8787-34C86E6FD8E3}"/>
                  </a:ext>
                </a:extLst>
              </p:cNvPr>
              <p:cNvSpPr txBox="1"/>
              <p:nvPr/>
            </p:nvSpPr>
            <p:spPr>
              <a:xfrm>
                <a:off x="2314575" y="1825625"/>
                <a:ext cx="3364706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59F5F3-0B21-4A05-8787-34C86E6FD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575" y="1825625"/>
                <a:ext cx="3364706" cy="1100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47FF42-28E9-4BAB-827A-270CD8489108}"/>
                  </a:ext>
                </a:extLst>
              </p:cNvPr>
              <p:cNvSpPr txBox="1"/>
              <p:nvPr/>
            </p:nvSpPr>
            <p:spPr>
              <a:xfrm>
                <a:off x="6768604" y="1789589"/>
                <a:ext cx="1476375" cy="1172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47FF42-28E9-4BAB-827A-270CD8489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604" y="1789589"/>
                <a:ext cx="1476375" cy="1172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528A117-7E90-4938-A81F-FC75670B05CD}"/>
              </a:ext>
            </a:extLst>
          </p:cNvPr>
          <p:cNvSpPr txBox="1"/>
          <p:nvPr/>
        </p:nvSpPr>
        <p:spPr>
          <a:xfrm>
            <a:off x="2873898" y="2375903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Enet</a:t>
            </a:r>
            <a:endParaRPr lang="en-US" sz="1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5D1FD9-83E2-4720-BFB4-605E15AC720E}"/>
                  </a:ext>
                </a:extLst>
              </p:cNvPr>
              <p:cNvSpPr txBox="1"/>
              <p:nvPr/>
            </p:nvSpPr>
            <p:spPr>
              <a:xfrm>
                <a:off x="5416087" y="1789589"/>
                <a:ext cx="1476375" cy="1172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5D1FD9-83E2-4720-BFB4-605E15AC7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087" y="1789589"/>
                <a:ext cx="1476375" cy="11726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66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F67D-76AE-45C0-ADFB-2D6CEFF3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{parsnip}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BA524-26C9-4AAA-8309-1A698C015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List of models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https://tidymodels.github.io/parsnip/articles/articles/Models.html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We’ll be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dirty="0"/>
              <a:t> for our penalized regression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77078-F90E-49F8-A8FD-C3470F127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8114B95C-0BF8-44BD-88E8-1B22CEAA6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-3175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3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54EC3-238D-4B1C-A74B-C3C3318A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62F19-5B10-4960-BFDF-E5545C619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penalized regression</a:t>
            </a:r>
          </a:p>
          <a:p>
            <a:r>
              <a:rPr lang="en-US" dirty="0"/>
              <a:t>Model tuning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8756F-E549-46CD-AE80-ABBF9008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486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F67D-76AE-45C0-ADFB-2D6CEFF3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77078-F90E-49F8-A8FD-C3470F127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5E1D58-0AC8-43BC-A22F-A938B2E10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en-US" dirty="0"/>
              <a:t> = can only be “regression,” not “classification”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penalty</a:t>
            </a:r>
            <a:r>
              <a:rPr lang="en-US" dirty="0"/>
              <a:t> = An non-negative number representing the total amount of regularization. This can be a combination of L1 and L2 (depending on the value of mixture)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mixture</a:t>
            </a:r>
            <a:r>
              <a:rPr lang="en-US" dirty="0"/>
              <a:t> = A number between zero and one (inclusive) that represents the proportion of L1 regularization (the lasso)</a:t>
            </a:r>
          </a:p>
          <a:p>
            <a:pPr lvl="1"/>
            <a:r>
              <a:rPr lang="en-US" dirty="0"/>
              <a:t>ridge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mixture = 0; </a:t>
            </a:r>
            <a:r>
              <a:rPr lang="en-US" dirty="0"/>
              <a:t>no L1 </a:t>
            </a:r>
          </a:p>
          <a:p>
            <a:pPr lvl="1"/>
            <a:r>
              <a:rPr lang="en-US" dirty="0"/>
              <a:t>lasso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mixture = 1; </a:t>
            </a:r>
            <a:r>
              <a:rPr lang="en-US" dirty="0"/>
              <a:t>completely L1 (and no ridge)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8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0C014E2E-42E8-489D-8DB7-D1FD8EB38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-3175"/>
            <a:ext cx="1828800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06B57D-1FA8-463D-8B52-009DE2AD2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73" y="1690688"/>
            <a:ext cx="8834718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70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59D8D-4DFE-4BBE-9C34-092513536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07574-736C-47E7-9F4E-00368AB68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j-lt"/>
                <a:cs typeface="Courier New" panose="02070309020205020404" pitchFamily="49" charset="0"/>
              </a:rPr>
              <a:t>Penalized regression cannot handle missing data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Can either delete or impute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For simplicity here, we are just going to delete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 &lt;- import(here::here(“data”, "state-test-simulated.csv")) %&gt;%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as_tibble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 &lt;- math %&gt;%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drop_na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E1FF7-F81E-4075-9320-B095D112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906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9308A-7962-427E-AE78-877E2B504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6525"/>
            <a:ext cx="10748211" cy="64688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1 - Initial Split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```{r}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initial_split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(math, strata = "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training(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math_test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&lt;- testing(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2 - Resample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```{r}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cv_splits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vfold_cv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strata = "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9464B-05DA-4997-BDDB-2A1EC874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317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B88B7-C470-46F4-8BAB-7FFAE68FD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continue…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1ED75-D3ED-4BCE-BE12-E31ECE4EB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need to center and scale our continuous predictors</a:t>
            </a:r>
          </a:p>
          <a:p>
            <a:r>
              <a:rPr lang="en-US" dirty="0"/>
              <a:t>This is part of data preprocessing, or feature engineering</a:t>
            </a:r>
          </a:p>
          <a:p>
            <a:pPr lvl="1"/>
            <a:r>
              <a:rPr lang="en-US" dirty="0"/>
              <a:t>“the process of creating representations of data that increase the effectiveness of a model” (Kuhn &amp; Johnson, 2019)</a:t>
            </a:r>
          </a:p>
          <a:p>
            <a:r>
              <a:rPr lang="en-US" dirty="0"/>
              <a:t>Very quick preview of next week’s topic and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{recipes}</a:t>
            </a:r>
            <a:r>
              <a:rPr lang="en-US" dirty="0"/>
              <a:t> package</a:t>
            </a:r>
          </a:p>
          <a:p>
            <a:r>
              <a:rPr lang="en-US" dirty="0"/>
              <a:t>Center: average is subtracted from the predictor’s individual values</a:t>
            </a:r>
          </a:p>
          <a:p>
            <a:pPr lvl="1"/>
            <a:r>
              <a:rPr lang="en-US" dirty="0"/>
              <a:t>All predictors will have a mean of zero</a:t>
            </a:r>
          </a:p>
          <a:p>
            <a:r>
              <a:rPr lang="en-US" dirty="0"/>
              <a:t>Scale: divide a variable by the standard deviation</a:t>
            </a:r>
          </a:p>
          <a:p>
            <a:pPr lvl="1"/>
            <a:r>
              <a:rPr lang="en-US" dirty="0"/>
              <a:t>All predictors have a standard deviation of one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B7A91-1DA4-426E-9315-7F2E8CBFA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203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C0EA-9E19-419C-9E82-7C0E4220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{recipes}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AD0B-5CAA-4460-BE80-90ECD783A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73" y="1825625"/>
            <a:ext cx="119112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stdz_rec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recipe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formula = score ~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all_nominal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step_normalize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all_numeric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92B24-051C-4363-BE50-2FFD70A2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0ACCAD-E820-4D00-9E23-552A9237A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516" y="0"/>
            <a:ext cx="158648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81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C0EA-9E19-419C-9E82-7C0E4220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{recipes}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AD0B-5CAA-4460-BE80-90ECD783A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73" y="1825625"/>
            <a:ext cx="119112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stdz_rec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recipe(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formula = score ~ </a:t>
            </a:r>
            <a:r>
              <a:rPr 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+ </a:t>
            </a:r>
            <a:r>
              <a:rPr 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all_nominal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step_normalize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all_numeric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92B24-051C-4363-BE50-2FFD70A2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0ACCAD-E820-4D00-9E23-552A9237A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516" y="0"/>
            <a:ext cx="1586484" cy="1828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5E0DDB-B3AD-405E-A926-C0D186659D9C}"/>
              </a:ext>
            </a:extLst>
          </p:cNvPr>
          <p:cNvSpPr txBox="1"/>
          <p:nvPr/>
        </p:nvSpPr>
        <p:spPr>
          <a:xfrm>
            <a:off x="7636042" y="3244334"/>
            <a:ext cx="411881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defines outcome and predictors</a:t>
            </a:r>
          </a:p>
        </p:txBody>
      </p:sp>
    </p:spTree>
    <p:extLst>
      <p:ext uri="{BB962C8B-B14F-4D97-AF65-F5344CB8AC3E}">
        <p14:creationId xmlns:p14="http://schemas.microsoft.com/office/powerpoint/2010/main" val="3153039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C0EA-9E19-419C-9E82-7C0E4220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{recipes}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AD0B-5CAA-4460-BE80-90ECD783A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73" y="1825625"/>
            <a:ext cx="119112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stdz_rec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recipe(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formula = score ~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endParaRPr lang="en-US" sz="2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all_nominal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step_normalize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all_numeric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92B24-051C-4363-BE50-2FFD70A2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0ACCAD-E820-4D00-9E23-552A9237A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516" y="0"/>
            <a:ext cx="1586484" cy="182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45A20B-5C10-4944-AEDA-4A6A08EEA53F}"/>
              </a:ext>
            </a:extLst>
          </p:cNvPr>
          <p:cNvSpPr txBox="1"/>
          <p:nvPr/>
        </p:nvSpPr>
        <p:spPr>
          <a:xfrm>
            <a:off x="4247147" y="3244334"/>
            <a:ext cx="710665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Catalogs the names and types of each variable.</a:t>
            </a:r>
          </a:p>
          <a:p>
            <a:r>
              <a:rPr lang="en-US" sz="2200" dirty="0"/>
              <a:t>Informs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recipe()</a:t>
            </a:r>
            <a:r>
              <a:rPr lang="en-US" sz="2200" dirty="0"/>
              <a:t> what is numeric and what is nominal</a:t>
            </a:r>
          </a:p>
        </p:txBody>
      </p:sp>
    </p:spTree>
    <p:extLst>
      <p:ext uri="{BB962C8B-B14F-4D97-AF65-F5344CB8AC3E}">
        <p14:creationId xmlns:p14="http://schemas.microsoft.com/office/powerpoint/2010/main" val="1538854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C0EA-9E19-419C-9E82-7C0E4220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{recipes}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AD0B-5CAA-4460-BE80-90ECD783A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73" y="1825625"/>
            <a:ext cx="119112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stdz_rec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recipe(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formula = score ~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all_nominal</a:t>
            </a:r>
            <a:r>
              <a:rPr lang="en-US" sz="2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step_normalize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all_numeric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92B24-051C-4363-BE50-2FFD70A2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0ACCAD-E820-4D00-9E23-552A9237A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516" y="0"/>
            <a:ext cx="1586484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ED0ED1-B4E9-40ED-AD31-F1832D66C49C}"/>
              </a:ext>
            </a:extLst>
          </p:cNvPr>
          <p:cNvSpPr txBox="1"/>
          <p:nvPr/>
        </p:nvSpPr>
        <p:spPr>
          <a:xfrm>
            <a:off x="3685673" y="5091421"/>
            <a:ext cx="7367338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Converts nominal data into dummy variables 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all_nominal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200" dirty="0"/>
              <a:t> is a helper function</a:t>
            </a:r>
          </a:p>
        </p:txBody>
      </p:sp>
    </p:spTree>
    <p:extLst>
      <p:ext uri="{BB962C8B-B14F-4D97-AF65-F5344CB8AC3E}">
        <p14:creationId xmlns:p14="http://schemas.microsoft.com/office/powerpoint/2010/main" val="3514999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C0EA-9E19-419C-9E82-7C0E4220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{recipes}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AD0B-5CAA-4460-BE80-90ECD783A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73" y="1825625"/>
            <a:ext cx="119112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stdz_rec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recipe(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formula = score ~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all_nominal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step_normalize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all_numeric</a:t>
            </a:r>
            <a:r>
              <a:rPr lang="en-US" sz="2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92B24-051C-4363-BE50-2FFD70A2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0ACCAD-E820-4D00-9E23-552A9237A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516" y="0"/>
            <a:ext cx="1586484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836350-D3DA-4E78-A0FF-5F4B57D8A34B}"/>
              </a:ext>
            </a:extLst>
          </p:cNvPr>
          <p:cNvSpPr txBox="1"/>
          <p:nvPr/>
        </p:nvSpPr>
        <p:spPr>
          <a:xfrm>
            <a:off x="1035558" y="4919008"/>
            <a:ext cx="9455979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Normalizes (centers and scales) all predictors, which is necessary for penalized regression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all_numeric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 is a helper function</a:t>
            </a:r>
          </a:p>
          <a:p>
            <a:endParaRPr lang="en-US" sz="2000" dirty="0"/>
          </a:p>
          <a:p>
            <a:r>
              <a:rPr lang="en-US" sz="2000" dirty="0"/>
              <a:t>Could also use:</a:t>
            </a:r>
          </a:p>
          <a:p>
            <a:r>
              <a:rPr lang="en-US" sz="2000" dirty="0" err="1"/>
              <a:t>step_center</a:t>
            </a:r>
            <a:r>
              <a:rPr lang="en-US" sz="2000" dirty="0"/>
              <a:t>(</a:t>
            </a:r>
            <a:r>
              <a:rPr lang="en-US" sz="2000" dirty="0" err="1"/>
              <a:t>all_numeric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step_scale</a:t>
            </a:r>
            <a:r>
              <a:rPr lang="en-US" sz="2000" dirty="0"/>
              <a:t>(</a:t>
            </a:r>
            <a:r>
              <a:rPr lang="en-US" sz="2000" dirty="0" err="1"/>
              <a:t>all_numeric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0625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ADC2-D8A0-4BB2-86DF-68962E21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1" y="1057522"/>
            <a:ext cx="12056829" cy="586806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3 - Set Model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## Ridge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```{r}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mod_ridge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("regression") %&gt;%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redundant; just setting a habit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(penalty = .1, 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we set the penalty = .1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mixture = 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specifies a ridge regression model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85B77-0630-40F8-9C33-0E89C911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F1301669-87A4-49F3-834A-A8543FD41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-3175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2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  <a:cs typeface="Courier New" panose="02070309020205020404" pitchFamily="49" charset="0"/>
              </a:rPr>
              <a:t>Penalized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31AC185-0241-4028-A8D3-0CE4F5F48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(AKA Regularized Regression)</a:t>
            </a:r>
          </a:p>
        </p:txBody>
      </p:sp>
    </p:spTree>
    <p:extLst>
      <p:ext uri="{BB962C8B-B14F-4D97-AF65-F5344CB8AC3E}">
        <p14:creationId xmlns:p14="http://schemas.microsoft.com/office/powerpoint/2010/main" val="92873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ADC2-D8A0-4BB2-86DF-68962E21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1" y="1057522"/>
            <a:ext cx="12056829" cy="586806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3 - Set Model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## lasso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```{r}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mod_lasso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("regression") %&gt;%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redundant; just setting a habit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(penalty = .1, 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we set the penalty = .1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mixture = 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specifies a lasso model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85B77-0630-40F8-9C33-0E89C911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27BC96C1-B61D-4D2A-860A-626C5C674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-3175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53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ADC2-D8A0-4BB2-86DF-68962E21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1" y="1057522"/>
            <a:ext cx="12056829" cy="586806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3 - Set Model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## Elastic net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```{r}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mod_enet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("regression") %&gt;%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redundant; just setting a habit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(penalty = .1, 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we set the penalty = .1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mixture = .7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    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specifies 70% L1 penalty (lasso) 					    # and 30% L2 penalty (ridge)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85B77-0630-40F8-9C33-0E89C911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5D3A5F7D-CE08-4A58-B769-0617616B7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-3175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75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ADC2-D8A0-4BB2-86DF-68962E21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1" y="136526"/>
            <a:ext cx="12056829" cy="678906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4 - Fit the models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## Ridge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```{r}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fit_ridge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mod_ridge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preprocessor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stdz_rec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2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cv_splits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metrics =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yardstick::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metric_set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default is </a:t>
            </a: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rsq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		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85B77-0630-40F8-9C33-0E89C911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6094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ADC2-D8A0-4BB2-86DF-68962E21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1" y="136526"/>
            <a:ext cx="12056829" cy="678906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## Ridge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```{r}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fit_ridge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tune::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 x 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.metric .estimator  mean     n 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&lt;int&gt;    &lt;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standard   0.406    10 0.000986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85B77-0630-40F8-9C33-0E89C911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2066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ADC2-D8A0-4BB2-86DF-68962E21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1" y="136526"/>
            <a:ext cx="12056829" cy="678906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## Ridge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```{r}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fit_ridge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(summarize = FALSE)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 x 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id     .metric .estimator .estimate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&lt;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    &lt;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Fold01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standard       0.411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Fold02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standard       0.406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 Fold03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standard       0.408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 Fold04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standard       0.409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 Fold05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standard       0.406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 Fold06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standard       0.405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 Fold07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standard       0.406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 Fold08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standard       0.400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 Fold09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standard       0.408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Fold10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standard       0.406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85B77-0630-40F8-9C33-0E89C911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2008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ADC2-D8A0-4BB2-86DF-68962E21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1" y="136526"/>
            <a:ext cx="12056829" cy="678906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## lasso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```{r}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fit_lasso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mod_lasso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preprocessor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stdz_rec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2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cv_splits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metrics =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yardstick::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metric_set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		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fit_lasso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 x 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.metric .estimator  mean     n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standard   0.422    10 0.00107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85B77-0630-40F8-9C33-0E89C911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740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ADC2-D8A0-4BB2-86DF-68962E21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1" y="136526"/>
            <a:ext cx="12056829" cy="678906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## Elastic net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```{r}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fit_enet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mod_enet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preprocessor =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stdz_rec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2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cv_splits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metrics =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yardstick::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metric_set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		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fit_enet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 x 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.metric .estimator  mean     n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standard   0.415    10 0.00105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85B77-0630-40F8-9C33-0E89C911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8754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ADC2-D8A0-4BB2-86DF-68962E21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1" y="136526"/>
            <a:ext cx="12056829" cy="678906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fit_ridge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 x 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.metric .estimator  mean     n 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&lt;int&gt;    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standard   0.406    10 0.000986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fit_lasso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 x 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.metric .estimator  mean     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standard   0.422    10 0.00107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fit_enet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 x 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.metric .estimator  mean     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standard   0.415    10 0.00105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85B77-0630-40F8-9C33-0E89C911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3448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4710E-97B3-4ADA-BAE2-95C452EDE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Penalized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C8714-21B9-4C9C-9DE5-D8A6725B2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Thus far we have used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penalty = .1 (</a:t>
            </a:r>
            <a:r>
              <a:rPr lang="en-US" dirty="0"/>
              <a:t>λ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Choosing a good value for the penalty is very important</a:t>
            </a:r>
          </a:p>
          <a:p>
            <a:pPr lvl="1"/>
            <a:r>
              <a:rPr lang="en-US" dirty="0"/>
              <a:t>Too small a penalty and our model is essentially OLS</a:t>
            </a:r>
          </a:p>
          <a:p>
            <a:pPr lvl="1"/>
            <a:r>
              <a:rPr lang="en-US" dirty="0"/>
              <a:t>Too large a penalty and we shrink all our coefficients too close to zero</a:t>
            </a:r>
          </a:p>
          <a:p>
            <a:r>
              <a:rPr lang="en-US" dirty="0"/>
              <a:t>So how can we find an optimal value?</a:t>
            </a:r>
          </a:p>
          <a:p>
            <a:r>
              <a:rPr lang="en-US" dirty="0"/>
              <a:t>Model tuning</a:t>
            </a:r>
          </a:p>
          <a:p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BB929-7FD2-4FD1-9B51-05ACA79C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84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  <a:cs typeface="Courier New" panose="02070309020205020404" pitchFamily="49" charset="0"/>
              </a:rPr>
              <a:t>Model tuning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31AC185-0241-4028-A8D3-0CE4F5F48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regular grids</a:t>
            </a:r>
          </a:p>
        </p:txBody>
      </p:sp>
    </p:spTree>
    <p:extLst>
      <p:ext uri="{BB962C8B-B14F-4D97-AF65-F5344CB8AC3E}">
        <p14:creationId xmlns:p14="http://schemas.microsoft.com/office/powerpoint/2010/main" val="3180290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113C-39B9-4AEB-B1FA-4AC6C2F3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990" y="790"/>
            <a:ext cx="10515600" cy="1325563"/>
          </a:xfrm>
        </p:spPr>
        <p:txBody>
          <a:bodyPr/>
          <a:lstStyle/>
          <a:p>
            <a:r>
              <a:rPr lang="en-US" dirty="0"/>
              <a:t>Let’s revisit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48DCF-CB21-4193-B45D-6E63CF004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93031"/>
            <a:ext cx="11027569" cy="5328444"/>
          </a:xfrm>
        </p:spPr>
        <p:txBody>
          <a:bodyPr>
            <a:normAutofit/>
          </a:bodyPr>
          <a:lstStyle/>
          <a:p>
            <a:r>
              <a:rPr lang="en-US" dirty="0"/>
              <a:t>What’s good</a:t>
            </a:r>
          </a:p>
          <a:p>
            <a:pPr lvl="1"/>
            <a:r>
              <a:rPr lang="en-US" dirty="0"/>
              <a:t>Parsimonious</a:t>
            </a:r>
          </a:p>
          <a:p>
            <a:pPr lvl="1"/>
            <a:r>
              <a:rPr lang="en-US" dirty="0"/>
              <a:t>Interpretable results</a:t>
            </a:r>
          </a:p>
          <a:p>
            <a:pPr lvl="1"/>
            <a:r>
              <a:rPr lang="en-US" dirty="0"/>
              <a:t>Coefficients are unbiased (given standard assumptions)</a:t>
            </a:r>
          </a:p>
          <a:p>
            <a:pPr lvl="2"/>
            <a:r>
              <a:rPr lang="en-US" dirty="0"/>
              <a:t>Because they  minimize the sum-of-squared errors (SSE)</a:t>
            </a:r>
          </a:p>
          <a:p>
            <a:pPr lvl="1"/>
            <a:r>
              <a:rPr lang="en-US" dirty="0"/>
              <a:t>Lowest variance (of all unbiased linear techniques)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B630E-4592-41E5-AE33-74E242A7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15476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886F-F47F-4077-8999-76CC0A27B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{tune}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1529-D011-47BF-9693-9ADD3B741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Facilitates the tuning of hyper-parameters the </a:t>
            </a:r>
            <a:r>
              <a:rPr lang="en-US" dirty="0" err="1"/>
              <a:t>tidymodels</a:t>
            </a:r>
            <a:r>
              <a:rPr lang="en-US" dirty="0"/>
              <a:t> packages</a:t>
            </a:r>
          </a:p>
          <a:p>
            <a:r>
              <a:rPr lang="en-US" dirty="0"/>
              <a:t>Hyperparameters (tuning parameters) control the complexity of some ML models (and the bias-variance trade-off)</a:t>
            </a:r>
          </a:p>
          <a:p>
            <a:r>
              <a:rPr lang="en-US" dirty="0"/>
              <a:t>Hyperparameters cannot be directly estimated from the data</a:t>
            </a:r>
          </a:p>
          <a:p>
            <a:r>
              <a:rPr lang="en-US" dirty="0"/>
              <a:t>Some models have many tuning parameters (e.g., boosted trees)</a:t>
            </a:r>
          </a:p>
          <a:p>
            <a:r>
              <a:rPr lang="en-US" dirty="0"/>
              <a:t>We use cross-validation to find the optimal tuning parameter values with either:</a:t>
            </a:r>
          </a:p>
          <a:p>
            <a:pPr lvl="1"/>
            <a:r>
              <a:rPr lang="en-US" dirty="0"/>
              <a:t>grid search - predefined values</a:t>
            </a:r>
          </a:p>
          <a:p>
            <a:pPr lvl="1"/>
            <a:r>
              <a:rPr lang="en-US" dirty="0"/>
              <a:t>iterative search - where each iteration finds novel tuning parameter values to evaluate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69C86-DCB9-48CB-BC1E-23D7B0E9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DF1CF-E069-4D0E-A7E8-7131EB2F8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04" y="-3175"/>
            <a:ext cx="178269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26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1B679-D655-45EE-B7F3-5B94E108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55079-A156-430D-8272-57D7BD3A3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Specify and evaluate a set of candidate tuning parameter values are specified and then evaluated</a:t>
            </a:r>
          </a:p>
          <a:p>
            <a:pPr lvl="1"/>
            <a:r>
              <a:rPr lang="en-US" dirty="0"/>
              <a:t>For models with more than one tuning parameter, the grid is multidimensional. </a:t>
            </a:r>
          </a:p>
          <a:p>
            <a:r>
              <a:rPr lang="en-US" dirty="0"/>
              <a:t>Using resampling to evaluate each distinct parameter value combination to get good estimates of how well each performs</a:t>
            </a:r>
          </a:p>
          <a:p>
            <a:r>
              <a:rPr lang="en-US" dirty="0"/>
              <a:t>Calculate results, and use the “best” tuning parameter combination to fit to the entire training 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A2FE1-1C56-4775-810E-60EC66D21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306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A2B08-C741-481F-A810-F9BAF53C8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tune()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6C063-26DF-41CD-8242-6485D7D91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placeholder for hyper-parameters to be "tuned“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tnr_ridge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(penalty =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mixture = 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1DBE3-22AE-48B7-B932-D69E1D4D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C65C3-1469-4A09-A65A-FFE2DD980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04" y="-3175"/>
            <a:ext cx="178269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303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6C063-26DF-41CD-8242-6485D7D91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101"/>
            <a:ext cx="10515600" cy="586686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tnr_ridge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(penalty =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mixture = 0)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penalty() # from the {dials} package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Amount of Regularization  (quantitative)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Transformer:  log-10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 (transformed scale): [-10, 0]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1DBE3-22AE-48B7-B932-D69E1D4D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C65C3-1469-4A09-A65A-FFE2DD980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04" y="-3175"/>
            <a:ext cx="178269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447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48B2D-AF4C-421B-BED8-48F55B617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6051"/>
            <a:ext cx="10515600" cy="1325563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grid_regular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C6E41-65D2-4BC7-9FDA-A658C3A13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6692"/>
            <a:ext cx="10515600" cy="5991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penalty() # from the {dials} package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Amount of Regularization  (quantitative)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Transformer:  log-10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 (transformed scale): [-10, 0]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grid_regular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(penalty())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3 x 1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penalty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1 0.0000000001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2 0.00001 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3 1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DD807-A9CD-4AEC-AA16-08D4B6DC2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2FD9DC-3EDF-45F1-962A-369E4DB11BDB}"/>
              </a:ext>
            </a:extLst>
          </p:cNvPr>
          <p:cNvSpPr txBox="1"/>
          <p:nvPr/>
        </p:nvSpPr>
        <p:spPr>
          <a:xfrm>
            <a:off x="5809490" y="2544423"/>
            <a:ext cx="56022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grid_regular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(penalty(), levels = 10)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 x 1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penalty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1 0.0000000001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2 0.00000000129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3 0.0000000167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4 0.000000215 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5 0.00000278  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6 0.0000359   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7 0.000464    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8 0.00599     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9 0.0774      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10 1 </a:t>
            </a:r>
          </a:p>
        </p:txBody>
      </p:sp>
    </p:spTree>
    <p:extLst>
      <p:ext uri="{BB962C8B-B14F-4D97-AF65-F5344CB8AC3E}">
        <p14:creationId xmlns:p14="http://schemas.microsoft.com/office/powerpoint/2010/main" val="358970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4D17-B2EE-4CE8-BD96-845FCF53D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F40B9-11C5-4F90-AD63-7E3E716DA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A version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that performs a grid search for the best combination of tuned hyperparameters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462A-B19B-414F-A49F-3A27BF63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9CFEA-9402-4210-809D-9824B2742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04" y="-3175"/>
            <a:ext cx="1782696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78F6D4-C2CA-4C2F-BCAA-917B809F87AE}"/>
              </a:ext>
            </a:extLst>
          </p:cNvPr>
          <p:cNvSpPr txBox="1"/>
          <p:nvPr/>
        </p:nvSpPr>
        <p:spPr>
          <a:xfrm>
            <a:off x="1042946" y="2753260"/>
            <a:ext cx="7362908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tune_grid(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object,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preprocessor,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...,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param_info = NULL,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grid = 10,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metrics = NULL,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control_grid()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3652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4D17-B2EE-4CE8-BD96-845FCF53D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F40B9-11C5-4F90-AD63-7E3E716DA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A version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that performs a grid search for the best combination of tuned hyperparameters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462A-B19B-414F-A49F-3A27BF63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9CFEA-9402-4210-809D-9824B2742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04" y="-3175"/>
            <a:ext cx="1782696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78F6D4-C2CA-4C2F-BCAA-917B809F87AE}"/>
              </a:ext>
            </a:extLst>
          </p:cNvPr>
          <p:cNvSpPr txBox="1"/>
          <p:nvPr/>
        </p:nvSpPr>
        <p:spPr>
          <a:xfrm>
            <a:off x="1042946" y="2753260"/>
            <a:ext cx="7362908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tune_grid(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preprocessor,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...,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param_info = NULL,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grid = 10,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metrics = NULL,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control_grid()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77445B-D3FB-4C3B-A236-C62C1AF42D8E}"/>
              </a:ext>
            </a:extLst>
          </p:cNvPr>
          <p:cNvSpPr txBox="1"/>
          <p:nvPr/>
        </p:nvSpPr>
        <p:spPr>
          <a:xfrm>
            <a:off x="3713755" y="2998113"/>
            <a:ext cx="4372970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a {parsnip} model or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workflow()</a:t>
            </a:r>
          </a:p>
        </p:txBody>
      </p:sp>
    </p:spTree>
    <p:extLst>
      <p:ext uri="{BB962C8B-B14F-4D97-AF65-F5344CB8AC3E}">
        <p14:creationId xmlns:p14="http://schemas.microsoft.com/office/powerpoint/2010/main" val="6769878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4D17-B2EE-4CE8-BD96-845FCF53D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F40B9-11C5-4F90-AD63-7E3E716DA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A version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that performs a grid search for the best combination of tuned hyperparameters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462A-B19B-414F-A49F-3A27BF63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9CFEA-9402-4210-809D-9824B2742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04" y="-3175"/>
            <a:ext cx="1782696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78F6D4-C2CA-4C2F-BCAA-917B809F87AE}"/>
              </a:ext>
            </a:extLst>
          </p:cNvPr>
          <p:cNvSpPr txBox="1"/>
          <p:nvPr/>
        </p:nvSpPr>
        <p:spPr>
          <a:xfrm>
            <a:off x="1042946" y="2753260"/>
            <a:ext cx="7362908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tune_grid(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object,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preprocessor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...,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param_info = NULL,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grid = 10,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metrics = NULL,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control_grid()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77445B-D3FB-4C3B-A236-C62C1AF42D8E}"/>
              </a:ext>
            </a:extLst>
          </p:cNvPr>
          <p:cNvSpPr txBox="1"/>
          <p:nvPr/>
        </p:nvSpPr>
        <p:spPr>
          <a:xfrm>
            <a:off x="3970931" y="3559863"/>
            <a:ext cx="4434924" cy="3739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traditional model formula or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recipe()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2864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4D17-B2EE-4CE8-BD96-845FCF53D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F40B9-11C5-4F90-AD63-7E3E716DA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A version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that performs a grid search for the best combination of tuned hyperparameters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462A-B19B-414F-A49F-3A27BF63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9CFEA-9402-4210-809D-9824B2742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04" y="-3175"/>
            <a:ext cx="1782696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78F6D4-C2CA-4C2F-BCAA-917B809F87AE}"/>
              </a:ext>
            </a:extLst>
          </p:cNvPr>
          <p:cNvSpPr txBox="1"/>
          <p:nvPr/>
        </p:nvSpPr>
        <p:spPr>
          <a:xfrm>
            <a:off x="1042946" y="2753260"/>
            <a:ext cx="7362908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tune_grid(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object,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preprocessor,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...,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param_info = NULL,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metrics = NULL,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control_grid()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B43662-ECB4-497A-BA8A-10FB7923BDB1}"/>
              </a:ext>
            </a:extLst>
          </p:cNvPr>
          <p:cNvSpPr txBox="1"/>
          <p:nvPr/>
        </p:nvSpPr>
        <p:spPr>
          <a:xfrm>
            <a:off x="4640910" y="3698686"/>
            <a:ext cx="7362907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Either: 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a data frame of tuning combinations (have columns for each parameter being tuned and rows for tuning parameter candidates) 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a positive integer (number of candidate parameter sets to be created automatically)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440835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854EE-36EE-4CE7-BA4C-298419B4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6"/>
            <a:ext cx="10515600" cy="67214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tnr_ridge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(penalty =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tune()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mixture = 0)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pr_grid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grid_regular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(penalty(), levels = 10)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tnr_ridge_results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tune::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tnr_ridge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preprocessor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stdz_rec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cv_splits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grid = 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pr_grid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metrics = yardstick::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metric_set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tune::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EA9D9-1EB3-4E21-988D-11CF5C3E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741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113C-39B9-4AEB-B1FA-4AC6C2F3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990" y="790"/>
            <a:ext cx="10515600" cy="1325563"/>
          </a:xfrm>
        </p:spPr>
        <p:txBody>
          <a:bodyPr/>
          <a:lstStyle/>
          <a:p>
            <a:r>
              <a:rPr lang="en-US" dirty="0"/>
              <a:t>Let’s revisit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48DCF-CB21-4193-B45D-6E63CF004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93031"/>
            <a:ext cx="11027569" cy="5328444"/>
          </a:xfrm>
        </p:spPr>
        <p:txBody>
          <a:bodyPr>
            <a:normAutofit/>
          </a:bodyPr>
          <a:lstStyle/>
          <a:p>
            <a:r>
              <a:rPr lang="en-US" dirty="0"/>
              <a:t>What’s not so good</a:t>
            </a:r>
          </a:p>
          <a:p>
            <a:pPr lvl="1"/>
            <a:r>
              <a:rPr lang="en-US" dirty="0"/>
              <a:t>Sensitive to highly correlated predictors – multicollinearity</a:t>
            </a:r>
          </a:p>
          <a:p>
            <a:pPr lvl="1"/>
            <a:r>
              <a:rPr lang="en-US" dirty="0"/>
              <a:t>Including irrelevant predictors may hurt model performance</a:t>
            </a:r>
          </a:p>
          <a:p>
            <a:pPr lvl="1"/>
            <a:r>
              <a:rPr lang="en-US" dirty="0"/>
              <a:t>Model fit is influenced by “outliers” because it wants to minimize SSE</a:t>
            </a:r>
          </a:p>
          <a:p>
            <a:pPr lvl="1"/>
            <a:r>
              <a:rPr lang="en-US" dirty="0"/>
              <a:t>Although we can model nonlinearity by adding terms to the model - x</a:t>
            </a:r>
            <a:r>
              <a:rPr lang="en-US" baseline="30000" dirty="0"/>
              <a:t>2</a:t>
            </a:r>
            <a:r>
              <a:rPr lang="en-US" dirty="0"/>
              <a:t> or log(x)</a:t>
            </a:r>
          </a:p>
          <a:p>
            <a:pPr lvl="2"/>
            <a:r>
              <a:rPr lang="en-US" dirty="0"/>
              <a:t>This may not capture the relationship between predictors and outcome</a:t>
            </a:r>
          </a:p>
          <a:p>
            <a:pPr lvl="2"/>
            <a:r>
              <a:rPr lang="en-US" dirty="0"/>
              <a:t>Adds predictors to the model (problematic with many predictors fewer observations)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B630E-4592-41E5-AE33-74E242A7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29671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854EE-36EE-4CE7-BA4C-298419B4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6"/>
            <a:ext cx="10515600" cy="67214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tnr_ridge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(penalty =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tune()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mixture = 0)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pr_grid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grid_regular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(penalty(), levels = 10)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tnr_ridge_results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tune::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tnr_ridge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preprocessor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stdz_rec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cv_splits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grid = 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pr_grid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metrics = yardstick::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metric_set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tune::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EA9D9-1EB3-4E21-988D-11CF5C3E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A8251-CB91-41FB-B809-6CCB22AC8423}"/>
              </a:ext>
            </a:extLst>
          </p:cNvPr>
          <p:cNvSpPr txBox="1"/>
          <p:nvPr/>
        </p:nvSpPr>
        <p:spPr>
          <a:xfrm>
            <a:off x="210958" y="4220319"/>
            <a:ext cx="153460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equivalent to</a:t>
            </a:r>
          </a:p>
        </p:txBody>
      </p:sp>
    </p:spTree>
    <p:extLst>
      <p:ext uri="{BB962C8B-B14F-4D97-AF65-F5344CB8AC3E}">
        <p14:creationId xmlns:p14="http://schemas.microsoft.com/office/powerpoint/2010/main" val="21499559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0963-C5E3-4F32-89B7-3E7BEE8F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Tuned 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25E97-9F06-421B-8E5F-B6C1A616E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tnr_ridge_results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4D16F-AA97-4B9D-94C3-37F8AECA5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43DA6F-FCAD-40EE-B67B-789ABC548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900364"/>
            <a:ext cx="7943851" cy="36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820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953FC-F8B1-43C8-A745-4EB40596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grids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20978-44B9-487E-AA66-2460C8539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1" y="1825625"/>
            <a:ext cx="11649074" cy="4351338"/>
          </a:xfrm>
        </p:spPr>
        <p:txBody>
          <a:bodyPr>
            <a:normAutofit/>
          </a:bodyPr>
          <a:lstStyle/>
          <a:p>
            <a:r>
              <a:rPr lang="en-US" dirty="0"/>
              <a:t>Usually a combination of vectors of tuning parameter values</a:t>
            </a:r>
          </a:p>
          <a:p>
            <a:r>
              <a:rPr lang="en-US" dirty="0"/>
              <a:t>The number of values don't have to be the same per parameter.</a:t>
            </a:r>
          </a:p>
          <a:p>
            <a:r>
              <a:rPr lang="en-US" dirty="0"/>
              <a:t>The values can be regular on a transformed scale (e.g. log-10 for penalty)</a:t>
            </a:r>
          </a:p>
          <a:p>
            <a:r>
              <a:rPr lang="en-US" dirty="0"/>
              <a:t>Quantitative and qualitative parameters can be combined</a:t>
            </a:r>
          </a:p>
          <a:p>
            <a:r>
              <a:rPr lang="en-US" dirty="0"/>
              <a:t>As the number of parameters increases, so does the burden of dimensionality</a:t>
            </a:r>
          </a:p>
          <a:p>
            <a:r>
              <a:rPr lang="en-US" dirty="0"/>
              <a:t>Thought to be inefficient but not in all cases</a:t>
            </a:r>
          </a:p>
          <a:p>
            <a:r>
              <a:rPr lang="en-US" dirty="0"/>
              <a:t>Bad when performance plateaus over a range of one or more parameters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1252C-E1B3-4911-AB8A-FCC976CF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DBE10E-26D1-4D8B-87BB-75F5A8C24771}"/>
              </a:ext>
            </a:extLst>
          </p:cNvPr>
          <p:cNvSpPr txBox="1"/>
          <p:nvPr/>
        </p:nvSpPr>
        <p:spPr>
          <a:xfrm>
            <a:off x="152400" y="6400412"/>
            <a:ext cx="2952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2"/>
              </a:rPr>
              <a:t>Kuhn</a:t>
            </a:r>
            <a:r>
              <a:rPr lang="en-US" sz="1200" dirty="0"/>
              <a:t> (2019)</a:t>
            </a:r>
          </a:p>
        </p:txBody>
      </p:sp>
    </p:spTree>
    <p:extLst>
      <p:ext uri="{BB962C8B-B14F-4D97-AF65-F5344CB8AC3E}">
        <p14:creationId xmlns:p14="http://schemas.microsoft.com/office/powerpoint/2010/main" val="42280498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5115F-42FE-4756-AB05-C393AC5D7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4674"/>
            <a:ext cx="10515600" cy="6721475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penalty()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Amount of Regularization  (quantitative)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Transformer:  log-10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 (transformed scale): [-10, 0]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mixture()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Proportion of lasso Penalty  (quantitative)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Range: [0, 1]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enet_params</a:t>
            </a:r>
            <a:r>
              <a:rPr lang="en-US" sz="21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parameters(penalty(), mixture())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 of 2 parameters for tuning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id parameter type object class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penalty        </a:t>
            </a:r>
            <a:r>
              <a:rPr lang="en-US" sz="15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penalty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nparam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[+]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mixture        </a:t>
            </a:r>
            <a:r>
              <a:rPr lang="en-US" sz="15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mixture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nparam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[+]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enet_grid</a:t>
            </a:r>
            <a:r>
              <a:rPr lang="en-US" sz="21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1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grid_regular</a:t>
            </a:r>
            <a:r>
              <a:rPr lang="en-US" sz="21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enet_params</a:t>
            </a:r>
            <a:r>
              <a:rPr lang="en-US" sz="21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levels = c(10, 5))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50 x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penalty mixture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&lt;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1 0.0000000001        0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2 0.00000000129       0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3 0.0000000167        0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4 0.000000215         0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5 0.00000278          0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6 0.0000359           0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7 0.000464            0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8 0.00599             0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9 0.0774              0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10 1                   0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... with 40 more rows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78FB0-6B79-4A68-82D3-ECF35147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2EB62E-279F-4997-99E2-12B7256CB152}"/>
              </a:ext>
            </a:extLst>
          </p:cNvPr>
          <p:cNvSpPr txBox="1"/>
          <p:nvPr/>
        </p:nvSpPr>
        <p:spPr>
          <a:xfrm>
            <a:off x="0" y="2190750"/>
            <a:ext cx="7562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Let’s make a regular grid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236858-DEDD-442B-9080-73057FD50694}"/>
              </a:ext>
            </a:extLst>
          </p:cNvPr>
          <p:cNvSpPr txBox="1"/>
          <p:nvPr/>
        </p:nvSpPr>
        <p:spPr>
          <a:xfrm>
            <a:off x="4048125" y="4524375"/>
            <a:ext cx="44100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is 50 models per fold = 500 models!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99CE07-4A83-45D4-BA66-3522860FDCF3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2200275" y="4219575"/>
            <a:ext cx="1847850" cy="489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04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20711-DA03-4FE5-9E9E-B80046520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219075"/>
            <a:ext cx="11029950" cy="5957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enet_grid$penalty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1.000000e-10 1.291550e-09 1.668101e-08 2.154435e-07 2.782559e-06 3.593814e-05 4.641589e-04 5.994843e-03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[9] 7.742637e-02 1.000000e+00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enet_grid$mixture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0.00 0.25 0.50 0.75 1.00</a:t>
            </a:r>
          </a:p>
          <a:p>
            <a:pPr marL="0" indent="0">
              <a:buNone/>
            </a:pPr>
            <a:endParaRPr lang="en-US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enet_grid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(penalty, mixture,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color = factor(penalty))) +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980E4-96BF-4F8A-AAE3-76AEA535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A5CF91-5C2F-4262-ADF0-198198471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825" y="1194268"/>
            <a:ext cx="6105525" cy="552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368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20711-DA03-4FE5-9E9E-B80046520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219075"/>
            <a:ext cx="11029950" cy="5957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enet_grid$penalty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1.000000e-10 1.291550e-09 1.668101e-08 2.154435e-07 2.782559e-06 3.593814e-05 4.641589e-04 5.994843e-03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[9] 7.742637e-02 1.000000e+00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enet_grid$mixture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0.00 0.25 0.50 0.75 1.00</a:t>
            </a:r>
          </a:p>
          <a:p>
            <a:pPr marL="0" indent="0">
              <a:buNone/>
            </a:pPr>
            <a:endParaRPr lang="en-US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enet_grid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(penalty, mixture,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color = factor(penalty))) +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geom_jitter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980E4-96BF-4F8A-AAE3-76AEA535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9962E4-9A68-41F6-B54A-31F3067F5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825" y="1169094"/>
            <a:ext cx="6133333" cy="5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157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20711-DA03-4FE5-9E9E-B80046520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219075"/>
            <a:ext cx="11029950" cy="5957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enet_grid$penalty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1.000000e-10 1.291550e-09 1.668101e-08 2.154435e-07 2.782559e-06 3.593814e-05 4.641589e-04 5.994843e-03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[9] 7.742637e-02 1.000000e+00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enet_grid$mixture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0.00 0.25 0.50 0.75 1.00</a:t>
            </a:r>
          </a:p>
          <a:p>
            <a:pPr marL="0" indent="0">
              <a:buNone/>
            </a:pPr>
            <a:endParaRPr lang="en-US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enet_grid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(penalty, mixture,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color = factor(penalty))) +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980E4-96BF-4F8A-AAE3-76AEA535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A5CF91-5C2F-4262-ADF0-198198471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825" y="1194268"/>
            <a:ext cx="6105525" cy="552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50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9A800-7B22-4E01-A860-8948BE4C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325A63-21B3-4AD0-A701-55C28EC231CD}"/>
              </a:ext>
            </a:extLst>
          </p:cNvPr>
          <p:cNvSpPr txBox="1"/>
          <p:nvPr/>
        </p:nvSpPr>
        <p:spPr>
          <a:xfrm>
            <a:off x="361950" y="431482"/>
            <a:ext cx="48482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Quick recap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F832B-D3FE-4097-AAC3-B86AEB7D393C}"/>
              </a:ext>
            </a:extLst>
          </p:cNvPr>
          <p:cNvSpPr txBox="1"/>
          <p:nvPr/>
        </p:nvSpPr>
        <p:spPr>
          <a:xfrm>
            <a:off x="361950" y="923925"/>
            <a:ext cx="7743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enet_params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parameters(penalty(), mixture())</a:t>
            </a:r>
          </a:p>
          <a:p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enet_grid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grid_regular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enet_params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levels = c(10, 5))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5B6DC4-48E0-420A-A794-63D06BD484D5}"/>
              </a:ext>
            </a:extLst>
          </p:cNvPr>
          <p:cNvSpPr txBox="1"/>
          <p:nvPr/>
        </p:nvSpPr>
        <p:spPr>
          <a:xfrm>
            <a:off x="361949" y="1693197"/>
            <a:ext cx="48482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Make new </a:t>
            </a:r>
            <a:r>
              <a:rPr lang="en-US" sz="2600" i="1" dirty="0"/>
              <a:t>tuned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583D2F-CDB0-4E13-A171-FA4FA710CC51}"/>
              </a:ext>
            </a:extLst>
          </p:cNvPr>
          <p:cNvSpPr txBox="1"/>
          <p:nvPr/>
        </p:nvSpPr>
        <p:spPr>
          <a:xfrm>
            <a:off x="361949" y="2185640"/>
            <a:ext cx="4848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tnr_enet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(penalty = tune(), 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mixture = tune())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0371CD-8A54-462E-825C-A41E2DF4C346}"/>
              </a:ext>
            </a:extLst>
          </p:cNvPr>
          <p:cNvSpPr txBox="1"/>
          <p:nvPr/>
        </p:nvSpPr>
        <p:spPr>
          <a:xfrm>
            <a:off x="190499" y="4136152"/>
            <a:ext cx="82391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tnr_enet_results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tnr_enet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preprocessor =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stdz_rec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resamples =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cv_splits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grid =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enet_grid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metrics = yardstick::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metric_set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control = tune::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72331-E555-4BAF-A0D0-58F9B72CEFA1}"/>
              </a:ext>
            </a:extLst>
          </p:cNvPr>
          <p:cNvSpPr txBox="1"/>
          <p:nvPr/>
        </p:nvSpPr>
        <p:spPr>
          <a:xfrm>
            <a:off x="209549" y="3643709"/>
            <a:ext cx="58864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Fit tuned model with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9298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6AAE6-38E6-4780-88E9-514B8FD1F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Tuned elastic net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A843F-07C6-4F6A-8A8D-F3B59F004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tnr_enet_results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tibble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100 x 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  penalty mixture .metric .estimator  mean     n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std_err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 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dbl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dbl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chr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chr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   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dbl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 &lt;int&gt; 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dbl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1 0.0000000001    0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rmse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standard   0.405    10 0.000964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2 0.0000000001    0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rsq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standard   0.841    10 0.00268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3 0.0000000001    0.25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rmse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standard   0.398    10 0.000894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4 0.0000000001    0.25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rsq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standard   0.841    10 0.00268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5 0.0000000001    0.5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rmse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standard   0.398    10 0.000897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6 0.0000000001    0.5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rsq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standard   0.841    10 0.00268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7 0.0000000001    0.75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rmse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standard   0.398    10 0.000897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8 0.0000000001    0.75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rsq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standard   0.841    10 0.00268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9 0.0000000001    1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rmse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standard   0.398    10 0.000898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10 0.0000000001    1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rsq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standard   0.841    10 0.00268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... with 90 more rows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45F58-3C46-4D10-B089-AF0FABAEA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610438-3882-4C64-A03F-A12E91D000AC}"/>
              </a:ext>
            </a:extLst>
          </p:cNvPr>
          <p:cNvSpPr txBox="1"/>
          <p:nvPr/>
        </p:nvSpPr>
        <p:spPr>
          <a:xfrm>
            <a:off x="5905500" y="2228850"/>
            <a:ext cx="470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 models x 2 metrics (</a:t>
            </a:r>
            <a:r>
              <a:rPr lang="en-US" dirty="0" err="1"/>
              <a:t>rmse</a:t>
            </a:r>
            <a:r>
              <a:rPr lang="en-US" dirty="0"/>
              <a:t>, </a:t>
            </a:r>
            <a:r>
              <a:rPr lang="en-US" dirty="0" err="1"/>
              <a:t>rsq</a:t>
            </a:r>
            <a:r>
              <a:rPr lang="en-US" dirty="0"/>
              <a:t>) = 100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C9971D-90F4-41F3-B9F6-00789F13A398}"/>
              </a:ext>
            </a:extLst>
          </p:cNvPr>
          <p:cNvCxnSpPr>
            <a:stCxn id="6" idx="1"/>
          </p:cNvCxnSpPr>
          <p:nvPr/>
        </p:nvCxnSpPr>
        <p:spPr>
          <a:xfrm flipH="1">
            <a:off x="2057400" y="2413516"/>
            <a:ext cx="3848100" cy="53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99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6AAE6-38E6-4780-88E9-514B8FD1F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Tuned elastic net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A843F-07C6-4F6A-8A8D-F3B59F004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tnr_enet_results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tibble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100 x 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  penalty mixture .metric .estimator  mean     n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std_err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 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dbl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dbl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chr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chr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   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dbl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 &lt;int&gt; 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dbl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1 0.0000000001    0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rmse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standard   0.405    10 0.000964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2 0.0000000001    0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rsq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standard   0.841    10 0.00268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3 0.0000000001    0.25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rmse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standard   0.398    10 0.000894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4 0.0000000001    0.25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rsq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standard   0.841    10 0.00268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5 0.0000000001    0.5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rmse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standard   0.398    10 0.000897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6 0.0000000001    0.5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rsq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standard   0.841    10 0.00268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7 0.0000000001    0.75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rmse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standard   0.398    10 0.000897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8 0.0000000001    0.75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rsq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standard   0.841    10 0.00268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9 0.0000000001    1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rmse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standard   0.398    10 0.000898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10 0.0000000001    1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rsq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standard   0.841    10 0.00268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... with 90 more rows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45F58-3C46-4D10-B089-AF0FABAEA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610438-3882-4C64-A03F-A12E91D000AC}"/>
              </a:ext>
            </a:extLst>
          </p:cNvPr>
          <p:cNvSpPr txBox="1"/>
          <p:nvPr/>
        </p:nvSpPr>
        <p:spPr>
          <a:xfrm>
            <a:off x="5905500" y="2228850"/>
            <a:ext cx="470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 models x 2 metrics (</a:t>
            </a:r>
            <a:r>
              <a:rPr lang="en-US" dirty="0" err="1"/>
              <a:t>rmse</a:t>
            </a:r>
            <a:r>
              <a:rPr lang="en-US" dirty="0"/>
              <a:t>, </a:t>
            </a:r>
            <a:r>
              <a:rPr lang="en-US" dirty="0" err="1"/>
              <a:t>rsq</a:t>
            </a:r>
            <a:r>
              <a:rPr lang="en-US" dirty="0"/>
              <a:t>) = 100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C9971D-90F4-41F3-B9F6-00789F13A398}"/>
              </a:ext>
            </a:extLst>
          </p:cNvPr>
          <p:cNvCxnSpPr>
            <a:stCxn id="6" idx="1"/>
          </p:cNvCxnSpPr>
          <p:nvPr/>
        </p:nvCxnSpPr>
        <p:spPr>
          <a:xfrm flipH="1">
            <a:off x="2057400" y="2413516"/>
            <a:ext cx="3848100" cy="53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15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D50E-3B23-436C-A4BD-5261DAD81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Penalized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FBC6A-D727-47DE-82FB-152B0A9C2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0526"/>
            <a:ext cx="10883537" cy="5537474"/>
          </a:xfrm>
        </p:spPr>
        <p:txBody>
          <a:bodyPr>
            <a:normAutofit/>
          </a:bodyPr>
          <a:lstStyle/>
          <a:p>
            <a:r>
              <a:rPr lang="en-US" dirty="0"/>
              <a:t>Regression coefficients are unbiased because the model minimizes SSE</a:t>
            </a:r>
          </a:p>
          <a:p>
            <a:r>
              <a:rPr lang="en-US" dirty="0"/>
              <a:t>But it turns out that adding a little bias to the coefficients can substantially decrease variance, resulting in a smaller MSE and better prediction of unseen data</a:t>
            </a:r>
          </a:p>
          <a:p>
            <a:r>
              <a:rPr lang="en-US" dirty="0"/>
              <a:t>How do add bias to the coefficients?</a:t>
            </a:r>
          </a:p>
          <a:p>
            <a:r>
              <a:rPr lang="en-US" dirty="0"/>
              <a:t>Add a </a:t>
            </a:r>
            <a:r>
              <a:rPr lang="en-US" i="1" dirty="0"/>
              <a:t>penalty</a:t>
            </a:r>
            <a:r>
              <a:rPr lang="en-US" dirty="0"/>
              <a:t> to the SEE if the coefficients become too large</a:t>
            </a:r>
          </a:p>
          <a:p>
            <a:pPr lvl="1"/>
            <a:r>
              <a:rPr lang="en-US" dirty="0"/>
              <a:t>Basically: penalize the model for coefficients as they move away from zero</a:t>
            </a:r>
          </a:p>
          <a:p>
            <a:pPr lvl="1"/>
            <a:r>
              <a:rPr lang="en-US" dirty="0"/>
              <a:t>In order to have a large coefficient, a predictor will need to have a large impact on the model fit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32F71-2384-4A9E-A855-9A73F13C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62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CBD4-C130-412D-BAAA-26FE6890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show_best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4EFD6-BAD9-4E8C-AC18-A6C810B94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tnr_enet_results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show_best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(metric = "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n = 5)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tibble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5 x 7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  penalty mixture .metric .estimator  mean     n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std_err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 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dbl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dbl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chr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chr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   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dbl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 &lt;int&gt; 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dbl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1 0.0000000001     0.25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rmse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standard   0.398    10 0.000894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2 0.00000000129    0.25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rmse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standard   0.398    10 0.000894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3 0.0000000167     0.25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rmse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standard   0.398    10 0.000894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4 0.000000215      0.25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rmse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standard   0.398    10 0.000894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5 0.00000278       0.25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rmse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standard   0.398    10 0.000894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CDB26-91B5-4726-B2BF-DAB1D85B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0C8998-4B7F-495A-8C68-DF8A58D85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04" y="-3175"/>
            <a:ext cx="178269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871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BFBE6-5F1B-4BF8-8FB6-F7B12EA6E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select_best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2A7EC-0501-4A27-806B-6CCB02B8A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tnr_enet_results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select_best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(metric = "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tibble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1 x 2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 penalty mixture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dbl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dbl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1 0.0000000001    0.25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63237-5861-4444-A197-CD0FDAA0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389B22-7E3B-4950-A373-931BF7A13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04" y="-3175"/>
            <a:ext cx="178269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308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75D4-DC80-483E-BE82-66741E7D0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0175"/>
            <a:ext cx="10515600" cy="1325563"/>
          </a:xfrm>
        </p:spPr>
        <p:txBody>
          <a:bodyPr/>
          <a:lstStyle/>
          <a:p>
            <a:r>
              <a:rPr lang="en-US" dirty="0"/>
              <a:t>Final fit!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02BFB-1B62-455D-90D4-A0FB42105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497204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Select best tuning parameters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enet_best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tnr_enet_results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select_best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(metric = "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Finalize your model using the best tuning parameters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enet_mod_final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tnr_enet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finalize_model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enet_best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Finalize your recipe using the best turning parameters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enet_rec_final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stdz_rec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finalize_recipe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enet_best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Run your last fit on your initial data split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enet_test_results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enet_mod_final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last_fit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(preprocessor =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enet_rec_final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split =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enet_test_results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6A52E-E394-4102-AB67-32CA1F2A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847488-E255-40B4-94F8-1ED4019BE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04" y="-3175"/>
            <a:ext cx="1782696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9E9BDC-0BBB-48A8-B6DF-C609B4064398}"/>
              </a:ext>
            </a:extLst>
          </p:cNvPr>
          <p:cNvSpPr txBox="1"/>
          <p:nvPr/>
        </p:nvSpPr>
        <p:spPr>
          <a:xfrm>
            <a:off x="6848476" y="3496568"/>
            <a:ext cx="4600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will spend your test set…</a:t>
            </a:r>
          </a:p>
          <a:p>
            <a:r>
              <a:rPr lang="en-US" dirty="0"/>
              <a:t>SO DON’T DO THIS UNLESS YOU ARE CERTAIN </a:t>
            </a:r>
          </a:p>
          <a:p>
            <a:r>
              <a:rPr lang="en-US" dirty="0"/>
              <a:t>OF YOUR MODELLING PROCESS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C70190-B4A6-48B6-AC70-66BB14BC89C3}"/>
              </a:ext>
            </a:extLst>
          </p:cNvPr>
          <p:cNvSpPr txBox="1"/>
          <p:nvPr/>
        </p:nvSpPr>
        <p:spPr>
          <a:xfrm>
            <a:off x="6856480" y="4505325"/>
            <a:ext cx="460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ABSOLUTELY CERTAIN!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E097E-8691-4CBE-B809-ED1C51358291}"/>
              </a:ext>
            </a:extLst>
          </p:cNvPr>
          <p:cNvSpPr txBox="1"/>
          <p:nvPr/>
        </p:nvSpPr>
        <p:spPr>
          <a:xfrm>
            <a:off x="952500" y="5842337"/>
            <a:ext cx="3771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# A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tibble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: 2 x 3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 .metric .estimator .estimate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 &lt;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chr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&gt;   &lt;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chr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&gt;          &lt;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dbl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1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rmse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   standard       0.398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rsq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    standard       0.846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5D6B10-D5F7-4BE3-936A-99714C898928}"/>
              </a:ext>
            </a:extLst>
          </p:cNvPr>
          <p:cNvSpPr txBox="1"/>
          <p:nvPr/>
        </p:nvSpPr>
        <p:spPr>
          <a:xfrm>
            <a:off x="3390900" y="6257925"/>
            <a:ext cx="499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the prediction measures you can reasonably expect  </a:t>
            </a:r>
          </a:p>
        </p:txBody>
      </p:sp>
    </p:spTree>
    <p:extLst>
      <p:ext uri="{BB962C8B-B14F-4D97-AF65-F5344CB8AC3E}">
        <p14:creationId xmlns:p14="http://schemas.microsoft.com/office/powerpoint/2010/main" val="283310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7" grpId="0"/>
      <p:bldP spid="7" grpId="1"/>
      <p:bldP spid="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38F9A5-8453-4A1F-90AC-94B8774A9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comparison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33C90A-A305-41BF-B859-D783B4195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6225" y="1825625"/>
            <a:ext cx="6086475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Resampled fit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show_best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tnr_enet_results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metric =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n = 1)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bind_rows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show_best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tnr_enet_results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metric =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		n = 1))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select(`.metric`, `.estimator`, mean)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+mj-lt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# 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tibble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: 2 x 3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  .metric .estimator  mean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chr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&gt;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chr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&gt;   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dbl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1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rmse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    standard   0.398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2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rsq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     standard   0.841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1B6A77-5B84-4B1B-AFEF-64C8E3629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5150" y="1825625"/>
            <a:ext cx="5743574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Final fit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enet_test_results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# 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tibble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: 2 x 3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.metric .estimator .estimate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chr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&gt;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chr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&gt;       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dbl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1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rmse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standard       0.398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2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rsq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 standard       0.846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6F71-EFD5-40FA-B150-A148817D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5696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0F7C09-C52A-4DC1-A75E-8C048EE1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package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60B63F-DB1A-4A4E-B6A1-5C7CCE3A6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825625"/>
            <a:ext cx="10953750" cy="4351338"/>
          </a:xfrm>
        </p:spPr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initial_split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initial_split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(math, strata =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C52A1-866C-4417-BA06-661DB2F9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086A3D-524A-4FC2-AF90-C3420603E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6177" y="0"/>
            <a:ext cx="197582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6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0F7C09-C52A-4DC1-A75E-8C048EE1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package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60B63F-DB1A-4A4E-B6A1-5C7CCE3A6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825625"/>
            <a:ext cx="1095375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training()</a:t>
            </a:r>
          </a:p>
          <a:p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testing()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&lt;-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C52A1-866C-4417-BA06-661DB2F9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93630F-C325-4153-BB39-271B0B023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6177" y="0"/>
            <a:ext cx="197582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8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0F7C09-C52A-4DC1-A75E-8C048EE1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package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60B63F-DB1A-4A4E-B6A1-5C7CCE3A6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825625"/>
            <a:ext cx="10953750" cy="435133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vfold_cv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cv_splits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vfold_cv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strata =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C52A1-866C-4417-BA06-661DB2F9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93630F-C325-4153-BB39-271B0B023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6177" y="0"/>
            <a:ext cx="197582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0F7C09-C52A-4DC1-A75E-8C048EE1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package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60B63F-DB1A-4A4E-B6A1-5C7CCE3A6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825625"/>
            <a:ext cx="1095375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recipe()</a:t>
            </a:r>
          </a:p>
          <a:p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step_*()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stdz_rec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recipe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score ~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) 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all_nominal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step_normalize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all_numeric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C52A1-866C-4417-BA06-661DB2F9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DEEFC3-C26C-45C4-B4DE-399C56628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516" y="0"/>
            <a:ext cx="158648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72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0F7C09-C52A-4DC1-A75E-8C048EE1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package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60B63F-DB1A-4A4E-B6A1-5C7CCE3A6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825625"/>
            <a:ext cx="1095375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mod_ridge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("regression") 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(penalty = .1,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mixture = 0)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C52A1-866C-4417-BA06-661DB2F9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388E197C-E5A7-40FD-AF5A-8CA9DB83C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-3175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6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0F7C09-C52A-4DC1-A75E-8C048EE1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package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60B63F-DB1A-4A4E-B6A1-5C7CCE3A6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825625"/>
            <a:ext cx="1095375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stdz_rec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model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mod_ridge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cv_splits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metrics = yardstick::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tune::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C52A1-866C-4417-BA06-661DB2F9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87E738-4BEE-4954-AB88-843DE1E02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04" y="-3175"/>
            <a:ext cx="178269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5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D50E-3B23-436C-A4BD-5261DAD81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Penalized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FBC6A-D727-47DE-82FB-152B0A9C2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0526"/>
            <a:ext cx="10883537" cy="5537474"/>
          </a:xfrm>
        </p:spPr>
        <p:txBody>
          <a:bodyPr>
            <a:normAutofit/>
          </a:bodyPr>
          <a:lstStyle/>
          <a:p>
            <a:r>
              <a:rPr lang="en-US" dirty="0"/>
              <a:t>How does a penalty help?</a:t>
            </a:r>
          </a:p>
          <a:p>
            <a:pPr lvl="1"/>
            <a:r>
              <a:rPr lang="en-US" dirty="0"/>
              <a:t>Shrinking our coefficients toward zero reduces the model's variance (think of model where all coefficients are equal to zero – no variance) </a:t>
            </a:r>
          </a:p>
          <a:p>
            <a:pPr lvl="1"/>
            <a:r>
              <a:rPr lang="en-US" dirty="0"/>
              <a:t>The optimal penalty will balance reduced variance with increased bias</a:t>
            </a:r>
          </a:p>
          <a:p>
            <a:pPr lvl="1"/>
            <a:r>
              <a:rPr lang="en-US" dirty="0"/>
              <a:t>Particularly useful for dealing with multicollinearity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32F71-2384-4A9E-A855-9A73F13C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75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0F7C09-C52A-4DC1-A75E-8C048EE1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package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60B63F-DB1A-4A4E-B6A1-5C7CCE3A6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825625"/>
            <a:ext cx="10953750" cy="435133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C52A1-866C-4417-BA06-661DB2F9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87E738-4BEE-4954-AB88-843DE1E02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04" y="-3175"/>
            <a:ext cx="178269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2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B287-652B-4E88-8155-B46447A80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29B54-3449-44E6-828A-A76266444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difference between the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(average)</a:t>
            </a:r>
            <a:r>
              <a:rPr lang="en-US" dirty="0"/>
              <a:t> prediction of our model and the true value we are trying to predict</a:t>
            </a:r>
          </a:p>
          <a:p>
            <a:pPr lvl="1"/>
            <a:r>
              <a:rPr lang="en-US" dirty="0"/>
              <a:t>Note bias here refers to </a:t>
            </a:r>
            <a:r>
              <a:rPr lang="en-US" i="1" dirty="0"/>
              <a:t>statistical bias</a:t>
            </a:r>
            <a:endParaRPr lang="en-US" dirty="0"/>
          </a:p>
          <a:p>
            <a:r>
              <a:rPr lang="en-US" dirty="0"/>
              <a:t>Gives us an idea how well a model fits the underlying structure of the data</a:t>
            </a:r>
          </a:p>
          <a:p>
            <a:r>
              <a:rPr lang="en-US" dirty="0"/>
              <a:t>A model with high bias systematically ignores relevant details in the data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B8D69-A0B3-4652-8FF9-0215E692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96184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3468-8995-4804-A308-32F6583AC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9D1E9-B6BA-4745-92F4-940A34C7F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variability of a model prediction for a given data point</a:t>
            </a:r>
          </a:p>
          <a:p>
            <a:pPr lvl="1"/>
            <a:r>
              <a:rPr lang="en-US" dirty="0"/>
              <a:t>A measure of the variability predictions if we </a:t>
            </a:r>
            <a:r>
              <a:rPr lang="en-US" u="sng" dirty="0"/>
              <a:t>repeat the model multiple times with small differences in the data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more the model fits to small differences in data, the higher the variance</a:t>
            </a:r>
          </a:p>
          <a:p>
            <a:r>
              <a:rPr lang="en-US" dirty="0"/>
              <a:t>High variance models are more prone to overfitting to the data</a:t>
            </a:r>
          </a:p>
          <a:p>
            <a:r>
              <a:rPr lang="en-US" dirty="0"/>
              <a:t>Highly flexible models run the risk of over overfitting to the (training) data</a:t>
            </a:r>
          </a:p>
          <a:p>
            <a:pPr lvl="1"/>
            <a:r>
              <a:rPr lang="en-US" dirty="0"/>
              <a:t>Results in very good performance measures, BUT</a:t>
            </a:r>
          </a:p>
          <a:p>
            <a:pPr lvl="1"/>
            <a:r>
              <a:rPr lang="en-US" dirty="0"/>
              <a:t>Poor generalizability to  new (unseen)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7B644-D5DC-448B-9205-EEA308DD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9557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276C-EB1B-4CCD-B942-C00828DB8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Penalized Regression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DD2AC-21DB-4F91-94D3-448C9FBEB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Ridge Regression </a:t>
            </a:r>
            <a:r>
              <a:rPr lang="en-US" sz="2200" dirty="0"/>
              <a:t>(</a:t>
            </a:r>
            <a:r>
              <a:rPr lang="en-US" sz="2200" dirty="0" err="1"/>
              <a:t>Hoerl</a:t>
            </a:r>
            <a:r>
              <a:rPr lang="en-US" sz="2200" dirty="0"/>
              <a:t>, 1970)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lasso </a:t>
            </a:r>
            <a:r>
              <a:rPr lang="en-US" sz="2200" dirty="0"/>
              <a:t>(</a:t>
            </a:r>
            <a:r>
              <a:rPr lang="en-US" sz="2200" dirty="0" err="1"/>
              <a:t>Tibshirani</a:t>
            </a:r>
            <a:r>
              <a:rPr lang="en-US" sz="2200" dirty="0"/>
              <a:t>, 1996)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Elastic net </a:t>
            </a:r>
            <a:r>
              <a:rPr lang="en-US" sz="2200" dirty="0"/>
              <a:t>(</a:t>
            </a:r>
            <a:r>
              <a:rPr lang="en-US" sz="2200" dirty="0" err="1"/>
              <a:t>Aou</a:t>
            </a:r>
            <a:r>
              <a:rPr lang="en-US" sz="2200" dirty="0"/>
              <a:t> &amp; Hastie, 2005)</a:t>
            </a:r>
          </a:p>
          <a:p>
            <a:pPr marL="457200" indent="-457200">
              <a:buFont typeface="+mj-lt"/>
              <a:buAutoNum type="arabicParenR"/>
            </a:pPr>
            <a:endParaRPr lang="en-US" sz="2200" dirty="0"/>
          </a:p>
          <a:p>
            <a:r>
              <a:rPr lang="en-US" dirty="0"/>
              <a:t>AKA</a:t>
            </a:r>
          </a:p>
          <a:p>
            <a:pPr lvl="1"/>
            <a:r>
              <a:rPr lang="en-US" dirty="0"/>
              <a:t>Regularized Regression </a:t>
            </a:r>
          </a:p>
          <a:p>
            <a:pPr lvl="1"/>
            <a:r>
              <a:rPr lang="en-US" dirty="0"/>
              <a:t>Shrinkage methods</a:t>
            </a:r>
          </a:p>
          <a:p>
            <a:endParaRPr lang="en-US" sz="2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F175F-507B-4C60-9412-CAC0F748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70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E0B07-2F84-4109-842F-FD1169F9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012CE-A375-4668-8ECD-EB77B6DFF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Max’s Feat Engineering book, 7.3.2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A3BFA-2171-4274-926B-098C8573F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54862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25660</TotalTime>
  <Words>5306</Words>
  <Application>Microsoft Office PowerPoint</Application>
  <PresentationFormat>Widescreen</PresentationFormat>
  <Paragraphs>843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8" baseType="lpstr">
      <vt:lpstr>Arial</vt:lpstr>
      <vt:lpstr>Calibri</vt:lpstr>
      <vt:lpstr>Calibri Light</vt:lpstr>
      <vt:lpstr>Cambria Math</vt:lpstr>
      <vt:lpstr>Courier New</vt:lpstr>
      <vt:lpstr>1_Office Theme</vt:lpstr>
      <vt:lpstr>Penalized Regression</vt:lpstr>
      <vt:lpstr>Agenda</vt:lpstr>
      <vt:lpstr>Penalized Regression</vt:lpstr>
      <vt:lpstr>Let’s revisit linear regression</vt:lpstr>
      <vt:lpstr>Let’s revisit linear regression</vt:lpstr>
      <vt:lpstr>Penalized Regression</vt:lpstr>
      <vt:lpstr>Penalized Regression</vt:lpstr>
      <vt:lpstr>Penalized Regression Models</vt:lpstr>
      <vt:lpstr>PowerPoint Presentation</vt:lpstr>
      <vt:lpstr>Ridge Regression</vt:lpstr>
      <vt:lpstr>Penalized Regression</vt:lpstr>
      <vt:lpstr>Ridge Regression</vt:lpstr>
      <vt:lpstr>lasso - Least Absolute Shrinkage and Selection Operator</vt:lpstr>
      <vt:lpstr>Ridge and lasso</vt:lpstr>
      <vt:lpstr>PowerPoint Presentation</vt:lpstr>
      <vt:lpstr>PowerPoint Presentation</vt:lpstr>
      <vt:lpstr>PowerPoint Presentation</vt:lpstr>
      <vt:lpstr>Elastic net</vt:lpstr>
      <vt:lpstr>{parsnip}</vt:lpstr>
      <vt:lpstr>linear_reg()</vt:lpstr>
      <vt:lpstr>Missing data</vt:lpstr>
      <vt:lpstr>PowerPoint Presentation</vt:lpstr>
      <vt:lpstr>Before we continue…</vt:lpstr>
      <vt:lpstr>{recipes}</vt:lpstr>
      <vt:lpstr>{recipes}</vt:lpstr>
      <vt:lpstr>{recipes}</vt:lpstr>
      <vt:lpstr>{recipes}</vt:lpstr>
      <vt:lpstr>{recipes}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Penalized regression</vt:lpstr>
      <vt:lpstr>Model tuning</vt:lpstr>
      <vt:lpstr>{tune}</vt:lpstr>
      <vt:lpstr>grid search</vt:lpstr>
      <vt:lpstr>tune()</vt:lpstr>
      <vt:lpstr>PowerPoint Presentation</vt:lpstr>
      <vt:lpstr>grid_regular()</vt:lpstr>
      <vt:lpstr>tune_grid()</vt:lpstr>
      <vt:lpstr>tune_grid()</vt:lpstr>
      <vt:lpstr>tune_grid()</vt:lpstr>
      <vt:lpstr>tune_grid()</vt:lpstr>
      <vt:lpstr>PowerPoint Presentation</vt:lpstr>
      <vt:lpstr>PowerPoint Presentation</vt:lpstr>
      <vt:lpstr>Results: Tuned ridge regression</vt:lpstr>
      <vt:lpstr>Regular grids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Results: Tuned elastic net regression</vt:lpstr>
      <vt:lpstr>Results: Tuned elastic net regression</vt:lpstr>
      <vt:lpstr>show_best()</vt:lpstr>
      <vt:lpstr>select_best()</vt:lpstr>
      <vt:lpstr>Final fit!</vt:lpstr>
      <vt:lpstr>Quick comparison</vt:lpstr>
      <vt:lpstr>Name the package</vt:lpstr>
      <vt:lpstr>Name the package</vt:lpstr>
      <vt:lpstr>Name the package</vt:lpstr>
      <vt:lpstr>Name the package</vt:lpstr>
      <vt:lpstr>Name the package</vt:lpstr>
      <vt:lpstr>Name the package</vt:lpstr>
      <vt:lpstr>Name the package</vt:lpstr>
      <vt:lpstr>Bias </vt:lpstr>
      <vt:lpstr>Variance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Penalized Regression</dc:title>
  <dc:creator>Joseph Nese</dc:creator>
  <cp:lastModifiedBy>Joseph Nese</cp:lastModifiedBy>
  <cp:revision>84</cp:revision>
  <dcterms:created xsi:type="dcterms:W3CDTF">2020-02-21T19:47:35Z</dcterms:created>
  <dcterms:modified xsi:type="dcterms:W3CDTF">2020-03-10T19:21:03Z</dcterms:modified>
</cp:coreProperties>
</file>