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444" r:id="rId10"/>
    <p:sldId id="373" r:id="rId11"/>
    <p:sldId id="389" r:id="rId12"/>
    <p:sldId id="375" r:id="rId13"/>
    <p:sldId id="377" r:id="rId14"/>
    <p:sldId id="378" r:id="rId15"/>
    <p:sldId id="381" r:id="rId16"/>
    <p:sldId id="380" r:id="rId17"/>
    <p:sldId id="382" r:id="rId18"/>
    <p:sldId id="384" r:id="rId19"/>
    <p:sldId id="383" r:id="rId20"/>
    <p:sldId id="391" r:id="rId21"/>
    <p:sldId id="404" r:id="rId22"/>
    <p:sldId id="392" r:id="rId23"/>
    <p:sldId id="393" r:id="rId24"/>
    <p:sldId id="401" r:id="rId25"/>
    <p:sldId id="394" r:id="rId26"/>
    <p:sldId id="400" r:id="rId27"/>
    <p:sldId id="403" r:id="rId28"/>
    <p:sldId id="402" r:id="rId29"/>
    <p:sldId id="395" r:id="rId30"/>
    <p:sldId id="396" r:id="rId31"/>
    <p:sldId id="397" r:id="rId32"/>
    <p:sldId id="399" r:id="rId33"/>
    <p:sldId id="405" r:id="rId34"/>
    <p:sldId id="406" r:id="rId35"/>
    <p:sldId id="407" r:id="rId36"/>
    <p:sldId id="408" r:id="rId37"/>
    <p:sldId id="409" r:id="rId38"/>
    <p:sldId id="398" r:id="rId39"/>
    <p:sldId id="417" r:id="rId40"/>
    <p:sldId id="390" r:id="rId41"/>
    <p:sldId id="410" r:id="rId42"/>
    <p:sldId id="411" r:id="rId43"/>
    <p:sldId id="418" r:id="rId44"/>
    <p:sldId id="419" r:id="rId45"/>
    <p:sldId id="412" r:id="rId46"/>
    <p:sldId id="413" r:id="rId47"/>
    <p:sldId id="430" r:id="rId48"/>
    <p:sldId id="414" r:id="rId49"/>
    <p:sldId id="420" r:id="rId50"/>
    <p:sldId id="421" r:id="rId51"/>
    <p:sldId id="431" r:id="rId52"/>
    <p:sldId id="422" r:id="rId53"/>
    <p:sldId id="423" r:id="rId54"/>
    <p:sldId id="424" r:id="rId55"/>
    <p:sldId id="446" r:id="rId56"/>
    <p:sldId id="445" r:id="rId57"/>
    <p:sldId id="427" r:id="rId58"/>
    <p:sldId id="429" r:id="rId59"/>
    <p:sldId id="432" r:id="rId60"/>
    <p:sldId id="433" r:id="rId61"/>
    <p:sldId id="434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7" r:id="rId71"/>
    <p:sldId id="306" r:id="rId72"/>
    <p:sldId id="30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ymodels.github.io/parsnip/articles/articles/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l-GR" dirty="0"/>
              <a:t>λ</a:t>
            </a:r>
            <a:r>
              <a:rPr lang="en-US" dirty="0"/>
              <a:t> = 0; linear regression</a:t>
            </a:r>
          </a:p>
          <a:p>
            <a:r>
              <a:rPr lang="en-US" dirty="0"/>
              <a:t>A new set of coefficients will be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Shrinks the coefficients of correlated predictors toward each other </a:t>
            </a:r>
            <a:r>
              <a:rPr lang="en-US" sz="2400" dirty="0"/>
              <a:t>(rather than allowing one to be wildly positive and the other wildly negative)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05793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endParaRPr lang="en-US" sz="1800" dirty="0"/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equally penalize overestimating and underestimating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credit to </a:t>
            </a:r>
            <a:r>
              <a:rPr lang="en-US" sz="1200" dirty="0">
                <a:hlinkClick r:id="rId3"/>
              </a:rPr>
              <a:t>Ed Rubin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L</a:t>
            </a:r>
            <a:r>
              <a:rPr lang="en-US" sz="2800" i="1" baseline="-25000" dirty="0">
                <a:solidFill>
                  <a:schemeClr val="bg1"/>
                </a:solidFill>
              </a:rPr>
              <a:t>2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loss </a:t>
            </a:r>
            <a:r>
              <a:rPr lang="en-US" sz="2800" dirty="0">
                <a:solidFill>
                  <a:schemeClr val="bg1"/>
                </a:solidFill>
              </a:rPr>
              <a:t>function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(4.5)</a:t>
            </a:r>
            <a:r>
              <a:rPr lang="en-US" baseline="30000" dirty="0"/>
              <a:t> 2</a:t>
            </a:r>
            <a:endParaRPr lang="en-US" dirty="0"/>
          </a:p>
          <a:p>
            <a:pPr algn="ctr"/>
            <a:r>
              <a:rPr lang="en-US" b="1" dirty="0"/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|4.5|</a:t>
            </a:r>
          </a:p>
          <a:p>
            <a:pPr algn="ctr"/>
            <a:r>
              <a:rPr lang="en-US" b="1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Enet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A524-26C9-4AAA-8309-1A698C0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https://tidymodels.github.io/parsnip/articles/articles/Models.html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for our penalized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14B95C-0BF8-44BD-88E8-1B22CEAA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3" y="16906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D8D-4DFE-4BBE-9C34-0925135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574-736C-47E7-9F4E-00368AB6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825625"/>
            <a:ext cx="11880056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Can either delete or impute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For simplicity here, we are just going to delete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&lt;-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"data", "edld-654-spring-2020", "train.csv"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1FF7-F81E-4075-9320-B095D11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E0DDB-B3AD-405E-A926-C0D186659D9C}"/>
              </a:ext>
            </a:extLst>
          </p:cNvPr>
          <p:cNvSpPr txBox="1"/>
          <p:nvPr/>
        </p:nvSpPr>
        <p:spPr>
          <a:xfrm>
            <a:off x="7636042" y="3244334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1530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5A20B-5C10-4944-AEDA-4A6A08EEA53F}"/>
              </a:ext>
            </a:extLst>
          </p:cNvPr>
          <p:cNvSpPr txBox="1"/>
          <p:nvPr/>
        </p:nvSpPr>
        <p:spPr>
          <a:xfrm>
            <a:off x="4247147" y="3244334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variable.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5388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0ED1-B4E9-40ED-AD31-F1832D66C49C}"/>
              </a:ext>
            </a:extLst>
          </p:cNvPr>
          <p:cNvSpPr txBox="1"/>
          <p:nvPr/>
        </p:nvSpPr>
        <p:spPr>
          <a:xfrm>
            <a:off x="3685673" y="5091421"/>
            <a:ext cx="73673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is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351499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309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36350-D3DA-4E78-A0FF-5F4B57D8A34B}"/>
              </a:ext>
            </a:extLst>
          </p:cNvPr>
          <p:cNvSpPr txBox="1"/>
          <p:nvPr/>
        </p:nvSpPr>
        <p:spPr>
          <a:xfrm>
            <a:off x="1035558" y="4919008"/>
            <a:ext cx="985151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Normalizes (centers and scales)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/>
              <a:t>, which is necessary for penalized regression</a:t>
            </a:r>
          </a:p>
          <a:p>
            <a:endParaRPr lang="en-US" sz="2000" dirty="0"/>
          </a:p>
          <a:p>
            <a:r>
              <a:rPr lang="en-US" sz="2000" dirty="0"/>
              <a:t>Could also use: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2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99.3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Model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the </a:t>
            </a:r>
            <a:r>
              <a:rPr lang="en-US" dirty="0" err="1"/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many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F1CF-E069-4D0E-A7E8-7131EB2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and evaluate a set of candidate tuning parameter values are specified and then evaluated</a:t>
            </a:r>
          </a:p>
          <a:p>
            <a:pPr lvl="1"/>
            <a:r>
              <a:rPr lang="en-US" dirty="0"/>
              <a:t>For models with more than one tuning parameter, the grid is multidimensional. </a:t>
            </a:r>
          </a:p>
          <a:p>
            <a:r>
              <a:rPr lang="en-US" dirty="0"/>
              <a:t>Using resampling to evaluate each distinct parameter value combination to get good estimates of how well each performs</a:t>
            </a:r>
          </a:p>
          <a:p>
            <a:r>
              <a:rPr lang="en-US" dirty="0"/>
              <a:t>Calculate results,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the {dials} package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544423"/>
            <a:ext cx="5602220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5" y="2998113"/>
            <a:ext cx="437297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{parsnip} 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- x</a:t>
            </a:r>
            <a:r>
              <a:rPr lang="en-US" baseline="30000" dirty="0"/>
              <a:t>2</a:t>
            </a:r>
            <a:r>
              <a:rPr lang="en-US" dirty="0"/>
              <a:t> or log(x)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grid =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8251-CB91-41FB-B809-6CCB22AC8423}"/>
              </a:ext>
            </a:extLst>
          </p:cNvPr>
          <p:cNvSpPr txBox="1"/>
          <p:nvPr/>
        </p:nvSpPr>
        <p:spPr>
          <a:xfrm>
            <a:off x="70899" y="4248894"/>
            <a:ext cx="1534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214995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.metric .estimator  mean     n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parameter.</a:t>
            </a:r>
          </a:p>
          <a:p>
            <a:r>
              <a:rPr lang="en-US" dirty="0"/>
              <a:t>The values can be regular on a transformed scale (e.g. log-10 for penalty)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385762" y="574674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make a regular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048125" y="4524375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200275" y="4219575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4F850-9605-4D3E-83FC-7AD52C5F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83" y="3511550"/>
            <a:ext cx="8911767" cy="3209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09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90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 = tune(),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tune())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A </a:t>
            </a:r>
            <a:r>
              <a:rPr lang="en-US" dirty="0" err="1">
                <a:highlight>
                  <a:srgbClr val="C0C0C0"/>
                </a:highlight>
              </a:rPr>
              <a:t>tibble</a:t>
            </a:r>
            <a:r>
              <a:rPr lang="en-US" dirty="0">
                <a:highlight>
                  <a:srgbClr val="C0C0C0"/>
                </a:highlight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penalty mixture .metric .estimator    mean     n </a:t>
            </a:r>
            <a:r>
              <a:rPr lang="en-US" dirty="0" err="1">
                <a:highlight>
                  <a:srgbClr val="C0C0C0"/>
                </a:highlight>
              </a:rPr>
              <a:t>std_err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&lt;int&gt;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1 0.0000000001    0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102.       10 0.351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2 0.0000000001    0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0.229    10 0.00217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3 0.0000000001    0.25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4 0.0000000001    0.25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5 0.0000000001    0.5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6 0.0000000001    0.5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7 0.0000000001    0.75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8 0.0000000001    0.75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9 0.0000000001    1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10 0.0000000001    1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penalty mixture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2 0.00000000129    0.25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3 0.0000000167     0.25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4 0.000000215      0.25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5 0.00000278       0.25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8998-4B7F-495A-8C68-DF8A58D8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do add bias to the coefficients?</a:t>
            </a:r>
          </a:p>
          <a:p>
            <a:r>
              <a:rPr lang="en-US" dirty="0"/>
              <a:t>Add a </a:t>
            </a:r>
            <a:r>
              <a:rPr lang="en-US" i="1" dirty="0"/>
              <a:t>penalty</a:t>
            </a:r>
            <a:r>
              <a:rPr lang="en-US" dirty="0"/>
              <a:t> to the SEE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 mixture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B22-7E3B-4950-A373-931BF7A1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51021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7488-E255-40B4-94F8-1ED4019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7503931" y="3531047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7591426" y="446814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5576887" y="6157913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6" end="5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9" end="5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7146"/>
            <a:ext cx="11294269" cy="2782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 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0.230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4305698"/>
            <a:ext cx="6113595" cy="2693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47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287-652B-4E88-8155-B46447A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9B54-3449-44E6-828A-A762664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(average)</a:t>
            </a:r>
            <a:r>
              <a:rPr lang="en-US" dirty="0"/>
              <a:t> prediction of our model and the true value we are trying to predict</a:t>
            </a:r>
          </a:p>
          <a:p>
            <a:pPr lvl="1"/>
            <a:r>
              <a:rPr lang="en-US" dirty="0"/>
              <a:t>Note bias here refers to </a:t>
            </a:r>
            <a:r>
              <a:rPr lang="en-US" i="1" dirty="0"/>
              <a:t>statistical bias</a:t>
            </a:r>
            <a:endParaRPr lang="en-US" dirty="0"/>
          </a:p>
          <a:p>
            <a:r>
              <a:rPr lang="en-US" dirty="0"/>
              <a:t>Gives us an idea how well a model fits the underlying structure of the data</a:t>
            </a:r>
          </a:p>
          <a:p>
            <a:r>
              <a:rPr lang="en-US" dirty="0"/>
              <a:t>A model with high bias systematically ignores relevant details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8D69-A0B3-4652-8FF9-0215E69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18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68-8995-4804-A308-32F6583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D1E9-B6BA-4745-92F4-940A34C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variability of a model prediction for a given data point</a:t>
            </a:r>
          </a:p>
          <a:p>
            <a:pPr lvl="1"/>
            <a:r>
              <a:rPr lang="en-US" dirty="0"/>
              <a:t>A measure of the variability predictions if we </a:t>
            </a:r>
            <a:r>
              <a:rPr lang="en-US" u="sng" dirty="0"/>
              <a:t>repeat the model multiple times with small differences in the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more the model fits to small differences in data, the higher the variance</a:t>
            </a:r>
          </a:p>
          <a:p>
            <a:r>
              <a:rPr lang="en-US" dirty="0"/>
              <a:t>High variance models are more prone to overfitting to the data</a:t>
            </a:r>
          </a:p>
          <a:p>
            <a:r>
              <a:rPr lang="en-US" dirty="0"/>
              <a:t>Highly flexible models run the risk of over overfitting to the (training) data</a:t>
            </a:r>
          </a:p>
          <a:p>
            <a:pPr lvl="1"/>
            <a:r>
              <a:rPr lang="en-US" dirty="0"/>
              <a:t>Results in very good performance measures, BUT</a:t>
            </a:r>
          </a:p>
          <a:p>
            <a:pPr lvl="1"/>
            <a:r>
              <a:rPr lang="en-US" dirty="0"/>
              <a:t>Poor generalizability to  new (unseen)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B644-D5DC-448B-9205-EEA308D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B07-2F84-4109-842F-FD1169F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2CE-A375-4668-8ECD-EB77B6D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Max’s Feat Engineering book, 7.3.2</a:t>
            </a:r>
          </a:p>
          <a:p>
            <a:endParaRPr lang="en-US" dirty="0"/>
          </a:p>
          <a:p>
            <a:r>
              <a:rPr lang="en-US" dirty="0"/>
              <a:t>Applied ML slides. Part 5, 23-26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3BFA-2171-4274-926B-098C857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4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27777</TotalTime>
  <Words>5242</Words>
  <Application>Microsoft Office PowerPoint</Application>
  <PresentationFormat>Widescreen</PresentationFormat>
  <Paragraphs>841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PowerPoint Presentation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{parsnip}</vt:lpstr>
      <vt:lpstr>linear_reg()</vt:lpstr>
      <vt:lpstr>Missing data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Model tuning</vt:lpstr>
      <vt:lpstr>{tune}</vt:lpstr>
      <vt:lpstr>grid search</vt:lpstr>
      <vt:lpstr>tune()</vt:lpstr>
      <vt:lpstr>PowerPoint Presentation</vt:lpstr>
      <vt:lpstr>grid_regular()</vt:lpstr>
      <vt:lpstr>tune_grid()</vt:lpstr>
      <vt:lpstr>tune_grid()</vt:lpstr>
      <vt:lpstr>tune_grid()</vt:lpstr>
      <vt:lpstr>tune_grid()</vt:lpstr>
      <vt:lpstr>PowerPoint Presentation</vt:lpstr>
      <vt:lpstr>PowerPoint Presentation</vt:lpstr>
      <vt:lpstr>Results: Tuned ridge regression</vt:lpstr>
      <vt:lpstr>Regular 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Next time</vt:lpstr>
      <vt:lpstr>Bias </vt:lpstr>
      <vt:lpstr>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97</cp:revision>
  <dcterms:created xsi:type="dcterms:W3CDTF">2020-02-21T19:47:35Z</dcterms:created>
  <dcterms:modified xsi:type="dcterms:W3CDTF">2020-03-26T19:40:55Z</dcterms:modified>
</cp:coreProperties>
</file>