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08" r:id="rId5"/>
    <p:sldId id="386" r:id="rId6"/>
    <p:sldId id="370" r:id="rId7"/>
    <p:sldId id="388" r:id="rId8"/>
    <p:sldId id="374" r:id="rId9"/>
    <p:sldId id="444" r:id="rId10"/>
    <p:sldId id="373" r:id="rId11"/>
    <p:sldId id="389" r:id="rId12"/>
    <p:sldId id="375" r:id="rId13"/>
    <p:sldId id="377" r:id="rId14"/>
    <p:sldId id="378" r:id="rId15"/>
    <p:sldId id="381" r:id="rId16"/>
    <p:sldId id="380" r:id="rId17"/>
    <p:sldId id="382" r:id="rId18"/>
    <p:sldId id="384" r:id="rId19"/>
    <p:sldId id="383" r:id="rId20"/>
    <p:sldId id="391" r:id="rId21"/>
    <p:sldId id="404" r:id="rId22"/>
    <p:sldId id="392" r:id="rId23"/>
    <p:sldId id="393" r:id="rId24"/>
    <p:sldId id="401" r:id="rId25"/>
    <p:sldId id="394" r:id="rId26"/>
    <p:sldId id="400" r:id="rId27"/>
    <p:sldId id="403" r:id="rId28"/>
    <p:sldId id="402" r:id="rId29"/>
    <p:sldId id="395" r:id="rId30"/>
    <p:sldId id="396" r:id="rId31"/>
    <p:sldId id="397" r:id="rId32"/>
    <p:sldId id="399" r:id="rId33"/>
    <p:sldId id="405" r:id="rId34"/>
    <p:sldId id="406" r:id="rId35"/>
    <p:sldId id="407" r:id="rId36"/>
    <p:sldId id="408" r:id="rId37"/>
    <p:sldId id="409" r:id="rId38"/>
    <p:sldId id="398" r:id="rId39"/>
    <p:sldId id="417" r:id="rId40"/>
    <p:sldId id="390" r:id="rId41"/>
    <p:sldId id="410" r:id="rId42"/>
    <p:sldId id="411" r:id="rId43"/>
    <p:sldId id="418" r:id="rId44"/>
    <p:sldId id="419" r:id="rId45"/>
    <p:sldId id="412" r:id="rId46"/>
    <p:sldId id="413" r:id="rId47"/>
    <p:sldId id="430" r:id="rId48"/>
    <p:sldId id="414" r:id="rId49"/>
    <p:sldId id="420" r:id="rId50"/>
    <p:sldId id="421" r:id="rId51"/>
    <p:sldId id="431" r:id="rId52"/>
    <p:sldId id="422" r:id="rId53"/>
    <p:sldId id="423" r:id="rId54"/>
    <p:sldId id="424" r:id="rId55"/>
    <p:sldId id="425" r:id="rId56"/>
    <p:sldId id="426" r:id="rId57"/>
    <p:sldId id="427" r:id="rId58"/>
    <p:sldId id="429" r:id="rId59"/>
    <p:sldId id="435" r:id="rId60"/>
    <p:sldId id="432" r:id="rId61"/>
    <p:sldId id="433" r:id="rId62"/>
    <p:sldId id="434" r:id="rId63"/>
    <p:sldId id="436" r:id="rId64"/>
    <p:sldId id="437" r:id="rId65"/>
    <p:sldId id="438" r:id="rId66"/>
    <p:sldId id="439" r:id="rId67"/>
    <p:sldId id="440" r:id="rId68"/>
    <p:sldId id="441" r:id="rId69"/>
    <p:sldId id="442" r:id="rId70"/>
    <p:sldId id="443" r:id="rId71"/>
    <p:sldId id="306" r:id="rId72"/>
    <p:sldId id="30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3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3:48:34.227" idx="1">
    <p:pos x="3440" y="68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rubin/EC524W2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idymodels.github.io/parsnip/articles/articles/Mode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conf-2020.github.io/applied-ml/Part_4.html#37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Penalized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Ridge, Lasso, Elastic net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4,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 penalty = second-order penalty (squared coefficients)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l-GR" dirty="0"/>
              <a:t>λ</a:t>
            </a:r>
            <a:r>
              <a:rPr lang="en-US" dirty="0"/>
              <a:t> = 0; linear regression</a:t>
            </a:r>
          </a:p>
          <a:p>
            <a:r>
              <a:rPr lang="en-US" dirty="0"/>
              <a:t>A new set of coefficients will be produced for each value of λ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27967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1097127" cy="5537474"/>
          </a:xfrm>
        </p:spPr>
        <p:txBody>
          <a:bodyPr>
            <a:normAutofit/>
          </a:bodyPr>
          <a:lstStyle/>
          <a:p>
            <a:r>
              <a:rPr lang="en-US" dirty="0"/>
              <a:t>Scale matters</a:t>
            </a:r>
          </a:p>
          <a:p>
            <a:r>
              <a:rPr lang="en-US" dirty="0"/>
              <a:t>The units of the predictors can substantially affect results</a:t>
            </a:r>
          </a:p>
          <a:p>
            <a:r>
              <a:rPr lang="en-US" dirty="0"/>
              <a:t>The scale of predictors doesn’t affect SSE, but does affect the coefficients</a:t>
            </a:r>
          </a:p>
          <a:p>
            <a:pPr lvl="1"/>
            <a:r>
              <a:rPr lang="en-US" dirty="0"/>
              <a:t>Think of coefficient interpretation for </a:t>
            </a:r>
            <a:r>
              <a:rPr lang="en-US" i="1" dirty="0"/>
              <a:t>meters</a:t>
            </a:r>
            <a:r>
              <a:rPr lang="en-US" dirty="0"/>
              <a:t> vs. </a:t>
            </a:r>
            <a:r>
              <a:rPr lang="en-US" i="1" dirty="0"/>
              <a:t>kilometers</a:t>
            </a:r>
          </a:p>
          <a:p>
            <a:pPr lvl="1"/>
            <a:r>
              <a:rPr lang="en-US" dirty="0"/>
              <a:t>Ridge regression will pay a larger penalty for </a:t>
            </a:r>
            <a:r>
              <a:rPr lang="en-US" i="1" dirty="0"/>
              <a:t>meters</a:t>
            </a:r>
            <a:endParaRPr lang="en-US" dirty="0"/>
          </a:p>
          <a:p>
            <a:r>
              <a:rPr lang="en-US" dirty="0"/>
              <a:t>So we need to put all predictors on the same scale prior to analysis</a:t>
            </a:r>
          </a:p>
          <a:p>
            <a:r>
              <a:rPr lang="en-US" dirty="0"/>
              <a:t>Center and scale all predictors</a:t>
            </a:r>
          </a:p>
          <a:p>
            <a:pPr marL="457200" lvl="1" indent="0">
              <a:buNone/>
            </a:pPr>
            <a:r>
              <a:rPr lang="en-US" dirty="0"/>
              <a:t>(x - mean(x)) / </a:t>
            </a:r>
            <a:r>
              <a:rPr lang="en-US" dirty="0" err="1"/>
              <a:t>sd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6179-33EC-4924-A920-82EB9FC2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E9B7-A6F1-464F-AAC3-18B05931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Shrinks the coefficients of correlated predictors toward each other </a:t>
            </a:r>
            <a:r>
              <a:rPr lang="en-US" sz="2400" dirty="0"/>
              <a:t>(rather than allowing one to be wildly positive and the other wildly negative)</a:t>
            </a:r>
          </a:p>
          <a:p>
            <a:r>
              <a:rPr lang="en-US" dirty="0"/>
              <a:t>Many less-important predictors get pushed toward zero which helps identify the important predictors in our data</a:t>
            </a:r>
          </a:p>
          <a:p>
            <a:r>
              <a:rPr lang="en-US" dirty="0"/>
              <a:t>Shrinks coefficients toward 0, but will never equal 0, no matter how large the penalty</a:t>
            </a:r>
          </a:p>
          <a:p>
            <a:r>
              <a:rPr lang="en-US" dirty="0"/>
              <a:t>A coefficient equal to 0 would, of course, be dropped from the model</a:t>
            </a:r>
          </a:p>
          <a:p>
            <a:r>
              <a:rPr lang="en-US" dirty="0"/>
              <a:t>That would be automatic feature selection!</a:t>
            </a:r>
          </a:p>
          <a:p>
            <a:r>
              <a:rPr lang="en-US" dirty="0"/>
              <a:t>That would be nice!</a:t>
            </a:r>
          </a:p>
          <a:p>
            <a:r>
              <a:rPr lang="en-US" dirty="0"/>
              <a:t>lasso models do this</a:t>
            </a:r>
          </a:p>
          <a:p>
            <a:pPr lvl="1"/>
            <a:r>
              <a:rPr lang="en-US" dirty="0"/>
              <a:t>Least Absolute Shrinkage and Selection Operator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0CE4-F002-44FE-BF1D-B3BB14C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- </a:t>
            </a:r>
            <a:r>
              <a:rPr lang="en-US" sz="3200" dirty="0"/>
              <a:t>Least Absolute Shrinkage and Selection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 penalty = absolute coefficients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n-US" dirty="0"/>
              <a:t>Allows coefficients equal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coefficients </a:t>
            </a:r>
          </a:p>
        </p:txBody>
      </p:sp>
    </p:spTree>
    <p:extLst>
      <p:ext uri="{BB962C8B-B14F-4D97-AF65-F5344CB8AC3E}">
        <p14:creationId xmlns:p14="http://schemas.microsoft.com/office/powerpoint/2010/main" val="2630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FADE79-5491-470B-A5D4-29309ABD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9556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Ridge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5E51B-E69E-4631-B9AC-A79890E65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57600"/>
            <a:ext cx="5157787" cy="315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2</a:t>
            </a:r>
            <a:r>
              <a:rPr lang="en-US" sz="1800" dirty="0"/>
              <a:t> penalty</a:t>
            </a:r>
          </a:p>
          <a:p>
            <a:r>
              <a:rPr lang="en-US" sz="1800" dirty="0"/>
              <a:t>Larger errors are worse</a:t>
            </a:r>
          </a:p>
          <a:p>
            <a:r>
              <a:rPr lang="en-US" sz="1800" dirty="0"/>
              <a:t>Tends to shrinks coefficients of correlated predictors toward each other</a:t>
            </a:r>
          </a:p>
          <a:p>
            <a:pPr lvl="1"/>
            <a:r>
              <a:rPr lang="en-US" sz="1200" dirty="0"/>
              <a:t>Extreme example: for </a:t>
            </a:r>
            <a:r>
              <a:rPr lang="en-US" sz="1200" i="1" dirty="0"/>
              <a:t>P</a:t>
            </a:r>
            <a:r>
              <a:rPr lang="en-US" sz="1200" dirty="0"/>
              <a:t> identical predictors, each has a coefficient of 1/</a:t>
            </a:r>
            <a:r>
              <a:rPr lang="en-US" sz="1200" i="1" dirty="0"/>
              <a:t>P </a:t>
            </a:r>
            <a:r>
              <a:rPr lang="en-US" sz="1200" dirty="0"/>
              <a:t>the size as one modeled by itself</a:t>
            </a:r>
          </a:p>
          <a:p>
            <a:r>
              <a:rPr lang="en-US" sz="1800" dirty="0"/>
              <a:t>Helps if you want to keep all predictors in your model and reduce the noise of less influential variables (e.g., smaller data sets with severe multicollinearity)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D000F-C9CD-44D9-B079-5786F39BA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9556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21C07-A9B4-44B9-846A-96F3BD38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05793"/>
            <a:ext cx="5183188" cy="320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1</a:t>
            </a:r>
            <a:r>
              <a:rPr lang="en-US" sz="1800" dirty="0"/>
              <a:t> penalty</a:t>
            </a:r>
          </a:p>
          <a:p>
            <a:r>
              <a:rPr lang="en-US" sz="1800" dirty="0"/>
              <a:t>Additional error is equally bad everywhere</a:t>
            </a:r>
          </a:p>
          <a:p>
            <a:r>
              <a:rPr lang="en-US" sz="1800" dirty="0"/>
              <a:t>Tends to just choose one predictor and not model the others</a:t>
            </a:r>
          </a:p>
          <a:p>
            <a:endParaRPr lang="en-US" sz="1800" dirty="0"/>
          </a:p>
          <a:p>
            <a:r>
              <a:rPr lang="en-US" sz="1800" dirty="0"/>
              <a:t>Helps find the predictors with the largest (and most consistent) coefficients in data with many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47509-2A4D-4943-9AB2-866CD56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/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B3FF8D5-DE42-4D9D-BC8D-B2D9D248AB9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/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B50272F-E627-4C12-98FF-B8DC15E03114}"/>
              </a:ext>
            </a:extLst>
          </p:cNvPr>
          <p:cNvSpPr txBox="1"/>
          <p:nvPr/>
        </p:nvSpPr>
        <p:spPr>
          <a:xfrm>
            <a:off x="592183" y="1680753"/>
            <a:ext cx="11242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equally penalize overestimating and underestimating a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free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4176C61F-3212-4116-9ABB-4191382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Ridge and lasso</a:t>
            </a:r>
          </a:p>
        </p:txBody>
      </p:sp>
    </p:spTree>
    <p:extLst>
      <p:ext uri="{BB962C8B-B14F-4D97-AF65-F5344CB8AC3E}">
        <p14:creationId xmlns:p14="http://schemas.microsoft.com/office/powerpoint/2010/main" val="198214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A8A64-60AC-4C6C-8C43-487BDAAD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ext, photo, old, white&#10;&#10;Description automatically generated">
            <a:extLst>
              <a:ext uri="{FF2B5EF4-FFF2-40B4-BE49-F238E27FC236}">
                <a16:creationId xmlns:a16="http://schemas.microsoft.com/office/drawing/2014/main" id="{B7FCA5F3-AB4C-4A28-8BFC-50F8277E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0CFDB-9D7C-4DE1-90C7-7FEAF5D283E3}"/>
              </a:ext>
            </a:extLst>
          </p:cNvPr>
          <p:cNvSpPr txBox="1"/>
          <p:nvPr/>
        </p:nvSpPr>
        <p:spPr>
          <a:xfrm>
            <a:off x="312821" y="6356350"/>
            <a:ext cx="241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credit to </a:t>
            </a:r>
            <a:r>
              <a:rPr lang="en-US" sz="1200" dirty="0">
                <a:hlinkClick r:id="rId3"/>
              </a:rPr>
              <a:t>Ed Rubin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11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ECCC-5012-4E7A-8D9F-27572D6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 descr="A picture containing text, table, filled, hanging&#10;&#10;Description automatically generated">
            <a:extLst>
              <a:ext uri="{FF2B5EF4-FFF2-40B4-BE49-F238E27FC236}">
                <a16:creationId xmlns:a16="http://schemas.microsoft.com/office/drawing/2014/main" id="{028C2B0C-7481-422C-8CD8-0793819B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DA8091-A912-4C03-99E0-4720C99E976F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L</a:t>
            </a:r>
            <a:r>
              <a:rPr lang="en-US" sz="2800" i="1" baseline="-25000" dirty="0">
                <a:solidFill>
                  <a:schemeClr val="bg1"/>
                </a:solidFill>
              </a:rPr>
              <a:t>2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loss </a:t>
            </a:r>
            <a:r>
              <a:rPr lang="en-US" sz="2800" dirty="0">
                <a:solidFill>
                  <a:schemeClr val="bg1"/>
                </a:solidFill>
              </a:rPr>
              <a:t>function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888F9-14DB-427B-BBD1-EC29E41F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7A80E8-C789-417C-9DCF-EA5344D3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/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9963DE-4DD1-4B00-A262-6B46FD3C4FB7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D6BB2A-BF7C-46F5-95EF-6B9A995F65FF}"/>
              </a:ext>
            </a:extLst>
          </p:cNvPr>
          <p:cNvSpPr/>
          <p:nvPr/>
        </p:nvSpPr>
        <p:spPr>
          <a:xfrm>
            <a:off x="5312235" y="1088571"/>
            <a:ext cx="91440" cy="2699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AD60F-F05C-438C-8017-DC1F2AA20D6B}"/>
              </a:ext>
            </a:extLst>
          </p:cNvPr>
          <p:cNvSpPr txBox="1"/>
          <p:nvPr/>
        </p:nvSpPr>
        <p:spPr>
          <a:xfrm>
            <a:off x="4554583" y="2176789"/>
            <a:ext cx="66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C36AE-6701-48AB-A00B-1CFAC8810ECB}"/>
              </a:ext>
            </a:extLst>
          </p:cNvPr>
          <p:cNvSpPr txBox="1"/>
          <p:nvPr/>
        </p:nvSpPr>
        <p:spPr>
          <a:xfrm>
            <a:off x="766243" y="1933303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(4.5)</a:t>
            </a:r>
            <a:r>
              <a:rPr lang="en-US" baseline="30000" dirty="0"/>
              <a:t> 2</a:t>
            </a:r>
            <a:endParaRPr lang="en-US" dirty="0"/>
          </a:p>
          <a:p>
            <a:pPr algn="ctr"/>
            <a:r>
              <a:rPr lang="en-US" b="1" dirty="0"/>
              <a:t>20.25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/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454F720-7675-4E83-97E2-9BDC37713900}"/>
              </a:ext>
            </a:extLst>
          </p:cNvPr>
          <p:cNvSpPr txBox="1"/>
          <p:nvPr/>
        </p:nvSpPr>
        <p:spPr>
          <a:xfrm>
            <a:off x="143283" y="2700009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1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B4E50-923D-4C5F-BE8C-7D43A97C007A}"/>
              </a:ext>
            </a:extLst>
          </p:cNvPr>
          <p:cNvSpPr txBox="1"/>
          <p:nvPr/>
        </p:nvSpPr>
        <p:spPr>
          <a:xfrm>
            <a:off x="825015" y="3886942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|4.5|</a:t>
            </a:r>
          </a:p>
          <a:p>
            <a:pPr algn="ctr"/>
            <a:r>
              <a:rPr lang="en-US" b="1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1460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net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Combines the two types of penalties</a:t>
            </a:r>
          </a:p>
          <a:p>
            <a:r>
              <a:rPr lang="en-US" dirty="0"/>
              <a:t>Enables effective regularization with ridge penalty (</a:t>
            </a:r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Offers feature selection with lasso penalty (</a:t>
            </a:r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Better able to handle multicollinearity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28A117-7E90-4938-A81F-FC75670B05CD}"/>
              </a:ext>
            </a:extLst>
          </p:cNvPr>
          <p:cNvSpPr txBox="1"/>
          <p:nvPr/>
        </p:nvSpPr>
        <p:spPr>
          <a:xfrm>
            <a:off x="2873898" y="237590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Enet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/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A524-26C9-4AAA-8309-1A698C01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of models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https://tidymodels.github.io/parsnip/articles/articles/Models.html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be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/>
              <a:t> for our penalized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14B95C-0BF8-44BD-88E8-1B22CEAA6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penalized regression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5E1D58-0AC8-43BC-A22F-A938B2E1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= can only be “regression,” not “classification”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dirty="0"/>
              <a:t> = An non-negative number representing the total amount of regularization. This can be a combination of L1 and L2 (depending on the value of mixture)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dirty="0"/>
              <a:t> = A number between zero and one (inclusive) that represents the proportion of L1 regularization (the lasso)</a:t>
            </a:r>
          </a:p>
          <a:p>
            <a:pPr lvl="1"/>
            <a:r>
              <a:rPr lang="en-US" dirty="0"/>
              <a:t>ridge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0; </a:t>
            </a:r>
            <a:r>
              <a:rPr lang="en-US" dirty="0"/>
              <a:t>no L1 </a:t>
            </a:r>
          </a:p>
          <a:p>
            <a:pPr lvl="1"/>
            <a:r>
              <a:rPr lang="en-US" dirty="0"/>
              <a:t>lasso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1; </a:t>
            </a:r>
            <a:r>
              <a:rPr lang="en-US" dirty="0"/>
              <a:t>completely L1 (and no ridge)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0C014E2E-42E8-489D-8DB7-D1FD8EB3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6B57D-1FA8-463D-8B52-009DE2AD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3" y="1690688"/>
            <a:ext cx="883471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9D8D-4DFE-4BBE-9C34-09251353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7574-736C-47E7-9F4E-00368AB6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Penalized regression cannot handle missing data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Can either delete or impute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For simplicity here, we are just going to delete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import(here::here(“data”, "state-test-simulated.csv"))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E1FF7-F81E-4075-9320-B095D11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0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308A-7962-427E-AE78-877E2B50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25"/>
            <a:ext cx="10748211" cy="6468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464B-05DA-4997-BDDB-2A1EC874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1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8B7-C470-46F4-8BAB-7FFAE68F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continue…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ED75-D3ED-4BCE-BE12-E31ECE4E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center and scale our continuous predictors</a:t>
            </a:r>
          </a:p>
          <a:p>
            <a:r>
              <a:rPr lang="en-US" dirty="0"/>
              <a:t>This is part of data preprocessing, or feature engineering</a:t>
            </a:r>
          </a:p>
          <a:p>
            <a:pPr lvl="1"/>
            <a:r>
              <a:rPr lang="en-US" dirty="0"/>
              <a:t>“the process of creating representations of data that increase the effectiveness of a model” (Kuhn &amp; Johnson, 2019)</a:t>
            </a:r>
          </a:p>
          <a:p>
            <a:r>
              <a:rPr lang="en-US" dirty="0"/>
              <a:t>Very quick preview of next week’s topic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  <a:r>
              <a:rPr lang="en-US" dirty="0"/>
              <a:t> package</a:t>
            </a:r>
          </a:p>
          <a:p>
            <a:r>
              <a:rPr lang="en-US" dirty="0"/>
              <a:t>Center: average is subtracted from the predictor’s individual values</a:t>
            </a:r>
          </a:p>
          <a:p>
            <a:pPr lvl="1"/>
            <a:r>
              <a:rPr lang="en-US" dirty="0"/>
              <a:t>All predictors will have a mean of zero</a:t>
            </a:r>
          </a:p>
          <a:p>
            <a:r>
              <a:rPr lang="en-US" dirty="0"/>
              <a:t>Scale: divide a variable by the standard deviation</a:t>
            </a:r>
          </a:p>
          <a:p>
            <a:pPr lvl="1"/>
            <a:r>
              <a:rPr lang="en-US" dirty="0"/>
              <a:t>All predictors have a standard deviation of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7A91-1DA4-426E-9315-7F2E8CBF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score ~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E0DDB-B3AD-405E-A926-C0D186659D9C}"/>
              </a:ext>
            </a:extLst>
          </p:cNvPr>
          <p:cNvSpPr txBox="1"/>
          <p:nvPr/>
        </p:nvSpPr>
        <p:spPr>
          <a:xfrm>
            <a:off x="7636042" y="3244334"/>
            <a:ext cx="41188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defines outcome and predictors</a:t>
            </a:r>
          </a:p>
        </p:txBody>
      </p:sp>
    </p:spTree>
    <p:extLst>
      <p:ext uri="{BB962C8B-B14F-4D97-AF65-F5344CB8AC3E}">
        <p14:creationId xmlns:p14="http://schemas.microsoft.com/office/powerpoint/2010/main" val="315303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5A20B-5C10-4944-AEDA-4A6A08EEA53F}"/>
              </a:ext>
            </a:extLst>
          </p:cNvPr>
          <p:cNvSpPr txBox="1"/>
          <p:nvPr/>
        </p:nvSpPr>
        <p:spPr>
          <a:xfrm>
            <a:off x="4247147" y="3244334"/>
            <a:ext cx="71066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Catalogs the names and types of each variable.</a:t>
            </a:r>
          </a:p>
          <a:p>
            <a:r>
              <a:rPr lang="en-US" sz="2200" dirty="0"/>
              <a:t>Informs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r>
              <a:rPr lang="en-US" sz="2200" dirty="0"/>
              <a:t> what is numeric and what is nominal</a:t>
            </a:r>
          </a:p>
        </p:txBody>
      </p:sp>
    </p:spTree>
    <p:extLst>
      <p:ext uri="{BB962C8B-B14F-4D97-AF65-F5344CB8AC3E}">
        <p14:creationId xmlns:p14="http://schemas.microsoft.com/office/powerpoint/2010/main" val="153885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D0ED1-B4E9-40ED-AD31-F1832D66C49C}"/>
              </a:ext>
            </a:extLst>
          </p:cNvPr>
          <p:cNvSpPr txBox="1"/>
          <p:nvPr/>
        </p:nvSpPr>
        <p:spPr>
          <a:xfrm>
            <a:off x="3685673" y="5091421"/>
            <a:ext cx="736733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Converts nominal data into dummy variables 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 is a helper function</a:t>
            </a:r>
          </a:p>
        </p:txBody>
      </p:sp>
    </p:spTree>
    <p:extLst>
      <p:ext uri="{BB962C8B-B14F-4D97-AF65-F5344CB8AC3E}">
        <p14:creationId xmlns:p14="http://schemas.microsoft.com/office/powerpoint/2010/main" val="351499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36350-D3DA-4E78-A0FF-5F4B57D8A34B}"/>
              </a:ext>
            </a:extLst>
          </p:cNvPr>
          <p:cNvSpPr txBox="1"/>
          <p:nvPr/>
        </p:nvSpPr>
        <p:spPr>
          <a:xfrm>
            <a:off x="1035558" y="4919008"/>
            <a:ext cx="945597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Normalizes (centers and scales) all predictors, which is necessary for penalized regression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helper function</a:t>
            </a:r>
          </a:p>
          <a:p>
            <a:endParaRPr lang="en-US" sz="2000" dirty="0"/>
          </a:p>
          <a:p>
            <a:r>
              <a:rPr lang="en-US" sz="2000" dirty="0"/>
              <a:t>Could also use:</a:t>
            </a:r>
          </a:p>
          <a:p>
            <a:r>
              <a:rPr lang="en-US" sz="2000" dirty="0" err="1"/>
              <a:t>step_center</a:t>
            </a:r>
            <a:r>
              <a:rPr lang="en-US" sz="2000" dirty="0"/>
              <a:t>(</a:t>
            </a:r>
            <a:r>
              <a:rPr lang="en-US" sz="2000" dirty="0" err="1"/>
              <a:t>all_numeric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step_scale</a:t>
            </a:r>
            <a:r>
              <a:rPr lang="en-US" sz="2000" dirty="0"/>
              <a:t>(</a:t>
            </a:r>
            <a:r>
              <a:rPr lang="en-US" sz="2000" dirty="0" err="1"/>
              <a:t>all_numeric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62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ridge regression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F1301669-87A4-49F3-834A-A8543FD4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Penalized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(AKA Regularized Regression)</a:t>
            </a: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lasso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27BC96C1-B61D-4D2A-860A-626C5C67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.7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70% L1 penalty (lasso) 					    # and 30% L2 penalty (ridge)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5D3A5F7D-CE08-4A58-B769-0617616B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4 - Fit the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is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0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0.406    10 0.000986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06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 x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id     .metric .estimator .estimate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Fold01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Fold02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Fold03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Fold04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Fold05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Fold06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Fold07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Fold08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Fold09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Fold10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0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0.422    10 0.00107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4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0.415    10 0.00105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0.406    10 0.000986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0.422    10 0.00107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0.415    10 0.00105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10E-97B3-4ADA-BAE2-95C452E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8714-21B9-4C9C-9DE5-D8A6725B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far we have used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 = .1 (</a:t>
            </a:r>
            <a:r>
              <a:rPr lang="en-US" dirty="0"/>
              <a:t>λ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Choosing a good value for the penalty is very important</a:t>
            </a:r>
          </a:p>
          <a:p>
            <a:pPr lvl="1"/>
            <a:r>
              <a:rPr lang="en-US" dirty="0"/>
              <a:t>Too small a penalty and our model is essentially OLS</a:t>
            </a:r>
          </a:p>
          <a:p>
            <a:pPr lvl="1"/>
            <a:r>
              <a:rPr lang="en-US" dirty="0"/>
              <a:t>Too large a penalty and we shrink all our coefficients too close to zero</a:t>
            </a:r>
          </a:p>
          <a:p>
            <a:r>
              <a:rPr lang="en-US" dirty="0"/>
              <a:t>So how can we find an optimal value?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BB929-7FD2-4FD1-9B51-05ACA79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Model tuning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regular grids</a:t>
            </a:r>
          </a:p>
        </p:txBody>
      </p:sp>
    </p:spTree>
    <p:extLst>
      <p:ext uri="{BB962C8B-B14F-4D97-AF65-F5344CB8AC3E}">
        <p14:creationId xmlns:p14="http://schemas.microsoft.com/office/powerpoint/2010/main" val="31802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good</a:t>
            </a:r>
          </a:p>
          <a:p>
            <a:pPr lvl="1"/>
            <a:r>
              <a:rPr lang="en-US" dirty="0"/>
              <a:t>Parsimonious</a:t>
            </a:r>
          </a:p>
          <a:p>
            <a:pPr lvl="1"/>
            <a:r>
              <a:rPr lang="en-US" dirty="0"/>
              <a:t>Interpretable results</a:t>
            </a:r>
          </a:p>
          <a:p>
            <a:pPr lvl="1"/>
            <a:r>
              <a:rPr lang="en-US" dirty="0"/>
              <a:t>Coefficients are unbiased (given standard assumptions)</a:t>
            </a:r>
          </a:p>
          <a:p>
            <a:pPr lvl="2"/>
            <a:r>
              <a:rPr lang="en-US" dirty="0"/>
              <a:t>Because they  minimize the sum-of-squared errors (SSE)</a:t>
            </a:r>
          </a:p>
          <a:p>
            <a:pPr lvl="1"/>
            <a:r>
              <a:rPr lang="en-US" dirty="0"/>
              <a:t>Lowest variance (of all unbiased linear techniques)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4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886F-F47F-4077-8999-76CC0A27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{tune}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529-D011-47BF-9693-9ADD3B74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Facilitates the tuning of hyper-parameters the </a:t>
            </a:r>
            <a:r>
              <a:rPr lang="en-US" dirty="0" err="1"/>
              <a:t>tidymodels</a:t>
            </a:r>
            <a:r>
              <a:rPr lang="en-US" dirty="0"/>
              <a:t> packages</a:t>
            </a:r>
          </a:p>
          <a:p>
            <a:r>
              <a:rPr lang="en-US" dirty="0"/>
              <a:t>Hyperparameters (tuning parameters) control the complexity of some ML models (and the bias-variance trade-off)</a:t>
            </a:r>
          </a:p>
          <a:p>
            <a:r>
              <a:rPr lang="en-US" dirty="0"/>
              <a:t>Hyperparameters cannot be directly estimated from the data</a:t>
            </a:r>
          </a:p>
          <a:p>
            <a:r>
              <a:rPr lang="en-US" dirty="0"/>
              <a:t>Some models have many tuning parameters (e.g., boosted trees)</a:t>
            </a:r>
          </a:p>
          <a:p>
            <a:r>
              <a:rPr lang="en-US" dirty="0"/>
              <a:t>We use cross-validation to find the optimal tuning parameter values with either:</a:t>
            </a:r>
          </a:p>
          <a:p>
            <a:pPr lvl="1"/>
            <a:r>
              <a:rPr lang="en-US" dirty="0"/>
              <a:t>grid search - predefined values</a:t>
            </a:r>
          </a:p>
          <a:p>
            <a:pPr lvl="1"/>
            <a:r>
              <a:rPr lang="en-US" dirty="0"/>
              <a:t>iterative search - where each iteration finds novel tuning parameter values to evaluate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9C86-DCB9-48CB-BC1E-23D7B0E9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DF1CF-E069-4D0E-A7E8-7131EB2F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2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B679-D655-45EE-B7F3-5B94E10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5079-A156-430D-8272-57D7BD3A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and evaluate a set of candidate tuning parameter values are specified and then evaluated</a:t>
            </a:r>
          </a:p>
          <a:p>
            <a:pPr lvl="1"/>
            <a:r>
              <a:rPr lang="en-US" dirty="0"/>
              <a:t>For models with more than one tuning parameter, the grid is multidimensional. </a:t>
            </a:r>
          </a:p>
          <a:p>
            <a:r>
              <a:rPr lang="en-US" dirty="0"/>
              <a:t>Using resampling to evaluate each distinct parameter value combination to get good estimates of how well each performs</a:t>
            </a:r>
          </a:p>
          <a:p>
            <a:r>
              <a:rPr lang="en-US" dirty="0"/>
              <a:t>Calculate results, and use the “best” tuning parameter combination to fit to the entire training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A2FE1-1C56-4775-810E-60EC66D2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0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2B08-C741-481F-A810-F9BAF53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placeholder for hyper-parameters to be "tuned“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0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101"/>
            <a:ext cx="10515600" cy="58668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 # from the {dials} package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4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B2D-AF4C-421B-BED8-48F55B6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05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6E41-65D2-4BC7-9FDA-A658C3A1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692"/>
            <a:ext cx="10515600" cy="5991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penalty() # from the {dials} package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penalty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1 0.0000000001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2 0.00001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DD807-A9CD-4AEC-AA16-08D4B6D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FD9DC-3EDF-45F1-962A-369E4DB11BDB}"/>
              </a:ext>
            </a:extLst>
          </p:cNvPr>
          <p:cNvSpPr txBox="1"/>
          <p:nvPr/>
        </p:nvSpPr>
        <p:spPr>
          <a:xfrm>
            <a:off x="5809490" y="2544423"/>
            <a:ext cx="5602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 x 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penalty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1 0.0000000001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2 0.00000000129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3 0.0000000167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4 0.000000215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5 0.00000278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6 0.0000359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7 0.000464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8 0.00599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9 0.0774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 </a:t>
            </a:r>
          </a:p>
        </p:txBody>
      </p:sp>
    </p:spTree>
    <p:extLst>
      <p:ext uri="{BB962C8B-B14F-4D97-AF65-F5344CB8AC3E}">
        <p14:creationId xmlns:p14="http://schemas.microsoft.com/office/powerpoint/2010/main" val="35897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65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713755" y="2998113"/>
            <a:ext cx="437297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 {parsnip} model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workflow()</a:t>
            </a:r>
          </a:p>
        </p:txBody>
      </p:sp>
    </p:spTree>
    <p:extLst>
      <p:ext uri="{BB962C8B-B14F-4D97-AF65-F5344CB8AC3E}">
        <p14:creationId xmlns:p14="http://schemas.microsoft.com/office/powerpoint/2010/main" val="676987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970931" y="3559863"/>
            <a:ext cx="4434924" cy="373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traditional model formula 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86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3662-ECB4-497A-BA8A-10FB7923BDB1}"/>
              </a:ext>
            </a:extLst>
          </p:cNvPr>
          <p:cNvSpPr txBox="1"/>
          <p:nvPr/>
        </p:nvSpPr>
        <p:spPr>
          <a:xfrm>
            <a:off x="4640910" y="3698686"/>
            <a:ext cx="736290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Either: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data frame of tuning combinations (have columns for each parameter being tuned and rows for tuning parameter candidates)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positive integer (number of candidate parameter sets to be created automatically)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4083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not so good</a:t>
            </a:r>
          </a:p>
          <a:p>
            <a:pPr lvl="1"/>
            <a:r>
              <a:rPr lang="en-US" dirty="0"/>
              <a:t>Sensitive to highly correlated predictors – multicollinearity</a:t>
            </a:r>
          </a:p>
          <a:p>
            <a:pPr lvl="1"/>
            <a:r>
              <a:rPr lang="en-US" dirty="0"/>
              <a:t>Including irrelevant predictors may hurt model performance</a:t>
            </a:r>
          </a:p>
          <a:p>
            <a:pPr lvl="1"/>
            <a:r>
              <a:rPr lang="en-US" dirty="0"/>
              <a:t>Model fit is influenced by “outliers” because it wants to minimize SSE</a:t>
            </a:r>
          </a:p>
          <a:p>
            <a:pPr lvl="1"/>
            <a:r>
              <a:rPr lang="en-US" dirty="0"/>
              <a:t>Although we can model nonlinearity by adding terms to the model - x</a:t>
            </a:r>
            <a:r>
              <a:rPr lang="en-US" baseline="30000" dirty="0"/>
              <a:t>2</a:t>
            </a:r>
            <a:r>
              <a:rPr lang="en-US" dirty="0"/>
              <a:t> or log(x)</a:t>
            </a:r>
          </a:p>
          <a:p>
            <a:pPr lvl="2"/>
            <a:r>
              <a:rPr lang="en-US" dirty="0"/>
              <a:t>This may not capture the relationship between predictors and outcome</a:t>
            </a:r>
          </a:p>
          <a:p>
            <a:pPr lvl="2"/>
            <a:r>
              <a:rPr lang="en-US" dirty="0"/>
              <a:t>Adds predictors to the model (problematic with many predictors fewer observations)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967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A8251-CB91-41FB-B809-6CCB22AC8423}"/>
              </a:ext>
            </a:extLst>
          </p:cNvPr>
          <p:cNvSpPr txBox="1"/>
          <p:nvPr/>
        </p:nvSpPr>
        <p:spPr>
          <a:xfrm>
            <a:off x="210958" y="4220319"/>
            <a:ext cx="15346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equivalent to</a:t>
            </a:r>
          </a:p>
        </p:txBody>
      </p:sp>
    </p:spTree>
    <p:extLst>
      <p:ext uri="{BB962C8B-B14F-4D97-AF65-F5344CB8AC3E}">
        <p14:creationId xmlns:p14="http://schemas.microsoft.com/office/powerpoint/2010/main" val="2149955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963-C5E3-4F32-89B7-3E7BEE8F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5E97-9F06-421B-8E5F-B6C1A616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tnr_ridge_results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16F-AA97-4B9D-94C3-37F8AECA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3DA6F-FCAD-40EE-B67B-789ABC54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00364"/>
            <a:ext cx="7943851" cy="36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82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53FC-F8B1-43C8-A745-4EB4059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0978-44B9-487E-AA66-2460C853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825625"/>
            <a:ext cx="11649074" cy="4351338"/>
          </a:xfrm>
        </p:spPr>
        <p:txBody>
          <a:bodyPr>
            <a:normAutofit/>
          </a:bodyPr>
          <a:lstStyle/>
          <a:p>
            <a:r>
              <a:rPr lang="en-US" dirty="0"/>
              <a:t>Usually a combination of vectors of tuning parameter values</a:t>
            </a:r>
          </a:p>
          <a:p>
            <a:r>
              <a:rPr lang="en-US" dirty="0"/>
              <a:t>The number of values don't have to be the same per parameter.</a:t>
            </a:r>
          </a:p>
          <a:p>
            <a:r>
              <a:rPr lang="en-US" dirty="0"/>
              <a:t>The values can be regular on a transformed scale (e.g. log-10 for penalty)</a:t>
            </a:r>
          </a:p>
          <a:p>
            <a:r>
              <a:rPr lang="en-US" dirty="0"/>
              <a:t>Quantitative and qualitative parameters can be combined</a:t>
            </a:r>
          </a:p>
          <a:p>
            <a:r>
              <a:rPr lang="en-US" dirty="0"/>
              <a:t>As the number of parameters increases, so does the burden of dimensionality</a:t>
            </a:r>
          </a:p>
          <a:p>
            <a:r>
              <a:rPr lang="en-US" dirty="0"/>
              <a:t>Thought to be inefficient but not in all cases</a:t>
            </a:r>
          </a:p>
          <a:p>
            <a:r>
              <a:rPr lang="en-US" dirty="0"/>
              <a:t>Bad when performance plateaus over a range of one or more parameters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252C-E1B3-4911-AB8A-FCC976CF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BE10E-26D1-4D8B-87BB-75F5A8C24771}"/>
              </a:ext>
            </a:extLst>
          </p:cNvPr>
          <p:cNvSpPr txBox="1"/>
          <p:nvPr/>
        </p:nvSpPr>
        <p:spPr>
          <a:xfrm>
            <a:off x="152400" y="6400412"/>
            <a:ext cx="295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Kuhn</a:t>
            </a:r>
            <a:r>
              <a:rPr lang="en-US" sz="12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4228049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115F-42FE-4756-AB05-C393AC5D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674"/>
            <a:ext cx="10515600" cy="672147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Proportion of lasso Penalty  (quantitative)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Range: [0,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parameters(penalty(), mixture())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 of 2 parameters for tuning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id parameter type object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penalty    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mixture    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 x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penalty mixture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1 0.0000000001        0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2 0.00000000129       0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3 0.0000000167        0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4 0.000000215         0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5 0.00000278          0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6 0.0000359           0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7 0.000464            0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8 0.00599             0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9 0.0774              0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10 1                   0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with 40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8FB0-6B79-4A68-82D3-ECF3514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EB62E-279F-4997-99E2-12B7256CB152}"/>
              </a:ext>
            </a:extLst>
          </p:cNvPr>
          <p:cNvSpPr txBox="1"/>
          <p:nvPr/>
        </p:nvSpPr>
        <p:spPr>
          <a:xfrm>
            <a:off x="0" y="2190750"/>
            <a:ext cx="756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make a regular grid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36858-DEDD-442B-9080-73057FD50694}"/>
              </a:ext>
            </a:extLst>
          </p:cNvPr>
          <p:cNvSpPr txBox="1"/>
          <p:nvPr/>
        </p:nvSpPr>
        <p:spPr>
          <a:xfrm>
            <a:off x="4048125" y="4524375"/>
            <a:ext cx="4410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50 models per fold = 500 models!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9CE07-4A83-45D4-BA66-3522860FDCF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200275" y="4219575"/>
            <a:ext cx="1847850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9075"/>
            <a:ext cx="11029950" cy="595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1.000000e-10 1.291550e-09 1.668101e-08 2.154435e-07 2.782559e-06 3.593814e-05 4.641589e-04 5.994843e-03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7.742637e-02 1.000000e+00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0.00 0.25 0.50 0.75 1.00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(penalty, mixture,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color = factor(penalty)))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CF91-5C2F-4262-ADF0-19819847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94268"/>
            <a:ext cx="6105525" cy="55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36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9075"/>
            <a:ext cx="11029950" cy="595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1.000000e-10 1.291550e-09 1.668101e-08 2.154435e-07 2.782559e-06 3.593814e-05 4.641589e-04 5.994843e-03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7.742637e-02 1.000000e+00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0.00 0.25 0.50 0.75 1.00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(penalty, mixture,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color = factor(penalty)))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9962E4-9A68-41F6-B54A-31F3067F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69094"/>
            <a:ext cx="6133333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5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9075"/>
            <a:ext cx="11029950" cy="595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1.000000e-10 1.291550e-09 1.668101e-08 2.154435e-07 2.782559e-06 3.593814e-05 4.641589e-04 5.994843e-03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7.742637e-02 1.000000e+00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0.00 0.25 0.50 0.75 1.00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(penalty, mixture,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color = factor(penalty)))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CF91-5C2F-4262-ADF0-19819847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94268"/>
            <a:ext cx="6105525" cy="55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A800-7B22-4E01-A860-8948BE4C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25A63-21B3-4AD0-A701-55C28EC231CD}"/>
              </a:ext>
            </a:extLst>
          </p:cNvPr>
          <p:cNvSpPr txBox="1"/>
          <p:nvPr/>
        </p:nvSpPr>
        <p:spPr>
          <a:xfrm>
            <a:off x="361950" y="431482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Quick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832B-D3FE-4097-AAC3-B86AEB7D393C}"/>
              </a:ext>
            </a:extLst>
          </p:cNvPr>
          <p:cNvSpPr txBox="1"/>
          <p:nvPr/>
        </p:nvSpPr>
        <p:spPr>
          <a:xfrm>
            <a:off x="361950" y="923925"/>
            <a:ext cx="774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parameters(penalty(), mixture())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B6DC4-48E0-420A-A794-63D06BD484D5}"/>
              </a:ext>
            </a:extLst>
          </p:cNvPr>
          <p:cNvSpPr txBox="1"/>
          <p:nvPr/>
        </p:nvSpPr>
        <p:spPr>
          <a:xfrm>
            <a:off x="361949" y="1693197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Make new </a:t>
            </a:r>
            <a:r>
              <a:rPr lang="en-US" sz="2600" i="1" dirty="0"/>
              <a:t>tuned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83D2F-CDB0-4E13-A171-FA4FA710CC51}"/>
              </a:ext>
            </a:extLst>
          </p:cNvPr>
          <p:cNvSpPr txBox="1"/>
          <p:nvPr/>
        </p:nvSpPr>
        <p:spPr>
          <a:xfrm>
            <a:off x="361949" y="2185640"/>
            <a:ext cx="484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 = tune(),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tune())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71CD-8A54-462E-825C-A41E2DF4C346}"/>
              </a:ext>
            </a:extLst>
          </p:cNvPr>
          <p:cNvSpPr txBox="1"/>
          <p:nvPr/>
        </p:nvSpPr>
        <p:spPr>
          <a:xfrm>
            <a:off x="190499" y="4136152"/>
            <a:ext cx="8239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metrics = yardstick::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72331-E555-4BAF-A0D0-58F9B72CEFA1}"/>
              </a:ext>
            </a:extLst>
          </p:cNvPr>
          <p:cNvSpPr txBox="1"/>
          <p:nvPr/>
        </p:nvSpPr>
        <p:spPr>
          <a:xfrm>
            <a:off x="209549" y="3643709"/>
            <a:ext cx="5886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Fit tuned model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29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AAE6-38E6-4780-88E9-514B8FD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43F-07C6-4F6A-8A8D-F3B59F0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100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penalty mixture .metric .estimator  mean     n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std_err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&lt;int&gt;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0.405    10 0.000964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2 0.0000000001    0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5 0.0000000001    0.5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6 0.0000000001    0.5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7 0.0000000001    0.75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8 0.0000000001    0.75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9 0.0000000001    1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F58-3C46-4D10-B089-AF0FABAE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0438-3882-4C64-A03F-A12E91D000AC}"/>
              </a:ext>
            </a:extLst>
          </p:cNvPr>
          <p:cNvSpPr txBox="1"/>
          <p:nvPr/>
        </p:nvSpPr>
        <p:spPr>
          <a:xfrm>
            <a:off x="5905500" y="22288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models x 2 metrics (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rsq</a:t>
            </a:r>
            <a:r>
              <a:rPr lang="en-US" dirty="0"/>
              <a:t>) = 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9971D-90F4-41F3-B9F6-00789F13A398}"/>
              </a:ext>
            </a:extLst>
          </p:cNvPr>
          <p:cNvCxnSpPr>
            <a:stCxn id="6" idx="1"/>
          </p:cNvCxnSpPr>
          <p:nvPr/>
        </p:nvCxnSpPr>
        <p:spPr>
          <a:xfrm flipH="1">
            <a:off x="2057400" y="2413516"/>
            <a:ext cx="3848100" cy="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AAE6-38E6-4780-88E9-514B8FD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43F-07C6-4F6A-8A8D-F3B59F0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100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penalty mixture .metric .estimator  mean     n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std_err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&lt;int&gt;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0.405    10 0.000964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2 0.0000000001    0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5 0.0000000001    0.5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6 0.0000000001    0.5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7 0.0000000001    0.75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8 0.0000000001    0.75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9 0.0000000001    1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F58-3C46-4D10-B089-AF0FABAE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0438-3882-4C64-A03F-A12E91D000AC}"/>
              </a:ext>
            </a:extLst>
          </p:cNvPr>
          <p:cNvSpPr txBox="1"/>
          <p:nvPr/>
        </p:nvSpPr>
        <p:spPr>
          <a:xfrm>
            <a:off x="5905500" y="22288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models x 2 metrics (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rsq</a:t>
            </a:r>
            <a:r>
              <a:rPr lang="en-US" dirty="0"/>
              <a:t>) = 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9971D-90F4-41F3-B9F6-00789F13A398}"/>
              </a:ext>
            </a:extLst>
          </p:cNvPr>
          <p:cNvCxnSpPr>
            <a:stCxn id="6" idx="1"/>
          </p:cNvCxnSpPr>
          <p:nvPr/>
        </p:nvCxnSpPr>
        <p:spPr>
          <a:xfrm flipH="1">
            <a:off x="2057400" y="2413516"/>
            <a:ext cx="3848100" cy="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Regression coefficients are unbiased because the model minimizes SSE</a:t>
            </a:r>
          </a:p>
          <a:p>
            <a:r>
              <a:rPr lang="en-US" dirty="0"/>
              <a:t>But it turns out that adding a little bias to the coefficients can substantially decrease variance, resulting in a smaller MSE and better prediction of unseen data</a:t>
            </a:r>
          </a:p>
          <a:p>
            <a:r>
              <a:rPr lang="en-US" dirty="0"/>
              <a:t>How do add bias to the coefficients?</a:t>
            </a:r>
          </a:p>
          <a:p>
            <a:r>
              <a:rPr lang="en-US" dirty="0"/>
              <a:t>Add a </a:t>
            </a:r>
            <a:r>
              <a:rPr lang="en-US" i="1" dirty="0"/>
              <a:t>penalty</a:t>
            </a:r>
            <a:r>
              <a:rPr lang="en-US" dirty="0"/>
              <a:t> to the SEE if the coefficients become too large</a:t>
            </a:r>
          </a:p>
          <a:p>
            <a:pPr lvl="1"/>
            <a:r>
              <a:rPr lang="en-US" dirty="0"/>
              <a:t>Basically: penalize the model for coefficients as they move away from zero</a:t>
            </a:r>
          </a:p>
          <a:p>
            <a:pPr lvl="1"/>
            <a:r>
              <a:rPr lang="en-US" dirty="0"/>
              <a:t>In order to have a large coefficient, a predictor will need to have a large impact on the model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BD4-C130-412D-BAAA-26FE689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FD6-BAD9-4E8C-AC18-A6C810B9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5 x 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penalty mixture .metric .estimator  mean     n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std_err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&lt;int&gt;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1 0.0000000001     0.25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2 0.00000000129    0.25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3 0.0000000167     0.25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4 0.000000215      0.25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5 0.00000278       0.25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B26-91B5-4726-B2BF-DAB1D85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C8998-4B7F-495A-8C68-DF8A58D8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7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BE6-5F1B-4BF8-8FB6-F7B12EA6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select_best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A7EC-0501-4A27-806B-6CCB02B8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 x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penalty mixture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1 0.0000000001    0.25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63237-5861-4444-A197-CD0FDAA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89B22-7E3B-4950-A373-931BF7A1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30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5D4-DC80-483E-BE82-66741E7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175"/>
            <a:ext cx="10515600" cy="1325563"/>
          </a:xfrm>
        </p:spPr>
        <p:txBody>
          <a:bodyPr/>
          <a:lstStyle/>
          <a:p>
            <a:r>
              <a:rPr lang="en-US" dirty="0"/>
              <a:t>Final fit!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2BFB-1B62-455D-90D4-A0FB4210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49720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(preprocessor =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split =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A52E-E394-4102-AB67-32CA1F2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7488-E255-40B4-94F8-1ED4019B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E9BDC-0BBB-48A8-B6DF-C609B4064398}"/>
              </a:ext>
            </a:extLst>
          </p:cNvPr>
          <p:cNvSpPr txBox="1"/>
          <p:nvPr/>
        </p:nvSpPr>
        <p:spPr>
          <a:xfrm>
            <a:off x="6848476" y="3496568"/>
            <a:ext cx="460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spend your test set…</a:t>
            </a:r>
          </a:p>
          <a:p>
            <a:r>
              <a:rPr lang="en-US" dirty="0"/>
              <a:t>SO DON’T DO THIS UNLESS YOU ARE CERTAIN </a:t>
            </a:r>
          </a:p>
          <a:p>
            <a:r>
              <a:rPr lang="en-US" dirty="0"/>
              <a:t>OF YOUR MODELLING PROCESS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70190-B4A6-48B6-AC70-66BB14BC89C3}"/>
              </a:ext>
            </a:extLst>
          </p:cNvPr>
          <p:cNvSpPr txBox="1"/>
          <p:nvPr/>
        </p:nvSpPr>
        <p:spPr>
          <a:xfrm>
            <a:off x="6856480" y="4505325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ABSOLUTELY CERTAIN!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097E-8691-4CBE-B809-ED1C51358291}"/>
              </a:ext>
            </a:extLst>
          </p:cNvPr>
          <p:cNvSpPr txBox="1"/>
          <p:nvPr/>
        </p:nvSpPr>
        <p:spPr>
          <a:xfrm>
            <a:off x="952500" y="5842337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 2 x 3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.metric .estimator .estimate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         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standard       0.398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standard       0.846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D6B10-D5F7-4BE3-936A-99714C898928}"/>
              </a:ext>
            </a:extLst>
          </p:cNvPr>
          <p:cNvSpPr txBox="1"/>
          <p:nvPr/>
        </p:nvSpPr>
        <p:spPr>
          <a:xfrm>
            <a:off x="3390900" y="6257925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prediction measures you can reasonably expect  </a:t>
            </a:r>
          </a:p>
        </p:txBody>
      </p:sp>
    </p:spTree>
    <p:extLst>
      <p:ext uri="{BB962C8B-B14F-4D97-AF65-F5344CB8AC3E}">
        <p14:creationId xmlns:p14="http://schemas.microsoft.com/office/powerpoint/2010/main" val="2833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38F9A5-8453-4A1F-90AC-94B8774A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3C90A-A305-41BF-B859-D783B4195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825625"/>
            <a:ext cx="608647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Resampled fit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		n = 1))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select(`.metric`, `.estimator`, 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: 2 x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.metric .estimator  mean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  standard   0.398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   standard   0.841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1B6A77-5B84-4B1B-AFEF-64C8E36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1825625"/>
            <a:ext cx="5743574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fit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2 x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.metric .estimator .estimate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standard       0.398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standard       0.846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6F71-EFD5-40FA-B150-A148817D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9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86A3D-524A-4FC2-AF90-C3420603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step_*()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DEEFC3-C26C-45C4-B4DE-399C5662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88E197C-E5A7-40FD-AF5A-8CA9DB83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How does a penalty help?</a:t>
            </a:r>
          </a:p>
          <a:p>
            <a:pPr lvl="1"/>
            <a:r>
              <a:rPr lang="en-US" dirty="0"/>
              <a:t>Shrinking our coefficients toward zero reduces the model's variance (think of model where all coefficients are equal to zero – no variance) </a:t>
            </a:r>
          </a:p>
          <a:p>
            <a:pPr lvl="1"/>
            <a:r>
              <a:rPr lang="en-US" dirty="0"/>
              <a:t>The optimal penalty will balance reduced variance with increased bias</a:t>
            </a:r>
          </a:p>
          <a:p>
            <a:pPr lvl="1"/>
            <a:r>
              <a:rPr lang="en-US" dirty="0"/>
              <a:t>Particularly useful for dealing with multicollinearity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B287-652B-4E88-8155-B46447A8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9B54-3449-44E6-828A-A7626644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(average)</a:t>
            </a:r>
            <a:r>
              <a:rPr lang="en-US" dirty="0"/>
              <a:t> prediction of our model and the true value we are trying to predict</a:t>
            </a:r>
          </a:p>
          <a:p>
            <a:pPr lvl="1"/>
            <a:r>
              <a:rPr lang="en-US" dirty="0"/>
              <a:t>Note bias here refers to </a:t>
            </a:r>
            <a:r>
              <a:rPr lang="en-US" i="1" dirty="0"/>
              <a:t>statistical bias</a:t>
            </a:r>
            <a:endParaRPr lang="en-US" dirty="0"/>
          </a:p>
          <a:p>
            <a:r>
              <a:rPr lang="en-US" dirty="0"/>
              <a:t>Gives us an idea how well a model fits the underlying structure of the data</a:t>
            </a:r>
          </a:p>
          <a:p>
            <a:r>
              <a:rPr lang="en-US" dirty="0"/>
              <a:t>A model with high bias systematically ignores relevant details in the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B8D69-A0B3-4652-8FF9-0215E692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6184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3468-8995-4804-A308-32F6583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D1E9-B6BA-4745-92F4-940A34C7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variability of a model prediction for a given data point</a:t>
            </a:r>
          </a:p>
          <a:p>
            <a:pPr lvl="1"/>
            <a:r>
              <a:rPr lang="en-US" dirty="0"/>
              <a:t>A measure of the variability predictions if we </a:t>
            </a:r>
            <a:r>
              <a:rPr lang="en-US" u="sng" dirty="0"/>
              <a:t>repeat the model multiple times with small differences in the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more the model fits to small differences in data, the higher the variance</a:t>
            </a:r>
          </a:p>
          <a:p>
            <a:r>
              <a:rPr lang="en-US" dirty="0"/>
              <a:t>High variance models are more prone to overfitting to the data</a:t>
            </a:r>
          </a:p>
          <a:p>
            <a:r>
              <a:rPr lang="en-US" dirty="0"/>
              <a:t>Highly flexible models run the risk of over overfitting to the (training) data</a:t>
            </a:r>
          </a:p>
          <a:p>
            <a:pPr lvl="1"/>
            <a:r>
              <a:rPr lang="en-US" dirty="0"/>
              <a:t>Results in very good performance measures, BUT</a:t>
            </a:r>
          </a:p>
          <a:p>
            <a:pPr lvl="1"/>
            <a:r>
              <a:rPr lang="en-US" dirty="0"/>
              <a:t>Poor generalizability to  new (unseen)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B644-D5DC-448B-9205-EEA308D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55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76C-EB1B-4CCD-B942-C00828DB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D2AC-21DB-4F91-94D3-448C9FBE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Ridge Regression </a:t>
            </a:r>
            <a:r>
              <a:rPr lang="en-US" sz="2200" dirty="0"/>
              <a:t>(</a:t>
            </a:r>
            <a:r>
              <a:rPr lang="en-US" sz="2200" dirty="0" err="1"/>
              <a:t>Hoerl</a:t>
            </a:r>
            <a:r>
              <a:rPr lang="en-US" sz="2200" dirty="0"/>
              <a:t>, 1970)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lasso </a:t>
            </a:r>
            <a:r>
              <a:rPr lang="en-US" sz="2200" dirty="0"/>
              <a:t>(</a:t>
            </a:r>
            <a:r>
              <a:rPr lang="en-US" sz="2200" dirty="0" err="1"/>
              <a:t>Tibshirani</a:t>
            </a:r>
            <a:r>
              <a:rPr lang="en-US" sz="2200" dirty="0"/>
              <a:t>, 1996)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Elastic net </a:t>
            </a:r>
            <a:r>
              <a:rPr lang="en-US" sz="2200" dirty="0"/>
              <a:t>(</a:t>
            </a:r>
            <a:r>
              <a:rPr lang="en-US" sz="2200" dirty="0" err="1"/>
              <a:t>Aou</a:t>
            </a:r>
            <a:r>
              <a:rPr lang="en-US" sz="2200" dirty="0"/>
              <a:t> &amp; Hastie, 2005)</a:t>
            </a:r>
          </a:p>
          <a:p>
            <a:pPr marL="457200" indent="-457200">
              <a:buFont typeface="+mj-lt"/>
              <a:buAutoNum type="arabicParenR"/>
            </a:pPr>
            <a:endParaRPr lang="en-US" sz="2200" dirty="0"/>
          </a:p>
          <a:p>
            <a:r>
              <a:rPr lang="en-US" dirty="0"/>
              <a:t>AKA</a:t>
            </a:r>
          </a:p>
          <a:p>
            <a:pPr lvl="1"/>
            <a:r>
              <a:rPr lang="en-US" dirty="0"/>
              <a:t>Regularized Regression </a:t>
            </a:r>
          </a:p>
          <a:p>
            <a:pPr lvl="1"/>
            <a:r>
              <a:rPr lang="en-US" dirty="0"/>
              <a:t>Shrinkage methods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175F-507B-4C60-9412-CAC0F74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B07-2F84-4109-842F-FD1169F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12CE-A375-4668-8ECD-EB77B6DF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Max’s Feat Engineering book, 7.3.2</a:t>
            </a:r>
          </a:p>
          <a:p>
            <a:endParaRPr lang="en-US" dirty="0"/>
          </a:p>
          <a:p>
            <a:r>
              <a:rPr lang="en-US" dirty="0"/>
              <a:t>Applied ML slides. Part 5, 23-26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3BFA-2171-4274-926B-098C8573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486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27612</TotalTime>
  <Words>5314</Words>
  <Application>Microsoft Office PowerPoint</Application>
  <PresentationFormat>Widescreen</PresentationFormat>
  <Paragraphs>845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1_Office Theme</vt:lpstr>
      <vt:lpstr>Penalized Regression</vt:lpstr>
      <vt:lpstr>Agenda</vt:lpstr>
      <vt:lpstr>Penalized Regression</vt:lpstr>
      <vt:lpstr>Let’s revisit linear regression</vt:lpstr>
      <vt:lpstr>Let’s revisit linear regression</vt:lpstr>
      <vt:lpstr>Penalized Regression</vt:lpstr>
      <vt:lpstr>Penalized Regression</vt:lpstr>
      <vt:lpstr>Penalized Regression Models</vt:lpstr>
      <vt:lpstr>PowerPoint Presentation</vt:lpstr>
      <vt:lpstr>Ridge Regression</vt:lpstr>
      <vt:lpstr>Penalized Regression</vt:lpstr>
      <vt:lpstr>Ridge Regression</vt:lpstr>
      <vt:lpstr>lasso - Least Absolute Shrinkage and Selection Operator</vt:lpstr>
      <vt:lpstr>Ridge and lasso</vt:lpstr>
      <vt:lpstr>PowerPoint Presentation</vt:lpstr>
      <vt:lpstr>PowerPoint Presentation</vt:lpstr>
      <vt:lpstr>PowerPoint Presentation</vt:lpstr>
      <vt:lpstr>Elastic net</vt:lpstr>
      <vt:lpstr>{parsnip}</vt:lpstr>
      <vt:lpstr>linear_reg()</vt:lpstr>
      <vt:lpstr>Missing data</vt:lpstr>
      <vt:lpstr>PowerPoint Presentation</vt:lpstr>
      <vt:lpstr>Before we continue…</vt:lpstr>
      <vt:lpstr>{recipes}</vt:lpstr>
      <vt:lpstr>{recipes}</vt:lpstr>
      <vt:lpstr>{recipes}</vt:lpstr>
      <vt:lpstr>{recipes}</vt:lpstr>
      <vt:lpstr>{recipes}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Penalized regression</vt:lpstr>
      <vt:lpstr>Model tuning</vt:lpstr>
      <vt:lpstr>{tune}</vt:lpstr>
      <vt:lpstr>grid search</vt:lpstr>
      <vt:lpstr>tune()</vt:lpstr>
      <vt:lpstr>PowerPoint Presentation</vt:lpstr>
      <vt:lpstr>grid_regular()</vt:lpstr>
      <vt:lpstr>tune_grid()</vt:lpstr>
      <vt:lpstr>tune_grid()</vt:lpstr>
      <vt:lpstr>tune_grid()</vt:lpstr>
      <vt:lpstr>tune_grid()</vt:lpstr>
      <vt:lpstr>PowerPoint Presentation</vt:lpstr>
      <vt:lpstr>PowerPoint Presentation</vt:lpstr>
      <vt:lpstr>Results: Tuned ridge regression</vt:lpstr>
      <vt:lpstr>Regular grids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Tuned elastic net regression</vt:lpstr>
      <vt:lpstr>Results: Tuned elastic net regression</vt:lpstr>
      <vt:lpstr>show_best()</vt:lpstr>
      <vt:lpstr>select_best()</vt:lpstr>
      <vt:lpstr>Final fit!</vt:lpstr>
      <vt:lpstr>Quick comparison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Bias </vt:lpstr>
      <vt:lpstr>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Penalized Regression</dc:title>
  <dc:creator>Joseph Nese</dc:creator>
  <cp:lastModifiedBy>Joseph Nese</cp:lastModifiedBy>
  <cp:revision>88</cp:revision>
  <dcterms:created xsi:type="dcterms:W3CDTF">2020-02-21T19:47:35Z</dcterms:created>
  <dcterms:modified xsi:type="dcterms:W3CDTF">2020-03-20T04:36:50Z</dcterms:modified>
</cp:coreProperties>
</file>