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29" r:id="rId18"/>
    <p:sldId id="275" r:id="rId19"/>
    <p:sldId id="276" r:id="rId20"/>
    <p:sldId id="277" r:id="rId21"/>
    <p:sldId id="278" r:id="rId22"/>
    <p:sldId id="279" r:id="rId23"/>
    <p:sldId id="330" r:id="rId24"/>
    <p:sldId id="281" r:id="rId25"/>
    <p:sldId id="282" r:id="rId26"/>
    <p:sldId id="333" r:id="rId27"/>
    <p:sldId id="284" r:id="rId28"/>
    <p:sldId id="335" r:id="rId29"/>
    <p:sldId id="286" r:id="rId30"/>
    <p:sldId id="287" r:id="rId31"/>
    <p:sldId id="288" r:id="rId32"/>
    <p:sldId id="336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38" r:id="rId60"/>
    <p:sldId id="337" r:id="rId61"/>
    <p:sldId id="316" r:id="rId62"/>
    <p:sldId id="317" r:id="rId63"/>
    <p:sldId id="318" r:id="rId64"/>
    <p:sldId id="339" r:id="rId65"/>
    <p:sldId id="319" r:id="rId66"/>
    <p:sldId id="320" r:id="rId67"/>
    <p:sldId id="321" r:id="rId68"/>
    <p:sldId id="322" r:id="rId69"/>
    <p:sldId id="323" r:id="rId70"/>
    <p:sldId id="324" r:id="rId71"/>
    <p:sldId id="340" r:id="rId72"/>
    <p:sldId id="341" r:id="rId73"/>
    <p:sldId id="343" r:id="rId74"/>
    <p:sldId id="344" r:id="rId75"/>
    <p:sldId id="345" r:id="rId76"/>
    <p:sldId id="346" r:id="rId77"/>
    <p:sldId id="325" r:id="rId78"/>
    <p:sldId id="326" r:id="rId79"/>
    <p:sldId id="327" r:id="rId80"/>
    <p:sldId id="328" r:id="rId81"/>
    <p:sldId id="331" r:id="rId82"/>
    <p:sldId id="332" r:id="rId8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00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2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186" y="-12"/>
      </p:cViewPr>
      <p:guideLst>
        <p:guide orient="horz" pos="1613"/>
        <p:guide pos="29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5506F-D6B0-384A-BC1D-B12A633DF1E3}" type="datetimeFigureOut">
              <a:rPr lang="en-US" smtClean="0"/>
              <a:pPr/>
              <a:t>11/14/2014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2975-E9FB-4946-9727-C44A770F2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2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27188993-6B74-4245-B9AB-F2AD1406B613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Note namespace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86EF7128-0EC1-472D-9EB0-E973BDBE2807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Discuss importance of namespace to uniquely define names.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6863" y="2849563"/>
            <a:ext cx="3309937" cy="1846262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91440" lvl="0" indent="-91440"/>
            <a:r>
              <a:rPr lang="en-US" sz="1400" b="1" kern="1000" spc="-10" dirty="0" smtClean="0">
                <a:latin typeface="Arial"/>
                <a:cs typeface="Arial"/>
              </a:rPr>
              <a:t>Click to enter name, title and date</a:t>
            </a:r>
            <a:endParaRPr lang="en-US" sz="1400" kern="1000" spc="-10" dirty="0" smtClean="0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5376862" y="1477207"/>
            <a:ext cx="3309937" cy="1371601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lnSpc>
                <a:spcPct val="80000"/>
              </a:lnSpc>
              <a:defRPr lang="en-US" sz="2800" spc="-10" dirty="0" smtClean="0"/>
            </a:lvl1pPr>
          </a:lstStyle>
          <a:p>
            <a:pPr lvl="0" algn="l">
              <a:lnSpc>
                <a:spcPct val="80000"/>
              </a:lnSpc>
            </a:pPr>
            <a:r>
              <a:rPr lang="en-US" sz="2800" b="1" kern="1000" spc="-10" dirty="0" smtClean="0">
                <a:solidFill>
                  <a:schemeClr val="accent1"/>
                </a:solidFill>
                <a:latin typeface="Arial"/>
                <a:cs typeface="Arial"/>
              </a:rPr>
              <a:t>Click to enter headline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376863" y="1022351"/>
            <a:ext cx="3309937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seagate_2c_pos-NEW.png"/>
          <p:cNvPicPr>
            <a:picLocks noChangeAspect="1"/>
          </p:cNvPicPr>
          <p:nvPr userDrawn="1"/>
        </p:nvPicPr>
        <p:blipFill>
          <a:blip r:embed="rId2" cstate="print">
            <a:duotone>
              <a:srgbClr val="FFFFFF">
                <a:shade val="45000"/>
                <a:satMod val="135000"/>
              </a:srgbClr>
              <a:prstClr val="white"/>
            </a:duotone>
            <a:lum bright="-100000" contrast="100000"/>
          </a:blip>
          <a:srcRect/>
          <a:stretch>
            <a:fillRect/>
          </a:stretch>
        </p:blipFill>
        <p:spPr bwMode="auto">
          <a:xfrm>
            <a:off x="7452360" y="491758"/>
            <a:ext cx="1234440" cy="39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 bwMode="auto">
          <a:xfrm>
            <a:off x="0" y="0"/>
            <a:ext cx="5148072" cy="514826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11"/>
          <p:cNvSpPr>
            <a:spLocks noGrp="1"/>
          </p:cNvSpPr>
          <p:nvPr>
            <p:ph sz="quarter" idx="18"/>
          </p:nvPr>
        </p:nvSpPr>
        <p:spPr>
          <a:xfrm>
            <a:off x="6089903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Content Placeholder 11"/>
          <p:cNvSpPr>
            <a:spLocks noGrp="1"/>
          </p:cNvSpPr>
          <p:nvPr>
            <p:ph sz="quarter" idx="17"/>
          </p:nvPr>
        </p:nvSpPr>
        <p:spPr>
          <a:xfrm>
            <a:off x="3273552" y="1247776"/>
            <a:ext cx="2587752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9"/>
          </p:nvPr>
        </p:nvSpPr>
        <p:spPr>
          <a:xfrm>
            <a:off x="457200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0"/>
          </p:nvPr>
        </p:nvSpPr>
        <p:spPr>
          <a:xfrm>
            <a:off x="3273552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Content Placeholder 11"/>
          <p:cNvSpPr>
            <a:spLocks noGrp="1"/>
          </p:cNvSpPr>
          <p:nvPr>
            <p:ph sz="quarter" idx="21"/>
          </p:nvPr>
        </p:nvSpPr>
        <p:spPr>
          <a:xfrm>
            <a:off x="6089903" y="2162176"/>
            <a:ext cx="2587752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36085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1"/>
          <p:cNvSpPr>
            <a:spLocks noGrp="1"/>
          </p:cNvSpPr>
          <p:nvPr>
            <p:ph sz="quarter" idx="19"/>
          </p:nvPr>
        </p:nvSpPr>
        <p:spPr>
          <a:xfrm>
            <a:off x="6793991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11"/>
          <p:cNvSpPr>
            <a:spLocks noGrp="1"/>
          </p:cNvSpPr>
          <p:nvPr>
            <p:ph sz="quarter" idx="17"/>
          </p:nvPr>
        </p:nvSpPr>
        <p:spPr>
          <a:xfrm>
            <a:off x="2569464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/>
          </p:nvPr>
        </p:nvSpPr>
        <p:spPr>
          <a:xfrm>
            <a:off x="4684029" y="1477963"/>
            <a:ext cx="1883664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17"/>
          </p:nvPr>
        </p:nvSpPr>
        <p:spPr>
          <a:xfrm>
            <a:off x="2569464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18"/>
          </p:nvPr>
        </p:nvSpPr>
        <p:spPr>
          <a:xfrm>
            <a:off x="4690703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9"/>
          </p:nvPr>
        </p:nvSpPr>
        <p:spPr>
          <a:xfrm>
            <a:off x="6793991" y="1247776"/>
            <a:ext cx="1883664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8" name="Content Placeholder 11"/>
          <p:cNvSpPr>
            <a:spLocks noGrp="1"/>
          </p:cNvSpPr>
          <p:nvPr>
            <p:ph sz="quarter" idx="20"/>
          </p:nvPr>
        </p:nvSpPr>
        <p:spPr>
          <a:xfrm>
            <a:off x="457200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Content Placeholder 11"/>
          <p:cNvSpPr>
            <a:spLocks noGrp="1"/>
          </p:cNvSpPr>
          <p:nvPr>
            <p:ph sz="quarter" idx="21"/>
          </p:nvPr>
        </p:nvSpPr>
        <p:spPr>
          <a:xfrm>
            <a:off x="2569464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11"/>
          <p:cNvSpPr>
            <a:spLocks noGrp="1"/>
          </p:cNvSpPr>
          <p:nvPr>
            <p:ph sz="quarter" idx="22"/>
          </p:nvPr>
        </p:nvSpPr>
        <p:spPr>
          <a:xfrm>
            <a:off x="4690703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3"/>
          </p:nvPr>
        </p:nvSpPr>
        <p:spPr>
          <a:xfrm>
            <a:off x="6793991" y="2162176"/>
            <a:ext cx="1883664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872936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999164" y="293676"/>
            <a:ext cx="3687635" cy="4411674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477963"/>
            <a:ext cx="4541965" cy="3227387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 b="1">
                <a:solidFill>
                  <a:schemeClr val="accent1"/>
                </a:solidFill>
              </a:defRPr>
            </a:lvl2pPr>
            <a:lvl3pPr marL="112713" indent="-112713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6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e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57200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65138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576703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684029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810375" y="1477963"/>
            <a:ext cx="1876425" cy="231298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9600" cy="215900"/>
          </a:xfrm>
        </p:spPr>
        <p:txBody>
          <a:bodyPr>
            <a:norm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2576703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4681728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793992" y="3790950"/>
            <a:ext cx="1884363" cy="914400"/>
          </a:xfrm>
        </p:spPr>
        <p:txBody>
          <a:bodyPr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61562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-1"/>
            <a:ext cx="9144000" cy="5148263"/>
          </a:xfrm>
          <a:solidFill>
            <a:schemeClr val="accent6"/>
          </a:solidFill>
        </p:spPr>
        <p:txBody>
          <a:bodyPr vert="horz" lIns="222053" tIns="166540" rIns="111026" bIns="55513" rtlCol="0">
            <a:normAutofit/>
          </a:bodyPr>
          <a:lstStyle>
            <a:lvl1pPr>
              <a:defRPr lang="en-US" sz="17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555132" rtl="0" latinLnBrk="0"/>
            <a:r>
              <a:rPr lang="en-US" dirty="0" smtClean="0"/>
              <a:t>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365760" y="1477963"/>
            <a:ext cx="3227832" cy="3227387"/>
          </a:xfr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  <a:alpha val="90000"/>
                </a:schemeClr>
              </a:gs>
            </a:gsLst>
            <a:lin ang="2700000" scaled="0"/>
            <a:tileRect/>
          </a:gradFill>
          <a:ln>
            <a:noFill/>
          </a:ln>
        </p:spPr>
        <p:txBody>
          <a:bodyPr wrap="square" lIns="91440" tIns="91440" rIns="0" bIns="0" rtlCol="0">
            <a:normAutofit/>
          </a:bodyPr>
          <a:lstStyle>
            <a:lvl1pPr>
              <a:defRPr lang="en-US" sz="2500" spc="-10" dirty="0" smtClean="0">
                <a:solidFill>
                  <a:schemeClr val="bg1"/>
                </a:solidFill>
              </a:defRPr>
            </a:lvl1pPr>
            <a:lvl2pPr>
              <a:defRPr lang="en-US" sz="1800" dirty="0" smtClean="0"/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kern="12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kern="12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lvl="0">
              <a:lnSpc>
                <a:spcPct val="85000"/>
              </a:lnSpc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03136" y="4933950"/>
            <a:ext cx="9692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bg1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7164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5148263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75000"/>
                </a:schemeClr>
              </a:gs>
              <a:gs pos="0">
                <a:schemeClr val="bg1">
                  <a:lumMod val="95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7"/>
          </p:nvPr>
        </p:nvSpPr>
        <p:spPr>
          <a:xfrm>
            <a:off x="4999164" y="1477962"/>
            <a:ext cx="3687635" cy="3227388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9" y="1477963"/>
            <a:ext cx="4541965" cy="3227387"/>
          </a:xfrm>
        </p:spPr>
        <p:txBody>
          <a:bodyPr>
            <a:normAutofit/>
          </a:bodyPr>
          <a:lstStyle>
            <a:lvl1pPr>
              <a:defRPr sz="35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 b="1">
                <a:solidFill>
                  <a:schemeClr val="accent1"/>
                </a:solidFill>
              </a:defRPr>
            </a:lvl2pPr>
            <a:lvl3pPr marL="112713" indent="-112713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803136" y="4933950"/>
            <a:ext cx="18836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427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9"/>
          </p:nvPr>
        </p:nvSpPr>
        <p:spPr>
          <a:xfrm>
            <a:off x="466344" y="1477963"/>
            <a:ext cx="3995928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0"/>
          </p:nvPr>
        </p:nvSpPr>
        <p:spPr>
          <a:xfrm>
            <a:off x="4690872" y="1477963"/>
            <a:ext cx="3995928" cy="322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880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1"/>
          <p:cNvSpPr>
            <a:spLocks noGrp="1"/>
          </p:cNvSpPr>
          <p:nvPr>
            <p:ph sz="quarter" idx="19"/>
          </p:nvPr>
        </p:nvSpPr>
        <p:spPr>
          <a:xfrm>
            <a:off x="466344" y="1477963"/>
            <a:ext cx="3995928" cy="3227387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  <a:lvl2pPr>
              <a:defRPr sz="1100" b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20"/>
          </p:nvPr>
        </p:nvSpPr>
        <p:spPr>
          <a:xfrm>
            <a:off x="4690872" y="1477963"/>
            <a:ext cx="3995928" cy="3227387"/>
          </a:xfrm>
        </p:spPr>
        <p:txBody>
          <a:bodyPr/>
          <a:lstStyle>
            <a:lvl1pPr>
              <a:defRPr sz="1100" b="0">
                <a:solidFill>
                  <a:schemeClr val="tx1"/>
                </a:solidFill>
                <a:latin typeface="+mn-lt"/>
              </a:defRPr>
            </a:lvl1pPr>
            <a:lvl2pPr>
              <a:defRPr sz="1100" b="0">
                <a:solidFill>
                  <a:schemeClr val="tx1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6840538" y="215900"/>
            <a:ext cx="1846262" cy="685800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Click icon to add partner logo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3995928" cy="215900"/>
          </a:xfrm>
        </p:spPr>
        <p:txBody>
          <a:bodyPr anchor="b" anchorCtr="0">
            <a:noAutofit/>
          </a:bodyPr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r>
              <a:rPr lang="en-US" dirty="0" smtClean="0"/>
              <a:t>Click to enter Case Study: &lt;Vertical Industry&gt;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26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-10160" y="0"/>
            <a:ext cx="5148072" cy="514826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  <a:tileRect/>
          </a:gra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 descr="DividerSlideRight.png"/>
          <p:cNvPicPr>
            <a:picLocks noChangeAspect="1"/>
          </p:cNvPicPr>
          <p:nvPr userDrawn="1"/>
        </p:nvPicPr>
        <p:blipFill>
          <a:blip r:embed="rId2"/>
          <a:srcRect l="15217" r="7244"/>
          <a:stretch>
            <a:fillRect/>
          </a:stretch>
        </p:blipFill>
        <p:spPr>
          <a:xfrm>
            <a:off x="5137913" y="0"/>
            <a:ext cx="4006087" cy="51482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5138" y="1478311"/>
            <a:ext cx="4457522" cy="1371252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defRPr lang="en-US" sz="2800" spc="-10">
                <a:solidFill>
                  <a:schemeClr val="bg1"/>
                </a:solidFill>
              </a:defRPr>
            </a:lvl1pPr>
          </a:lstStyle>
          <a:p>
            <a:pPr marL="0" lvl="0" algn="l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60389" y="2849563"/>
            <a:ext cx="4462270" cy="1846262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91440" lvl="0" indent="-91440"/>
            <a:r>
              <a:rPr lang="en-US" sz="1400" b="1" kern="1000" spc="-10" dirty="0" smtClean="0">
                <a:latin typeface="Arial"/>
                <a:cs typeface="Arial"/>
              </a:rPr>
              <a:t>Click to enter name, title and date</a:t>
            </a:r>
            <a:endParaRPr lang="en-US" sz="1400" kern="1000" spc="-10" dirty="0" smtClean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47040" y="1023939"/>
            <a:ext cx="4462272" cy="1588"/>
          </a:xfrm>
          <a:prstGeom prst="line">
            <a:avLst/>
          </a:prstGeom>
          <a:ln w="63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7" descr="seagate_2c_pos-NEW.png"/>
          <p:cNvPicPr>
            <a:picLocks noChangeAspect="1"/>
          </p:cNvPicPr>
          <p:nvPr userDrawn="1"/>
        </p:nvPicPr>
        <p:blipFill>
          <a:blip r:embed="rId3" cstate="print">
            <a:duotone>
              <a:srgbClr val="FFFFFF">
                <a:shade val="45000"/>
                <a:satMod val="135000"/>
              </a:srgbClr>
              <a:prstClr val="white"/>
            </a:duotone>
            <a:lum bright="100000" contrast="100000"/>
          </a:blip>
          <a:srcRect/>
          <a:stretch>
            <a:fillRect/>
          </a:stretch>
        </p:blipFill>
        <p:spPr bwMode="auto">
          <a:xfrm>
            <a:off x="3674871" y="491758"/>
            <a:ext cx="1234440" cy="39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0645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TBlueTitlePage-t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2864"/>
            <a:ext cx="9144000" cy="236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pr_nbl_1c_pos-[Converted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6" y="4258043"/>
            <a:ext cx="2047875" cy="649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SeaLOGO_Tit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9401" y="412338"/>
            <a:ext cx="2041525" cy="58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 bwMode="gray">
          <a:xfrm>
            <a:off x="3997326" y="1729197"/>
            <a:ext cx="4930775" cy="502909"/>
          </a:xfrm>
          <a:extLst>
            <a:ext uri="{909E8E84-426E-40DD-AFC4-6F175D3DCCD1}">
              <a14:hiddenFill xmlns:a14="http://schemas.microsoft.com/office/drawing/2010/main">
                <a:solidFill>
                  <a:srgbClr val="6666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100000"/>
              </a:lnSpc>
              <a:tabLst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998913" y="2325061"/>
            <a:ext cx="4900612" cy="624465"/>
          </a:xfrm>
          <a:extLst>
            <a:ext uri="{909E8E84-426E-40DD-AFC4-6F175D3DCCD1}">
              <a14:hiddenFill xmlns:a14="http://schemas.microsoft.com/office/drawing/2010/main">
                <a:solidFill>
                  <a:srgbClr val="666666"/>
                </a:solidFill>
              </a14:hiddenFill>
            </a:ext>
          </a:extLst>
        </p:spPr>
        <p:txBody>
          <a:bodyPr/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</a:t>
            </a:r>
            <a:br>
              <a:rPr lang="en-US" altLang="en-US" noProof="0" smtClean="0"/>
            </a:br>
            <a:r>
              <a:rPr lang="en-US" altLang="en-US" noProof="0" smtClean="0"/>
              <a:t>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37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331914" y="4741884"/>
            <a:ext cx="3495675" cy="357518"/>
          </a:xfrm>
          <a:prstGeom prst="rect">
            <a:avLst/>
          </a:prstGeom>
          <a:ln/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r>
              <a:rPr lang="en-US"/>
              <a:t>Parsel Hands-On Training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February 2011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2738" y="4863441"/>
            <a:ext cx="576262" cy="19186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2A4AA-B0AA-43D9-9F4A-EB6FD7338774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995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889" y="171609"/>
            <a:ext cx="8226425" cy="4695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0226" y="905713"/>
            <a:ext cx="4037013" cy="352513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9638" y="905713"/>
            <a:ext cx="4037012" cy="3525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331914" y="4741884"/>
            <a:ext cx="3495675" cy="357518"/>
          </a:xfrm>
          <a:prstGeom prst="rect">
            <a:avLst/>
          </a:prstGeom>
          <a:ln/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pPr>
              <a:defRPr/>
            </a:pPr>
            <a:r>
              <a:rPr lang="en-US"/>
              <a:t>Parsel Hands-On Training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February 2011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662738" y="4863441"/>
            <a:ext cx="576262" cy="19186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E99AC-40CC-47A7-81A5-762DFAAE73C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554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457200" y="2849563"/>
            <a:ext cx="8229600" cy="1841500"/>
          </a:xfrm>
        </p:spPr>
        <p:txBody>
          <a:bodyPr anchor="t" anchorCtr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477207"/>
            <a:ext cx="8229600" cy="1371600"/>
          </a:xfrm>
          <a:noFill/>
          <a:ln>
            <a:noFill/>
          </a:ln>
        </p:spPr>
        <p:txBody>
          <a:bodyPr wrap="square" lIns="0" tIns="0" rIns="0" bIns="0" rtlCol="0" anchor="t" anchorCtr="0">
            <a:normAutofit/>
          </a:bodyPr>
          <a:lstStyle>
            <a:lvl1pPr algn="l">
              <a:lnSpc>
                <a:spcPct val="80000"/>
              </a:lnSpc>
              <a:defRPr lang="en-US" sz="4500" spc="-10" dirty="0">
                <a:solidFill>
                  <a:schemeClr val="accent1"/>
                </a:solidFill>
              </a:defRPr>
            </a:lvl1pPr>
          </a:lstStyle>
          <a:p>
            <a:pPr marL="0" lvl="0" algn="l">
              <a:lnSpc>
                <a:spcPct val="8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7" descr="seagate_2c_pos-NEW.png"/>
          <p:cNvPicPr>
            <a:picLocks noChangeAspect="1"/>
          </p:cNvPicPr>
          <p:nvPr userDrawn="1"/>
        </p:nvPicPr>
        <p:blipFill>
          <a:blip r:embed="rId2" cstate="print">
            <a:duotone>
              <a:srgbClr val="FFFFFF">
                <a:shade val="45000"/>
                <a:satMod val="135000"/>
              </a:srgbClr>
              <a:prstClr val="white"/>
            </a:duotone>
            <a:lum bright="-100000" contrast="100000"/>
          </a:blip>
          <a:srcRect/>
          <a:stretch>
            <a:fillRect/>
          </a:stretch>
        </p:blipFill>
        <p:spPr bwMode="auto">
          <a:xfrm>
            <a:off x="7452360" y="491758"/>
            <a:ext cx="1234440" cy="395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Connector 19"/>
          <p:cNvCxnSpPr/>
          <p:nvPr userDrawn="1"/>
        </p:nvCxnSpPr>
        <p:spPr>
          <a:xfrm>
            <a:off x="457200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9144000" cy="25736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 err="1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7315200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3950"/>
            <a:ext cx="6117167" cy="111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521" y="0"/>
            <a:ext cx="7307879" cy="64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7315200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7315200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3950"/>
            <a:ext cx="6117167" cy="111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4521" y="0"/>
            <a:ext cx="7307879" cy="64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5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8220456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7"/>
          </p:nvPr>
        </p:nvSpPr>
        <p:spPr>
          <a:xfrm>
            <a:off x="457200" y="2162176"/>
            <a:ext cx="8220456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685800"/>
            <a:ext cx="8220455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16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3995928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quarter" idx="17"/>
          </p:nvPr>
        </p:nvSpPr>
        <p:spPr>
          <a:xfrm>
            <a:off x="4681728" y="1477963"/>
            <a:ext cx="3995928" cy="322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199" y="685800"/>
            <a:ext cx="8220455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29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0456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247776"/>
            <a:ext cx="3995928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7"/>
          </p:nvPr>
        </p:nvSpPr>
        <p:spPr>
          <a:xfrm>
            <a:off x="4689671" y="1247776"/>
            <a:ext cx="3995928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8"/>
          </p:nvPr>
        </p:nvSpPr>
        <p:spPr>
          <a:xfrm>
            <a:off x="457200" y="2162176"/>
            <a:ext cx="3995928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11"/>
          <p:cNvSpPr>
            <a:spLocks noGrp="1"/>
          </p:cNvSpPr>
          <p:nvPr>
            <p:ph sz="quarter" idx="19"/>
          </p:nvPr>
        </p:nvSpPr>
        <p:spPr>
          <a:xfrm>
            <a:off x="4689671" y="2162176"/>
            <a:ext cx="3995928" cy="254317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</p:spTree>
    <p:extLst>
      <p:ext uri="{BB962C8B-B14F-4D97-AF65-F5344CB8AC3E}">
        <p14:creationId xmlns:p14="http://schemas.microsoft.com/office/powerpoint/2010/main" val="28613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/>
          <p:cNvSpPr>
            <a:spLocks noGrp="1"/>
          </p:cNvSpPr>
          <p:nvPr>
            <p:ph sz="quarter" idx="18"/>
          </p:nvPr>
        </p:nvSpPr>
        <p:spPr>
          <a:xfrm>
            <a:off x="6089904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685800"/>
            <a:ext cx="8222658" cy="215900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enter Subhead</a:t>
            </a:r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937892"/>
            <a:ext cx="6117167" cy="1077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Source/Footnote: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15666" y="4933950"/>
            <a:ext cx="961989" cy="11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3B13C816-CD58-43DE-9023-7F44D8523783}" type="slidenum">
              <a:rPr lang="en-US" sz="700" b="1" kern="1000" spc="-10" smtClean="0">
                <a:solidFill>
                  <a:schemeClr val="tx2"/>
                </a:solidFill>
                <a:latin typeface="Arial"/>
                <a:cs typeface="Arial"/>
              </a:rPr>
              <a:pPr algn="r"/>
              <a:t>‹#›</a:t>
            </a:fld>
            <a:endParaRPr lang="en-US" sz="700" b="1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7"/>
          </p:nvPr>
        </p:nvSpPr>
        <p:spPr>
          <a:xfrm>
            <a:off x="3273552" y="1477963"/>
            <a:ext cx="2587752" cy="32273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64522" y="1477961"/>
            <a:ext cx="8229600" cy="3227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521" y="0"/>
            <a:ext cx="8215337" cy="6400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rmAutofit/>
          </a:bodyPr>
          <a:lstStyle/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4522" y="1019175"/>
            <a:ext cx="8229600" cy="1588"/>
          </a:xfrm>
          <a:prstGeom prst="line">
            <a:avLst/>
          </a:prstGeom>
          <a:ln w="635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6803136" y="4933950"/>
            <a:ext cx="969264" cy="107722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sz="700" kern="1000" spc="-10" dirty="0" smtClean="0">
                <a:solidFill>
                  <a:schemeClr val="tx2"/>
                </a:solidFill>
                <a:latin typeface="Arial"/>
                <a:cs typeface="Arial"/>
              </a:rPr>
              <a:t>Seagate Confidential</a:t>
            </a:r>
            <a:endParaRPr lang="en-US" sz="700" kern="1000" spc="-1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8" r:id="rId4"/>
    <p:sldLayoutId id="2147483662" r:id="rId5"/>
    <p:sldLayoutId id="2147483669" r:id="rId6"/>
    <p:sldLayoutId id="2147483663" r:id="rId7"/>
    <p:sldLayoutId id="2147483670" r:id="rId8"/>
    <p:sldLayoutId id="2147483664" r:id="rId9"/>
    <p:sldLayoutId id="2147483671" r:id="rId10"/>
    <p:sldLayoutId id="2147483665" r:id="rId11"/>
    <p:sldLayoutId id="2147483672" r:id="rId12"/>
    <p:sldLayoutId id="2147483677" r:id="rId13"/>
    <p:sldLayoutId id="2147483673" r:id="rId14"/>
    <p:sldLayoutId id="2147483667" r:id="rId15"/>
    <p:sldLayoutId id="2147483674" r:id="rId16"/>
    <p:sldLayoutId id="2147483675" r:id="rId17"/>
    <p:sldLayoutId id="2147483676" r:id="rId18"/>
    <p:sldLayoutId id="2147483655" r:id="rId19"/>
    <p:sldLayoutId id="2147483679" r:id="rId20"/>
    <p:sldLayoutId id="2147483680" r:id="rId21"/>
    <p:sldLayoutId id="2147483681" r:id="rId22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1800" b="1" kern="1000">
          <a:solidFill>
            <a:schemeClr val="accent1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buFont typeface="Arial"/>
        <a:buNone/>
        <a:defRPr lang="en-US" sz="1400" b="1" kern="1000" spc="10" smtClean="0">
          <a:solidFill>
            <a:schemeClr val="accent1"/>
          </a:solidFill>
          <a:latin typeface="Arial"/>
          <a:ea typeface="+mn-ea"/>
          <a:cs typeface="Arial"/>
        </a:defRPr>
      </a:lvl1pPr>
      <a:lvl2pPr marL="169863" indent="-169863" algn="l" defTabSz="457200" rtl="0" eaLnBrk="1" latinLnBrk="0" hangingPunct="1">
        <a:spcBef>
          <a:spcPts val="600"/>
        </a:spcBef>
        <a:buFont typeface="Wingdings" panose="05000000000000000000" pitchFamily="2" charset="2"/>
        <a:buChar char="§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457200" rtl="0" eaLnBrk="1" latinLnBrk="0" hangingPunct="1">
        <a:spcBef>
          <a:spcPts val="600"/>
        </a:spcBef>
        <a:buFont typeface="Lucida Grande"/>
        <a:buChar char="–"/>
        <a:defRPr lang="en-US" sz="1200" kern="10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600"/>
        </a:spcBef>
        <a:buFont typeface="Arial"/>
        <a:buChar char="•"/>
        <a:defRPr lang="en-US" sz="1200" b="1" kern="10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600"/>
        </a:spcBef>
        <a:buFont typeface="Lucida Grande"/>
        <a:buChar char="-"/>
        <a:defRPr lang="en-US" sz="1200" kern="10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aas.nrm.minn.seagate.com/parsel/files/Viper%20Software%20QuickStart.pdf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eaforge.nrm.minn.seagate.com/svn/framework.parsel2013.core" TargetMode="External"/><Relationship Id="rId2" Type="http://schemas.openxmlformats.org/officeDocument/2006/relationships/hyperlink" Target="http://tortoisesvn.net/download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docs.google.com/a/seagate.com/presentation/d/1waPkbdPFmZKHXGchw5wh69HtzVF3DufE01nC_lP0eE0/edit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2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eaLnBrk="1" hangingPunct="1"/>
            <a:r>
              <a:rPr lang="en-US" dirty="0" smtClean="0"/>
              <a:t>Tom Chuang, AAS SW</a:t>
            </a:r>
          </a:p>
          <a:p>
            <a:pPr marL="0" indent="0" eaLnBrk="1" hangingPunct="1"/>
            <a:r>
              <a:rPr lang="en-US" sz="1100" dirty="0" smtClean="0"/>
              <a:t>Created February 2011</a:t>
            </a:r>
          </a:p>
          <a:p>
            <a:pPr marL="0" indent="0" eaLnBrk="1" hangingPunct="1"/>
            <a:r>
              <a:rPr lang="en-US" sz="1100" dirty="0" smtClean="0"/>
              <a:t>Updated October 2012</a:t>
            </a:r>
          </a:p>
          <a:p>
            <a:pPr marL="0" indent="0" eaLnBrk="1" hangingPunct="1"/>
            <a:r>
              <a:rPr lang="en-US" sz="1100" dirty="0" smtClean="0"/>
              <a:t>Updated November 2014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Parsel Hands-On Training</a:t>
            </a:r>
          </a:p>
        </p:txBody>
      </p:sp>
    </p:spTree>
    <p:extLst>
      <p:ext uri="{BB962C8B-B14F-4D97-AF65-F5344CB8AC3E}">
        <p14:creationId xmlns:p14="http://schemas.microsoft.com/office/powerpoint/2010/main" val="5136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Add-New Item-Class: </a:t>
            </a:r>
            <a:r>
              <a:rPr lang="en-US" sz="2000" dirty="0" err="1"/>
              <a:t>TrainingMachine</a:t>
            </a:r>
            <a:endParaRPr lang="en-US" sz="2000" dirty="0"/>
          </a:p>
          <a:p>
            <a:r>
              <a:rPr lang="en-US" sz="2000" dirty="0"/>
              <a:t>Inherit from </a:t>
            </a:r>
            <a:r>
              <a:rPr lang="en-US" sz="2000" dirty="0" err="1"/>
              <a:t>Seagate.AAS.Parsel.Equipment.Machine</a:t>
            </a:r>
            <a:endParaRPr lang="en-US" sz="2000" dirty="0"/>
          </a:p>
          <a:p>
            <a:r>
              <a:rPr lang="en-US" sz="2000" dirty="0"/>
              <a:t>Add static Instance property with Singleton pattern.</a:t>
            </a:r>
          </a:p>
          <a:p>
            <a:r>
              <a:rPr lang="en-US" sz="2000" dirty="0"/>
              <a:t>Add </a:t>
            </a:r>
            <a:r>
              <a:rPr lang="en-US" sz="2000" dirty="0" err="1"/>
              <a:t>TrainingMachine.Instance.Launch</a:t>
            </a:r>
            <a:r>
              <a:rPr lang="en-US" sz="2000" dirty="0"/>
              <a:t>() to </a:t>
            </a:r>
            <a:r>
              <a:rPr lang="en-US" sz="2000" dirty="0" err="1"/>
              <a:t>Program.cs</a:t>
            </a:r>
            <a:endParaRPr lang="en-US" sz="2000" dirty="0"/>
          </a:p>
          <a:p>
            <a:pPr marL="61913" lvl="1" indent="0"/>
            <a:r>
              <a:rPr lang="en-US" dirty="0"/>
              <a:t>Change </a:t>
            </a:r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 err="1"/>
              <a:t>namesapce</a:t>
            </a:r>
            <a:r>
              <a:rPr lang="en-US" dirty="0"/>
              <a:t> to </a:t>
            </a:r>
            <a:r>
              <a:rPr lang="en-US" dirty="0" err="1"/>
              <a:t>Seagate.AAS.Falcon.TrainingApp</a:t>
            </a:r>
            <a:endParaRPr lang="en-US" dirty="0"/>
          </a:p>
          <a:p>
            <a:r>
              <a:rPr lang="en-US" sz="2000" dirty="0"/>
              <a:t>Try to run.  See splash screen and need for </a:t>
            </a:r>
            <a:r>
              <a:rPr lang="en-US" sz="2000" dirty="0" err="1"/>
              <a:t>HwSystem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Machine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341394C5-89FF-41B0-81B4-187621975125}" type="slidenum">
              <a:rPr lang="en-US" smtClean="0">
                <a:solidFill>
                  <a:srgbClr val="62C6F8"/>
                </a:solidFill>
              </a:rPr>
              <a:pPr eaLnBrk="1" hangingPunct="1"/>
              <a:t>10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37617" y="1117600"/>
            <a:ext cx="4572000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Machine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700" dirty="0"/>
          </a:p>
        </p:txBody>
      </p:sp>
      <p:sp>
        <p:nvSpPr>
          <p:cNvPr id="9" name="TextBox 8"/>
          <p:cNvSpPr txBox="1"/>
          <p:nvPr/>
        </p:nvSpPr>
        <p:spPr>
          <a:xfrm>
            <a:off x="5406641" y="2449640"/>
            <a:ext cx="457200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Main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Write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"Hello World!"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Launch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700" dirty="0"/>
          </a:p>
        </p:txBody>
      </p:sp>
      <p:pic>
        <p:nvPicPr>
          <p:cNvPr id="1333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509" y="3996050"/>
            <a:ext cx="4129882" cy="86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199" y="1477963"/>
            <a:ext cx="4872251" cy="3227387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Add-New Item-Class: </a:t>
            </a:r>
            <a:r>
              <a:rPr lang="en-US" sz="2400" dirty="0" err="1"/>
              <a:t>TrainingHwSystem</a:t>
            </a:r>
            <a:endParaRPr lang="en-US" sz="2400" dirty="0"/>
          </a:p>
          <a:p>
            <a:r>
              <a:rPr lang="en-US" sz="2400" dirty="0"/>
              <a:t>Inherit from </a:t>
            </a:r>
            <a:r>
              <a:rPr lang="en-US" sz="2400" dirty="0" err="1"/>
              <a:t>Seagate.AAS.Parsel.Hw.HwSystem</a:t>
            </a:r>
            <a:endParaRPr lang="en-US" sz="2400" dirty="0"/>
          </a:p>
          <a:p>
            <a:r>
              <a:rPr lang="en-US" sz="2400" dirty="0"/>
              <a:t>Compile</a:t>
            </a:r>
          </a:p>
          <a:p>
            <a:pPr lvl="1"/>
            <a:r>
              <a:rPr lang="en-US" sz="2000" dirty="0"/>
              <a:t>See missing abstract members from </a:t>
            </a:r>
            <a:r>
              <a:rPr lang="en-US" sz="2000" dirty="0" err="1"/>
              <a:t>IHwSystem</a:t>
            </a:r>
            <a:endParaRPr lang="en-US" sz="2000" dirty="0"/>
          </a:p>
          <a:p>
            <a:pPr lvl="1"/>
            <a:r>
              <a:rPr lang="en-US" sz="2000" dirty="0"/>
              <a:t>Right click on </a:t>
            </a:r>
            <a:r>
              <a:rPr lang="en-US" sz="2000" dirty="0" err="1"/>
              <a:t>HwSystem</a:t>
            </a:r>
            <a:r>
              <a:rPr lang="en-US" sz="2000" dirty="0"/>
              <a:t> and select Implement Abstract Class.</a:t>
            </a:r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TrainingMachine</a:t>
            </a:r>
            <a:r>
              <a:rPr lang="en-US" sz="2000" dirty="0"/>
              <a:t> constructor and instantiate </a:t>
            </a:r>
            <a:r>
              <a:rPr lang="en-US" sz="2000" dirty="0" err="1"/>
              <a:t>hwSystem</a:t>
            </a: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HwSystem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955CC151-15F3-4C34-82BE-CC2349AC2D4E}" type="slidenum">
              <a:rPr lang="en-US" smtClean="0">
                <a:solidFill>
                  <a:srgbClr val="62C6F8"/>
                </a:solidFill>
              </a:rPr>
              <a:pPr eaLnBrk="1" hangingPunct="1"/>
              <a:t>11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71" y="1304279"/>
            <a:ext cx="3130918" cy="60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67193" y="2139955"/>
            <a:ext cx="3429000" cy="2354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TrainingHwSystem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HwSystem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RegisterHwComponents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//throw new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InitializeHwComponents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algn="l">
              <a:spcBef>
                <a:spcPts val="0"/>
              </a:spcBef>
            </a:pPr>
            <a:r>
              <a:rPr lang="en-US" sz="7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           //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throw new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7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3571" y="2860146"/>
            <a:ext cx="3429000" cy="3216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Machine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TrainingHwSystem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06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200" dirty="0"/>
              <a:t>Run (F5). No UI!</a:t>
            </a:r>
          </a:p>
          <a:p>
            <a:r>
              <a:rPr lang="en-US" sz="2200" dirty="0"/>
              <a:t>Create UI</a:t>
            </a:r>
          </a:p>
          <a:p>
            <a:pPr lvl="1"/>
            <a:r>
              <a:rPr lang="en-US" sz="2000" dirty="0"/>
              <a:t>Add </a:t>
            </a:r>
            <a:r>
              <a:rPr lang="en-US" sz="2000" dirty="0" err="1"/>
              <a:t>System.Windows.Form</a:t>
            </a:r>
            <a:r>
              <a:rPr lang="en-US" sz="2000" dirty="0"/>
              <a:t> </a:t>
            </a:r>
            <a:r>
              <a:rPr lang="en-US" sz="2000" dirty="0" smtClean="0"/>
              <a:t>reference to project</a:t>
            </a:r>
            <a:endParaRPr lang="en-US" sz="2000" dirty="0"/>
          </a:p>
          <a:p>
            <a:pPr lvl="1"/>
            <a:r>
              <a:rPr lang="en-US" sz="2000" dirty="0"/>
              <a:t>In </a:t>
            </a:r>
            <a:r>
              <a:rPr lang="en-US" sz="2000" dirty="0" err="1"/>
              <a:t>TrainingMachine</a:t>
            </a:r>
            <a:r>
              <a:rPr lang="en-US" sz="2000" dirty="0"/>
              <a:t>, override </a:t>
            </a:r>
            <a:r>
              <a:rPr lang="en-US" sz="2000" dirty="0" err="1"/>
              <a:t>Machine.Launch</a:t>
            </a:r>
            <a:r>
              <a:rPr lang="en-US" sz="2000" dirty="0"/>
              <a:t>()</a:t>
            </a:r>
          </a:p>
          <a:p>
            <a:pPr lvl="2"/>
            <a:r>
              <a:rPr lang="en-US" sz="1800" dirty="0" smtClean="0"/>
              <a:t>Add </a:t>
            </a:r>
            <a:r>
              <a:rPr lang="en-US" sz="1800" dirty="0" err="1" smtClean="0"/>
              <a:t>base.Launch</a:t>
            </a:r>
            <a:r>
              <a:rPr lang="en-US" sz="1800" dirty="0"/>
              <a:t>()</a:t>
            </a:r>
          </a:p>
          <a:p>
            <a:pPr lvl="2"/>
            <a:r>
              <a:rPr lang="en-US" sz="1800" dirty="0"/>
              <a:t>Add </a:t>
            </a:r>
            <a:r>
              <a:rPr lang="en-US" sz="1800" dirty="0" err="1"/>
              <a:t>FormMainLite</a:t>
            </a:r>
            <a:endParaRPr lang="en-US" sz="1800" dirty="0"/>
          </a:p>
          <a:p>
            <a:pPr lvl="3"/>
            <a:r>
              <a:rPr lang="en-US" sz="1300" dirty="0" err="1"/>
              <a:t>System.Windows.Forms.Application.Run</a:t>
            </a:r>
            <a:r>
              <a:rPr lang="en-US" sz="1300" dirty="0"/>
              <a:t>(new </a:t>
            </a:r>
            <a:r>
              <a:rPr lang="en-US" sz="1300" dirty="0" err="1"/>
              <a:t>Seagate.AAS.Parsel.Equipment.FormMainLite</a:t>
            </a:r>
            <a:r>
              <a:rPr lang="en-US" sz="1300" dirty="0"/>
              <a:t>());</a:t>
            </a:r>
          </a:p>
          <a:p>
            <a:pPr lvl="2"/>
            <a:r>
              <a:rPr lang="en-US" sz="1800" dirty="0"/>
              <a:t>Add </a:t>
            </a:r>
            <a:r>
              <a:rPr lang="en-US" sz="1800" dirty="0" err="1"/>
              <a:t>base.Shutdown</a:t>
            </a:r>
            <a:r>
              <a:rPr lang="en-US" sz="1800" dirty="0" smtClean="0"/>
              <a:t>()</a:t>
            </a:r>
          </a:p>
          <a:p>
            <a:pPr lvl="1"/>
            <a:r>
              <a:rPr lang="en-US" sz="2000" dirty="0" smtClean="0"/>
              <a:t>Compile and run. See plain UI!</a:t>
            </a:r>
            <a:endParaRPr lang="en-US" sz="1800" dirty="0"/>
          </a:p>
          <a:p>
            <a:pPr lvl="1"/>
            <a:r>
              <a:rPr lang="en-US" sz="2000" dirty="0"/>
              <a:t>Change to </a:t>
            </a:r>
            <a:r>
              <a:rPr lang="en-US" sz="2000" dirty="0" smtClean="0"/>
              <a:t>FormMainE95</a:t>
            </a:r>
          </a:p>
          <a:p>
            <a:pPr lvl="1"/>
            <a:r>
              <a:rPr lang="en-US" sz="2000" dirty="0"/>
              <a:t>Compile and run. See </a:t>
            </a:r>
            <a:r>
              <a:rPr lang="en-US" sz="2000" dirty="0" smtClean="0"/>
              <a:t>fancier UI!</a:t>
            </a:r>
            <a:endParaRPr lang="en-US" sz="2000" dirty="0"/>
          </a:p>
          <a:p>
            <a:pPr lvl="1"/>
            <a:r>
              <a:rPr lang="en-US" sz="2000" dirty="0"/>
              <a:t>Note Shutdown behavior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 Machine.Launch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29200" y="1186227"/>
            <a:ext cx="3802318" cy="3231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Machine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TrainingHwSystem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Launch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Launch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Windows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Run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FormMainE95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Shutdown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595" y="2572202"/>
            <a:ext cx="3003923" cy="222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5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4483290" cy="3227387"/>
          </a:xfrm>
        </p:spPr>
        <p:txBody>
          <a:bodyPr/>
          <a:lstStyle/>
          <a:p>
            <a:r>
              <a:rPr lang="en-US" dirty="0" smtClean="0"/>
              <a:t>For this training, we are making a new Falcon station</a:t>
            </a:r>
            <a:endParaRPr lang="en-US" dirty="0"/>
          </a:p>
          <a:p>
            <a:r>
              <a:rPr lang="en-US" dirty="0"/>
              <a:t>We can leverage existing </a:t>
            </a:r>
            <a:r>
              <a:rPr lang="en-US" dirty="0" err="1" smtClean="0"/>
              <a:t>Equipment.Falcon</a:t>
            </a:r>
            <a:r>
              <a:rPr lang="en-US" dirty="0" smtClean="0"/>
              <a:t> </a:t>
            </a:r>
            <a:r>
              <a:rPr lang="en-US" dirty="0"/>
              <a:t>framework</a:t>
            </a:r>
          </a:p>
          <a:p>
            <a:pPr lvl="1"/>
            <a:r>
              <a:rPr lang="en-US" dirty="0"/>
              <a:t>Add project </a:t>
            </a:r>
            <a:r>
              <a:rPr lang="en-US" dirty="0" err="1" smtClean="0"/>
              <a:t>Seagate.AAS.Parsel.Equipment.Falcon</a:t>
            </a:r>
            <a:endParaRPr lang="en-US" dirty="0"/>
          </a:p>
          <a:p>
            <a:pPr lvl="1"/>
            <a:r>
              <a:rPr lang="en-US" dirty="0"/>
              <a:t>Also add the following because of dependency </a:t>
            </a:r>
          </a:p>
          <a:p>
            <a:pPr lvl="2"/>
            <a:r>
              <a:rPr lang="en-US" dirty="0" err="1"/>
              <a:t>Seagate.AAS.Parsel.Device</a:t>
            </a:r>
            <a:endParaRPr lang="en-US" dirty="0"/>
          </a:p>
          <a:p>
            <a:pPr lvl="2"/>
            <a:r>
              <a:rPr lang="en-US" dirty="0" err="1" smtClean="0"/>
              <a:t>Seagate.AAS.Parsel.Device.WSAware</a:t>
            </a:r>
            <a:endParaRPr lang="en-US" dirty="0" smtClean="0"/>
          </a:p>
          <a:p>
            <a:pPr lvl="2"/>
            <a:r>
              <a:rPr lang="en-US" dirty="0" err="1" smtClean="0"/>
              <a:t>Seagate.AAS.Skynet.HostAPI</a:t>
            </a:r>
            <a:endParaRPr lang="en-US" dirty="0"/>
          </a:p>
          <a:p>
            <a:pPr lvl="1"/>
            <a:r>
              <a:rPr lang="en-US" dirty="0"/>
              <a:t>Add reference to these projects in </a:t>
            </a:r>
            <a:r>
              <a:rPr lang="en-US" dirty="0" err="1"/>
              <a:t>TrainingApp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FOF Workcell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67" y="854558"/>
            <a:ext cx="1804380" cy="408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99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2400" dirty="0"/>
              <a:t>Create </a:t>
            </a:r>
            <a:r>
              <a:rPr lang="en-US" sz="2400" dirty="0" err="1"/>
              <a:t>workcell</a:t>
            </a:r>
            <a:r>
              <a:rPr lang="en-US" sz="2400" dirty="0"/>
              <a:t>: </a:t>
            </a:r>
            <a:r>
              <a:rPr lang="en-US" sz="2400" dirty="0" err="1"/>
              <a:t>TrainingWorkcell.cs</a:t>
            </a:r>
            <a:endParaRPr lang="en-US" sz="2400" dirty="0"/>
          </a:p>
          <a:p>
            <a:pPr lvl="1"/>
            <a:r>
              <a:rPr lang="en-US" sz="2000" dirty="0"/>
              <a:t>Inherit from </a:t>
            </a:r>
            <a:r>
              <a:rPr lang="en-US" sz="2000" dirty="0" err="1" smtClean="0"/>
              <a:t>FalconWorkcell</a:t>
            </a:r>
            <a:endParaRPr lang="en-US" sz="2000" dirty="0"/>
          </a:p>
          <a:p>
            <a:pPr lvl="1"/>
            <a:r>
              <a:rPr lang="en-US" sz="2000" dirty="0"/>
              <a:t>Implement Abstract Class </a:t>
            </a:r>
          </a:p>
          <a:p>
            <a:pPr lvl="2"/>
            <a:r>
              <a:rPr lang="en-US" sz="2000" dirty="0" err="1"/>
              <a:t>IoManifest</a:t>
            </a:r>
            <a:r>
              <a:rPr lang="en-US" sz="2000" dirty="0"/>
              <a:t> </a:t>
            </a:r>
            <a:r>
              <a:rPr lang="en-US" sz="2000" dirty="0" smtClean="0"/>
              <a:t>property</a:t>
            </a:r>
          </a:p>
          <a:p>
            <a:pPr lvl="3"/>
            <a:r>
              <a:rPr lang="en-US" sz="2000" dirty="0" smtClean="0"/>
              <a:t>Just return null for now</a:t>
            </a:r>
            <a:endParaRPr lang="en-US" sz="2000" dirty="0"/>
          </a:p>
          <a:p>
            <a:pPr lvl="2"/>
            <a:r>
              <a:rPr lang="en-US" sz="2000" dirty="0"/>
              <a:t>Initialize </a:t>
            </a:r>
            <a:r>
              <a:rPr lang="en-US" sz="2000" dirty="0" smtClean="0"/>
              <a:t>method</a:t>
            </a:r>
          </a:p>
          <a:p>
            <a:pPr lvl="3"/>
            <a:r>
              <a:rPr lang="en-US" sz="2000" dirty="0" smtClean="0"/>
              <a:t>Comment out exception</a:t>
            </a:r>
            <a:endParaRPr lang="en-US" sz="2000" dirty="0"/>
          </a:p>
          <a:p>
            <a:pPr lvl="1"/>
            <a:r>
              <a:rPr lang="en-US" sz="2000" dirty="0" smtClean="0"/>
              <a:t>Add Constructor</a:t>
            </a:r>
            <a:endParaRPr lang="en-US" sz="2000" dirty="0"/>
          </a:p>
          <a:p>
            <a:pPr lvl="2"/>
            <a:r>
              <a:rPr lang="en-US" sz="2000" dirty="0"/>
              <a:t>Assign </a:t>
            </a:r>
            <a:r>
              <a:rPr lang="en-US" sz="2000" dirty="0" err="1"/>
              <a:t>workcell</a:t>
            </a:r>
            <a:r>
              <a:rPr lang="en-US" sz="2000" dirty="0"/>
              <a:t> name and </a:t>
            </a:r>
            <a:r>
              <a:rPr lang="en-US" sz="2000" dirty="0" err="1"/>
              <a:t>slotname</a:t>
            </a:r>
            <a:r>
              <a:rPr lang="en-US" sz="2000" dirty="0"/>
              <a:t>: TWC</a:t>
            </a:r>
          </a:p>
          <a:p>
            <a:pPr lvl="1"/>
            <a:endParaRPr lang="en-US" sz="2000" dirty="0"/>
          </a:p>
          <a:p>
            <a:r>
              <a:rPr lang="en-US" sz="2400" dirty="0"/>
              <a:t>Instantiate </a:t>
            </a:r>
            <a:r>
              <a:rPr lang="en-US" sz="2400" dirty="0" err="1"/>
              <a:t>workcell</a:t>
            </a:r>
            <a:r>
              <a:rPr lang="en-US" sz="2400" dirty="0"/>
              <a:t> in </a:t>
            </a:r>
            <a:r>
              <a:rPr lang="en-US" sz="2400" dirty="0" err="1"/>
              <a:t>TrainingMachine</a:t>
            </a:r>
            <a:endParaRPr lang="en-US" sz="2400" dirty="0"/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workcell</a:t>
            </a:r>
            <a:r>
              <a:rPr lang="en-US" sz="2000" dirty="0"/>
              <a:t> member and property</a:t>
            </a:r>
          </a:p>
          <a:p>
            <a:pPr lvl="1"/>
            <a:r>
              <a:rPr lang="en-US" sz="2000" dirty="0"/>
              <a:t>Override Startup() </a:t>
            </a:r>
          </a:p>
          <a:p>
            <a:pPr lvl="2"/>
            <a:r>
              <a:rPr lang="en-US" sz="2000" dirty="0"/>
              <a:t>Instantiate </a:t>
            </a:r>
            <a:r>
              <a:rPr lang="en-US" sz="2000" dirty="0" err="1"/>
              <a:t>TrainingWorkcell</a:t>
            </a:r>
            <a:endParaRPr lang="en-US" sz="2000" dirty="0"/>
          </a:p>
          <a:p>
            <a:pPr lvl="2"/>
            <a:r>
              <a:rPr lang="en-US" sz="2000" dirty="0"/>
              <a:t>Register </a:t>
            </a:r>
            <a:r>
              <a:rPr lang="en-US" sz="2000" dirty="0" err="1"/>
              <a:t>workcell</a:t>
            </a:r>
            <a:r>
              <a:rPr lang="en-US" sz="2000" dirty="0"/>
              <a:t> by calling </a:t>
            </a:r>
            <a:r>
              <a:rPr lang="en-US" sz="2000" dirty="0" err="1"/>
              <a:t>RegisterWorkcell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/>
              <a:t>Call </a:t>
            </a:r>
            <a:r>
              <a:rPr lang="en-US" sz="2000" dirty="0" err="1"/>
              <a:t>base.Startup</a:t>
            </a:r>
            <a:r>
              <a:rPr lang="en-US" sz="2000" dirty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TrainingWorkcell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9461" y="1097681"/>
            <a:ext cx="3429000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slotName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//throw new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//get { throw new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NotImplementedException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(); 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4238" y="1237744"/>
            <a:ext cx="4128446" cy="649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Machine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null;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_instance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TrainingHwSystem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Launch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Launch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Windows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Application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Run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FormMainE95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Shutdown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void Startup()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base.Startup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2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(F5)…</a:t>
            </a:r>
          </a:p>
          <a:p>
            <a:pPr lvl="1"/>
            <a:r>
              <a:rPr lang="en-US" dirty="0"/>
              <a:t>Note how UI changes when you press navigation buttons.</a:t>
            </a:r>
          </a:p>
          <a:p>
            <a:pPr lvl="2"/>
            <a:r>
              <a:rPr lang="en-US" dirty="0"/>
              <a:t>There are default versions of the operation, setup, diagnostic, and data panels.</a:t>
            </a:r>
          </a:p>
          <a:p>
            <a:pPr lvl="2"/>
            <a:r>
              <a:rPr lang="en-US" dirty="0"/>
              <a:t>Start/Stop/Pause buttons on command panel.</a:t>
            </a:r>
          </a:p>
          <a:p>
            <a:pPr lvl="2"/>
            <a:r>
              <a:rPr lang="en-US" dirty="0"/>
              <a:t>Title displays current panel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OEE Interface!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Machine and </a:t>
            </a:r>
            <a:r>
              <a:rPr lang="en-US" dirty="0" err="1" smtClean="0"/>
              <a:t>Workcell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609367"/>
            <a:ext cx="3995737" cy="296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Continue with ActiveProcess tomorrow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Day 2</a:t>
            </a:r>
          </a:p>
        </p:txBody>
      </p:sp>
    </p:spTree>
    <p:extLst>
      <p:ext uri="{BB962C8B-B14F-4D97-AF65-F5344CB8AC3E}">
        <p14:creationId xmlns:p14="http://schemas.microsoft.com/office/powerpoint/2010/main" val="41651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pPr marL="458788" lvl="1" indent="-288925"/>
            <a:r>
              <a:rPr lang="en-US" sz="2000" dirty="0"/>
              <a:t>Begin with activity diagram </a:t>
            </a:r>
          </a:p>
          <a:p>
            <a:pPr marL="693738" lvl="2" indent="-177800"/>
            <a:r>
              <a:rPr lang="en-US" sz="2000" dirty="0"/>
              <a:t>A block diagram that describes what the equipment is suppose to do</a:t>
            </a:r>
          </a:p>
          <a:p>
            <a:pPr marL="458788" lvl="1" indent="-288925"/>
            <a:r>
              <a:rPr lang="en-US" sz="2000" dirty="0"/>
              <a:t>Define Active Processes</a:t>
            </a:r>
          </a:p>
          <a:p>
            <a:pPr marL="839788" lvl="3" indent="-38100"/>
            <a:r>
              <a:rPr lang="en-US" sz="1800" dirty="0"/>
              <a:t>Identify processes that must operate in its own thread of execution.</a:t>
            </a:r>
          </a:p>
          <a:p>
            <a:pPr marL="839788" lvl="3" indent="-38100"/>
            <a:r>
              <a:rPr lang="en-US" sz="1800" dirty="0"/>
              <a:t>Minimize number of Active Processes whenever possible.</a:t>
            </a:r>
          </a:p>
          <a:p>
            <a:pPr marL="839788" lvl="3" indent="-38100"/>
            <a:r>
              <a:rPr lang="en-US" sz="1800" dirty="0"/>
              <a:t>Activity diagram may help organize your thoughts here.</a:t>
            </a:r>
          </a:p>
          <a:p>
            <a:pPr marL="458788" lvl="1" indent="-288925"/>
            <a:r>
              <a:rPr lang="en-US" sz="2000" dirty="0"/>
              <a:t>Draw State Diagram for Each Active Process</a:t>
            </a:r>
          </a:p>
          <a:p>
            <a:pPr marL="458788" lvl="1" indent="-288925"/>
            <a:r>
              <a:rPr lang="en-US" sz="2000" dirty="0"/>
              <a:t>Identify and Name Transitions</a:t>
            </a:r>
          </a:p>
          <a:p>
            <a:pPr marL="458788" lvl="1" indent="-288925"/>
            <a:r>
              <a:rPr lang="en-US" sz="2000" dirty="0"/>
              <a:t>Code </a:t>
            </a:r>
            <a:r>
              <a:rPr lang="en-US" sz="2000" dirty="0" err="1"/>
              <a:t>Workcell</a:t>
            </a:r>
            <a:endParaRPr lang="en-US" sz="2000" dirty="0"/>
          </a:p>
          <a:p>
            <a:pPr marL="839788" lvl="3" indent="-38100"/>
            <a:r>
              <a:rPr lang="en-US" sz="1800" dirty="0"/>
              <a:t>A Class Library that implements </a:t>
            </a:r>
            <a:r>
              <a:rPr lang="en-US" sz="1800" dirty="0" err="1"/>
              <a:t>IWorkCell</a:t>
            </a:r>
            <a:endParaRPr lang="en-US" sz="1800" dirty="0"/>
          </a:p>
          <a:p>
            <a:pPr marL="458788" lvl="1" indent="-288925"/>
            <a:r>
              <a:rPr lang="en-US" sz="2000" dirty="0"/>
              <a:t>Active Processes</a:t>
            </a:r>
          </a:p>
          <a:p>
            <a:pPr marL="839788" lvl="3" indent="-38100"/>
            <a:r>
              <a:rPr lang="en-US" sz="1800" dirty="0"/>
              <a:t>Derive from base </a:t>
            </a:r>
            <a:r>
              <a:rPr lang="en-US" sz="1800" dirty="0" err="1"/>
              <a:t>ActiveProcess</a:t>
            </a:r>
            <a:r>
              <a:rPr lang="en-US" sz="1800" dirty="0"/>
              <a:t> class.</a:t>
            </a:r>
          </a:p>
          <a:p>
            <a:pPr marL="457200" indent="-457200"/>
            <a:r>
              <a:rPr lang="en-US" sz="1500" dirty="0"/>
              <a:t>Reference </a:t>
            </a:r>
            <a:r>
              <a:rPr lang="en-US" sz="1500" dirty="0">
                <a:hlinkClick r:id="rId2"/>
              </a:rPr>
              <a:t>Viper Software </a:t>
            </a:r>
            <a:r>
              <a:rPr lang="en-US" sz="1500" dirty="0" smtClean="0">
                <a:hlinkClick r:id="rId2"/>
              </a:rPr>
              <a:t>QuickStart.pdf</a:t>
            </a:r>
            <a:endParaRPr lang="en-US" sz="22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 Start: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49076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First use activity diagram to describe equipment behavior.</a:t>
            </a:r>
          </a:p>
          <a:p>
            <a:r>
              <a:rPr lang="en-US" dirty="0"/>
              <a:t>For simple pick and place operation: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Diagram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ED50636F-F05F-47C0-8644-DE13CB1E0FF5}" type="slidenum">
              <a:rPr lang="en-US" smtClean="0">
                <a:solidFill>
                  <a:srgbClr val="62C6F8"/>
                </a:solidFill>
              </a:rPr>
              <a:pPr eaLnBrk="1" hangingPunct="1"/>
              <a:t>18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grpSp>
        <p:nvGrpSpPr>
          <p:cNvPr id="22534" name="Group 17"/>
          <p:cNvGrpSpPr>
            <a:grpSpLocks/>
          </p:cNvGrpSpPr>
          <p:nvPr/>
        </p:nvGrpSpPr>
        <p:grpSpPr bwMode="auto">
          <a:xfrm>
            <a:off x="1143000" y="2288117"/>
            <a:ext cx="6324600" cy="2288117"/>
            <a:chOff x="720" y="1920"/>
            <a:chExt cx="3984" cy="1920"/>
          </a:xfrm>
        </p:grpSpPr>
        <p:sp>
          <p:nvSpPr>
            <p:cNvPr id="22535" name="Oval 4"/>
            <p:cNvSpPr>
              <a:spLocks noChangeArrowheads="1"/>
            </p:cNvSpPr>
            <p:nvPr/>
          </p:nvSpPr>
          <p:spPr bwMode="auto">
            <a:xfrm>
              <a:off x="864" y="1920"/>
              <a:ext cx="960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Pick Part</a:t>
              </a:r>
            </a:p>
          </p:txBody>
        </p:sp>
        <p:sp>
          <p:nvSpPr>
            <p:cNvPr id="22536" name="Oval 5"/>
            <p:cNvSpPr>
              <a:spLocks noChangeArrowheads="1"/>
            </p:cNvSpPr>
            <p:nvPr/>
          </p:nvSpPr>
          <p:spPr bwMode="auto">
            <a:xfrm>
              <a:off x="720" y="3264"/>
              <a:ext cx="1056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Wait for Drive</a:t>
              </a:r>
            </a:p>
          </p:txBody>
        </p:sp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3216" y="1920"/>
              <a:ext cx="768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Place Part</a:t>
              </a:r>
            </a:p>
          </p:txBody>
        </p:sp>
        <p:sp>
          <p:nvSpPr>
            <p:cNvPr id="22538" name="Oval 7"/>
            <p:cNvSpPr>
              <a:spLocks noChangeArrowheads="1"/>
            </p:cNvSpPr>
            <p:nvPr/>
          </p:nvSpPr>
          <p:spPr bwMode="auto">
            <a:xfrm>
              <a:off x="3552" y="3264"/>
              <a:ext cx="1152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Release Drive</a:t>
              </a:r>
            </a:p>
          </p:txBody>
        </p:sp>
        <p:sp>
          <p:nvSpPr>
            <p:cNvPr id="22539" name="Rectangle 8"/>
            <p:cNvSpPr>
              <a:spLocks noChangeArrowheads="1"/>
            </p:cNvSpPr>
            <p:nvPr/>
          </p:nvSpPr>
          <p:spPr bwMode="auto">
            <a:xfrm>
              <a:off x="2400" y="2544"/>
              <a:ext cx="48" cy="4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40" name="AutoShape 9"/>
            <p:cNvCxnSpPr>
              <a:cxnSpLocks noChangeShapeType="1"/>
              <a:stCxn id="22535" idx="6"/>
              <a:endCxn id="22539" idx="1"/>
            </p:cNvCxnSpPr>
            <p:nvPr/>
          </p:nvCxnSpPr>
          <p:spPr bwMode="auto">
            <a:xfrm>
              <a:off x="1824" y="2208"/>
              <a:ext cx="576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1" name="AutoShape 10"/>
            <p:cNvCxnSpPr>
              <a:cxnSpLocks noChangeShapeType="1"/>
              <a:stCxn id="22536" idx="7"/>
              <a:endCxn id="22539" idx="1"/>
            </p:cNvCxnSpPr>
            <p:nvPr/>
          </p:nvCxnSpPr>
          <p:spPr bwMode="auto">
            <a:xfrm flipV="1">
              <a:off x="1621" y="2784"/>
              <a:ext cx="779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2" name="AutoShape 11"/>
            <p:cNvCxnSpPr>
              <a:cxnSpLocks noChangeShapeType="1"/>
              <a:stCxn id="22539" idx="3"/>
              <a:endCxn id="22537" idx="2"/>
            </p:cNvCxnSpPr>
            <p:nvPr/>
          </p:nvCxnSpPr>
          <p:spPr bwMode="auto">
            <a:xfrm flipV="1">
              <a:off x="2448" y="2208"/>
              <a:ext cx="768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3" name="AutoShape 12"/>
            <p:cNvCxnSpPr>
              <a:cxnSpLocks noChangeShapeType="1"/>
              <a:stCxn id="22537" idx="6"/>
              <a:endCxn id="22535" idx="0"/>
            </p:cNvCxnSpPr>
            <p:nvPr/>
          </p:nvCxnSpPr>
          <p:spPr bwMode="auto">
            <a:xfrm flipH="1" flipV="1">
              <a:off x="1344" y="1920"/>
              <a:ext cx="2640" cy="288"/>
            </a:xfrm>
            <a:prstGeom prst="bentConnector4">
              <a:avLst>
                <a:gd name="adj1" fmla="val -5454"/>
                <a:gd name="adj2" fmla="val 1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4" name="AutoShape 13"/>
            <p:cNvCxnSpPr>
              <a:cxnSpLocks noChangeShapeType="1"/>
              <a:stCxn id="22537" idx="6"/>
              <a:endCxn id="22538" idx="0"/>
            </p:cNvCxnSpPr>
            <p:nvPr/>
          </p:nvCxnSpPr>
          <p:spPr bwMode="auto">
            <a:xfrm>
              <a:off x="3984" y="2208"/>
              <a:ext cx="144" cy="105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5" name="AutoShape 14"/>
            <p:cNvCxnSpPr>
              <a:cxnSpLocks noChangeShapeType="1"/>
              <a:stCxn id="22538" idx="2"/>
              <a:endCxn id="22536" idx="6"/>
            </p:cNvCxnSpPr>
            <p:nvPr/>
          </p:nvCxnSpPr>
          <p:spPr bwMode="auto">
            <a:xfrm flipH="1">
              <a:off x="1776" y="3552"/>
              <a:ext cx="17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Next group activities that should happen as independent sequences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Activity Diagram</a:t>
            </a:r>
          </a:p>
        </p:txBody>
      </p:sp>
      <p:sp>
        <p:nvSpPr>
          <p:cNvPr id="23558" name="Rectangle 1040"/>
          <p:cNvSpPr>
            <a:spLocks noChangeArrowheads="1"/>
          </p:cNvSpPr>
          <p:nvPr/>
        </p:nvSpPr>
        <p:spPr bwMode="auto">
          <a:xfrm>
            <a:off x="1371600" y="1830493"/>
            <a:ext cx="6781800" cy="10868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1053"/>
          <p:cNvSpPr>
            <a:spLocks noChangeArrowheads="1"/>
          </p:cNvSpPr>
          <p:nvPr/>
        </p:nvSpPr>
        <p:spPr bwMode="auto">
          <a:xfrm>
            <a:off x="1371600" y="3546581"/>
            <a:ext cx="6781800" cy="108685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0" name="Group 1054"/>
          <p:cNvGrpSpPr>
            <a:grpSpLocks/>
          </p:cNvGrpSpPr>
          <p:nvPr/>
        </p:nvGrpSpPr>
        <p:grpSpPr bwMode="auto">
          <a:xfrm>
            <a:off x="1524000" y="2173711"/>
            <a:ext cx="6324600" cy="2288117"/>
            <a:chOff x="720" y="1920"/>
            <a:chExt cx="3984" cy="1920"/>
          </a:xfrm>
        </p:grpSpPr>
        <p:sp>
          <p:nvSpPr>
            <p:cNvPr id="23567" name="Oval 1055"/>
            <p:cNvSpPr>
              <a:spLocks noChangeArrowheads="1"/>
            </p:cNvSpPr>
            <p:nvPr/>
          </p:nvSpPr>
          <p:spPr bwMode="auto">
            <a:xfrm>
              <a:off x="864" y="1920"/>
              <a:ext cx="960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/>
                <a:t>Pick Part</a:t>
              </a:r>
            </a:p>
          </p:txBody>
        </p:sp>
        <p:sp>
          <p:nvSpPr>
            <p:cNvPr id="23568" name="Oval 1056"/>
            <p:cNvSpPr>
              <a:spLocks noChangeArrowheads="1"/>
            </p:cNvSpPr>
            <p:nvPr/>
          </p:nvSpPr>
          <p:spPr bwMode="auto">
            <a:xfrm>
              <a:off x="720" y="3264"/>
              <a:ext cx="1056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/>
                <a:t>Wait for Drive</a:t>
              </a:r>
            </a:p>
          </p:txBody>
        </p:sp>
        <p:sp>
          <p:nvSpPr>
            <p:cNvPr id="23569" name="Oval 1057"/>
            <p:cNvSpPr>
              <a:spLocks noChangeArrowheads="1"/>
            </p:cNvSpPr>
            <p:nvPr/>
          </p:nvSpPr>
          <p:spPr bwMode="auto">
            <a:xfrm>
              <a:off x="3216" y="1920"/>
              <a:ext cx="768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/>
                <a:t>Place Part</a:t>
              </a:r>
            </a:p>
          </p:txBody>
        </p:sp>
        <p:sp>
          <p:nvSpPr>
            <p:cNvPr id="23570" name="Oval 1058"/>
            <p:cNvSpPr>
              <a:spLocks noChangeArrowheads="1"/>
            </p:cNvSpPr>
            <p:nvPr/>
          </p:nvSpPr>
          <p:spPr bwMode="auto">
            <a:xfrm>
              <a:off x="3552" y="3264"/>
              <a:ext cx="1152" cy="57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/>
                <a:t>Release Drive</a:t>
              </a:r>
            </a:p>
          </p:txBody>
        </p:sp>
        <p:sp>
          <p:nvSpPr>
            <p:cNvPr id="23571" name="Rectangle 1059"/>
            <p:cNvSpPr>
              <a:spLocks noChangeArrowheads="1"/>
            </p:cNvSpPr>
            <p:nvPr/>
          </p:nvSpPr>
          <p:spPr bwMode="auto">
            <a:xfrm>
              <a:off x="2400" y="2544"/>
              <a:ext cx="48" cy="4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cxnSp>
          <p:nvCxnSpPr>
            <p:cNvPr id="23572" name="AutoShape 1060"/>
            <p:cNvCxnSpPr>
              <a:cxnSpLocks noChangeShapeType="1"/>
              <a:stCxn id="23567" idx="6"/>
              <a:endCxn id="23571" idx="1"/>
            </p:cNvCxnSpPr>
            <p:nvPr/>
          </p:nvCxnSpPr>
          <p:spPr bwMode="auto">
            <a:xfrm>
              <a:off x="1824" y="2208"/>
              <a:ext cx="576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1061"/>
            <p:cNvCxnSpPr>
              <a:cxnSpLocks noChangeShapeType="1"/>
              <a:stCxn id="23568" idx="7"/>
              <a:endCxn id="23571" idx="1"/>
            </p:cNvCxnSpPr>
            <p:nvPr/>
          </p:nvCxnSpPr>
          <p:spPr bwMode="auto">
            <a:xfrm flipV="1">
              <a:off x="1621" y="2784"/>
              <a:ext cx="779" cy="5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1062"/>
            <p:cNvCxnSpPr>
              <a:cxnSpLocks noChangeShapeType="1"/>
              <a:stCxn id="23571" idx="3"/>
              <a:endCxn id="23569" idx="2"/>
            </p:cNvCxnSpPr>
            <p:nvPr/>
          </p:nvCxnSpPr>
          <p:spPr bwMode="auto">
            <a:xfrm flipV="1">
              <a:off x="2448" y="2208"/>
              <a:ext cx="768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1063"/>
            <p:cNvCxnSpPr>
              <a:cxnSpLocks noChangeShapeType="1"/>
              <a:stCxn id="23569" idx="6"/>
              <a:endCxn id="23567" idx="0"/>
            </p:cNvCxnSpPr>
            <p:nvPr/>
          </p:nvCxnSpPr>
          <p:spPr bwMode="auto">
            <a:xfrm flipH="1" flipV="1">
              <a:off x="1344" y="1920"/>
              <a:ext cx="2640" cy="288"/>
            </a:xfrm>
            <a:prstGeom prst="bentConnector4">
              <a:avLst>
                <a:gd name="adj1" fmla="val -5454"/>
                <a:gd name="adj2" fmla="val 1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1064"/>
            <p:cNvCxnSpPr>
              <a:cxnSpLocks noChangeShapeType="1"/>
              <a:stCxn id="23569" idx="6"/>
              <a:endCxn id="23570" idx="0"/>
            </p:cNvCxnSpPr>
            <p:nvPr/>
          </p:nvCxnSpPr>
          <p:spPr bwMode="auto">
            <a:xfrm>
              <a:off x="3984" y="2208"/>
              <a:ext cx="144" cy="1056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7" name="AutoShape 1065"/>
            <p:cNvCxnSpPr>
              <a:cxnSpLocks noChangeShapeType="1"/>
              <a:stCxn id="23570" idx="2"/>
              <a:endCxn id="23568" idx="6"/>
            </p:cNvCxnSpPr>
            <p:nvPr/>
          </p:nvCxnSpPr>
          <p:spPr bwMode="auto">
            <a:xfrm flipH="1">
              <a:off x="1776" y="3552"/>
              <a:ext cx="177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61" name="Text Box 1066"/>
          <p:cNvSpPr txBox="1">
            <a:spLocks noChangeArrowheads="1"/>
          </p:cNvSpPr>
          <p:nvPr/>
        </p:nvSpPr>
        <p:spPr bwMode="auto">
          <a:xfrm>
            <a:off x="990600" y="1601682"/>
            <a:ext cx="1082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 dirty="0"/>
              <a:t>“Robot”</a:t>
            </a:r>
          </a:p>
        </p:txBody>
      </p:sp>
      <p:sp>
        <p:nvSpPr>
          <p:cNvPr id="23562" name="Text Box 1067"/>
          <p:cNvSpPr txBox="1">
            <a:spLocks noChangeArrowheads="1"/>
          </p:cNvSpPr>
          <p:nvPr/>
        </p:nvSpPr>
        <p:spPr bwMode="auto">
          <a:xfrm>
            <a:off x="914400" y="3317770"/>
            <a:ext cx="1479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b="1"/>
              <a:t>“Conveyor”</a:t>
            </a:r>
          </a:p>
        </p:txBody>
      </p:sp>
      <p:sp>
        <p:nvSpPr>
          <p:cNvPr id="23563" name="Oval 1068"/>
          <p:cNvSpPr>
            <a:spLocks noChangeArrowheads="1"/>
          </p:cNvSpPr>
          <p:nvPr/>
        </p:nvSpPr>
        <p:spPr bwMode="auto">
          <a:xfrm>
            <a:off x="3581400" y="2688537"/>
            <a:ext cx="1371600" cy="102965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070"/>
          <p:cNvSpPr>
            <a:spLocks noChangeArrowheads="1"/>
          </p:cNvSpPr>
          <p:nvPr/>
        </p:nvSpPr>
        <p:spPr bwMode="auto">
          <a:xfrm>
            <a:off x="6781800" y="2288117"/>
            <a:ext cx="381000" cy="40042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AutoShape 1071"/>
          <p:cNvSpPr>
            <a:spLocks/>
          </p:cNvSpPr>
          <p:nvPr/>
        </p:nvSpPr>
        <p:spPr bwMode="auto">
          <a:xfrm>
            <a:off x="5419725" y="3036522"/>
            <a:ext cx="914400" cy="281248"/>
          </a:xfrm>
          <a:prstGeom prst="borderCallout2">
            <a:avLst>
              <a:gd name="adj1" fmla="val 30509"/>
              <a:gd name="adj2" fmla="val -8333"/>
              <a:gd name="adj3" fmla="val 30509"/>
              <a:gd name="adj4" fmla="val -30903"/>
              <a:gd name="adj5" fmla="val 8898"/>
              <a:gd name="adj6" fmla="val -5451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join</a:t>
            </a:r>
          </a:p>
        </p:txBody>
      </p:sp>
      <p:sp>
        <p:nvSpPr>
          <p:cNvPr id="23566" name="AutoShape 1072"/>
          <p:cNvSpPr>
            <a:spLocks/>
          </p:cNvSpPr>
          <p:nvPr/>
        </p:nvSpPr>
        <p:spPr bwMode="auto">
          <a:xfrm>
            <a:off x="7620000" y="3031755"/>
            <a:ext cx="914400" cy="281248"/>
          </a:xfrm>
          <a:prstGeom prst="borderCallout2">
            <a:avLst>
              <a:gd name="adj1" fmla="val 30509"/>
              <a:gd name="adj2" fmla="val -8333"/>
              <a:gd name="adj3" fmla="val 30509"/>
              <a:gd name="adj4" fmla="val -30556"/>
              <a:gd name="adj5" fmla="val -161866"/>
              <a:gd name="adj6" fmla="val -53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6093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Install tools</a:t>
            </a:r>
          </a:p>
          <a:p>
            <a:pPr lvl="1"/>
            <a:r>
              <a:rPr lang="en-US" dirty="0"/>
              <a:t>Download framework</a:t>
            </a:r>
          </a:p>
          <a:p>
            <a:pPr lvl="1"/>
            <a:r>
              <a:rPr lang="en-US" dirty="0"/>
              <a:t>Download and Run Gen1.5 BLMC</a:t>
            </a:r>
          </a:p>
          <a:p>
            <a:pPr lvl="1"/>
            <a:r>
              <a:rPr lang="en-US" dirty="0"/>
              <a:t>Start </a:t>
            </a:r>
            <a:r>
              <a:rPr lang="en-US" dirty="0" err="1"/>
              <a:t>TrainingApp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Day 1 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r>
              <a:rPr lang="en-US" dirty="0"/>
              <a:t>Take activities</a:t>
            </a:r>
          </a:p>
          <a:p>
            <a:pPr lvl="1"/>
            <a:r>
              <a:rPr lang="en-US" dirty="0"/>
              <a:t>Imagine as states </a:t>
            </a:r>
          </a:p>
          <a:p>
            <a:pPr lvl="1"/>
            <a:r>
              <a:rPr lang="en-US" dirty="0"/>
              <a:t>Convert Joins into Wait States</a:t>
            </a:r>
          </a:p>
          <a:p>
            <a:pPr lvl="1"/>
            <a:r>
              <a:rPr lang="en-US" dirty="0"/>
              <a:t>Redraw into state diagram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8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 to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8109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UML </a:t>
            </a:r>
            <a:r>
              <a:rPr lang="en-US" dirty="0" smtClean="0"/>
              <a:t>legend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 smtClean="0"/>
              <a:t>Solid </a:t>
            </a:r>
            <a:r>
              <a:rPr lang="en-US" dirty="0"/>
              <a:t>circle is start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/>
              <a:t>Bubbles are states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/>
              <a:t>Arrows are events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Conveyor Active Process</a:t>
            </a:r>
          </a:p>
        </p:txBody>
      </p:sp>
      <p:grpSp>
        <p:nvGrpSpPr>
          <p:cNvPr id="25605" name="Group 18"/>
          <p:cNvGrpSpPr>
            <a:grpSpLocks/>
          </p:cNvGrpSpPr>
          <p:nvPr/>
        </p:nvGrpSpPr>
        <p:grpSpPr bwMode="auto">
          <a:xfrm>
            <a:off x="2561347" y="1477964"/>
            <a:ext cx="5861929" cy="2880184"/>
            <a:chOff x="480" y="816"/>
            <a:chExt cx="4634" cy="3033"/>
          </a:xfrm>
        </p:grpSpPr>
        <p:sp>
          <p:nvSpPr>
            <p:cNvPr id="2" name="Oval 3"/>
            <p:cNvSpPr>
              <a:spLocks noChangeArrowheads="1"/>
            </p:cNvSpPr>
            <p:nvPr/>
          </p:nvSpPr>
          <p:spPr bwMode="auto">
            <a:xfrm>
              <a:off x="1008" y="1872"/>
              <a:ext cx="1422" cy="100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/>
                <a:t>Get next drive</a:t>
              </a:r>
            </a:p>
          </p:txBody>
        </p:sp>
        <p:sp>
          <p:nvSpPr>
            <p:cNvPr id="3" name="Oval 4"/>
            <p:cNvSpPr>
              <a:spLocks noChangeArrowheads="1"/>
            </p:cNvSpPr>
            <p:nvPr/>
          </p:nvSpPr>
          <p:spPr bwMode="auto">
            <a:xfrm>
              <a:off x="3692" y="1872"/>
              <a:ext cx="1422" cy="100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/>
                <a:t>Wait place done</a:t>
              </a:r>
            </a:p>
          </p:txBody>
        </p:sp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2331" y="2845"/>
              <a:ext cx="1421" cy="100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/>
                <a:t>Release drive</a:t>
              </a:r>
            </a:p>
          </p:txBody>
        </p:sp>
        <p:cxnSp>
          <p:nvCxnSpPr>
            <p:cNvPr id="25610" name="AutoShape 6"/>
            <p:cNvCxnSpPr>
              <a:cxnSpLocks noChangeShapeType="1"/>
            </p:cNvCxnSpPr>
            <p:nvPr/>
          </p:nvCxnSpPr>
          <p:spPr bwMode="auto">
            <a:xfrm>
              <a:off x="2430" y="2375"/>
              <a:ext cx="1262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1" name="AutoShape 7"/>
            <p:cNvCxnSpPr>
              <a:cxnSpLocks noChangeShapeType="1"/>
            </p:cNvCxnSpPr>
            <p:nvPr/>
          </p:nvCxnSpPr>
          <p:spPr bwMode="auto">
            <a:xfrm flipH="1">
              <a:off x="3752" y="2876"/>
              <a:ext cx="651" cy="47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8"/>
            <p:cNvCxnSpPr>
              <a:cxnSpLocks noChangeShapeType="1"/>
            </p:cNvCxnSpPr>
            <p:nvPr/>
          </p:nvCxnSpPr>
          <p:spPr bwMode="auto">
            <a:xfrm flipH="1" flipV="1">
              <a:off x="1719" y="2876"/>
              <a:ext cx="612" cy="47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3" name="Text Box 9"/>
            <p:cNvSpPr txBox="1">
              <a:spLocks noChangeArrowheads="1"/>
            </p:cNvSpPr>
            <p:nvPr/>
          </p:nvSpPr>
          <p:spPr bwMode="auto">
            <a:xfrm>
              <a:off x="2530" y="2067"/>
              <a:ext cx="91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Drive Ready</a:t>
              </a:r>
            </a:p>
          </p:txBody>
        </p:sp>
        <p:sp>
          <p:nvSpPr>
            <p:cNvPr id="25614" name="Text Box 10"/>
            <p:cNvSpPr txBox="1">
              <a:spLocks noChangeArrowheads="1"/>
            </p:cNvSpPr>
            <p:nvPr/>
          </p:nvSpPr>
          <p:spPr bwMode="auto">
            <a:xfrm>
              <a:off x="4071" y="3117"/>
              <a:ext cx="85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sz="1200"/>
                <a:t>Part placed</a:t>
              </a:r>
            </a:p>
          </p:txBody>
        </p:sp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768" y="1008"/>
              <a:ext cx="1440" cy="62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/>
                <a:t>Initialize</a:t>
              </a:r>
            </a:p>
          </p:txBody>
        </p:sp>
        <p:sp>
          <p:nvSpPr>
            <p:cNvPr id="25616" name="Oval 14"/>
            <p:cNvSpPr>
              <a:spLocks noChangeArrowheads="1"/>
            </p:cNvSpPr>
            <p:nvPr/>
          </p:nvSpPr>
          <p:spPr bwMode="auto">
            <a:xfrm>
              <a:off x="480" y="816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cxnSp>
          <p:nvCxnSpPr>
            <p:cNvPr id="25617" name="AutoShape 15"/>
            <p:cNvCxnSpPr>
              <a:cxnSpLocks noChangeShapeType="1"/>
            </p:cNvCxnSpPr>
            <p:nvPr/>
          </p:nvCxnSpPr>
          <p:spPr bwMode="auto">
            <a:xfrm>
              <a:off x="1488" y="1632"/>
              <a:ext cx="231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8" name="AutoShape 16"/>
            <p:cNvCxnSpPr>
              <a:cxnSpLocks noChangeShapeType="1"/>
              <a:stCxn id="25616" idx="6"/>
            </p:cNvCxnSpPr>
            <p:nvPr/>
          </p:nvCxnSpPr>
          <p:spPr bwMode="auto">
            <a:xfrm>
              <a:off x="672" y="912"/>
              <a:ext cx="307" cy="187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5330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/>
              <a:t>UML legend: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/>
              <a:t>Solid circle is start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/>
              <a:t>Bubbles are states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dirty="0"/>
              <a:t>Arrows are events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Robot Active Process</a:t>
            </a:r>
          </a:p>
        </p:txBody>
      </p:sp>
      <p:grpSp>
        <p:nvGrpSpPr>
          <p:cNvPr id="26630" name="Group 21"/>
          <p:cNvGrpSpPr>
            <a:grpSpLocks/>
          </p:cNvGrpSpPr>
          <p:nvPr/>
        </p:nvGrpSpPr>
        <p:grpSpPr bwMode="auto">
          <a:xfrm>
            <a:off x="2169164" y="1569492"/>
            <a:ext cx="6727040" cy="2595595"/>
            <a:chOff x="192" y="720"/>
            <a:chExt cx="5399" cy="2775"/>
          </a:xfrm>
        </p:grpSpPr>
        <p:grpSp>
          <p:nvGrpSpPr>
            <p:cNvPr id="26631" name="Group 16"/>
            <p:cNvGrpSpPr>
              <a:grpSpLocks/>
            </p:cNvGrpSpPr>
            <p:nvPr/>
          </p:nvGrpSpPr>
          <p:grpSpPr bwMode="auto">
            <a:xfrm>
              <a:off x="1536" y="1536"/>
              <a:ext cx="4055" cy="1959"/>
              <a:chOff x="384" y="912"/>
              <a:chExt cx="5066" cy="2439"/>
            </a:xfrm>
          </p:grpSpPr>
          <p:sp>
            <p:nvSpPr>
              <p:cNvPr id="24580" name="Oval 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1754" cy="12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/>
                  <a:t>Pick part from feeder</a:t>
                </a:r>
              </a:p>
            </p:txBody>
          </p:sp>
          <p:sp>
            <p:nvSpPr>
              <p:cNvPr id="24584" name="Oval 8"/>
              <p:cNvSpPr>
                <a:spLocks noChangeArrowheads="1"/>
              </p:cNvSpPr>
              <p:nvPr/>
            </p:nvSpPr>
            <p:spPr bwMode="auto">
              <a:xfrm>
                <a:off x="3696" y="912"/>
                <a:ext cx="1754" cy="12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/>
                  <a:t>Wait drive ready</a:t>
                </a:r>
              </a:p>
            </p:txBody>
          </p:sp>
          <p:sp>
            <p:nvSpPr>
              <p:cNvPr id="24585" name="Oval 9"/>
              <p:cNvSpPr>
                <a:spLocks noChangeArrowheads="1"/>
              </p:cNvSpPr>
              <p:nvPr/>
            </p:nvSpPr>
            <p:spPr bwMode="auto">
              <a:xfrm>
                <a:off x="2016" y="2112"/>
                <a:ext cx="1754" cy="12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/>
                  <a:t>Place part</a:t>
                </a:r>
              </a:p>
            </p:txBody>
          </p:sp>
          <p:cxnSp>
            <p:nvCxnSpPr>
              <p:cNvPr id="26639" name="AutoShape 10"/>
              <p:cNvCxnSpPr>
                <a:cxnSpLocks noChangeShapeType="1"/>
                <a:stCxn id="24580" idx="6"/>
                <a:endCxn id="24584" idx="2"/>
              </p:cNvCxnSpPr>
              <p:nvPr/>
            </p:nvCxnSpPr>
            <p:spPr bwMode="auto">
              <a:xfrm>
                <a:off x="2138" y="1532"/>
                <a:ext cx="1558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40" name="AutoShape 11"/>
              <p:cNvCxnSpPr>
                <a:cxnSpLocks noChangeShapeType="1"/>
                <a:stCxn id="24584" idx="4"/>
                <a:endCxn id="24585" idx="6"/>
              </p:cNvCxnSpPr>
              <p:nvPr/>
            </p:nvCxnSpPr>
            <p:spPr bwMode="auto">
              <a:xfrm flipH="1">
                <a:off x="3770" y="2151"/>
                <a:ext cx="803" cy="58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41" name="AutoShape 12"/>
              <p:cNvCxnSpPr>
                <a:cxnSpLocks noChangeShapeType="1"/>
                <a:stCxn id="24585" idx="2"/>
                <a:endCxn id="24580" idx="4"/>
              </p:cNvCxnSpPr>
              <p:nvPr/>
            </p:nvCxnSpPr>
            <p:spPr bwMode="auto">
              <a:xfrm flipH="1" flipV="1">
                <a:off x="1261" y="2151"/>
                <a:ext cx="755" cy="58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642" name="Text Box 13"/>
              <p:cNvSpPr txBox="1">
                <a:spLocks noChangeArrowheads="1"/>
              </p:cNvSpPr>
              <p:nvPr/>
            </p:nvSpPr>
            <p:spPr bwMode="auto">
              <a:xfrm>
                <a:off x="4269" y="2401"/>
                <a:ext cx="1174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/>
                  <a:t>Drive Ready</a:t>
                </a:r>
              </a:p>
            </p:txBody>
          </p:sp>
          <p:sp>
            <p:nvSpPr>
              <p:cNvPr id="26643" name="Text Box 14"/>
              <p:cNvSpPr txBox="1">
                <a:spLocks noChangeArrowheads="1"/>
              </p:cNvSpPr>
              <p:nvPr/>
            </p:nvSpPr>
            <p:spPr bwMode="auto">
              <a:xfrm>
                <a:off x="523" y="2498"/>
                <a:ext cx="1093" cy="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/>
                  <a:t>Part placed</a:t>
                </a:r>
              </a:p>
            </p:txBody>
          </p:sp>
        </p:grpSp>
        <p:sp>
          <p:nvSpPr>
            <p:cNvPr id="24593" name="Oval 17"/>
            <p:cNvSpPr>
              <a:spLocks noChangeArrowheads="1"/>
            </p:cNvSpPr>
            <p:nvPr/>
          </p:nvSpPr>
          <p:spPr bwMode="auto">
            <a:xfrm>
              <a:off x="672" y="816"/>
              <a:ext cx="1440" cy="62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5000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/>
                <a:t>Initialize</a:t>
              </a:r>
            </a:p>
          </p:txBody>
        </p:sp>
        <p:sp>
          <p:nvSpPr>
            <p:cNvPr id="26633" name="Oval 18"/>
            <p:cNvSpPr>
              <a:spLocks noChangeArrowheads="1"/>
            </p:cNvSpPr>
            <p:nvPr/>
          </p:nvSpPr>
          <p:spPr bwMode="auto">
            <a:xfrm>
              <a:off x="192" y="720"/>
              <a:ext cx="192" cy="19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cxnSp>
          <p:nvCxnSpPr>
            <p:cNvPr id="26634" name="AutoShape 19"/>
            <p:cNvCxnSpPr>
              <a:cxnSpLocks noChangeShapeType="1"/>
              <a:stCxn id="24593" idx="4"/>
              <a:endCxn id="24580" idx="1"/>
            </p:cNvCxnSpPr>
            <p:nvPr/>
          </p:nvCxnSpPr>
          <p:spPr bwMode="auto">
            <a:xfrm>
              <a:off x="1392" y="1440"/>
              <a:ext cx="350" cy="24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20"/>
            <p:cNvCxnSpPr>
              <a:cxnSpLocks noChangeShapeType="1"/>
              <a:stCxn id="26633" idx="6"/>
              <a:endCxn id="24593" idx="1"/>
            </p:cNvCxnSpPr>
            <p:nvPr/>
          </p:nvCxnSpPr>
          <p:spPr bwMode="auto">
            <a:xfrm>
              <a:off x="384" y="816"/>
              <a:ext cx="499" cy="9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35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  <a:defRPr/>
            </a:pPr>
            <a:r>
              <a:rPr lang="en-US" sz="2000" dirty="0"/>
              <a:t>Create Conveyor and Robot Active Process</a:t>
            </a:r>
          </a:p>
          <a:p>
            <a:pPr lvl="1">
              <a:lnSpc>
                <a:spcPct val="85000"/>
              </a:lnSpc>
              <a:defRPr/>
            </a:pPr>
            <a:r>
              <a:rPr lang="en-US" sz="1800" dirty="0" smtClean="0"/>
              <a:t>Make class </a:t>
            </a:r>
            <a:r>
              <a:rPr lang="en-US" sz="1800" dirty="0"/>
              <a:t>public</a:t>
            </a:r>
          </a:p>
          <a:p>
            <a:pPr lvl="1">
              <a:lnSpc>
                <a:spcPct val="85000"/>
              </a:lnSpc>
              <a:defRPr/>
            </a:pPr>
            <a:r>
              <a:rPr lang="en-US" sz="1800" dirty="0"/>
              <a:t>Inherit from </a:t>
            </a:r>
            <a:r>
              <a:rPr lang="en-US" sz="1800" dirty="0" err="1"/>
              <a:t>Seagate.AAS.Parsel.Equipment.ActiveProcess</a:t>
            </a:r>
            <a:endParaRPr lang="en-US" sz="1800" dirty="0"/>
          </a:p>
          <a:p>
            <a:pPr lvl="1">
              <a:lnSpc>
                <a:spcPct val="85000"/>
              </a:lnSpc>
              <a:defRPr/>
            </a:pPr>
            <a:r>
              <a:rPr lang="en-US" sz="1800" dirty="0"/>
              <a:t>Implement constructor and store </a:t>
            </a:r>
            <a:r>
              <a:rPr lang="en-US" sz="1800" dirty="0" err="1"/>
              <a:t>workcell</a:t>
            </a:r>
            <a:r>
              <a:rPr lang="en-US" sz="1800" dirty="0"/>
              <a:t> reference (Injection pattern</a:t>
            </a:r>
            <a:r>
              <a:rPr lang="en-US" sz="1800" dirty="0" smtClean="0"/>
              <a:t>)</a:t>
            </a:r>
          </a:p>
          <a:p>
            <a:pPr lvl="1">
              <a:lnSpc>
                <a:spcPct val="85000"/>
              </a:lnSpc>
              <a:defRPr/>
            </a:pPr>
            <a:r>
              <a:rPr lang="en-US" sz="1800" dirty="0" smtClean="0"/>
              <a:t>HINT. Can just copy file and rename.</a:t>
            </a:r>
            <a:endParaRPr lang="en-US" sz="1800" dirty="0"/>
          </a:p>
          <a:p>
            <a:pPr lvl="1">
              <a:lnSpc>
                <a:spcPct val="85000"/>
              </a:lnSpc>
              <a:defRPr/>
            </a:pPr>
            <a:endParaRPr lang="en-US" sz="1800" dirty="0"/>
          </a:p>
          <a:p>
            <a:pPr lvl="1">
              <a:lnSpc>
                <a:spcPct val="85000"/>
              </a:lnSpc>
              <a:defRPr/>
            </a:pPr>
            <a:endParaRPr lang="en-US" sz="1800" dirty="0"/>
          </a:p>
          <a:p>
            <a:pPr lvl="1" indent="0">
              <a:lnSpc>
                <a:spcPct val="85000"/>
              </a:lnSpc>
              <a:buNone/>
              <a:defRPr/>
            </a:pPr>
            <a:endParaRPr lang="en-US" sz="1800" dirty="0"/>
          </a:p>
          <a:p>
            <a:pPr>
              <a:lnSpc>
                <a:spcPct val="85000"/>
              </a:lnSpc>
              <a:defRPr/>
            </a:pPr>
            <a:r>
              <a:rPr lang="en-US" sz="2000" dirty="0"/>
              <a:t>Register Active Processes in </a:t>
            </a:r>
            <a:r>
              <a:rPr lang="en-US" sz="2000" dirty="0" err="1"/>
              <a:t>Workcell.Initialize</a:t>
            </a:r>
            <a:r>
              <a:rPr lang="en-US" sz="2000" dirty="0"/>
              <a:t>()</a:t>
            </a:r>
          </a:p>
          <a:p>
            <a:pPr lvl="1">
              <a:lnSpc>
                <a:spcPct val="85000"/>
              </a:lnSpc>
              <a:defRPr/>
            </a:pPr>
            <a:r>
              <a:rPr lang="en-US" sz="1800" dirty="0"/>
              <a:t>Add the following:</a:t>
            </a:r>
          </a:p>
          <a:p>
            <a:pPr lvl="2">
              <a:lnSpc>
                <a:spcPct val="85000"/>
              </a:lnSpc>
              <a:defRPr/>
            </a:pPr>
            <a:r>
              <a:rPr lang="en-US" sz="1800" dirty="0" err="1"/>
              <a:t>activeProcesses.Add</a:t>
            </a:r>
            <a:r>
              <a:rPr lang="en-US" sz="1800" dirty="0"/>
              <a:t>(“</a:t>
            </a:r>
            <a:r>
              <a:rPr lang="en-US" sz="1800" dirty="0" err="1"/>
              <a:t>Conveyor”,new</a:t>
            </a:r>
            <a:r>
              <a:rPr lang="en-US" sz="1800" dirty="0"/>
              <a:t> Conveyor(this));</a:t>
            </a:r>
          </a:p>
          <a:p>
            <a:pPr lvl="2">
              <a:lnSpc>
                <a:spcPct val="85000"/>
              </a:lnSpc>
              <a:defRPr/>
            </a:pPr>
            <a:r>
              <a:rPr lang="en-US" sz="1800" dirty="0" err="1"/>
              <a:t>activeProcesses.Add</a:t>
            </a:r>
            <a:r>
              <a:rPr lang="en-US" sz="1800" dirty="0"/>
              <a:t>(“</a:t>
            </a:r>
            <a:r>
              <a:rPr lang="en-US" sz="1800" dirty="0" err="1"/>
              <a:t>Robot”,new</a:t>
            </a:r>
            <a:r>
              <a:rPr lang="en-US" sz="1800" dirty="0"/>
              <a:t> Robot(this));</a:t>
            </a:r>
          </a:p>
          <a:p>
            <a:pPr lvl="1">
              <a:lnSpc>
                <a:spcPct val="85000"/>
              </a:lnSpc>
              <a:defRPr/>
            </a:pPr>
            <a:r>
              <a:rPr lang="en-US" sz="1800" dirty="0"/>
              <a:t>Also add property interface (for use later)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basic Active Processes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9208" y="1117536"/>
            <a:ext cx="412844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5554" y="1366644"/>
            <a:ext cx="4128446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69969" y="1656145"/>
            <a:ext cx="4128446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slotName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void Initialize()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activeProcesses.Add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("Conveyor", new Conveyor(this));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activeProcesses.Add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("Robot", new 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Robot(this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022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(F5)…</a:t>
            </a:r>
          </a:p>
          <a:p>
            <a:pPr lvl="1"/>
            <a:r>
              <a:rPr lang="en-US" dirty="0"/>
              <a:t>Notice changes to operational panel</a:t>
            </a:r>
          </a:p>
          <a:p>
            <a:pPr lvl="1"/>
            <a:r>
              <a:rPr lang="en-US" dirty="0"/>
              <a:t>Push the run/stop/pause buttons</a:t>
            </a:r>
          </a:p>
          <a:p>
            <a:pPr lvl="1"/>
            <a:r>
              <a:rPr lang="en-US" dirty="0"/>
              <a:t>Questions:</a:t>
            </a:r>
          </a:p>
          <a:p>
            <a:pPr lvl="2"/>
            <a:r>
              <a:rPr lang="en-US" dirty="0"/>
              <a:t>Why does the state machine work already?</a:t>
            </a:r>
          </a:p>
          <a:p>
            <a:pPr lvl="2"/>
            <a:r>
              <a:rPr lang="en-US" dirty="0"/>
              <a:t>State labels automatic appeared.  How does this work?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50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3 part 1</a:t>
            </a:r>
          </a:p>
        </p:txBody>
      </p:sp>
    </p:spTree>
    <p:extLst>
      <p:ext uri="{BB962C8B-B14F-4D97-AF65-F5344CB8AC3E}">
        <p14:creationId xmlns:p14="http://schemas.microsoft.com/office/powerpoint/2010/main" val="14385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Start with Conveyor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Refer to Conveyor state </a:t>
            </a:r>
            <a:r>
              <a:rPr lang="en-US" sz="2000" dirty="0" smtClean="0"/>
              <a:t>diagram</a:t>
            </a:r>
          </a:p>
          <a:p>
            <a:pPr lvl="1">
              <a:lnSpc>
                <a:spcPct val="85000"/>
              </a:lnSpc>
            </a:pP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2000" dirty="0"/>
              <a:t>Add </a:t>
            </a:r>
            <a:r>
              <a:rPr lang="en-US" sz="2000" dirty="0">
                <a:solidFill>
                  <a:srgbClr val="030003"/>
                </a:solidFill>
              </a:rPr>
              <a:t>namespace to save typing: </a:t>
            </a:r>
            <a:r>
              <a:rPr lang="en-US" sz="2000" dirty="0"/>
              <a:t>“</a:t>
            </a:r>
            <a:r>
              <a:rPr lang="en-US" sz="2000" noProof="1">
                <a:solidFill>
                  <a:srgbClr val="0000FF"/>
                </a:solidFill>
              </a:rPr>
              <a:t>using </a:t>
            </a:r>
            <a:r>
              <a:rPr lang="en-US" sz="2000" noProof="1">
                <a:solidFill>
                  <a:srgbClr val="030003"/>
                </a:solidFill>
              </a:rPr>
              <a:t>qf4net</a:t>
            </a:r>
            <a:r>
              <a:rPr lang="en-US" sz="2000" noProof="1" smtClean="0">
                <a:solidFill>
                  <a:srgbClr val="030003"/>
                </a:solidFill>
              </a:rPr>
              <a:t>;</a:t>
            </a:r>
            <a:r>
              <a:rPr lang="en-US" sz="2000" dirty="0" smtClean="0">
                <a:solidFill>
                  <a:srgbClr val="030003"/>
                </a:solidFill>
              </a:rPr>
              <a:t>”</a:t>
            </a:r>
          </a:p>
          <a:p>
            <a:pPr lvl="1">
              <a:lnSpc>
                <a:spcPct val="85000"/>
              </a:lnSpc>
            </a:pP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2000" dirty="0"/>
              <a:t>Code states:</a:t>
            </a:r>
          </a:p>
          <a:p>
            <a:pPr lvl="2">
              <a:lnSpc>
                <a:spcPct val="85000"/>
              </a:lnSpc>
            </a:pPr>
            <a:r>
              <a:rPr lang="en-US" sz="2000" dirty="0"/>
              <a:t>Override </a:t>
            </a:r>
            <a:r>
              <a:rPr lang="en-US" sz="2000" dirty="0" err="1"/>
              <a:t>RunInit</a:t>
            </a:r>
            <a:r>
              <a:rPr lang="en-US" sz="2000" dirty="0"/>
              <a:t> to define initial state entry</a:t>
            </a:r>
          </a:p>
          <a:p>
            <a:pPr lvl="2">
              <a:lnSpc>
                <a:spcPct val="85000"/>
              </a:lnSpc>
            </a:pPr>
            <a:r>
              <a:rPr lang="en-US" sz="2000" dirty="0"/>
              <a:t>Define Run states</a:t>
            </a:r>
          </a:p>
          <a:p>
            <a:pPr lvl="3">
              <a:lnSpc>
                <a:spcPct val="85000"/>
              </a:lnSpc>
            </a:pPr>
            <a:r>
              <a:rPr lang="en-US" sz="1800" dirty="0" err="1"/>
              <a:t>GetNextDrive</a:t>
            </a:r>
            <a:endParaRPr lang="en-US" sz="1800" dirty="0"/>
          </a:p>
          <a:p>
            <a:pPr lvl="3">
              <a:lnSpc>
                <a:spcPct val="85000"/>
              </a:lnSpc>
            </a:pPr>
            <a:r>
              <a:rPr lang="en-US" sz="1800" dirty="0" err="1"/>
              <a:t>WaitPlaceDone</a:t>
            </a:r>
            <a:endParaRPr lang="en-US" sz="1800" dirty="0"/>
          </a:p>
          <a:p>
            <a:pPr lvl="3">
              <a:lnSpc>
                <a:spcPct val="85000"/>
              </a:lnSpc>
            </a:pPr>
            <a:r>
              <a:rPr lang="en-US" sz="1800" dirty="0" err="1"/>
              <a:t>ReleaseDrive</a:t>
            </a:r>
            <a:endParaRPr lang="en-US" sz="1800" dirty="0"/>
          </a:p>
          <a:p>
            <a:pPr lvl="3">
              <a:lnSpc>
                <a:spcPct val="85000"/>
              </a:lnSpc>
            </a:pPr>
            <a:endParaRPr lang="en-US" sz="1800" dirty="0"/>
          </a:p>
          <a:p>
            <a:pPr lvl="1">
              <a:lnSpc>
                <a:spcPct val="85000"/>
              </a:lnSpc>
            </a:pPr>
            <a:r>
              <a:rPr lang="en-US" sz="2000" dirty="0"/>
              <a:t>Initialize state method references in </a:t>
            </a:r>
            <a:r>
              <a:rPr lang="en-US" sz="2000" dirty="0" smtClean="0"/>
              <a:t>constructor</a:t>
            </a:r>
          </a:p>
          <a:p>
            <a:pPr lvl="1">
              <a:lnSpc>
                <a:spcPct val="85000"/>
              </a:lnSpc>
            </a:pP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2000" dirty="0" smtClean="0"/>
              <a:t>HINT: Recognize pattern. Then copy and paste.</a:t>
            </a:r>
            <a:endParaRPr lang="en-US" sz="2000" dirty="0"/>
          </a:p>
          <a:p>
            <a:pPr lvl="1">
              <a:lnSpc>
                <a:spcPct val="85000"/>
              </a:lnSpc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Conveyor States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868" y="1304055"/>
            <a:ext cx="4128446" cy="907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this.WaitPlaceDone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override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601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New conveyor run states</a:t>
            </a:r>
          </a:p>
          <a:p>
            <a:pPr lvl="1"/>
            <a:r>
              <a:rPr lang="en-US" dirty="0"/>
              <a:t>Behavioral Inheritance</a:t>
            </a:r>
          </a:p>
          <a:p>
            <a:pPr lvl="2"/>
            <a:r>
              <a:rPr lang="en-US" dirty="0"/>
              <a:t>Automatically expands run behavior </a:t>
            </a:r>
          </a:p>
          <a:p>
            <a:pPr lvl="2"/>
            <a:r>
              <a:rPr lang="en-US" dirty="0"/>
              <a:t>Automatically starts and stops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7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2000" dirty="0"/>
              <a:t>Add </a:t>
            </a:r>
            <a:r>
              <a:rPr lang="en-US" sz="2000" dirty="0">
                <a:solidFill>
                  <a:srgbClr val="030003"/>
                </a:solidFill>
              </a:rPr>
              <a:t>namespace to save typing: </a:t>
            </a:r>
            <a:r>
              <a:rPr lang="en-US" sz="2000" dirty="0"/>
              <a:t>“</a:t>
            </a:r>
            <a:r>
              <a:rPr lang="en-US" sz="2000" noProof="1">
                <a:solidFill>
                  <a:srgbClr val="0000FF"/>
                </a:solidFill>
              </a:rPr>
              <a:t>using </a:t>
            </a:r>
            <a:r>
              <a:rPr lang="en-US" sz="2000" noProof="1">
                <a:solidFill>
                  <a:srgbClr val="030003"/>
                </a:solidFill>
              </a:rPr>
              <a:t>qf4net;</a:t>
            </a:r>
            <a:r>
              <a:rPr lang="en-US" sz="2000" dirty="0">
                <a:solidFill>
                  <a:srgbClr val="030003"/>
                </a:solidFill>
              </a:rPr>
              <a:t>”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Code </a:t>
            </a:r>
            <a:r>
              <a:rPr lang="en-US" sz="2000" dirty="0"/>
              <a:t>states:</a:t>
            </a:r>
          </a:p>
          <a:p>
            <a:pPr lvl="2"/>
            <a:r>
              <a:rPr lang="en-US" sz="1800" dirty="0"/>
              <a:t>Override </a:t>
            </a:r>
            <a:r>
              <a:rPr lang="en-US" sz="1800" dirty="0" err="1"/>
              <a:t>RunInit</a:t>
            </a:r>
            <a:r>
              <a:rPr lang="en-US" sz="1800" dirty="0"/>
              <a:t> to define initial state entry</a:t>
            </a:r>
          </a:p>
          <a:p>
            <a:pPr lvl="2"/>
            <a:r>
              <a:rPr lang="en-US" sz="1800" dirty="0"/>
              <a:t>Define Run states</a:t>
            </a:r>
          </a:p>
          <a:p>
            <a:pPr lvl="3"/>
            <a:r>
              <a:rPr lang="en-US" sz="1600" dirty="0" err="1" smtClean="0"/>
              <a:t>PickPart</a:t>
            </a:r>
            <a:endParaRPr lang="en-US" sz="1600" dirty="0"/>
          </a:p>
          <a:p>
            <a:pPr lvl="3"/>
            <a:r>
              <a:rPr lang="en-US" sz="1600" dirty="0" err="1" smtClean="0"/>
              <a:t>WaitDriveReady</a:t>
            </a:r>
            <a:endParaRPr lang="en-US" sz="1600" dirty="0"/>
          </a:p>
          <a:p>
            <a:pPr lvl="3"/>
            <a:r>
              <a:rPr lang="en-US" sz="1600" dirty="0" err="1" smtClean="0"/>
              <a:t>PlacePart</a:t>
            </a:r>
            <a:endParaRPr lang="en-US" sz="1600" dirty="0"/>
          </a:p>
          <a:p>
            <a:pPr lvl="3"/>
            <a:endParaRPr lang="en-US" sz="1800" dirty="0"/>
          </a:p>
          <a:p>
            <a:pPr lvl="1"/>
            <a:r>
              <a:rPr lang="en-US" sz="2000" dirty="0"/>
              <a:t>Initialize state method references in </a:t>
            </a:r>
            <a:r>
              <a:rPr lang="en-US" sz="2000" dirty="0" smtClean="0"/>
              <a:t>constructor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HINT: copy code from Conveyor and use refactor.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Robot States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59868" y="1304055"/>
            <a:ext cx="4055919" cy="907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private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this.WaitDriveReady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this.PlacePart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override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(qf4net.IQEvent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return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2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Notice</a:t>
            </a:r>
          </a:p>
          <a:p>
            <a:pPr lvl="1"/>
            <a:r>
              <a:rPr lang="en-US" dirty="0"/>
              <a:t>New robot run states</a:t>
            </a:r>
          </a:p>
          <a:p>
            <a:pPr lvl="1"/>
            <a:r>
              <a:rPr lang="en-US" dirty="0"/>
              <a:t>Robot and Conveyor are running independent of each other</a:t>
            </a:r>
          </a:p>
          <a:p>
            <a:pPr lvl="1"/>
            <a:endParaRPr lang="en-US" dirty="0"/>
          </a:p>
          <a:p>
            <a:r>
              <a:rPr lang="en-US" dirty="0"/>
              <a:t>Next add synchronization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TortoiseSVN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http://tortoisesvn.net/downloads.html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Directory Structure</a:t>
            </a:r>
          </a:p>
          <a:p>
            <a:pPr lvl="1"/>
            <a:r>
              <a:rPr lang="en-US" dirty="0"/>
              <a:t>C:\AAS_SDK</a:t>
            </a:r>
          </a:p>
          <a:p>
            <a:pPr lvl="1"/>
            <a:r>
              <a:rPr lang="en-US" dirty="0"/>
              <a:t>C:\</a:t>
            </a:r>
            <a:r>
              <a:rPr lang="en-US" dirty="0" smtClean="0"/>
              <a:t>AAS_SDK\Frameworks</a:t>
            </a:r>
          </a:p>
          <a:p>
            <a:pPr lvl="1"/>
            <a:r>
              <a:rPr lang="en-US" dirty="0"/>
              <a:t>C:\</a:t>
            </a:r>
            <a:r>
              <a:rPr lang="en-US" dirty="0" smtClean="0"/>
              <a:t>AAS_SDK\Frameworks\parsel2013</a:t>
            </a:r>
            <a:endParaRPr lang="en-US" dirty="0"/>
          </a:p>
          <a:p>
            <a:pPr lvl="1"/>
            <a:r>
              <a:rPr lang="en-US" dirty="0"/>
              <a:t>C:\AAS_SDK\Projects</a:t>
            </a:r>
          </a:p>
          <a:p>
            <a:r>
              <a:rPr lang="en-US" dirty="0" smtClean="0"/>
              <a:t>Checkout from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seaforge.nrm.minn.seagate.com/svn/framework.parsel2013.core</a:t>
            </a:r>
            <a:endParaRPr lang="en-US" dirty="0" smtClean="0"/>
          </a:p>
          <a:p>
            <a:r>
              <a:rPr lang="en-US" dirty="0" smtClean="0"/>
              <a:t>To</a:t>
            </a:r>
            <a:endParaRPr lang="en-US" dirty="0"/>
          </a:p>
          <a:p>
            <a:pPr lvl="1"/>
            <a:r>
              <a:rPr lang="en-US" dirty="0" smtClean="0"/>
              <a:t>C</a:t>
            </a:r>
            <a:r>
              <a:rPr lang="en-US" dirty="0"/>
              <a:t>:\</a:t>
            </a:r>
            <a:r>
              <a:rPr lang="en-US" dirty="0" smtClean="0"/>
              <a:t>AAS_SDK\Frameworks\parsel2013\core</a:t>
            </a:r>
          </a:p>
          <a:p>
            <a:r>
              <a:rPr lang="en-US" dirty="0" smtClean="0"/>
              <a:t>Repeat for </a:t>
            </a:r>
          </a:p>
          <a:p>
            <a:pPr lvl="1"/>
            <a:r>
              <a:rPr lang="en-US" dirty="0" smtClean="0"/>
              <a:t>.device, .</a:t>
            </a:r>
            <a:r>
              <a:rPr lang="en-US" dirty="0" err="1" smtClean="0"/>
              <a:t>hw</a:t>
            </a:r>
            <a:r>
              <a:rPr lang="en-US" dirty="0" smtClean="0"/>
              <a:t>, and .</a:t>
            </a:r>
            <a:r>
              <a:rPr lang="en-US" dirty="0" err="1" smtClean="0"/>
              <a:t>skynet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Install Tools and </a:t>
            </a:r>
            <a:r>
              <a:rPr lang="en-US" smtClean="0"/>
              <a:t>Setup Directory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24" y="1385778"/>
            <a:ext cx="2201885" cy="182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82" y="3526607"/>
            <a:ext cx="2468018" cy="81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2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3 part 2</a:t>
            </a:r>
          </a:p>
        </p:txBody>
      </p:sp>
    </p:spTree>
    <p:extLst>
      <p:ext uri="{BB962C8B-B14F-4D97-AF65-F5344CB8AC3E}">
        <p14:creationId xmlns:p14="http://schemas.microsoft.com/office/powerpoint/2010/main" val="383567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We’ve coded states and state transitions so far</a:t>
            </a:r>
          </a:p>
          <a:p>
            <a:r>
              <a:rPr lang="en-US" dirty="0"/>
              <a:t>State machines communicate with signals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Signals and Synchronization</a:t>
            </a:r>
          </a:p>
        </p:txBody>
      </p:sp>
      <p:grpSp>
        <p:nvGrpSpPr>
          <p:cNvPr id="35846" name="Group 51"/>
          <p:cNvGrpSpPr>
            <a:grpSpLocks/>
          </p:cNvGrpSpPr>
          <p:nvPr/>
        </p:nvGrpSpPr>
        <p:grpSpPr bwMode="auto">
          <a:xfrm>
            <a:off x="228601" y="2173711"/>
            <a:ext cx="4079875" cy="2184437"/>
            <a:chOff x="144" y="1296"/>
            <a:chExt cx="2570" cy="1833"/>
          </a:xfrm>
        </p:grpSpPr>
        <p:grpSp>
          <p:nvGrpSpPr>
            <p:cNvPr id="35864" name="Group 32"/>
            <p:cNvGrpSpPr>
              <a:grpSpLocks/>
            </p:cNvGrpSpPr>
            <p:nvPr/>
          </p:nvGrpSpPr>
          <p:grpSpPr bwMode="auto">
            <a:xfrm>
              <a:off x="144" y="1296"/>
              <a:ext cx="2570" cy="1833"/>
              <a:chOff x="480" y="816"/>
              <a:chExt cx="4634" cy="3033"/>
            </a:xfrm>
          </p:grpSpPr>
          <p:sp>
            <p:nvSpPr>
              <p:cNvPr id="38945" name="Oval 33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1421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Get next drive</a:t>
                </a:r>
              </a:p>
            </p:txBody>
          </p:sp>
          <p:sp>
            <p:nvSpPr>
              <p:cNvPr id="38946" name="Oval 34"/>
              <p:cNvSpPr>
                <a:spLocks noChangeArrowheads="1"/>
              </p:cNvSpPr>
              <p:nvPr/>
            </p:nvSpPr>
            <p:spPr bwMode="auto">
              <a:xfrm>
                <a:off x="3691" y="1872"/>
                <a:ext cx="1423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Wait place done</a:t>
                </a:r>
              </a:p>
            </p:txBody>
          </p:sp>
          <p:sp>
            <p:nvSpPr>
              <p:cNvPr id="38947" name="Oval 35"/>
              <p:cNvSpPr>
                <a:spLocks noChangeArrowheads="1"/>
              </p:cNvSpPr>
              <p:nvPr/>
            </p:nvSpPr>
            <p:spPr bwMode="auto">
              <a:xfrm>
                <a:off x="2332" y="2845"/>
                <a:ext cx="1421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Release drive</a:t>
                </a:r>
              </a:p>
            </p:txBody>
          </p:sp>
          <p:cxnSp>
            <p:nvCxnSpPr>
              <p:cNvPr id="35870" name="AutoShape 36"/>
              <p:cNvCxnSpPr>
                <a:cxnSpLocks noChangeShapeType="1"/>
                <a:stCxn id="38945" idx="6"/>
                <a:endCxn id="38946" idx="2"/>
              </p:cNvCxnSpPr>
              <p:nvPr/>
            </p:nvCxnSpPr>
            <p:spPr bwMode="auto">
              <a:xfrm>
                <a:off x="2430" y="2375"/>
                <a:ext cx="126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1" name="AutoShape 37"/>
              <p:cNvCxnSpPr>
                <a:cxnSpLocks noChangeShapeType="1"/>
                <a:stCxn id="38946" idx="4"/>
                <a:endCxn id="38947" idx="6"/>
              </p:cNvCxnSpPr>
              <p:nvPr/>
            </p:nvCxnSpPr>
            <p:spPr bwMode="auto">
              <a:xfrm flipH="1">
                <a:off x="3752" y="2876"/>
                <a:ext cx="651" cy="47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2" name="AutoShape 38"/>
              <p:cNvCxnSpPr>
                <a:cxnSpLocks noChangeShapeType="1"/>
                <a:stCxn id="38947" idx="2"/>
                <a:endCxn id="38945" idx="4"/>
              </p:cNvCxnSpPr>
              <p:nvPr/>
            </p:nvCxnSpPr>
            <p:spPr bwMode="auto">
              <a:xfrm flipH="1" flipV="1">
                <a:off x="1719" y="2876"/>
                <a:ext cx="612" cy="47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873" name="Text Box 39"/>
              <p:cNvSpPr txBox="1">
                <a:spLocks noChangeArrowheads="1"/>
              </p:cNvSpPr>
              <p:nvPr/>
            </p:nvSpPr>
            <p:spPr bwMode="auto">
              <a:xfrm>
                <a:off x="2471" y="1982"/>
                <a:ext cx="1055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/>
                  <a:t>Drive Ready</a:t>
                </a:r>
              </a:p>
            </p:txBody>
          </p:sp>
          <p:sp>
            <p:nvSpPr>
              <p:cNvPr id="35874" name="Text Box 40"/>
              <p:cNvSpPr txBox="1">
                <a:spLocks noChangeArrowheads="1"/>
              </p:cNvSpPr>
              <p:nvPr/>
            </p:nvSpPr>
            <p:spPr bwMode="auto">
              <a:xfrm>
                <a:off x="3992" y="3220"/>
                <a:ext cx="985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/>
                  <a:t>Part placed</a:t>
                </a:r>
              </a:p>
            </p:txBody>
          </p:sp>
          <p:sp>
            <p:nvSpPr>
              <p:cNvPr id="38953" name="Oval 41"/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1439" cy="62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Initialize</a:t>
                </a:r>
              </a:p>
            </p:txBody>
          </p:sp>
          <p:sp>
            <p:nvSpPr>
              <p:cNvPr id="35876" name="Oval 42"/>
              <p:cNvSpPr>
                <a:spLocks noChangeArrowheads="1"/>
              </p:cNvSpPr>
              <p:nvPr/>
            </p:nvSpPr>
            <p:spPr bwMode="auto">
              <a:xfrm>
                <a:off x="480" y="8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35877" name="AutoShape 43"/>
              <p:cNvCxnSpPr>
                <a:cxnSpLocks noChangeShapeType="1"/>
                <a:stCxn id="38953" idx="4"/>
                <a:endCxn id="38945" idx="0"/>
              </p:cNvCxnSpPr>
              <p:nvPr/>
            </p:nvCxnSpPr>
            <p:spPr bwMode="auto">
              <a:xfrm>
                <a:off x="1488" y="1632"/>
                <a:ext cx="231" cy="24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8" name="AutoShape 44"/>
              <p:cNvCxnSpPr>
                <a:cxnSpLocks noChangeShapeType="1"/>
                <a:stCxn id="35876" idx="6"/>
                <a:endCxn id="38953" idx="1"/>
              </p:cNvCxnSpPr>
              <p:nvPr/>
            </p:nvCxnSpPr>
            <p:spPr bwMode="auto">
              <a:xfrm>
                <a:off x="672" y="912"/>
                <a:ext cx="307" cy="187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865" name="Rectangle 46"/>
            <p:cNvSpPr>
              <a:spLocks noChangeArrowheads="1"/>
            </p:cNvSpPr>
            <p:nvPr/>
          </p:nvSpPr>
          <p:spPr bwMode="auto">
            <a:xfrm>
              <a:off x="2112" y="2784"/>
              <a:ext cx="576" cy="144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866" name="Rectangle 49"/>
            <p:cNvSpPr>
              <a:spLocks noChangeArrowheads="1"/>
            </p:cNvSpPr>
            <p:nvPr/>
          </p:nvSpPr>
          <p:spPr bwMode="auto">
            <a:xfrm>
              <a:off x="1248" y="2011"/>
              <a:ext cx="624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5847" name="Group 52"/>
          <p:cNvGrpSpPr>
            <a:grpSpLocks/>
          </p:cNvGrpSpPr>
          <p:nvPr/>
        </p:nvGrpSpPr>
        <p:grpSpPr bwMode="auto">
          <a:xfrm>
            <a:off x="4267200" y="2402523"/>
            <a:ext cx="4645557" cy="2059305"/>
            <a:chOff x="2832" y="1440"/>
            <a:chExt cx="2784" cy="1728"/>
          </a:xfrm>
        </p:grpSpPr>
        <p:grpSp>
          <p:nvGrpSpPr>
            <p:cNvPr id="35848" name="Group 4"/>
            <p:cNvGrpSpPr>
              <a:grpSpLocks/>
            </p:cNvGrpSpPr>
            <p:nvPr/>
          </p:nvGrpSpPr>
          <p:grpSpPr bwMode="auto">
            <a:xfrm>
              <a:off x="2832" y="1440"/>
              <a:ext cx="2763" cy="1728"/>
              <a:chOff x="192" y="720"/>
              <a:chExt cx="5489" cy="2775"/>
            </a:xfrm>
          </p:grpSpPr>
          <p:grpSp>
            <p:nvGrpSpPr>
              <p:cNvPr id="35851" name="Group 5"/>
              <p:cNvGrpSpPr>
                <a:grpSpLocks/>
              </p:cNvGrpSpPr>
              <p:nvPr/>
            </p:nvGrpSpPr>
            <p:grpSpPr bwMode="auto">
              <a:xfrm>
                <a:off x="1536" y="1536"/>
                <a:ext cx="4145" cy="1959"/>
                <a:chOff x="384" y="912"/>
                <a:chExt cx="5181" cy="2439"/>
              </a:xfrm>
            </p:grpSpPr>
            <p:sp>
              <p:nvSpPr>
                <p:cNvPr id="38918" name="Oval 6"/>
                <p:cNvSpPr>
                  <a:spLocks noChangeArrowheads="1"/>
                </p:cNvSpPr>
                <p:nvPr/>
              </p:nvSpPr>
              <p:spPr bwMode="auto">
                <a:xfrm>
                  <a:off x="384" y="912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Pick part from feeder</a:t>
                  </a:r>
                </a:p>
              </p:txBody>
            </p:sp>
            <p:sp>
              <p:nvSpPr>
                <p:cNvPr id="38919" name="Oval 7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Wait drive ready</a:t>
                  </a:r>
                </a:p>
              </p:txBody>
            </p:sp>
            <p:sp>
              <p:nvSpPr>
                <p:cNvPr id="38920" name="Oval 8"/>
                <p:cNvSpPr>
                  <a:spLocks noChangeArrowheads="1"/>
                </p:cNvSpPr>
                <p:nvPr/>
              </p:nvSpPr>
              <p:spPr bwMode="auto">
                <a:xfrm>
                  <a:off x="2016" y="2111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Place part</a:t>
                  </a:r>
                </a:p>
              </p:txBody>
            </p:sp>
            <p:cxnSp>
              <p:nvCxnSpPr>
                <p:cNvPr id="35859" name="AutoShape 9"/>
                <p:cNvCxnSpPr>
                  <a:cxnSpLocks noChangeShapeType="1"/>
                  <a:stCxn id="38918" idx="6"/>
                  <a:endCxn id="38919" idx="2"/>
                </p:cNvCxnSpPr>
                <p:nvPr/>
              </p:nvCxnSpPr>
              <p:spPr bwMode="auto">
                <a:xfrm>
                  <a:off x="2138" y="1532"/>
                  <a:ext cx="155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60" name="AutoShape 10"/>
                <p:cNvCxnSpPr>
                  <a:cxnSpLocks noChangeShapeType="1"/>
                  <a:stCxn id="38919" idx="4"/>
                  <a:endCxn id="38920" idx="6"/>
                </p:cNvCxnSpPr>
                <p:nvPr/>
              </p:nvCxnSpPr>
              <p:spPr bwMode="auto">
                <a:xfrm flipH="1">
                  <a:off x="3770" y="2151"/>
                  <a:ext cx="803" cy="58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61" name="AutoShape 11"/>
                <p:cNvCxnSpPr>
                  <a:cxnSpLocks noChangeShapeType="1"/>
                  <a:stCxn id="38920" idx="2"/>
                  <a:endCxn id="38918" idx="4"/>
                </p:cNvCxnSpPr>
                <p:nvPr/>
              </p:nvCxnSpPr>
              <p:spPr bwMode="auto">
                <a:xfrm flipH="1" flipV="1">
                  <a:off x="1261" y="2151"/>
                  <a:ext cx="755" cy="58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8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33" y="2545"/>
                  <a:ext cx="1432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50"/>
                    <a:t>Drive Ready</a:t>
                  </a:r>
                </a:p>
              </p:txBody>
            </p:sp>
            <p:sp>
              <p:nvSpPr>
                <p:cNvPr id="358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0" y="2644"/>
                  <a:ext cx="1336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50"/>
                    <a:t>Part placed</a:t>
                  </a:r>
                </a:p>
              </p:txBody>
            </p:sp>
          </p:grpSp>
          <p:sp>
            <p:nvSpPr>
              <p:cNvPr id="38926" name="Oval 14"/>
              <p:cNvSpPr>
                <a:spLocks noChangeArrowheads="1"/>
              </p:cNvSpPr>
              <p:nvPr/>
            </p:nvSpPr>
            <p:spPr bwMode="auto">
              <a:xfrm>
                <a:off x="672" y="816"/>
                <a:ext cx="1440" cy="62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Initialize</a:t>
                </a:r>
              </a:p>
            </p:txBody>
          </p:sp>
          <p:sp>
            <p:nvSpPr>
              <p:cNvPr id="35853" name="Oval 15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35854" name="AutoShape 16"/>
              <p:cNvCxnSpPr>
                <a:cxnSpLocks noChangeShapeType="1"/>
                <a:stCxn id="38926" idx="4"/>
                <a:endCxn id="38918" idx="1"/>
              </p:cNvCxnSpPr>
              <p:nvPr/>
            </p:nvCxnSpPr>
            <p:spPr bwMode="auto">
              <a:xfrm>
                <a:off x="1392" y="1440"/>
                <a:ext cx="350" cy="24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55" name="AutoShape 17"/>
              <p:cNvCxnSpPr>
                <a:cxnSpLocks noChangeShapeType="1"/>
                <a:stCxn id="35853" idx="6"/>
                <a:endCxn id="38926" idx="1"/>
              </p:cNvCxnSpPr>
              <p:nvPr/>
            </p:nvCxnSpPr>
            <p:spPr bwMode="auto">
              <a:xfrm>
                <a:off x="384" y="816"/>
                <a:ext cx="499" cy="91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849" name="Rectangle 47"/>
            <p:cNvSpPr>
              <a:spLocks noChangeArrowheads="1"/>
            </p:cNvSpPr>
            <p:nvPr/>
          </p:nvSpPr>
          <p:spPr bwMode="auto">
            <a:xfrm>
              <a:off x="3504" y="2832"/>
              <a:ext cx="576" cy="144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850" name="Rectangle 50"/>
            <p:cNvSpPr>
              <a:spLocks noChangeArrowheads="1"/>
            </p:cNvSpPr>
            <p:nvPr/>
          </p:nvSpPr>
          <p:spPr bwMode="auto">
            <a:xfrm>
              <a:off x="4992" y="2736"/>
              <a:ext cx="624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Our simple state machines uses two signals</a:t>
            </a:r>
          </a:p>
          <a:p>
            <a:pPr lvl="1"/>
            <a:r>
              <a:rPr lang="en-US" dirty="0" err="1"/>
              <a:t>DriveReady</a:t>
            </a:r>
            <a:endParaRPr lang="en-US" dirty="0"/>
          </a:p>
          <a:p>
            <a:pPr lvl="1"/>
            <a:r>
              <a:rPr lang="en-US" dirty="0" err="1"/>
              <a:t>PartPlaced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Signals and Synchronization</a:t>
            </a:r>
          </a:p>
        </p:txBody>
      </p:sp>
      <p:grpSp>
        <p:nvGrpSpPr>
          <p:cNvPr id="35846" name="Group 51"/>
          <p:cNvGrpSpPr>
            <a:grpSpLocks/>
          </p:cNvGrpSpPr>
          <p:nvPr/>
        </p:nvGrpSpPr>
        <p:grpSpPr bwMode="auto">
          <a:xfrm>
            <a:off x="228601" y="2173711"/>
            <a:ext cx="4079875" cy="2184437"/>
            <a:chOff x="144" y="1296"/>
            <a:chExt cx="2570" cy="1833"/>
          </a:xfrm>
        </p:grpSpPr>
        <p:grpSp>
          <p:nvGrpSpPr>
            <p:cNvPr id="35864" name="Group 32"/>
            <p:cNvGrpSpPr>
              <a:grpSpLocks/>
            </p:cNvGrpSpPr>
            <p:nvPr/>
          </p:nvGrpSpPr>
          <p:grpSpPr bwMode="auto">
            <a:xfrm>
              <a:off x="144" y="1296"/>
              <a:ext cx="2570" cy="1833"/>
              <a:chOff x="480" y="816"/>
              <a:chExt cx="4634" cy="3033"/>
            </a:xfrm>
          </p:grpSpPr>
          <p:sp>
            <p:nvSpPr>
              <p:cNvPr id="38945" name="Oval 33"/>
              <p:cNvSpPr>
                <a:spLocks noChangeArrowheads="1"/>
              </p:cNvSpPr>
              <p:nvPr/>
            </p:nvSpPr>
            <p:spPr bwMode="auto">
              <a:xfrm>
                <a:off x="1008" y="1872"/>
                <a:ext cx="1421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Get next drive</a:t>
                </a:r>
              </a:p>
            </p:txBody>
          </p:sp>
          <p:sp>
            <p:nvSpPr>
              <p:cNvPr id="38946" name="Oval 34"/>
              <p:cNvSpPr>
                <a:spLocks noChangeArrowheads="1"/>
              </p:cNvSpPr>
              <p:nvPr/>
            </p:nvSpPr>
            <p:spPr bwMode="auto">
              <a:xfrm>
                <a:off x="3691" y="1872"/>
                <a:ext cx="1423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Wait place done</a:t>
                </a:r>
              </a:p>
            </p:txBody>
          </p:sp>
          <p:sp>
            <p:nvSpPr>
              <p:cNvPr id="38947" name="Oval 35"/>
              <p:cNvSpPr>
                <a:spLocks noChangeArrowheads="1"/>
              </p:cNvSpPr>
              <p:nvPr/>
            </p:nvSpPr>
            <p:spPr bwMode="auto">
              <a:xfrm>
                <a:off x="2332" y="2845"/>
                <a:ext cx="1421" cy="100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Release drive</a:t>
                </a:r>
              </a:p>
            </p:txBody>
          </p:sp>
          <p:cxnSp>
            <p:nvCxnSpPr>
              <p:cNvPr id="35870" name="AutoShape 36"/>
              <p:cNvCxnSpPr>
                <a:cxnSpLocks noChangeShapeType="1"/>
                <a:stCxn id="38945" idx="6"/>
                <a:endCxn id="38946" idx="2"/>
              </p:cNvCxnSpPr>
              <p:nvPr/>
            </p:nvCxnSpPr>
            <p:spPr bwMode="auto">
              <a:xfrm>
                <a:off x="2430" y="2375"/>
                <a:ext cx="1262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1" name="AutoShape 37"/>
              <p:cNvCxnSpPr>
                <a:cxnSpLocks noChangeShapeType="1"/>
                <a:stCxn id="38946" idx="4"/>
                <a:endCxn id="38947" idx="6"/>
              </p:cNvCxnSpPr>
              <p:nvPr/>
            </p:nvCxnSpPr>
            <p:spPr bwMode="auto">
              <a:xfrm flipH="1">
                <a:off x="3752" y="2876"/>
                <a:ext cx="651" cy="47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2" name="AutoShape 38"/>
              <p:cNvCxnSpPr>
                <a:cxnSpLocks noChangeShapeType="1"/>
                <a:stCxn id="38947" idx="2"/>
                <a:endCxn id="38945" idx="4"/>
              </p:cNvCxnSpPr>
              <p:nvPr/>
            </p:nvCxnSpPr>
            <p:spPr bwMode="auto">
              <a:xfrm flipH="1" flipV="1">
                <a:off x="1719" y="2876"/>
                <a:ext cx="612" cy="471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873" name="Text Box 39"/>
              <p:cNvSpPr txBox="1">
                <a:spLocks noChangeArrowheads="1"/>
              </p:cNvSpPr>
              <p:nvPr/>
            </p:nvSpPr>
            <p:spPr bwMode="auto">
              <a:xfrm>
                <a:off x="2471" y="1982"/>
                <a:ext cx="1055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/>
                  <a:t>Drive Ready</a:t>
                </a:r>
              </a:p>
            </p:txBody>
          </p:sp>
          <p:sp>
            <p:nvSpPr>
              <p:cNvPr id="35874" name="Text Box 40"/>
              <p:cNvSpPr txBox="1">
                <a:spLocks noChangeArrowheads="1"/>
              </p:cNvSpPr>
              <p:nvPr/>
            </p:nvSpPr>
            <p:spPr bwMode="auto">
              <a:xfrm>
                <a:off x="3992" y="3220"/>
                <a:ext cx="985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050"/>
                  <a:t>Part placed</a:t>
                </a:r>
              </a:p>
            </p:txBody>
          </p:sp>
          <p:sp>
            <p:nvSpPr>
              <p:cNvPr id="38953" name="Oval 41"/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1439" cy="62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Initialize</a:t>
                </a:r>
              </a:p>
            </p:txBody>
          </p:sp>
          <p:sp>
            <p:nvSpPr>
              <p:cNvPr id="35876" name="Oval 42"/>
              <p:cNvSpPr>
                <a:spLocks noChangeArrowheads="1"/>
              </p:cNvSpPr>
              <p:nvPr/>
            </p:nvSpPr>
            <p:spPr bwMode="auto">
              <a:xfrm>
                <a:off x="480" y="8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35877" name="AutoShape 43"/>
              <p:cNvCxnSpPr>
                <a:cxnSpLocks noChangeShapeType="1"/>
                <a:stCxn id="38953" idx="4"/>
                <a:endCxn id="38945" idx="0"/>
              </p:cNvCxnSpPr>
              <p:nvPr/>
            </p:nvCxnSpPr>
            <p:spPr bwMode="auto">
              <a:xfrm>
                <a:off x="1488" y="1632"/>
                <a:ext cx="231" cy="24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78" name="AutoShape 44"/>
              <p:cNvCxnSpPr>
                <a:cxnSpLocks noChangeShapeType="1"/>
                <a:stCxn id="35876" idx="6"/>
                <a:endCxn id="38953" idx="1"/>
              </p:cNvCxnSpPr>
              <p:nvPr/>
            </p:nvCxnSpPr>
            <p:spPr bwMode="auto">
              <a:xfrm>
                <a:off x="672" y="912"/>
                <a:ext cx="307" cy="187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865" name="Rectangle 46"/>
            <p:cNvSpPr>
              <a:spLocks noChangeArrowheads="1"/>
            </p:cNvSpPr>
            <p:nvPr/>
          </p:nvSpPr>
          <p:spPr bwMode="auto">
            <a:xfrm>
              <a:off x="2112" y="2784"/>
              <a:ext cx="576" cy="144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866" name="Rectangle 49"/>
            <p:cNvSpPr>
              <a:spLocks noChangeArrowheads="1"/>
            </p:cNvSpPr>
            <p:nvPr/>
          </p:nvSpPr>
          <p:spPr bwMode="auto">
            <a:xfrm>
              <a:off x="1248" y="2011"/>
              <a:ext cx="624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grpSp>
        <p:nvGrpSpPr>
          <p:cNvPr id="35847" name="Group 52"/>
          <p:cNvGrpSpPr>
            <a:grpSpLocks/>
          </p:cNvGrpSpPr>
          <p:nvPr/>
        </p:nvGrpSpPr>
        <p:grpSpPr bwMode="auto">
          <a:xfrm>
            <a:off x="4267200" y="2402523"/>
            <a:ext cx="4645557" cy="2059305"/>
            <a:chOff x="2832" y="1440"/>
            <a:chExt cx="2784" cy="1728"/>
          </a:xfrm>
        </p:grpSpPr>
        <p:grpSp>
          <p:nvGrpSpPr>
            <p:cNvPr id="35848" name="Group 4"/>
            <p:cNvGrpSpPr>
              <a:grpSpLocks/>
            </p:cNvGrpSpPr>
            <p:nvPr/>
          </p:nvGrpSpPr>
          <p:grpSpPr bwMode="auto">
            <a:xfrm>
              <a:off x="2832" y="1440"/>
              <a:ext cx="2763" cy="1728"/>
              <a:chOff x="192" y="720"/>
              <a:chExt cx="5489" cy="2775"/>
            </a:xfrm>
          </p:grpSpPr>
          <p:grpSp>
            <p:nvGrpSpPr>
              <p:cNvPr id="35851" name="Group 5"/>
              <p:cNvGrpSpPr>
                <a:grpSpLocks/>
              </p:cNvGrpSpPr>
              <p:nvPr/>
            </p:nvGrpSpPr>
            <p:grpSpPr bwMode="auto">
              <a:xfrm>
                <a:off x="1536" y="1536"/>
                <a:ext cx="4145" cy="1959"/>
                <a:chOff x="384" y="912"/>
                <a:chExt cx="5181" cy="2439"/>
              </a:xfrm>
            </p:grpSpPr>
            <p:sp>
              <p:nvSpPr>
                <p:cNvPr id="38918" name="Oval 6"/>
                <p:cNvSpPr>
                  <a:spLocks noChangeArrowheads="1"/>
                </p:cNvSpPr>
                <p:nvPr/>
              </p:nvSpPr>
              <p:spPr bwMode="auto">
                <a:xfrm>
                  <a:off x="384" y="912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Pick part from feeder</a:t>
                  </a:r>
                </a:p>
              </p:txBody>
            </p:sp>
            <p:sp>
              <p:nvSpPr>
                <p:cNvPr id="38919" name="Oval 7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Wait drive ready</a:t>
                  </a:r>
                </a:p>
              </p:txBody>
            </p:sp>
            <p:sp>
              <p:nvSpPr>
                <p:cNvPr id="38920" name="Oval 8"/>
                <p:cNvSpPr>
                  <a:spLocks noChangeArrowheads="1"/>
                </p:cNvSpPr>
                <p:nvPr/>
              </p:nvSpPr>
              <p:spPr bwMode="auto">
                <a:xfrm>
                  <a:off x="2016" y="2111"/>
                  <a:ext cx="1753" cy="1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5000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050"/>
                    <a:t>Place part</a:t>
                  </a:r>
                </a:p>
              </p:txBody>
            </p:sp>
            <p:cxnSp>
              <p:nvCxnSpPr>
                <p:cNvPr id="35859" name="AutoShape 9"/>
                <p:cNvCxnSpPr>
                  <a:cxnSpLocks noChangeShapeType="1"/>
                  <a:stCxn id="38918" idx="6"/>
                  <a:endCxn id="38919" idx="2"/>
                </p:cNvCxnSpPr>
                <p:nvPr/>
              </p:nvCxnSpPr>
              <p:spPr bwMode="auto">
                <a:xfrm>
                  <a:off x="2138" y="1532"/>
                  <a:ext cx="1558" cy="0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60" name="AutoShape 10"/>
                <p:cNvCxnSpPr>
                  <a:cxnSpLocks noChangeShapeType="1"/>
                  <a:stCxn id="38919" idx="4"/>
                  <a:endCxn id="38920" idx="6"/>
                </p:cNvCxnSpPr>
                <p:nvPr/>
              </p:nvCxnSpPr>
              <p:spPr bwMode="auto">
                <a:xfrm flipH="1">
                  <a:off x="3770" y="2151"/>
                  <a:ext cx="803" cy="58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861" name="AutoShape 11"/>
                <p:cNvCxnSpPr>
                  <a:cxnSpLocks noChangeShapeType="1"/>
                  <a:stCxn id="38920" idx="2"/>
                  <a:endCxn id="38918" idx="4"/>
                </p:cNvCxnSpPr>
                <p:nvPr/>
              </p:nvCxnSpPr>
              <p:spPr bwMode="auto">
                <a:xfrm flipH="1" flipV="1">
                  <a:off x="1261" y="2151"/>
                  <a:ext cx="755" cy="581"/>
                </a:xfrm>
                <a:prstGeom prst="straightConnector1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86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133" y="2545"/>
                  <a:ext cx="1432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50"/>
                    <a:t>Drive Ready</a:t>
                  </a:r>
                </a:p>
              </p:txBody>
            </p:sp>
            <p:sp>
              <p:nvSpPr>
                <p:cNvPr id="358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90" y="2644"/>
                  <a:ext cx="1336" cy="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Times New Roman" pitchFamily="18" charset="0"/>
                    </a:defRPr>
                  </a:lvl9pPr>
                </a:lstStyle>
                <a:p>
                  <a:pPr eaLnBrk="1" hangingPunct="1"/>
                  <a:r>
                    <a:rPr lang="en-US" sz="1050"/>
                    <a:t>Part placed</a:t>
                  </a:r>
                </a:p>
              </p:txBody>
            </p:sp>
          </p:grpSp>
          <p:sp>
            <p:nvSpPr>
              <p:cNvPr id="38926" name="Oval 14"/>
              <p:cNvSpPr>
                <a:spLocks noChangeArrowheads="1"/>
              </p:cNvSpPr>
              <p:nvPr/>
            </p:nvSpPr>
            <p:spPr bwMode="auto">
              <a:xfrm>
                <a:off x="672" y="816"/>
                <a:ext cx="1440" cy="62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FF"/>
                  </a:gs>
                  <a:gs pos="100000">
                    <a:schemeClr val="accent2"/>
                  </a:gs>
                </a:gsLst>
                <a:lin ang="5400000" scaled="1"/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050"/>
                  <a:t>Initialize</a:t>
                </a:r>
              </a:p>
            </p:txBody>
          </p:sp>
          <p:sp>
            <p:nvSpPr>
              <p:cNvPr id="35853" name="Oval 15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35854" name="AutoShape 16"/>
              <p:cNvCxnSpPr>
                <a:cxnSpLocks noChangeShapeType="1"/>
                <a:stCxn id="38926" idx="4"/>
                <a:endCxn id="38918" idx="1"/>
              </p:cNvCxnSpPr>
              <p:nvPr/>
            </p:nvCxnSpPr>
            <p:spPr bwMode="auto">
              <a:xfrm>
                <a:off x="1392" y="1440"/>
                <a:ext cx="350" cy="24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855" name="AutoShape 17"/>
              <p:cNvCxnSpPr>
                <a:cxnSpLocks noChangeShapeType="1"/>
                <a:stCxn id="35853" idx="6"/>
                <a:endCxn id="38926" idx="1"/>
              </p:cNvCxnSpPr>
              <p:nvPr/>
            </p:nvCxnSpPr>
            <p:spPr bwMode="auto">
              <a:xfrm>
                <a:off x="384" y="816"/>
                <a:ext cx="499" cy="91"/>
              </a:xfrm>
              <a:prstGeom prst="curvedConnector2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849" name="Rectangle 47"/>
            <p:cNvSpPr>
              <a:spLocks noChangeArrowheads="1"/>
            </p:cNvSpPr>
            <p:nvPr/>
          </p:nvSpPr>
          <p:spPr bwMode="auto">
            <a:xfrm>
              <a:off x="3504" y="2832"/>
              <a:ext cx="576" cy="144"/>
            </a:xfrm>
            <a:prstGeom prst="rect">
              <a:avLst/>
            </a:prstGeom>
            <a:noFill/>
            <a:ln w="127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850" name="Rectangle 50"/>
            <p:cNvSpPr>
              <a:spLocks noChangeArrowheads="1"/>
            </p:cNvSpPr>
            <p:nvPr/>
          </p:nvSpPr>
          <p:spPr bwMode="auto">
            <a:xfrm>
              <a:off x="4992" y="2736"/>
              <a:ext cx="624" cy="19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TrainingSignals.cs</a:t>
            </a:r>
            <a:r>
              <a:rPr lang="en-US" dirty="0" smtClean="0"/>
              <a:t> class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folHlink"/>
                </a:solidFill>
              </a:rPr>
              <a:t>using qf4net;</a:t>
            </a:r>
          </a:p>
          <a:p>
            <a:pPr lvl="1"/>
            <a:r>
              <a:rPr lang="en-US" dirty="0"/>
              <a:t>Make class public</a:t>
            </a:r>
          </a:p>
          <a:p>
            <a:pPr lvl="1"/>
            <a:r>
              <a:rPr lang="en-US" dirty="0"/>
              <a:t>Add </a:t>
            </a:r>
            <a:r>
              <a:rPr lang="en-US" dirty="0">
                <a:solidFill>
                  <a:schemeClr val="folHlink"/>
                </a:solidFill>
              </a:rPr>
              <a:t>public static </a:t>
            </a:r>
            <a:r>
              <a:rPr lang="en-US" dirty="0" err="1">
                <a:solidFill>
                  <a:schemeClr val="folHlink"/>
                </a:solidFill>
              </a:rPr>
              <a:t>readonly</a:t>
            </a:r>
            <a:r>
              <a:rPr lang="en-US" dirty="0">
                <a:solidFill>
                  <a:schemeClr val="folHlink"/>
                </a:solidFill>
              </a:rPr>
              <a:t> Signal xxx = new Signal(“xxx</a:t>
            </a:r>
            <a:r>
              <a:rPr lang="en-US" dirty="0" smtClean="0">
                <a:solidFill>
                  <a:schemeClr val="folHlink"/>
                </a:solidFill>
              </a:rPr>
              <a:t>”)</a:t>
            </a:r>
          </a:p>
          <a:p>
            <a:pPr lvl="1"/>
            <a:endParaRPr lang="en-US" dirty="0" smtClean="0">
              <a:solidFill>
                <a:schemeClr val="folHlink"/>
              </a:solidFill>
            </a:endParaRPr>
          </a:p>
          <a:p>
            <a:pPr marL="0" lvl="1" indent="0">
              <a:buNone/>
            </a:pPr>
            <a:r>
              <a:rPr lang="en-US" b="1" kern="1000" spc="10" dirty="0">
                <a:solidFill>
                  <a:schemeClr val="accent1"/>
                </a:solidFill>
                <a:latin typeface="Arial"/>
                <a:cs typeface="Arial"/>
              </a:rPr>
              <a:t>In </a:t>
            </a:r>
            <a:r>
              <a:rPr lang="en-US" b="1" kern="1000" spc="10" dirty="0" err="1">
                <a:solidFill>
                  <a:schemeClr val="accent1"/>
                </a:solidFill>
                <a:latin typeface="Arial"/>
                <a:cs typeface="Arial"/>
              </a:rPr>
              <a:t>TrainingWorkcell.cs</a:t>
            </a:r>
            <a:endParaRPr lang="en-US" b="1" kern="1000" spc="10" dirty="0">
              <a:solidFill>
                <a:schemeClr val="accent1"/>
              </a:solidFill>
              <a:latin typeface="Arial"/>
              <a:cs typeface="Arial"/>
            </a:endParaRPr>
          </a:p>
          <a:p>
            <a:pPr lvl="1"/>
            <a:r>
              <a:rPr lang="en-US" dirty="0"/>
              <a:t>Instantiate </a:t>
            </a:r>
            <a:r>
              <a:rPr lang="en-US" dirty="0" err="1" smtClean="0"/>
              <a:t>TrainingSignals</a:t>
            </a:r>
            <a:r>
              <a:rPr lang="en-US" dirty="0" smtClean="0"/>
              <a:t> member variable</a:t>
            </a:r>
            <a:endParaRPr lang="en-US" dirty="0"/>
          </a:p>
          <a:p>
            <a:pPr lvl="1"/>
            <a:endParaRPr lang="en-US" dirty="0">
              <a:solidFill>
                <a:schemeClr val="folHlink"/>
              </a:solidFill>
            </a:endParaRP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Code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58899" y="1135955"/>
            <a:ext cx="4237083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"Drive Ready"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58896" y="3227347"/>
            <a:ext cx="4284853" cy="44012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slotName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"Conveyor"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"Robot"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6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In Conveyor</a:t>
            </a:r>
          </a:p>
          <a:p>
            <a:pPr lvl="1"/>
            <a:r>
              <a:rPr lang="en-US" sz="1800" dirty="0" smtClean="0"/>
              <a:t>Override </a:t>
            </a:r>
            <a:r>
              <a:rPr lang="en-US" sz="1800" dirty="0" err="1" smtClean="0"/>
              <a:t>InitializeStateMachine</a:t>
            </a:r>
            <a:endParaRPr lang="en-US" sz="1800" dirty="0" smtClean="0"/>
          </a:p>
          <a:p>
            <a:pPr lvl="1"/>
            <a:r>
              <a:rPr lang="en-US" sz="1800" dirty="0" smtClean="0"/>
              <a:t>Subscribe </a:t>
            </a:r>
            <a:r>
              <a:rPr lang="en-US" sz="1800" dirty="0"/>
              <a:t>to receive </a:t>
            </a:r>
            <a:r>
              <a:rPr lang="en-US" sz="1800" dirty="0" err="1"/>
              <a:t>PartPlaced</a:t>
            </a:r>
            <a:r>
              <a:rPr lang="en-US" sz="1800" dirty="0"/>
              <a:t> signal</a:t>
            </a:r>
          </a:p>
          <a:p>
            <a:pPr lvl="1"/>
            <a:r>
              <a:rPr lang="en-US" sz="1800" dirty="0"/>
              <a:t>Publish </a:t>
            </a:r>
            <a:r>
              <a:rPr lang="en-US" sz="1800" dirty="0" err="1"/>
              <a:t>DriveReady</a:t>
            </a:r>
            <a:r>
              <a:rPr lang="en-US" sz="1800" dirty="0"/>
              <a:t> signal</a:t>
            </a:r>
          </a:p>
          <a:p>
            <a:r>
              <a:rPr lang="en-US" sz="2000" dirty="0"/>
              <a:t>In Robot</a:t>
            </a:r>
          </a:p>
          <a:p>
            <a:pPr lvl="1"/>
            <a:r>
              <a:rPr lang="en-US" sz="1800" dirty="0"/>
              <a:t>Override </a:t>
            </a:r>
            <a:r>
              <a:rPr lang="en-US" sz="1800" dirty="0" err="1"/>
              <a:t>InitializeStateMachine</a:t>
            </a:r>
            <a:endParaRPr lang="en-US" sz="1800" dirty="0"/>
          </a:p>
          <a:p>
            <a:pPr lvl="1"/>
            <a:r>
              <a:rPr lang="en-US" sz="1800" dirty="0" smtClean="0"/>
              <a:t>Subscribe </a:t>
            </a:r>
            <a:r>
              <a:rPr lang="en-US" sz="1800" dirty="0"/>
              <a:t>to receive </a:t>
            </a:r>
            <a:r>
              <a:rPr lang="en-US" sz="1800" dirty="0" err="1"/>
              <a:t>DriveReady</a:t>
            </a:r>
            <a:r>
              <a:rPr lang="en-US" sz="1800" dirty="0"/>
              <a:t> signal</a:t>
            </a:r>
          </a:p>
          <a:p>
            <a:pPr lvl="1"/>
            <a:r>
              <a:rPr lang="en-US" sz="1800" dirty="0"/>
              <a:t>Publish </a:t>
            </a:r>
            <a:r>
              <a:rPr lang="en-US" sz="1800" dirty="0" err="1"/>
              <a:t>PartPlaced</a:t>
            </a:r>
            <a:r>
              <a:rPr lang="en-US" sz="1800" dirty="0"/>
              <a:t> signal</a:t>
            </a:r>
          </a:p>
          <a:p>
            <a:r>
              <a:rPr lang="en-US" sz="2000" dirty="0"/>
              <a:t>In Both</a:t>
            </a:r>
          </a:p>
          <a:p>
            <a:pPr lvl="1"/>
            <a:r>
              <a:rPr lang="en-US" sz="1800" dirty="0"/>
              <a:t>Add </a:t>
            </a:r>
            <a:r>
              <a:rPr lang="en-US" sz="1800" dirty="0" err="1"/>
              <a:t>LogMessages</a:t>
            </a:r>
            <a:r>
              <a:rPr lang="en-US" sz="1800" dirty="0"/>
              <a:t> to see state </a:t>
            </a:r>
            <a:r>
              <a:rPr lang="en-US" sz="1800" dirty="0" err="1" smtClean="0"/>
              <a:t>transtions</a:t>
            </a:r>
            <a:endParaRPr lang="en-US" sz="1800" dirty="0" smtClean="0"/>
          </a:p>
          <a:p>
            <a:pPr marL="0" lvl="1" indent="0">
              <a:buNone/>
            </a:pPr>
            <a:r>
              <a:rPr lang="en-US" sz="2100" b="1" kern="1000" spc="10" dirty="0">
                <a:solidFill>
                  <a:schemeClr val="accent1"/>
                </a:solidFill>
                <a:latin typeface="Arial"/>
                <a:cs typeface="Arial"/>
              </a:rPr>
              <a:t>NOTE: </a:t>
            </a:r>
          </a:p>
          <a:p>
            <a:pPr lvl="1"/>
            <a:r>
              <a:rPr lang="en-US" sz="1800" dirty="0"/>
              <a:t>Publish and Subscribe design pattern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and Publish Signals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43113" y="1069263"/>
            <a:ext cx="4448654" cy="1055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override void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QF.Instance.Subscribe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(this,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TrainingSignals.PartPlaced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base.InitializeStateMachine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",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("*** publish </a:t>
            </a: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QF.Instance.Publish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74119" y="1683854"/>
            <a:ext cx="4448654" cy="10679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protected override void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QF.Instance.Subscribe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(this,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base.InitializeStateMachine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",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("*** publish </a:t>
            </a: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”);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QF.Instance.Publish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TrainingSignals.PartPlaced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9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Look at debug output for state change sequence</a:t>
            </a:r>
          </a:p>
          <a:p>
            <a:pPr lvl="1"/>
            <a:r>
              <a:rPr lang="en-US" dirty="0"/>
              <a:t>State machine still not synchronized</a:t>
            </a:r>
          </a:p>
          <a:p>
            <a:pPr lvl="1"/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Make state machines wait for signals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97" y="1197470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52464" y="2545684"/>
            <a:ext cx="4224233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*** publish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DriveReady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Seagate.AAS.Falcon.TrainingApp.Robot-3132301: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PlacePart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*** publish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DriveReady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E6E7E8"/>
                </a:highlight>
                <a:latin typeface="Consolas"/>
              </a:rPr>
              <a:t>Seagate.AAS.Falcon.TrainingApp.Robot-3132301: *** publish </a:t>
            </a:r>
            <a:r>
              <a:rPr lang="en-US" sz="800" dirty="0" err="1">
                <a:solidFill>
                  <a:srgbClr val="FF0000"/>
                </a:solidFill>
                <a:highlight>
                  <a:srgbClr val="E6E7E8"/>
                </a:highlight>
                <a:latin typeface="Consolas"/>
              </a:rPr>
              <a:t>PartPlaced</a:t>
            </a:r>
            <a:endParaRPr lang="en-US" sz="800" dirty="0">
              <a:solidFill>
                <a:srgbClr val="FF0000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E6E7E8"/>
                </a:highlight>
                <a:latin typeface="Consolas"/>
              </a:rPr>
              <a:t>Seagate.AAS.Falcon.TrainingApp.Conveyor-47242236: *** publish </a:t>
            </a:r>
            <a:r>
              <a:rPr lang="en-US" sz="800" dirty="0" err="1">
                <a:solidFill>
                  <a:srgbClr val="FF0000"/>
                </a:solidFill>
                <a:highlight>
                  <a:srgbClr val="E6E7E8"/>
                </a:highlight>
                <a:latin typeface="Consolas"/>
              </a:rPr>
              <a:t>DriveReady</a:t>
            </a:r>
            <a:endParaRPr lang="en-US" sz="800" dirty="0">
              <a:solidFill>
                <a:srgbClr val="FF0000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Seagate.AAS.Falcon.TrainingApp.Robot-3132301: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PlacePart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Seagate.AAS.Falcon.TrainingApp.Robot-3132301: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PlacePart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Seagate.AAS.Falcon.TrainingApp.Robot-3132301: *** publish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PartPlaced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*** publish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DriveReady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Seagate.AAS.Falcon.TrainingApp.Conveyor-47242236: Enter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GetNextDrive</a:t>
            </a:r>
            <a:endParaRPr lang="en-US" sz="800" dirty="0">
              <a:solidFill>
                <a:srgbClr val="1E1E1E"/>
              </a:solidFill>
              <a:highlight>
                <a:srgbClr val="E6E7E8"/>
              </a:highlight>
              <a:latin typeface="Consolas"/>
            </a:endParaRPr>
          </a:p>
          <a:p>
            <a:r>
              <a:rPr lang="en-US" sz="800" dirty="0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Seagate.AAS.Falcon.TrainingApp.Robot-3132301: Exit </a:t>
            </a:r>
            <a:r>
              <a:rPr lang="en-US" sz="800" dirty="0" err="1">
                <a:solidFill>
                  <a:srgbClr val="1E1E1E"/>
                </a:solidFill>
                <a:highlight>
                  <a:srgbClr val="E6E7E8"/>
                </a:highlight>
                <a:latin typeface="Consolas"/>
              </a:rPr>
              <a:t>PlacePart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13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3 part 3</a:t>
            </a:r>
          </a:p>
        </p:txBody>
      </p:sp>
    </p:spTree>
    <p:extLst>
      <p:ext uri="{BB962C8B-B14F-4D97-AF65-F5344CB8AC3E}">
        <p14:creationId xmlns:p14="http://schemas.microsoft.com/office/powerpoint/2010/main" val="384664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4367284" cy="3227387"/>
          </a:xfrm>
        </p:spPr>
        <p:txBody>
          <a:bodyPr>
            <a:normAutofit/>
          </a:bodyPr>
          <a:lstStyle/>
          <a:p>
            <a:r>
              <a:rPr lang="en-US" sz="2000" dirty="0"/>
              <a:t>In Conveyor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 err="1"/>
              <a:t>WaitPartPlaced</a:t>
            </a:r>
            <a:r>
              <a:rPr lang="en-US" sz="1800" dirty="0"/>
              <a:t> state’s test of signal from </a:t>
            </a:r>
            <a:r>
              <a:rPr lang="en-US" sz="1800" dirty="0" err="1"/>
              <a:t>SigStateJob</a:t>
            </a:r>
            <a:r>
              <a:rPr lang="en-US" sz="1800" dirty="0"/>
              <a:t> to </a:t>
            </a:r>
            <a:r>
              <a:rPr lang="en-US" sz="1800" dirty="0" err="1" smtClean="0"/>
              <a:t>TrainingSignals.PartPlace</a:t>
            </a:r>
            <a:endParaRPr lang="en-US" sz="1800" dirty="0"/>
          </a:p>
          <a:p>
            <a:r>
              <a:rPr lang="en-US" sz="2000" dirty="0"/>
              <a:t>In Robot</a:t>
            </a:r>
          </a:p>
          <a:p>
            <a:pPr lvl="1"/>
            <a:r>
              <a:rPr lang="en-US" sz="1800" dirty="0"/>
              <a:t>Change </a:t>
            </a:r>
            <a:r>
              <a:rPr lang="en-US" sz="1800" dirty="0" err="1"/>
              <a:t>WaitDriveReady</a:t>
            </a:r>
            <a:r>
              <a:rPr lang="en-US" sz="1800" dirty="0"/>
              <a:t> state’s test of signal from </a:t>
            </a:r>
            <a:r>
              <a:rPr lang="en-US" sz="1800" dirty="0" err="1"/>
              <a:t>SigStateJob</a:t>
            </a:r>
            <a:r>
              <a:rPr lang="en-US" sz="1800" dirty="0"/>
              <a:t> to </a:t>
            </a:r>
            <a:r>
              <a:rPr lang="en-US" sz="1800" dirty="0" err="1" smtClean="0"/>
              <a:t>TrainingSignals.DriveReady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/>
          <a:p>
            <a:pPr lvl="1" eaLnBrk="1" hangingPunct="1"/>
            <a:endParaRPr lang="en-US" sz="18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Wait for Signals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4904" y="1069263"/>
            <a:ext cx="3607078" cy="18158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Conveyor.cs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4904" y="3010438"/>
            <a:ext cx="3719288" cy="1692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Robot.cs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7469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machine gets locked up </a:t>
            </a:r>
            <a:r>
              <a:rPr lang="en-US" dirty="0" smtClean="0"/>
              <a:t>now. Discuss.</a:t>
            </a:r>
            <a:endParaRPr lang="en-US" dirty="0"/>
          </a:p>
          <a:p>
            <a:pPr lvl="1"/>
            <a:r>
              <a:rPr lang="en-US" dirty="0"/>
              <a:t>Signals are delivered by events </a:t>
            </a:r>
          </a:p>
          <a:p>
            <a:pPr lvl="1"/>
            <a:r>
              <a:rPr lang="en-US" dirty="0"/>
              <a:t>Events occur in an instance in time and then are done</a:t>
            </a:r>
          </a:p>
          <a:p>
            <a:pPr lvl="1"/>
            <a:r>
              <a:rPr lang="en-US" dirty="0"/>
              <a:t>State machines </a:t>
            </a:r>
          </a:p>
          <a:p>
            <a:pPr lvl="2"/>
            <a:r>
              <a:rPr lang="en-US" dirty="0"/>
              <a:t>Run independently </a:t>
            </a:r>
          </a:p>
          <a:p>
            <a:pPr lvl="2"/>
            <a:r>
              <a:rPr lang="en-US" dirty="0"/>
              <a:t>Have no knowledge of each other’s state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Add deferred signal </a:t>
            </a:r>
            <a:r>
              <a:rPr lang="en-US" dirty="0" smtClean="0"/>
              <a:t>capability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5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For </a:t>
            </a:r>
            <a:r>
              <a:rPr lang="en-US" sz="1800" dirty="0" err="1" smtClean="0"/>
              <a:t>Conveyor.cs</a:t>
            </a:r>
            <a:r>
              <a:rPr lang="en-US" sz="1800" dirty="0" smtClean="0"/>
              <a:t> &amp; </a:t>
            </a:r>
            <a:r>
              <a:rPr lang="en-US" sz="1800" dirty="0" err="1" smtClean="0"/>
              <a:t>Robot.cs</a:t>
            </a:r>
            <a:endParaRPr lang="en-US" sz="1800" dirty="0" smtClean="0"/>
          </a:p>
          <a:p>
            <a:pPr lvl="1"/>
            <a:r>
              <a:rPr lang="en-US" sz="1800" dirty="0" smtClean="0"/>
              <a:t>Override </a:t>
            </a:r>
            <a:r>
              <a:rPr lang="en-US" sz="1800" dirty="0" err="1"/>
              <a:t>StateActive</a:t>
            </a:r>
            <a:endParaRPr lang="en-US" sz="1800" dirty="0"/>
          </a:p>
          <a:p>
            <a:pPr lvl="2"/>
            <a:r>
              <a:rPr lang="en-US" dirty="0"/>
              <a:t>Record signals from events that bubble up to this state </a:t>
            </a:r>
          </a:p>
          <a:p>
            <a:pPr lvl="1"/>
            <a:r>
              <a:rPr lang="en-US" sz="1800" dirty="0" smtClean="0"/>
              <a:t>When </a:t>
            </a:r>
            <a:r>
              <a:rPr lang="en-US" sz="1800" dirty="0"/>
              <a:t>waiting for a signal, recall deferred signals first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Add </a:t>
            </a:r>
            <a:r>
              <a:rPr lang="en-US" sz="1800" dirty="0"/>
              <a:t>more log messages in wait </a:t>
            </a:r>
            <a:r>
              <a:rPr lang="en-US" sz="1800" dirty="0" smtClean="0"/>
              <a:t>states</a:t>
            </a:r>
            <a:endParaRPr lang="en-US" sz="18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32500" lnSpcReduction="20000"/>
          </a:bodyPr>
          <a:lstStyle/>
          <a:p>
            <a:pPr marL="0" indent="0" eaLnBrk="1" hangingPunct="1"/>
            <a:endParaRPr lang="en-US" sz="2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Deferred Signals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8618" y="640080"/>
            <a:ext cx="3831498" cy="41549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Conveyor.cs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AddDeferredSignal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RecallDeferredSignal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TrainingSignals.PartPlaced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("*** received </a:t>
            </a: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7764" y="1477963"/>
            <a:ext cx="3831498" cy="3908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Robot.cs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if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qEvent.IsSignal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RecallDeferredSignal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TrainingSignals.DriveReady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        </a:t>
            </a: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("*** received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0962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File-New-Project</a:t>
            </a:r>
          </a:p>
          <a:p>
            <a:r>
              <a:rPr lang="en-US" dirty="0"/>
              <a:t>Select Project type: Visual C#</a:t>
            </a:r>
          </a:p>
          <a:p>
            <a:r>
              <a:rPr lang="en-US" dirty="0"/>
              <a:t>Select VS Template: Console Application</a:t>
            </a:r>
          </a:p>
          <a:p>
            <a:r>
              <a:rPr lang="en-US" dirty="0"/>
              <a:t>Specify directory: C:\AAS\Projects\Training</a:t>
            </a:r>
          </a:p>
          <a:p>
            <a:r>
              <a:rPr lang="en-US" dirty="0"/>
              <a:t>Specify Project Name: </a:t>
            </a:r>
            <a:r>
              <a:rPr lang="en-US" dirty="0" err="1"/>
              <a:t>TrainingApp</a:t>
            </a:r>
            <a:endParaRPr lang="en-US" dirty="0"/>
          </a:p>
          <a:p>
            <a:r>
              <a:rPr lang="en-US" dirty="0"/>
              <a:t>Click OK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Application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5675" y="231425"/>
            <a:ext cx="5709346" cy="394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6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State machines are synchronized!</a:t>
            </a:r>
          </a:p>
          <a:p>
            <a:pPr lvl="1"/>
            <a:r>
              <a:rPr lang="en-US" dirty="0"/>
              <a:t>Stop Event</a:t>
            </a:r>
          </a:p>
          <a:p>
            <a:pPr lvl="2"/>
            <a:r>
              <a:rPr lang="en-US" dirty="0"/>
              <a:t>Pushing Stop button publishes Stop Event</a:t>
            </a:r>
          </a:p>
          <a:p>
            <a:pPr lvl="2"/>
            <a:r>
              <a:rPr lang="en-US" dirty="0"/>
              <a:t>Currently, Stop Event immediately exits run state </a:t>
            </a:r>
          </a:p>
          <a:p>
            <a:pPr lvl="2"/>
            <a:r>
              <a:rPr lang="en-US" dirty="0"/>
              <a:t>Can defer Stop Event so key operations are completed first</a:t>
            </a:r>
          </a:p>
          <a:p>
            <a:pPr lvl="3"/>
            <a:r>
              <a:rPr lang="en-US" dirty="0"/>
              <a:t>Extra Credit: Tell me how this can be done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 smtClean="0"/>
              <a:t>Hardware</a:t>
            </a:r>
            <a:endParaRPr lang="en-US" dirty="0"/>
          </a:p>
          <a:p>
            <a:pPr lvl="2"/>
            <a:r>
              <a:rPr lang="en-US" dirty="0"/>
              <a:t>Hardware Providers, </a:t>
            </a:r>
            <a:r>
              <a:rPr lang="en-US" dirty="0" err="1"/>
              <a:t>IoManifest</a:t>
            </a:r>
            <a:r>
              <a:rPr lang="en-US" dirty="0"/>
              <a:t>, Controllers, </a:t>
            </a:r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129" y="1477963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8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3 part 4</a:t>
            </a:r>
          </a:p>
        </p:txBody>
      </p:sp>
    </p:spTree>
    <p:extLst>
      <p:ext uri="{BB962C8B-B14F-4D97-AF65-F5344CB8AC3E}">
        <p14:creationId xmlns:p14="http://schemas.microsoft.com/office/powerpoint/2010/main" val="2380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We will cover hardware topics today</a:t>
            </a:r>
          </a:p>
          <a:p>
            <a:pPr lvl="1"/>
            <a:r>
              <a:rPr lang="en-US" dirty="0"/>
              <a:t>Hardware Providers</a:t>
            </a:r>
          </a:p>
          <a:p>
            <a:pPr lvl="1"/>
            <a:r>
              <a:rPr lang="en-US" dirty="0" err="1"/>
              <a:t>IoManifest</a:t>
            </a:r>
            <a:endParaRPr lang="en-US" dirty="0"/>
          </a:p>
          <a:p>
            <a:pPr lvl="1"/>
            <a:r>
              <a:rPr lang="en-US" dirty="0"/>
              <a:t>Controllers</a:t>
            </a:r>
          </a:p>
          <a:p>
            <a:pPr lvl="1"/>
            <a:r>
              <a:rPr lang="en-US" dirty="0"/>
              <a:t>Devices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Start Day 4</a:t>
            </a:r>
          </a:p>
        </p:txBody>
      </p:sp>
    </p:spTree>
    <p:extLst>
      <p:ext uri="{BB962C8B-B14F-4D97-AF65-F5344CB8AC3E}">
        <p14:creationId xmlns:p14="http://schemas.microsoft.com/office/powerpoint/2010/main" val="126295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Recall hardware abstraction and relationship between objects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Abstraction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7800" y="1951630"/>
            <a:ext cx="5562600" cy="2624604"/>
            <a:chOff x="1447800" y="1601682"/>
            <a:chExt cx="6477000" cy="2974552"/>
          </a:xfrm>
        </p:grpSpPr>
        <p:sp>
          <p:nvSpPr>
            <p:cNvPr id="48134" name="Rectangle 4"/>
            <p:cNvSpPr>
              <a:spLocks noChangeArrowheads="1"/>
            </p:cNvSpPr>
            <p:nvPr/>
          </p:nvSpPr>
          <p:spPr bwMode="auto">
            <a:xfrm>
              <a:off x="1447800" y="1601682"/>
              <a:ext cx="6477000" cy="297455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/>
                <a:t>Machine</a:t>
              </a:r>
            </a:p>
          </p:txBody>
        </p:sp>
        <p:sp>
          <p:nvSpPr>
            <p:cNvPr id="48135" name="Rectangle 5"/>
            <p:cNvSpPr>
              <a:spLocks noChangeArrowheads="1"/>
            </p:cNvSpPr>
            <p:nvPr/>
          </p:nvSpPr>
          <p:spPr bwMode="auto">
            <a:xfrm>
              <a:off x="1676400" y="3832596"/>
              <a:ext cx="5943600" cy="62923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200"/>
                <a:t>HwSystem</a:t>
              </a:r>
            </a:p>
          </p:txBody>
        </p:sp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76400" y="2059305"/>
              <a:ext cx="5943600" cy="165888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/>
                <a:t>Workcell</a:t>
              </a:r>
            </a:p>
          </p:txBody>
        </p:sp>
        <p:sp>
          <p:nvSpPr>
            <p:cNvPr id="48137" name="Rectangle 7"/>
            <p:cNvSpPr>
              <a:spLocks noChangeArrowheads="1"/>
            </p:cNvSpPr>
            <p:nvPr/>
          </p:nvSpPr>
          <p:spPr bwMode="auto">
            <a:xfrm>
              <a:off x="1905000" y="3260567"/>
              <a:ext cx="5486400" cy="40042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200"/>
                <a:t>IoManifest</a:t>
              </a:r>
            </a:p>
          </p:txBody>
        </p:sp>
        <p:sp>
          <p:nvSpPr>
            <p:cNvPr id="48138" name="Rectangle 8"/>
            <p:cNvSpPr>
              <a:spLocks noChangeArrowheads="1"/>
            </p:cNvSpPr>
            <p:nvPr/>
          </p:nvSpPr>
          <p:spPr bwMode="auto">
            <a:xfrm>
              <a:off x="2133600" y="2459726"/>
              <a:ext cx="2133600" cy="68643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200"/>
                <a:t>Conveyor</a:t>
              </a:r>
            </a:p>
          </p:txBody>
        </p:sp>
        <p:sp>
          <p:nvSpPr>
            <p:cNvPr id="48139" name="Rectangle 9"/>
            <p:cNvSpPr>
              <a:spLocks noChangeArrowheads="1"/>
            </p:cNvSpPr>
            <p:nvPr/>
          </p:nvSpPr>
          <p:spPr bwMode="auto">
            <a:xfrm>
              <a:off x="2286000" y="2802943"/>
              <a:ext cx="1828800" cy="28601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100"/>
                <a:t>Controller</a:t>
              </a: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5029200" y="2459726"/>
              <a:ext cx="2133600" cy="68643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200"/>
                <a:t>Robot</a:t>
              </a: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5181600" y="2802943"/>
              <a:ext cx="1828800" cy="28601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100"/>
                <a:t>Controller</a:t>
              </a: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3657600" y="4118610"/>
              <a:ext cx="1828800" cy="28601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r>
                <a:rPr lang="en-US" sz="1100" dirty="0" smtClean="0"/>
                <a:t>Copley</a:t>
              </a:r>
              <a:endParaRPr lang="en-US" sz="1100" dirty="0"/>
            </a:p>
          </p:txBody>
        </p:sp>
        <p:cxnSp>
          <p:nvCxnSpPr>
            <p:cNvPr id="48143" name="AutoShape 15"/>
            <p:cNvCxnSpPr>
              <a:cxnSpLocks noChangeShapeType="1"/>
              <a:stCxn id="48137" idx="2"/>
              <a:endCxn id="48135" idx="0"/>
            </p:cNvCxnSpPr>
            <p:nvPr/>
          </p:nvCxnSpPr>
          <p:spPr bwMode="auto">
            <a:xfrm>
              <a:off x="4648200" y="3660987"/>
              <a:ext cx="0" cy="17160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144" name="AutoShape 16"/>
            <p:cNvCxnSpPr>
              <a:cxnSpLocks noChangeShapeType="1"/>
              <a:stCxn id="48139" idx="2"/>
              <a:endCxn id="48137" idx="0"/>
            </p:cNvCxnSpPr>
            <p:nvPr/>
          </p:nvCxnSpPr>
          <p:spPr bwMode="auto">
            <a:xfrm>
              <a:off x="3200400" y="3088958"/>
              <a:ext cx="1447800" cy="17160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145" name="AutoShape 17"/>
            <p:cNvCxnSpPr>
              <a:cxnSpLocks noChangeShapeType="1"/>
              <a:stCxn id="48141" idx="2"/>
              <a:endCxn id="48137" idx="0"/>
            </p:cNvCxnSpPr>
            <p:nvPr/>
          </p:nvCxnSpPr>
          <p:spPr bwMode="auto">
            <a:xfrm flipH="1">
              <a:off x="4648200" y="3088958"/>
              <a:ext cx="1447800" cy="171609"/>
            </a:xfrm>
            <a:prstGeom prst="straightConnector1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5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We will add hardware capability to our exercise</a:t>
            </a:r>
          </a:p>
          <a:p>
            <a:pPr lvl="1"/>
            <a:r>
              <a:rPr lang="en-US" dirty="0"/>
              <a:t>Use the </a:t>
            </a:r>
            <a:r>
              <a:rPr lang="en-US" dirty="0" smtClean="0"/>
              <a:t>Copley hardware </a:t>
            </a:r>
            <a:r>
              <a:rPr lang="en-US" dirty="0"/>
              <a:t>provider.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IoManifest</a:t>
            </a:r>
            <a:r>
              <a:rPr lang="en-US" dirty="0"/>
              <a:t> to register all the IO points our </a:t>
            </a:r>
            <a:r>
              <a:rPr lang="en-US" dirty="0" err="1"/>
              <a:t>workcell</a:t>
            </a:r>
            <a:r>
              <a:rPr lang="en-US" dirty="0"/>
              <a:t> uses.</a:t>
            </a:r>
          </a:p>
          <a:p>
            <a:pPr lvl="1"/>
            <a:r>
              <a:rPr lang="en-US" dirty="0"/>
              <a:t>Create controllers with macro functions</a:t>
            </a:r>
          </a:p>
          <a:p>
            <a:pPr lvl="1"/>
            <a:r>
              <a:rPr lang="en-US" dirty="0"/>
              <a:t>Create diagnostic UI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2386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Edit Solution</a:t>
            </a:r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Hw.Copley</a:t>
            </a:r>
            <a:r>
              <a:rPr lang="en-US" dirty="0" smtClean="0"/>
              <a:t> project</a:t>
            </a:r>
          </a:p>
          <a:p>
            <a:pPr lvl="2"/>
            <a:r>
              <a:rPr lang="en-US" dirty="0" smtClean="0"/>
              <a:t>Note 32 </a:t>
            </a:r>
            <a:r>
              <a:rPr lang="en-US" dirty="0" err="1" smtClean="0"/>
              <a:t>vs</a:t>
            </a:r>
            <a:r>
              <a:rPr lang="en-US" dirty="0" smtClean="0"/>
              <a:t> 64 bit reference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 err="1" smtClean="0"/>
              <a:t>TrainingApp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Add </a:t>
            </a:r>
            <a:r>
              <a:rPr lang="en-US" dirty="0"/>
              <a:t>reference to </a:t>
            </a:r>
            <a:r>
              <a:rPr lang="en-US" dirty="0" err="1" smtClean="0"/>
              <a:t>Hw.Copley</a:t>
            </a:r>
            <a:endParaRPr lang="en-US" dirty="0"/>
          </a:p>
          <a:p>
            <a:r>
              <a:rPr lang="en-US" dirty="0" smtClean="0"/>
              <a:t>Edit </a:t>
            </a:r>
            <a:r>
              <a:rPr lang="en-US" dirty="0" err="1" smtClean="0"/>
              <a:t>HwSystem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Seagate.AAS.Parsel.Hw.Copley.CopleyHC</a:t>
            </a:r>
            <a:r>
              <a:rPr lang="en-US" dirty="0" smtClean="0"/>
              <a:t> member variable</a:t>
            </a:r>
          </a:p>
          <a:p>
            <a:pPr lvl="1"/>
            <a:r>
              <a:rPr lang="en-US" dirty="0" smtClean="0"/>
              <a:t>Instantiate and register in </a:t>
            </a:r>
            <a:r>
              <a:rPr lang="en-US" dirty="0" err="1" smtClean="0"/>
              <a:t>RegisterHwComponent</a:t>
            </a:r>
            <a:endParaRPr lang="en-US" dirty="0" smtClean="0"/>
          </a:p>
          <a:p>
            <a:pPr lvl="1"/>
            <a:r>
              <a:rPr lang="en-US" dirty="0" smtClean="0"/>
              <a:t>Initialize in </a:t>
            </a:r>
            <a:r>
              <a:rPr lang="en-US" dirty="0" err="1" smtClean="0"/>
              <a:t>InitializeHwComponents</a:t>
            </a:r>
            <a:endParaRPr lang="en-US" dirty="0" smtClean="0"/>
          </a:p>
          <a:p>
            <a:pPr lvl="1"/>
            <a:r>
              <a:rPr lang="en-US" dirty="0" smtClean="0"/>
              <a:t>Optional: enumerate </a:t>
            </a:r>
            <a:r>
              <a:rPr lang="en-US" dirty="0" err="1" smtClean="0"/>
              <a:t>Hw</a:t>
            </a:r>
            <a:r>
              <a:rPr lang="en-US" dirty="0" smtClean="0"/>
              <a:t> component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32500" lnSpcReduction="20000"/>
          </a:bodyPr>
          <a:lstStyle/>
          <a:p>
            <a:pPr marL="0" indent="0" eaLnBrk="1" hangingPunct="1"/>
            <a:endParaRPr lang="en-US" sz="2400" dirty="0" smtClean="0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Provider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2285" y="1461496"/>
            <a:ext cx="4533673" cy="31700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TrainingHwSystem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HwSystem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RegisterHwComponents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"kvaser0"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"Copley"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InitializeHwComponents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08" y="1143622"/>
            <a:ext cx="1307959" cy="356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2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 smtClean="0"/>
              <a:t>Nothing new </a:t>
            </a:r>
            <a:r>
              <a:rPr lang="en-US" dirty="0"/>
              <a:t>to </a:t>
            </a:r>
            <a:r>
              <a:rPr lang="en-US" dirty="0" smtClean="0"/>
              <a:t>see visibly</a:t>
            </a:r>
          </a:p>
          <a:p>
            <a:pPr lvl="1"/>
            <a:r>
              <a:rPr lang="en-US" dirty="0" smtClean="0"/>
              <a:t>May see exception related to </a:t>
            </a:r>
            <a:r>
              <a:rPr lang="en-US" dirty="0" err="1" smtClean="0"/>
              <a:t>copley</a:t>
            </a:r>
            <a:r>
              <a:rPr lang="en-US" dirty="0" smtClean="0"/>
              <a:t> </a:t>
            </a:r>
            <a:r>
              <a:rPr lang="en-US" dirty="0" err="1" smtClean="0"/>
              <a:t>bitness</a:t>
            </a:r>
            <a:endParaRPr lang="en-US" dirty="0" smtClean="0"/>
          </a:p>
          <a:p>
            <a:pPr lvl="2"/>
            <a:r>
              <a:rPr lang="en-US" dirty="0" smtClean="0"/>
              <a:t>Change </a:t>
            </a:r>
            <a:r>
              <a:rPr lang="en-US" dirty="0" err="1" smtClean="0"/>
              <a:t>TrainingApp</a:t>
            </a:r>
            <a:r>
              <a:rPr lang="en-US" dirty="0" smtClean="0"/>
              <a:t> to x86 if necessary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Create Diagnostic UI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69" y="1245951"/>
            <a:ext cx="1541547" cy="14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306" y="2146027"/>
            <a:ext cx="2957345" cy="221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0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PanelDiagnostics.cs</a:t>
            </a:r>
            <a:endParaRPr lang="en-US" dirty="0"/>
          </a:p>
          <a:p>
            <a:pPr lvl="1"/>
            <a:r>
              <a:rPr lang="en-US" dirty="0" smtClean="0"/>
              <a:t>Add </a:t>
            </a:r>
            <a:r>
              <a:rPr lang="en-US" dirty="0" err="1" smtClean="0"/>
              <a:t>UserControl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/>
              <a:t>Drop in </a:t>
            </a:r>
            <a:r>
              <a:rPr lang="en-US" dirty="0" err="1" smtClean="0"/>
              <a:t>Copley.PanelIOListTouchscreen</a:t>
            </a:r>
            <a:endParaRPr lang="en-US" dirty="0"/>
          </a:p>
          <a:p>
            <a:pPr lvl="1"/>
            <a:r>
              <a:rPr lang="en-US" dirty="0"/>
              <a:t>Inject </a:t>
            </a:r>
            <a:r>
              <a:rPr lang="en-US" dirty="0" err="1" smtClean="0"/>
              <a:t>workcell</a:t>
            </a:r>
            <a:r>
              <a:rPr lang="en-US" dirty="0" smtClean="0"/>
              <a:t> reference </a:t>
            </a:r>
            <a:r>
              <a:rPr lang="en-US" dirty="0"/>
              <a:t>to </a:t>
            </a:r>
            <a:r>
              <a:rPr lang="en-US" dirty="0" err="1" smtClean="0"/>
              <a:t>PanelDiagnostics</a:t>
            </a:r>
            <a:endParaRPr lang="en-US" dirty="0" smtClean="0"/>
          </a:p>
          <a:p>
            <a:pPr lvl="1"/>
            <a:r>
              <a:rPr lang="en-US" dirty="0" smtClean="0"/>
              <a:t>Inject Copley reference to </a:t>
            </a:r>
            <a:r>
              <a:rPr lang="en-US" dirty="0" err="1" smtClean="0"/>
              <a:t>PanelIoListTouchscreen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Workcell</a:t>
            </a:r>
            <a:endParaRPr lang="en-US" dirty="0"/>
          </a:p>
          <a:p>
            <a:pPr lvl="1"/>
            <a:r>
              <a:rPr lang="en-US" dirty="0" smtClean="0"/>
              <a:t>Override </a:t>
            </a:r>
            <a:r>
              <a:rPr lang="en-US" noProof="1">
                <a:solidFill>
                  <a:srgbClr val="030003"/>
                </a:solidFill>
              </a:rPr>
              <a:t>DiagnosticPanel</a:t>
            </a:r>
            <a:r>
              <a:rPr lang="en-US" dirty="0">
                <a:solidFill>
                  <a:srgbClr val="030003"/>
                </a:solidFill>
              </a:rPr>
              <a:t> property to return our</a:t>
            </a:r>
            <a:r>
              <a:rPr lang="en-US" dirty="0"/>
              <a:t> diagnostic </a:t>
            </a:r>
            <a:r>
              <a:rPr lang="en-US" dirty="0" smtClean="0"/>
              <a:t>panel singleton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PanelDiagnostics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666" y="515243"/>
            <a:ext cx="2644325" cy="182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933666" y="910319"/>
            <a:ext cx="8600431" cy="3539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ComponentModel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Drawing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Windows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panelIOListTouchscreen1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8090" y="1628045"/>
            <a:ext cx="5009705" cy="57554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null;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System.Windows.Forms.UserControl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DiagnosticPanel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get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if (_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== null)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(this);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slotName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"Conveyor"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"Robot"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7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 err="1"/>
              <a:t>DiagnosticPanel</a:t>
            </a:r>
            <a:r>
              <a:rPr lang="en-US" dirty="0"/>
              <a:t> appears but no IO points (yet)</a:t>
            </a:r>
          </a:p>
          <a:p>
            <a:pPr lvl="1"/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IoManifest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9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4 part 1</a:t>
            </a:r>
          </a:p>
        </p:txBody>
      </p:sp>
    </p:spTree>
    <p:extLst>
      <p:ext uri="{BB962C8B-B14F-4D97-AF65-F5344CB8AC3E}">
        <p14:creationId xmlns:p14="http://schemas.microsoft.com/office/powerpoint/2010/main" val="9746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000" dirty="0"/>
              <a:t>Directories, solution, and application created</a:t>
            </a:r>
          </a:p>
          <a:p>
            <a:pPr lvl="1"/>
            <a:r>
              <a:rPr lang="en-US" dirty="0"/>
              <a:t>Solution contains </a:t>
            </a:r>
            <a:r>
              <a:rPr lang="en-US" dirty="0" err="1"/>
              <a:t>TrainingApp</a:t>
            </a:r>
            <a:endParaRPr lang="en-US" dirty="0"/>
          </a:p>
          <a:p>
            <a:pPr lvl="1"/>
            <a:r>
              <a:rPr lang="en-US" dirty="0" err="1"/>
              <a:t>TrainingApp</a:t>
            </a:r>
            <a:r>
              <a:rPr lang="en-US" dirty="0"/>
              <a:t> contains </a:t>
            </a:r>
          </a:p>
          <a:p>
            <a:pPr lvl="2"/>
            <a:r>
              <a:rPr lang="en-US" dirty="0" err="1"/>
              <a:t>Program.cs</a:t>
            </a:r>
            <a:endParaRPr lang="en-US" dirty="0"/>
          </a:p>
          <a:p>
            <a:pPr lvl="2"/>
            <a:r>
              <a:rPr lang="en-US" dirty="0"/>
              <a:t>Basic .NET references</a:t>
            </a:r>
          </a:p>
          <a:p>
            <a:pPr lvl="2"/>
            <a:r>
              <a:rPr lang="en-US" dirty="0" err="1"/>
              <a:t>TrainingApp</a:t>
            </a:r>
            <a:r>
              <a:rPr lang="en-US" dirty="0"/>
              <a:t> namespace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 Creation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5FC1D319-23F2-4CA0-BF35-CD47049CCF0D}" type="slidenum">
              <a:rPr lang="en-US" smtClean="0">
                <a:solidFill>
                  <a:srgbClr val="62C6F8"/>
                </a:solidFill>
              </a:rPr>
              <a:pPr eaLnBrk="1" hangingPunct="1"/>
              <a:t>5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98900" y="2406646"/>
            <a:ext cx="4387850" cy="204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sz="2400" dirty="0" err="1"/>
              <a:t>IoManifest</a:t>
            </a:r>
            <a:r>
              <a:rPr lang="en-US" sz="2400" dirty="0"/>
              <a:t> defines the </a:t>
            </a:r>
            <a:r>
              <a:rPr lang="en-US" sz="2400" dirty="0" err="1"/>
              <a:t>workcell’s</a:t>
            </a:r>
            <a:r>
              <a:rPr lang="en-US" sz="2400" dirty="0"/>
              <a:t> IO</a:t>
            </a:r>
          </a:p>
          <a:p>
            <a:pPr>
              <a:lnSpc>
                <a:spcPct val="85000"/>
              </a:lnSpc>
            </a:pPr>
            <a:endParaRPr lang="en-US" sz="2400" dirty="0"/>
          </a:p>
          <a:p>
            <a:pPr>
              <a:lnSpc>
                <a:spcPct val="85000"/>
              </a:lnSpc>
            </a:pPr>
            <a:r>
              <a:rPr lang="en-US" sz="2400" dirty="0"/>
              <a:t>Create </a:t>
            </a:r>
            <a:r>
              <a:rPr lang="en-US" sz="2400" dirty="0" err="1" smtClean="0"/>
              <a:t>TrainingIoManifest.cs</a:t>
            </a:r>
            <a:endParaRPr lang="en-US" sz="2400" dirty="0"/>
          </a:p>
          <a:p>
            <a:pPr lvl="1">
              <a:lnSpc>
                <a:spcPct val="85000"/>
              </a:lnSpc>
            </a:pPr>
            <a:r>
              <a:rPr lang="en-US" sz="2000" dirty="0"/>
              <a:t>Make public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Inherit from </a:t>
            </a:r>
            <a:r>
              <a:rPr lang="en-US" sz="2000" dirty="0" err="1"/>
              <a:t>Seagate.AAS.Parsel.Hw.IoManifest</a:t>
            </a: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2000" dirty="0"/>
              <a:t>Implement Abstract Class Members</a:t>
            </a:r>
          </a:p>
          <a:p>
            <a:pPr lvl="2">
              <a:lnSpc>
                <a:spcPct val="85000"/>
              </a:lnSpc>
            </a:pPr>
            <a:r>
              <a:rPr lang="en-US" sz="2000" dirty="0" err="1"/>
              <a:t>RegisterIOs</a:t>
            </a:r>
            <a:endParaRPr lang="en-US" sz="2000" dirty="0"/>
          </a:p>
          <a:p>
            <a:pPr lvl="3">
              <a:lnSpc>
                <a:spcPct val="85000"/>
              </a:lnSpc>
            </a:pPr>
            <a:r>
              <a:rPr lang="en-US" sz="1800" dirty="0"/>
              <a:t>Register </a:t>
            </a:r>
            <a:r>
              <a:rPr lang="en-US" sz="1800" dirty="0" smtClean="0"/>
              <a:t>Copley controllers and their available IO’s</a:t>
            </a:r>
            <a:endParaRPr lang="en-US" sz="1800" dirty="0"/>
          </a:p>
          <a:p>
            <a:pPr lvl="3"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r>
              <a:rPr lang="en-US" sz="2400" dirty="0"/>
              <a:t>In </a:t>
            </a:r>
            <a:r>
              <a:rPr lang="en-US" sz="2400" dirty="0" err="1"/>
              <a:t>Workcell.Initialize</a:t>
            </a:r>
            <a:r>
              <a:rPr lang="en-US" sz="2400" dirty="0"/>
              <a:t>()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Instantiate </a:t>
            </a:r>
            <a:r>
              <a:rPr lang="en-US" sz="2000" dirty="0" err="1"/>
              <a:t>IoManifest</a:t>
            </a:r>
            <a:r>
              <a:rPr lang="en-US" sz="2000" dirty="0"/>
              <a:t> </a:t>
            </a:r>
          </a:p>
          <a:p>
            <a:pPr lvl="1">
              <a:lnSpc>
                <a:spcPct val="85000"/>
              </a:lnSpc>
            </a:pPr>
            <a:r>
              <a:rPr lang="en-US" sz="2000" dirty="0"/>
              <a:t>Register </a:t>
            </a:r>
            <a:r>
              <a:rPr lang="en-US" sz="2000" dirty="0" err="1"/>
              <a:t>IoManifest</a:t>
            </a:r>
            <a:r>
              <a:rPr lang="en-US" sz="2000" dirty="0"/>
              <a:t> with </a:t>
            </a:r>
            <a:r>
              <a:rPr lang="en-US" sz="2000" dirty="0" err="1"/>
              <a:t>HwSystem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2000" dirty="0" smtClean="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IoManifest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1954" y="200690"/>
            <a:ext cx="8600431" cy="2554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RegisterIOs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IOStore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RegisterAmpNode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RobotX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0, 10, 2, 1, 1);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IOStore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RegisterAmpNode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RobotY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1, 10, 2, 1, 1);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4295" y="675613"/>
            <a:ext cx="5009705" cy="649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FalconWorkcell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null;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Windows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DiagnosticPanel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slotName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"TWC"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TrainingMachine.Instance.HwSystem.RegisterIOManifest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"Conveyor"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"Robot"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8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Diagnostic interface now displays the specified number of inputs, outputs, and axis</a:t>
            </a:r>
          </a:p>
          <a:p>
            <a:pPr lvl="1"/>
            <a:r>
              <a:rPr lang="en-US" dirty="0"/>
              <a:t>If physical equipment was attached, we should be able to control those IO’s</a:t>
            </a:r>
          </a:p>
          <a:p>
            <a:pPr lvl="1"/>
            <a:r>
              <a:rPr lang="en-US" dirty="0"/>
              <a:t>Understand registration and hardware initialization process.</a:t>
            </a:r>
          </a:p>
          <a:p>
            <a:pPr lvl="1"/>
            <a:r>
              <a:rPr lang="en-US" dirty="0"/>
              <a:t>IO’s have no names … yet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Assign names to IO’s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91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4 part 2</a:t>
            </a:r>
          </a:p>
        </p:txBody>
      </p:sp>
    </p:spTree>
    <p:extLst>
      <p:ext uri="{BB962C8B-B14F-4D97-AF65-F5344CB8AC3E}">
        <p14:creationId xmlns:p14="http://schemas.microsoft.com/office/powerpoint/2010/main" val="15735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IoManifest</a:t>
            </a:r>
            <a:r>
              <a:rPr lang="en-US" sz="1600" dirty="0" smtClean="0"/>
              <a:t> Lists and Defines IO Map</a:t>
            </a:r>
          </a:p>
          <a:p>
            <a:pPr lvl="1"/>
            <a:r>
              <a:rPr lang="en-US" sz="1200" dirty="0" smtClean="0"/>
              <a:t>Physical </a:t>
            </a:r>
            <a:r>
              <a:rPr lang="en-US" sz="1200" dirty="0"/>
              <a:t>IO has physical location</a:t>
            </a:r>
          </a:p>
          <a:p>
            <a:pPr lvl="1"/>
            <a:r>
              <a:rPr lang="en-US" sz="1200" dirty="0"/>
              <a:t>In software, we want to refer to IO’s with names that indicate its function.</a:t>
            </a:r>
          </a:p>
          <a:p>
            <a:pPr lvl="1"/>
            <a:r>
              <a:rPr lang="en-US" sz="1200" dirty="0"/>
              <a:t>Registering IO’s in </a:t>
            </a:r>
            <a:r>
              <a:rPr lang="en-US" sz="1200" dirty="0" err="1"/>
              <a:t>IoManifest</a:t>
            </a:r>
            <a:r>
              <a:rPr lang="en-US" sz="1200" dirty="0"/>
              <a:t> relates physical IO location to IO name</a:t>
            </a:r>
            <a:r>
              <a:rPr lang="en-US" sz="1200" dirty="0" smtClean="0"/>
              <a:t>.</a:t>
            </a:r>
          </a:p>
          <a:p>
            <a:pPr lvl="1"/>
            <a:r>
              <a:rPr lang="en-US" sz="1200" dirty="0" smtClean="0"/>
              <a:t>Edit </a:t>
            </a:r>
            <a:r>
              <a:rPr lang="en-US" sz="1200" dirty="0" err="1" smtClean="0"/>
              <a:t>TrainingIoManifest.cs</a:t>
            </a:r>
            <a:endParaRPr lang="en-US" sz="1200" dirty="0"/>
          </a:p>
          <a:p>
            <a:r>
              <a:rPr lang="en-US" sz="1600" dirty="0"/>
              <a:t>Examples</a:t>
            </a:r>
          </a:p>
          <a:p>
            <a:pPr lvl="1"/>
            <a:r>
              <a:rPr lang="en-US" sz="1050" noProof="1"/>
              <a:t> </a:t>
            </a:r>
            <a:r>
              <a:rPr lang="en-US" sz="1050" noProof="1">
                <a:solidFill>
                  <a:srgbClr val="030003"/>
                </a:solidFill>
              </a:rPr>
              <a:t>RegisterDigitalInput(iai.IOStore.GetDigitalInput(0), (</a:t>
            </a:r>
            <a:r>
              <a:rPr lang="en-US" sz="1050" noProof="1">
                <a:solidFill>
                  <a:srgbClr val="0000FF"/>
                </a:solidFill>
              </a:rPr>
              <a:t>int)</a:t>
            </a:r>
            <a:r>
              <a:rPr lang="en-US" sz="1050" noProof="1">
                <a:solidFill>
                  <a:srgbClr val="2B91AF"/>
                </a:solidFill>
              </a:rPr>
              <a:t>DigitalInputs.</a:t>
            </a:r>
            <a:r>
              <a:rPr lang="en-US" sz="1050" noProof="1">
                <a:solidFill>
                  <a:srgbClr val="030003"/>
                </a:solidFill>
              </a:rPr>
              <a:t>VacuumSensed, </a:t>
            </a:r>
            <a:r>
              <a:rPr lang="en-US" sz="1050" noProof="1">
                <a:solidFill>
                  <a:srgbClr val="A31515"/>
                </a:solidFill>
              </a:rPr>
              <a:t>"Vacuum Sensed");</a:t>
            </a:r>
            <a:endParaRPr lang="en-US" sz="1050" dirty="0">
              <a:solidFill>
                <a:srgbClr val="A31515"/>
              </a:solidFill>
            </a:endParaRPr>
          </a:p>
          <a:p>
            <a:pPr lvl="1"/>
            <a:r>
              <a:rPr lang="en-US" sz="1050" noProof="1"/>
              <a:t> </a:t>
            </a:r>
            <a:r>
              <a:rPr lang="en-US" sz="1050" noProof="1">
                <a:solidFill>
                  <a:srgbClr val="030003"/>
                </a:solidFill>
              </a:rPr>
              <a:t>RegisterDigitalOutput(iai.IOStore.GetDigitalOutput(0), (</a:t>
            </a:r>
            <a:r>
              <a:rPr lang="en-US" sz="1050" noProof="1">
                <a:solidFill>
                  <a:srgbClr val="0000FF"/>
                </a:solidFill>
              </a:rPr>
              <a:t>int)</a:t>
            </a:r>
            <a:r>
              <a:rPr lang="en-US" sz="1050" noProof="1">
                <a:solidFill>
                  <a:srgbClr val="2B91AF"/>
                </a:solidFill>
              </a:rPr>
              <a:t>DigitalOutputs.</a:t>
            </a:r>
            <a:r>
              <a:rPr lang="en-US" sz="1050" noProof="1">
                <a:solidFill>
                  <a:srgbClr val="030003"/>
                </a:solidFill>
              </a:rPr>
              <a:t>VacuumOn, </a:t>
            </a:r>
            <a:r>
              <a:rPr lang="en-US" sz="1050" noProof="1">
                <a:solidFill>
                  <a:srgbClr val="A31515"/>
                </a:solidFill>
              </a:rPr>
              <a:t>"Vacuum On");</a:t>
            </a:r>
            <a:endParaRPr lang="en-US" sz="1050" dirty="0">
              <a:solidFill>
                <a:srgbClr val="A31515"/>
              </a:solidFill>
            </a:endParaRPr>
          </a:p>
          <a:p>
            <a:pPr lvl="1"/>
            <a:r>
              <a:rPr lang="en-US" sz="1050" noProof="1">
                <a:solidFill>
                  <a:srgbClr val="A31515"/>
                </a:solidFill>
              </a:rPr>
              <a:t> </a:t>
            </a:r>
            <a:r>
              <a:rPr lang="en-US" sz="1050" noProof="1">
                <a:solidFill>
                  <a:srgbClr val="030003"/>
                </a:solidFill>
              </a:rPr>
              <a:t>RegisterAxis(iai.IOStore.GetAxis(0), (</a:t>
            </a:r>
            <a:r>
              <a:rPr lang="en-US" sz="1050" noProof="1">
                <a:solidFill>
                  <a:srgbClr val="0000FF"/>
                </a:solidFill>
              </a:rPr>
              <a:t>int)</a:t>
            </a:r>
            <a:r>
              <a:rPr lang="en-US" sz="1050" noProof="1">
                <a:solidFill>
                  <a:srgbClr val="2B91AF"/>
                </a:solidFill>
              </a:rPr>
              <a:t>Axis.</a:t>
            </a:r>
            <a:r>
              <a:rPr lang="en-US" sz="1050" noProof="1">
                <a:solidFill>
                  <a:srgbClr val="030003"/>
                </a:solidFill>
              </a:rPr>
              <a:t>YAxis, </a:t>
            </a:r>
            <a:r>
              <a:rPr lang="en-US" sz="1050" noProof="1">
                <a:solidFill>
                  <a:srgbClr val="A31515"/>
                </a:solidFill>
              </a:rPr>
              <a:t>"Y Axis");</a:t>
            </a:r>
          </a:p>
          <a:p>
            <a:pPr marL="0" lvl="1" indent="0">
              <a:buNone/>
            </a:pPr>
            <a:endParaRPr lang="en-US" sz="1100" noProof="1">
              <a:solidFill>
                <a:srgbClr val="A31515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pPr lvl="1" eaLnBrk="1" hangingPunct="1"/>
            <a:endParaRPr lang="en-US" sz="1100" dirty="0" smtClean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 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2220" y="1212086"/>
            <a:ext cx="8600431" cy="6986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enum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Axis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Y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RegisterIOs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node = 0;</a:t>
            </a:r>
          </a:p>
          <a:p>
            <a:r>
              <a:rPr lang="en-US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copley.IOStore.RegisterAmpNode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RobotY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", node, 16, 16, 1, 1);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0),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DigitalInput.VacuumSensed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1),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DigitalInput.EeExtended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2),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DigitalInput.EeRetracted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copley.IOStore.GetDigitalInput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3),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DigitalInput.DrivePresent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0),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DigitalOutput.VacuumOn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1),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DigitalOutput.ExtendEe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2),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DigitalOutput.RetractEe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copley.IOStore.GetDigitalOutput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3),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DigitalOutput.ReleaseDrive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");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RegisterAxis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copley.IOStore.GetAxis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(node, 0), 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Axis.Y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"Y Axis");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09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IO names appear in diagnostic interface</a:t>
            </a:r>
          </a:p>
          <a:p>
            <a:pPr lvl="1"/>
            <a:r>
              <a:rPr lang="en-US" dirty="0"/>
              <a:t>Unnamed IO’s still visible and can be controlled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Let’s add a </a:t>
            </a:r>
            <a:r>
              <a:rPr lang="en-US" dirty="0" err="1"/>
              <a:t>IoManifest</a:t>
            </a:r>
            <a:r>
              <a:rPr lang="en-US" dirty="0"/>
              <a:t> control and see the difference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593255"/>
            <a:ext cx="3995737" cy="299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2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Edit Diagnostic Panel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TabControl</a:t>
            </a:r>
            <a:endParaRPr lang="en-US" dirty="0"/>
          </a:p>
          <a:p>
            <a:pPr lvl="1"/>
            <a:r>
              <a:rPr lang="en-US" dirty="0"/>
              <a:t>Move </a:t>
            </a:r>
            <a:r>
              <a:rPr lang="en-US" dirty="0" smtClean="0"/>
              <a:t>Copley </a:t>
            </a:r>
            <a:r>
              <a:rPr lang="en-US" dirty="0" err="1" smtClean="0"/>
              <a:t>IoList</a:t>
            </a:r>
            <a:r>
              <a:rPr lang="en-US" dirty="0" smtClean="0"/>
              <a:t> </a:t>
            </a:r>
            <a:r>
              <a:rPr lang="en-US" dirty="0"/>
              <a:t>to one tab page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IoManifest</a:t>
            </a:r>
            <a:r>
              <a:rPr lang="en-US" dirty="0"/>
              <a:t> </a:t>
            </a:r>
            <a:r>
              <a:rPr lang="en-US" dirty="0" err="1"/>
              <a:t>IoList</a:t>
            </a:r>
            <a:r>
              <a:rPr lang="en-US" dirty="0"/>
              <a:t> in another tab page</a:t>
            </a:r>
          </a:p>
          <a:p>
            <a:pPr lvl="1"/>
            <a:r>
              <a:rPr lang="en-US" dirty="0"/>
              <a:t>Assign </a:t>
            </a:r>
            <a:r>
              <a:rPr lang="en-US" dirty="0" err="1"/>
              <a:t>IoManifest</a:t>
            </a:r>
            <a:r>
              <a:rPr lang="en-US" dirty="0"/>
              <a:t> to </a:t>
            </a:r>
            <a:r>
              <a:rPr lang="en-US" dirty="0" err="1"/>
              <a:t>IoManifest</a:t>
            </a:r>
            <a:r>
              <a:rPr lang="en-US" dirty="0"/>
              <a:t> </a:t>
            </a:r>
            <a:r>
              <a:rPr lang="en-US" dirty="0" err="1"/>
              <a:t>IoList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Edit </a:t>
            </a:r>
            <a:r>
              <a:rPr lang="en-US" dirty="0" err="1"/>
              <a:t>Workcell.IOManifest</a:t>
            </a:r>
            <a:r>
              <a:rPr lang="en-US" dirty="0"/>
              <a:t> property to return </a:t>
            </a:r>
            <a:r>
              <a:rPr lang="en-US" dirty="0" err="1"/>
              <a:t>IoManifest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IoManifest IoList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28" y="819719"/>
            <a:ext cx="2480930" cy="186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64233" y="1418970"/>
            <a:ext cx="8600431" cy="2185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panelIOListTouchscreen1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panelIOManifestTouchscreen1.AssignIOManifest(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workcell.IOManifest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1022" y="3753121"/>
            <a:ext cx="3283271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 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return 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737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 err="1"/>
              <a:t>IoManifest</a:t>
            </a:r>
            <a:r>
              <a:rPr lang="en-US" dirty="0"/>
              <a:t> IO list contains only used IO’s</a:t>
            </a:r>
          </a:p>
          <a:p>
            <a:pPr lvl="1"/>
            <a:r>
              <a:rPr lang="en-US" dirty="0" smtClean="0"/>
              <a:t>Differences between IO Interface</a:t>
            </a:r>
            <a:endParaRPr lang="en-US" dirty="0"/>
          </a:p>
          <a:p>
            <a:pPr lvl="2"/>
            <a:r>
              <a:rPr lang="en-US" dirty="0" err="1"/>
              <a:t>IoManifest</a:t>
            </a:r>
            <a:r>
              <a:rPr lang="en-US" dirty="0"/>
              <a:t> uses generic IO interface</a:t>
            </a:r>
          </a:p>
          <a:p>
            <a:pPr lvl="2"/>
            <a:r>
              <a:rPr lang="en-US" dirty="0" smtClean="0"/>
              <a:t>Copley </a:t>
            </a:r>
            <a:r>
              <a:rPr lang="en-US" dirty="0"/>
              <a:t>uses hardware specific IO interface which has </a:t>
            </a:r>
            <a:r>
              <a:rPr lang="en-US" dirty="0" smtClean="0"/>
              <a:t>CAN messaging statistics</a:t>
            </a:r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Let’s add controllers next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17" y="1103751"/>
            <a:ext cx="2419701" cy="18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18" y="3022979"/>
            <a:ext cx="2419701" cy="181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2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4 part 3</a:t>
            </a:r>
          </a:p>
        </p:txBody>
      </p:sp>
    </p:spTree>
    <p:extLst>
      <p:ext uri="{BB962C8B-B14F-4D97-AF65-F5344CB8AC3E}">
        <p14:creationId xmlns:p14="http://schemas.microsoft.com/office/powerpoint/2010/main" val="62820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800" dirty="0"/>
              <a:t>Controllers manipulate IO’s to execute macro operations </a:t>
            </a:r>
          </a:p>
          <a:p>
            <a:pPr>
              <a:lnSpc>
                <a:spcPct val="85000"/>
              </a:lnSpc>
            </a:pPr>
            <a:r>
              <a:rPr lang="en-US" sz="1800" dirty="0"/>
              <a:t>Create </a:t>
            </a:r>
            <a:r>
              <a:rPr lang="en-US" sz="1800" dirty="0" err="1" smtClean="0"/>
              <a:t>ConveyorController.cs</a:t>
            </a:r>
            <a:endParaRPr lang="en-US" sz="1800" dirty="0"/>
          </a:p>
          <a:p>
            <a:pPr lvl="1">
              <a:lnSpc>
                <a:spcPct val="85000"/>
              </a:lnSpc>
            </a:pPr>
            <a:r>
              <a:rPr lang="en-US" dirty="0" smtClean="0"/>
              <a:t>Add </a:t>
            </a:r>
            <a:r>
              <a:rPr lang="en-US" dirty="0"/>
              <a:t>using </a:t>
            </a:r>
            <a:r>
              <a:rPr lang="en-US" dirty="0" err="1"/>
              <a:t>Seagate.AAS.Parsel.Hw</a:t>
            </a:r>
            <a:r>
              <a:rPr lang="en-US" dirty="0" smtClean="0"/>
              <a:t>;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Inject </a:t>
            </a:r>
            <a:r>
              <a:rPr lang="en-US" dirty="0" err="1" smtClean="0"/>
              <a:t>workcell</a:t>
            </a:r>
            <a:r>
              <a:rPr lang="en-US" dirty="0" smtClean="0"/>
              <a:t> reference in constructor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Get IO references from </a:t>
            </a:r>
            <a:r>
              <a:rPr lang="en-US" dirty="0" err="1" smtClean="0"/>
              <a:t>IoManifest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smtClean="0"/>
              <a:t>Use IO and implement </a:t>
            </a:r>
            <a:r>
              <a:rPr lang="en-US" dirty="0" err="1"/>
              <a:t>ReleaseDrive</a:t>
            </a:r>
            <a:r>
              <a:rPr lang="en-US" dirty="0"/>
              <a:t>() and </a:t>
            </a:r>
            <a:r>
              <a:rPr lang="en-US" dirty="0" err="1"/>
              <a:t>GetNextDrive</a:t>
            </a:r>
            <a:r>
              <a:rPr lang="en-US" dirty="0" smtClean="0"/>
              <a:t>() 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16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ConveyorController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6148" y="1105072"/>
            <a:ext cx="5019323" cy="6832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ConveyorController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ConveyorController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GetDigitalOutput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GetDigitalInput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driveReleased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Threading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Sleep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WaitForState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Off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5000);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driveReleased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driveReleased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Off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driveReleased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gotDrive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Threading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Sleep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WaitForState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5000);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gotDrive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gotDrive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Off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gotDrive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7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1800" dirty="0" smtClean="0"/>
              <a:t>Add </a:t>
            </a:r>
            <a:r>
              <a:rPr lang="en-US" sz="1800" dirty="0"/>
              <a:t>Controller to Conveyor Active Process 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Add controller as member variable with </a:t>
            </a:r>
            <a:r>
              <a:rPr lang="en-US" dirty="0"/>
              <a:t>internal access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Override Start and Instantiate controller (prevents </a:t>
            </a:r>
            <a:r>
              <a:rPr lang="en-US" dirty="0" err="1"/>
              <a:t>hw</a:t>
            </a:r>
            <a:r>
              <a:rPr lang="en-US" dirty="0"/>
              <a:t> access before </a:t>
            </a:r>
            <a:r>
              <a:rPr lang="en-US" dirty="0" err="1"/>
              <a:t>hwsystem</a:t>
            </a:r>
            <a:r>
              <a:rPr lang="en-US" dirty="0"/>
              <a:t> is initialized)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Add macro </a:t>
            </a:r>
            <a:r>
              <a:rPr lang="en-US" dirty="0" smtClean="0"/>
              <a:t>functions to </a:t>
            </a:r>
            <a:r>
              <a:rPr lang="en-US" dirty="0"/>
              <a:t>appropriate </a:t>
            </a:r>
            <a:r>
              <a:rPr lang="en-US" dirty="0" smtClean="0"/>
              <a:t>States with try catch error handling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16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ConveyorController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5400" y="1171823"/>
            <a:ext cx="3518912" cy="12649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internal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ConveyorController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controller = null;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QF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Subscribe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void Start(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priority)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controller = new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ConveyorController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base.Start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(priority);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AddDeferredSignal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try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// do work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controller.GetNextDrive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6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"*** publish </a:t>
            </a:r>
            <a:r>
              <a:rPr lang="en-US" sz="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QF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Publish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catch (Exception ex)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(ex);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return null;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RecallDeferredSignal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"*** received </a:t>
            </a:r>
            <a:r>
              <a:rPr lang="en-US" sz="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try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controller.ReleaseDrive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catch (Exception ex)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(ex);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return null;</a:t>
            </a:r>
          </a:p>
          <a:p>
            <a:r>
              <a:rPr lang="en-US" sz="6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Compile and Run by pressing F5</a:t>
            </a:r>
          </a:p>
          <a:p>
            <a:r>
              <a:rPr lang="en-US" dirty="0"/>
              <a:t>Add break point to view contents of console window</a:t>
            </a:r>
          </a:p>
          <a:p>
            <a:r>
              <a:rPr lang="en-US" dirty="0"/>
              <a:t>Write “Hello World!” to the console window.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Hello World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D343F3A7-7BDF-4258-924B-E6C681A16207}" type="slidenum">
              <a:rPr lang="en-US" smtClean="0">
                <a:solidFill>
                  <a:srgbClr val="62C6F8"/>
                </a:solidFill>
              </a:rPr>
              <a:pPr eaLnBrk="1" hangingPunct="1"/>
              <a:t>6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9542"/>
              </p:ext>
            </p:extLst>
          </p:nvPr>
        </p:nvGraphicFramePr>
        <p:xfrm>
          <a:off x="2203450" y="2967384"/>
          <a:ext cx="2901950" cy="145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Bitmap Image" r:id="rId4" imgW="5191850" imgH="2695951" progId="Paint.Picture">
                  <p:embed/>
                </p:oleObj>
              </mc:Choice>
              <mc:Fallback>
                <p:oleObj name="Bitmap Image" r:id="rId4" imgW="5191850" imgH="269595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967384"/>
                        <a:ext cx="2901950" cy="145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1000" y="2829151"/>
            <a:ext cx="3153666" cy="159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4333164" cy="3227387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Create </a:t>
            </a:r>
            <a:r>
              <a:rPr lang="en-US" dirty="0" err="1"/>
              <a:t>PanelDiagnosticsConveyor.cs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smtClean="0"/>
              <a:t>Inject </a:t>
            </a:r>
            <a:r>
              <a:rPr lang="en-US" dirty="0" err="1" smtClean="0"/>
              <a:t>workcell</a:t>
            </a:r>
            <a:r>
              <a:rPr lang="en-US" dirty="0" smtClean="0"/>
              <a:t> reference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Add 2 </a:t>
            </a:r>
            <a:r>
              <a:rPr lang="en-US" dirty="0" err="1" smtClean="0"/>
              <a:t>Seagate.AAS.UI.Led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Add 2 buttons to execute macros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Add </a:t>
            </a:r>
            <a:r>
              <a:rPr lang="en-US" dirty="0" err="1" smtClean="0"/>
              <a:t>workcell</a:t>
            </a:r>
            <a:r>
              <a:rPr lang="en-US" dirty="0" smtClean="0"/>
              <a:t> Conveyor and Robot properties to facilitate access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Add timer to display live </a:t>
            </a:r>
            <a:r>
              <a:rPr lang="en-US" dirty="0"/>
              <a:t>IO view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Enable </a:t>
            </a:r>
            <a:r>
              <a:rPr lang="en-US" dirty="0"/>
              <a:t>timer based on </a:t>
            </a:r>
            <a:r>
              <a:rPr lang="en-US" dirty="0" smtClean="0"/>
              <a:t>visibility</a:t>
            </a:r>
          </a:p>
          <a:p>
            <a:pPr lvl="1"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Edit </a:t>
            </a:r>
            <a:r>
              <a:rPr lang="en-US" dirty="0" err="1" smtClean="0"/>
              <a:t>PanelDiagnostics</a:t>
            </a:r>
            <a:endParaRPr lang="en-US" dirty="0"/>
          </a:p>
          <a:p>
            <a:pPr lvl="1">
              <a:lnSpc>
                <a:spcPct val="85000"/>
              </a:lnSpc>
            </a:pPr>
            <a:r>
              <a:rPr lang="en-US" dirty="0" smtClean="0"/>
              <a:t>Add new Conveyor Tab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Add </a:t>
            </a:r>
            <a:r>
              <a:rPr lang="en-US" dirty="0" err="1" smtClean="0"/>
              <a:t>PanelDiagnosticsConveyor</a:t>
            </a:r>
            <a:r>
              <a:rPr lang="en-US" dirty="0" smtClean="0"/>
              <a:t> to new tab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Assign </a:t>
            </a:r>
            <a:r>
              <a:rPr lang="en-US" dirty="0" err="1" smtClean="0"/>
              <a:t>workcell</a:t>
            </a:r>
            <a:r>
              <a:rPr lang="en-US" dirty="0" smtClean="0"/>
              <a:t> reference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1600" dirty="0" smtClean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ConveyorController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7412" y="265631"/>
            <a:ext cx="7603363" cy="7017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ComponentModel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Drawing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Data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Windows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Forms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PanelDiagnosticsConveyor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PanelDiagnosticsConveyor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timer1_Tick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Visible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timer1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Enabled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ledReleaseDrive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GetDigitalOutput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ledDrivePresent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GetDigitalInput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DrivePresent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).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==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PanelDiagnosticsConveyor_VisibleChanged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Visible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timer1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Enabled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buttonReleaseDrive_Click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buttonGetNextDrive_Click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sender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EventArgs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r>
              <a:rPr lang="en-US" sz="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endParaRPr lang="en-US" sz="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91097" y="1055794"/>
            <a:ext cx="8600431" cy="1692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panelIOListTouchscreen1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panelIOManifestTouchscreen1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panelDiagnosticsConveyor1.AssignWorkcell(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82" y="2684805"/>
            <a:ext cx="2844851" cy="2205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Run (F5) …</a:t>
            </a:r>
          </a:p>
          <a:p>
            <a:pPr marL="0" indent="0" eaLnBrk="1" hangingPunct="1"/>
            <a:r>
              <a:rPr lang="en-US" smtClean="0"/>
              <a:t>Note</a:t>
            </a:r>
          </a:p>
          <a:p>
            <a:pPr lvl="1" eaLnBrk="1" hangingPunct="1"/>
            <a:r>
              <a:rPr lang="en-US" smtClean="0"/>
              <a:t>See diagnostic interface work</a:t>
            </a:r>
          </a:p>
          <a:p>
            <a:pPr lvl="1" eaLnBrk="1" hangingPunct="1"/>
            <a:r>
              <a:rPr lang="en-US" smtClean="0"/>
              <a:t>Run operation</a:t>
            </a:r>
          </a:p>
          <a:p>
            <a:pPr lvl="2" eaLnBrk="1" hangingPunct="1"/>
            <a:r>
              <a:rPr lang="en-US" smtClean="0"/>
              <a:t>See diagnostic interface change simultaneously</a:t>
            </a:r>
          </a:p>
          <a:p>
            <a:pPr lvl="3" eaLnBrk="1" hangingPunct="1"/>
            <a:r>
              <a:rPr lang="en-US" smtClean="0"/>
              <a:t>Discuss how this behavior is enabled</a:t>
            </a:r>
          </a:p>
          <a:p>
            <a:pPr lvl="2" eaLnBrk="1" hangingPunct="1"/>
            <a:r>
              <a:rPr lang="en-US" smtClean="0"/>
              <a:t>Add time delay to see better</a:t>
            </a:r>
          </a:p>
          <a:p>
            <a:pPr marL="0" indent="0" eaLnBrk="1" hangingPunct="1"/>
            <a:r>
              <a:rPr lang="en-US" smtClean="0"/>
              <a:t>Next</a:t>
            </a:r>
          </a:p>
          <a:p>
            <a:pPr lvl="1" eaLnBrk="1" hangingPunct="1"/>
            <a:r>
              <a:rPr lang="en-US" smtClean="0"/>
              <a:t>Learn about devices </a:t>
            </a:r>
          </a:p>
          <a:p>
            <a:pPr lvl="1" eaLnBrk="1" hangingPunct="1"/>
            <a:r>
              <a:rPr lang="en-US" smtClean="0"/>
              <a:t>Create Robot controllers and use devices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8" y="1139588"/>
            <a:ext cx="2975052" cy="223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399" y="2442948"/>
            <a:ext cx="2932855" cy="219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4 part 4</a:t>
            </a:r>
          </a:p>
        </p:txBody>
      </p:sp>
    </p:spTree>
    <p:extLst>
      <p:ext uri="{BB962C8B-B14F-4D97-AF65-F5344CB8AC3E}">
        <p14:creationId xmlns:p14="http://schemas.microsoft.com/office/powerpoint/2010/main" val="2434691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Add Project and Reference to</a:t>
            </a:r>
          </a:p>
          <a:p>
            <a:pPr lvl="1"/>
            <a:r>
              <a:rPr lang="en-US" sz="1500" dirty="0" err="1"/>
              <a:t>Seagate.AAS.Parsel.Device.PneumaticControl</a:t>
            </a:r>
            <a:endParaRPr lang="en-US" sz="1500" dirty="0"/>
          </a:p>
          <a:p>
            <a:r>
              <a:rPr lang="en-US" sz="2000" dirty="0"/>
              <a:t>Create </a:t>
            </a:r>
            <a:r>
              <a:rPr lang="en-US" sz="2000" dirty="0" err="1" smtClean="0"/>
              <a:t>RobotController.cs</a:t>
            </a:r>
            <a:endParaRPr lang="en-US" sz="2000" dirty="0"/>
          </a:p>
          <a:p>
            <a:pPr lvl="1"/>
            <a:r>
              <a:rPr lang="en-US" sz="1500" dirty="0" smtClean="0"/>
              <a:t>Copy and edit </a:t>
            </a:r>
            <a:r>
              <a:rPr lang="en-US" sz="1500" dirty="0" err="1" smtClean="0"/>
              <a:t>ConveyorController</a:t>
            </a:r>
            <a:endParaRPr lang="en-US" sz="1500" dirty="0" smtClean="0"/>
          </a:p>
          <a:p>
            <a:pPr lvl="1"/>
            <a:r>
              <a:rPr lang="en-US" sz="1500" dirty="0" smtClean="0"/>
              <a:t>Add </a:t>
            </a:r>
            <a:r>
              <a:rPr lang="en-US" sz="1600" dirty="0"/>
              <a:t>using </a:t>
            </a:r>
            <a:r>
              <a:rPr lang="en-US" sz="1600" dirty="0" err="1"/>
              <a:t>Seagate.AAS.Parsel.Device.PneumaticControl</a:t>
            </a:r>
            <a:r>
              <a:rPr lang="en-US" sz="1600" dirty="0"/>
              <a:t>;</a:t>
            </a:r>
            <a:endParaRPr lang="en-US" sz="1500" dirty="0" smtClean="0"/>
          </a:p>
          <a:p>
            <a:pPr lvl="1"/>
            <a:r>
              <a:rPr lang="en-US" sz="1500" dirty="0" smtClean="0"/>
              <a:t>Add </a:t>
            </a:r>
            <a:r>
              <a:rPr lang="en-US" sz="1500" dirty="0" err="1" smtClean="0"/>
              <a:t>vacuumSensed</a:t>
            </a:r>
            <a:r>
              <a:rPr lang="en-US" sz="1500" dirty="0" smtClean="0"/>
              <a:t> and </a:t>
            </a:r>
            <a:r>
              <a:rPr lang="en-US" sz="1500" dirty="0" err="1" smtClean="0"/>
              <a:t>vacuumOn</a:t>
            </a:r>
            <a:endParaRPr lang="en-US" sz="1500" dirty="0"/>
          </a:p>
          <a:p>
            <a:pPr lvl="1"/>
            <a:r>
              <a:rPr lang="en-US" sz="1500" dirty="0"/>
              <a:t>Create </a:t>
            </a:r>
            <a:r>
              <a:rPr lang="en-US" sz="1500" dirty="0" err="1"/>
              <a:t>LinearActuator</a:t>
            </a:r>
            <a:r>
              <a:rPr lang="en-US" sz="1500" dirty="0"/>
              <a:t> </a:t>
            </a:r>
            <a:r>
              <a:rPr lang="en-US" sz="1500" dirty="0" smtClean="0"/>
              <a:t>member and instantiate in </a:t>
            </a:r>
            <a:r>
              <a:rPr lang="en-US" sz="1500" dirty="0"/>
              <a:t>constructor</a:t>
            </a:r>
          </a:p>
          <a:p>
            <a:pPr lvl="1"/>
            <a:r>
              <a:rPr lang="en-US" sz="1500" dirty="0"/>
              <a:t>Create </a:t>
            </a:r>
            <a:r>
              <a:rPr lang="en-US" sz="1500" dirty="0" err="1"/>
              <a:t>PickPart</a:t>
            </a:r>
            <a:r>
              <a:rPr lang="en-US" sz="1500" dirty="0"/>
              <a:t>() and </a:t>
            </a:r>
            <a:r>
              <a:rPr lang="en-US" sz="1500" dirty="0" err="1"/>
              <a:t>PlacePart</a:t>
            </a:r>
            <a:r>
              <a:rPr lang="en-US" sz="1500" dirty="0" smtClean="0"/>
              <a:t>()</a:t>
            </a:r>
            <a:endParaRPr lang="en-US" sz="15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/>
          <a:p>
            <a:pPr marL="0" indent="0" eaLnBrk="1" hangingPunct="1"/>
            <a:endParaRPr lang="en-US" sz="18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400" y="1171823"/>
            <a:ext cx="7253909" cy="12403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Device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PneumaticControl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IAxis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internal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LinearActuator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GetAxis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create actuator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GetDigitalInput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DigitalInput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GetDigitalOutput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DigitalOutput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LinearActuator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retractEe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eeExtended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eeRetracted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"EE Actuator"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partPicked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Threading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Sleep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MoveAbsolute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(100, 100, 50, 10000);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WaitForState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5000);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partPicked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partPicked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partPicked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Threading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Sleep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MoveAbsolute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(100, 100, 100, 10000);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Extend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Off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Threading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Thread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Sleep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vacuumSensed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WaitForState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DigitalIOState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Off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5000);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6425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Add </a:t>
            </a:r>
            <a:r>
              <a:rPr lang="en-US" sz="2000" dirty="0"/>
              <a:t>controller to Robot Active Process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Add controller as member variable with internal access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Override Start and Instantiate controller (prevents </a:t>
            </a:r>
            <a:r>
              <a:rPr lang="en-US" sz="1600" dirty="0" err="1"/>
              <a:t>hw</a:t>
            </a:r>
            <a:r>
              <a:rPr lang="en-US" sz="1600" dirty="0"/>
              <a:t> access before </a:t>
            </a:r>
            <a:r>
              <a:rPr lang="en-US" sz="1600" dirty="0" err="1"/>
              <a:t>hwsystem</a:t>
            </a:r>
            <a:r>
              <a:rPr lang="en-US" sz="1600" dirty="0"/>
              <a:t> is initialized)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Add macro functions to appropriate States with try catch error handling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/>
          <a:p>
            <a:pPr marL="0" indent="0" eaLnBrk="1" hangingPunct="1"/>
            <a:endParaRPr lang="en-US" sz="1800" dirty="0" smtClean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Robot 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400" y="1171823"/>
            <a:ext cx="4673074" cy="16589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Collections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Generic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Linq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Text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using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namespace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TrainingApp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Equipment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ActiveProcess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internal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controller;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QF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Subscribe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InitializeStateMachine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void Start(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priority)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controller = new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(_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base.Start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(priority);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AddDeferredSignal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StateActive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try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controller.PickPart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catch (Exception ex)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(ex);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RecallDeferredSignal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"*** received 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PlacePart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try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controller.PlacePart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"*** publish 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QF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Publish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PartPlaced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8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catch (Exception ex)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(ex);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199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Create </a:t>
            </a:r>
            <a:r>
              <a:rPr lang="en-US" sz="2000" dirty="0" err="1"/>
              <a:t>PanelDiagnosticsRobot</a:t>
            </a:r>
            <a:endParaRPr lang="en-US" sz="2000" dirty="0"/>
          </a:p>
          <a:p>
            <a:pPr lvl="1"/>
            <a:r>
              <a:rPr lang="en-US" sz="1800" dirty="0" smtClean="0"/>
              <a:t>Copy and edit </a:t>
            </a:r>
            <a:r>
              <a:rPr lang="en-US" sz="1800" dirty="0" err="1" smtClean="0"/>
              <a:t>PanelDiagnositcsConveyor</a:t>
            </a:r>
            <a:endParaRPr lang="en-US" sz="1800" dirty="0" smtClean="0"/>
          </a:p>
          <a:p>
            <a:pPr lvl="2"/>
            <a:r>
              <a:rPr lang="en-US" sz="1600" dirty="0" smtClean="0"/>
              <a:t>Edit designer partial class also!</a:t>
            </a:r>
            <a:endParaRPr lang="en-US" sz="1600" dirty="0"/>
          </a:p>
          <a:p>
            <a:pPr lvl="1"/>
            <a:r>
              <a:rPr lang="en-US" sz="1800" dirty="0"/>
              <a:t>Add Pneumatic Actuator </a:t>
            </a:r>
            <a:r>
              <a:rPr lang="en-US" sz="1800" dirty="0" smtClean="0"/>
              <a:t>UI</a:t>
            </a:r>
          </a:p>
          <a:p>
            <a:pPr lvl="2"/>
            <a:r>
              <a:rPr lang="en-US" sz="1600" dirty="0" smtClean="0"/>
              <a:t>Inject reference</a:t>
            </a:r>
            <a:endParaRPr lang="en-US" sz="1600" dirty="0"/>
          </a:p>
          <a:p>
            <a:r>
              <a:rPr lang="en-US" sz="2000" dirty="0" smtClean="0"/>
              <a:t>Edit Panel Diagnostics</a:t>
            </a:r>
          </a:p>
          <a:p>
            <a:pPr lvl="1"/>
            <a:r>
              <a:rPr lang="en-US" sz="1700" dirty="0" smtClean="0"/>
              <a:t>Add robot tab</a:t>
            </a:r>
          </a:p>
          <a:p>
            <a:pPr lvl="1"/>
            <a:r>
              <a:rPr lang="en-US" sz="1700" dirty="0" smtClean="0"/>
              <a:t>Add </a:t>
            </a:r>
            <a:r>
              <a:rPr lang="en-US" sz="1700" dirty="0" err="1" smtClean="0"/>
              <a:t>PanelDiagnosticsRobot</a:t>
            </a:r>
            <a:r>
              <a:rPr lang="en-US" sz="1700" dirty="0" smtClean="0"/>
              <a:t> to new tab</a:t>
            </a:r>
          </a:p>
          <a:p>
            <a:pPr lvl="1"/>
            <a:r>
              <a:rPr lang="en-US" sz="1700" dirty="0" smtClean="0"/>
              <a:t>Inject </a:t>
            </a:r>
            <a:r>
              <a:rPr lang="en-US" sz="1700" dirty="0" err="1" smtClean="0"/>
              <a:t>workcell</a:t>
            </a:r>
            <a:r>
              <a:rPr lang="en-US" sz="1700" dirty="0" smtClean="0"/>
              <a:t> reference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/>
          <a:p>
            <a:pPr marL="0" indent="0" eaLnBrk="1" hangingPunct="1"/>
            <a:endParaRPr lang="en-US" sz="2000" dirty="0" smtClean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PanelDiagnosticsRobot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07719" y="3210551"/>
            <a:ext cx="4841390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pneumaticControlUI1.AssignActuator(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workcell.Robot.controller.actuator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7719" y="4106895"/>
            <a:ext cx="8600431" cy="2431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UserControl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Parsel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GetHwComponent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panelIOListTouchscreen1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AssignCopleyHC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copley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panelIOManifestTouchscreen1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panelDiagnosticsConveyor1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AssignWorkcell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panelDiagnosticsRobot1.AssignWorkcell(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101" y="1245011"/>
            <a:ext cx="2158012" cy="190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265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Run (F5) …</a:t>
            </a:r>
          </a:p>
          <a:p>
            <a:pPr>
              <a:lnSpc>
                <a:spcPct val="85000"/>
              </a:lnSpc>
            </a:pPr>
            <a:r>
              <a:rPr lang="en-US" dirty="0"/>
              <a:t>Note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Go to robot diagnostics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Try actuator interface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Try to pick part…see error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Run operation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See error state when trying to pick part</a:t>
            </a:r>
          </a:p>
          <a:p>
            <a:pPr lvl="3">
              <a:lnSpc>
                <a:spcPct val="85000"/>
              </a:lnSpc>
            </a:pPr>
            <a:r>
              <a:rPr lang="en-US" dirty="0"/>
              <a:t>Discuss how this behavior is enabled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Manually home and try again</a:t>
            </a:r>
          </a:p>
          <a:p>
            <a:pPr lvl="2"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Next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Add homing to </a:t>
            </a:r>
            <a:r>
              <a:rPr lang="en-US" dirty="0" err="1" smtClean="0"/>
              <a:t>RunInit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dirty="0" smtClean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3" y="1269225"/>
            <a:ext cx="3995737" cy="299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1719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Add Homing to controller</a:t>
            </a:r>
          </a:p>
          <a:p>
            <a:r>
              <a:rPr lang="en-US" dirty="0"/>
              <a:t>Add Homing to Run 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Robot Run 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01837" y="523659"/>
            <a:ext cx="2989921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RunInit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actuator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Retract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(5000);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IsHomed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axis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MoveAbsolute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(100, 100, 0, 10000);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2027" y="2239180"/>
            <a:ext cx="4124847" cy="2800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RobotController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…</a:t>
            </a:r>
          </a:p>
          <a:p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StateRunInit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try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controller.RunInit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catch (Exception ex)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(ex);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    return null;</a:t>
            </a: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statePickPart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8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0376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Run operation</a:t>
            </a:r>
          </a:p>
          <a:p>
            <a:pPr lvl="2"/>
            <a:r>
              <a:rPr lang="en-US" dirty="0"/>
              <a:t>No more error state</a:t>
            </a:r>
          </a:p>
          <a:p>
            <a:pPr lvl="2"/>
            <a:r>
              <a:rPr lang="en-US" dirty="0"/>
              <a:t>See Diagnostic UI during running</a:t>
            </a:r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Installer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572" y="1156527"/>
            <a:ext cx="2397796" cy="179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188" y="1703161"/>
            <a:ext cx="2167024" cy="162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087" y="2395316"/>
            <a:ext cx="2333842" cy="175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1725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End of Day 4</a:t>
            </a:r>
          </a:p>
          <a:p>
            <a:r>
              <a:rPr lang="en-US" dirty="0"/>
              <a:t>End of Training App </a:t>
            </a:r>
          </a:p>
          <a:p>
            <a:r>
              <a:rPr lang="en-US" dirty="0"/>
              <a:t>Tomorrow</a:t>
            </a:r>
          </a:p>
          <a:p>
            <a:pPr lvl="1"/>
            <a:r>
              <a:rPr lang="en-US" dirty="0"/>
              <a:t>Look at available software components</a:t>
            </a:r>
          </a:p>
          <a:p>
            <a:pPr lvl="1"/>
            <a:r>
              <a:rPr lang="en-US" dirty="0" smtClean="0"/>
              <a:t>Look at </a:t>
            </a:r>
            <a:r>
              <a:rPr lang="en-US" dirty="0" err="1" smtClean="0"/>
              <a:t>Skynet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installer</a:t>
            </a:r>
          </a:p>
          <a:p>
            <a:pPr lvl="1"/>
            <a:r>
              <a:rPr lang="en-US" dirty="0"/>
              <a:t>Distribution through website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Day 4 part 5</a:t>
            </a:r>
          </a:p>
        </p:txBody>
      </p:sp>
    </p:spTree>
    <p:extLst>
      <p:ext uri="{BB962C8B-B14F-4D97-AF65-F5344CB8AC3E}">
        <p14:creationId xmlns:p14="http://schemas.microsoft.com/office/powerpoint/2010/main" val="36292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Get Application Properties</a:t>
            </a:r>
          </a:p>
          <a:p>
            <a:pPr lvl="1"/>
            <a:r>
              <a:rPr lang="en-US" dirty="0"/>
              <a:t>Change Output type from Console to Windows Application</a:t>
            </a:r>
          </a:p>
          <a:p>
            <a:pPr lvl="1"/>
            <a:r>
              <a:rPr lang="en-US" dirty="0"/>
              <a:t>Change Default namespace to </a:t>
            </a:r>
            <a:r>
              <a:rPr lang="en-US" dirty="0" err="1"/>
              <a:t>Seagate.AAS.Falcon.TrainingApp</a:t>
            </a:r>
            <a:endParaRPr lang="en-US" dirty="0"/>
          </a:p>
          <a:p>
            <a:r>
              <a:rPr lang="en-US" dirty="0"/>
              <a:t>Run (F5) and see console output in Output window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Change to Windows Application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C1803029-FC4B-4533-A0B5-676934277806}" type="slidenum">
              <a:rPr lang="en-US" smtClean="0">
                <a:solidFill>
                  <a:srgbClr val="62C6F8"/>
                </a:solidFill>
              </a:rPr>
              <a:pPr eaLnBrk="1" hangingPunct="1"/>
              <a:t>7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03" y="1247247"/>
            <a:ext cx="3656285" cy="2169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9" y="3658675"/>
            <a:ext cx="2727189" cy="9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0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Final Day Agenda</a:t>
            </a:r>
          </a:p>
          <a:p>
            <a:pPr lvl="1"/>
            <a:r>
              <a:rPr lang="en-US" dirty="0" err="1"/>
              <a:t>Skynet</a:t>
            </a:r>
            <a:r>
              <a:rPr lang="en-US" dirty="0"/>
              <a:t> API</a:t>
            </a:r>
          </a:p>
          <a:p>
            <a:pPr lvl="1"/>
            <a:r>
              <a:rPr lang="en-US" dirty="0" smtClean="0"/>
              <a:t>Installer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Fremont Topics</a:t>
            </a:r>
          </a:p>
          <a:p>
            <a:pPr lvl="2"/>
            <a:r>
              <a:rPr lang="en-US" dirty="0"/>
              <a:t>Hardware Provider details</a:t>
            </a:r>
          </a:p>
          <a:p>
            <a:pPr lvl="2"/>
            <a:r>
              <a:rPr lang="en-US" dirty="0" smtClean="0"/>
              <a:t>Vision commonality, </a:t>
            </a:r>
            <a:r>
              <a:rPr lang="en-US" dirty="0" err="1" smtClean="0"/>
              <a:t>VisionProcessor</a:t>
            </a:r>
            <a:endParaRPr lang="en-US" dirty="0" smtClean="0"/>
          </a:p>
          <a:p>
            <a:pPr lvl="2"/>
            <a:r>
              <a:rPr lang="en-US" smtClean="0"/>
              <a:t>OSC abstraction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Error handling</a:t>
            </a:r>
          </a:p>
          <a:p>
            <a:pPr lvl="1"/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lvl="1" eaLnBrk="1" hangingPunct="1"/>
            <a:endParaRPr lang="en-US" dirty="0" smtClean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Day 5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961945"/>
            <a:ext cx="6117167" cy="1116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700" b="0" kern="1000" spc="-1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169863" indent="-169863" algn="l" defTabSz="457200" rtl="0" eaLnBrk="1" latinLnBrk="0" hangingPunct="1">
              <a:spcBef>
                <a:spcPts val="600"/>
              </a:spcBef>
              <a:buFont typeface="Wingdings" panose="05000000000000000000" pitchFamily="2" charset="2"/>
              <a:buChar char="§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-137160" algn="l" defTabSz="457200" rtl="0" eaLnBrk="1" latinLnBrk="0" hangingPunct="1">
              <a:spcBef>
                <a:spcPts val="600"/>
              </a:spcBef>
              <a:buFont typeface="Lucida Grande"/>
              <a:buChar char="–"/>
              <a:defRPr lang="en-US" sz="1200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200" b="1" kern="1000" dirty="0" smtClean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200" kern="1000" dirty="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6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 smtClean="0"/>
              <a:t>Skynet</a:t>
            </a:r>
            <a:r>
              <a:rPr lang="en-US" dirty="0" smtClean="0"/>
              <a:t> is a Seagate developed, network-based factory supervisory control and data acquisition system</a:t>
            </a:r>
          </a:p>
          <a:p>
            <a:r>
              <a:rPr lang="en-US" dirty="0" smtClean="0"/>
              <a:t>We will learn how to</a:t>
            </a:r>
          </a:p>
          <a:p>
            <a:pPr lvl="1"/>
            <a:r>
              <a:rPr lang="en-US" dirty="0" smtClean="0"/>
              <a:t>Connect to </a:t>
            </a:r>
            <a:r>
              <a:rPr lang="en-US" dirty="0" err="1" smtClean="0"/>
              <a:t>Skynet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Process Qualification </a:t>
            </a:r>
          </a:p>
          <a:p>
            <a:pPr lvl="1"/>
            <a:r>
              <a:rPr lang="en-US" dirty="0" smtClean="0"/>
              <a:t>Report Disposition</a:t>
            </a:r>
          </a:p>
          <a:p>
            <a:pPr lvl="1"/>
            <a:r>
              <a:rPr lang="en-US" dirty="0" smtClean="0"/>
              <a:t>Shutdown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Link to separate </a:t>
            </a:r>
            <a:r>
              <a:rPr lang="en-US" dirty="0" err="1" smtClean="0">
                <a:hlinkClick r:id="rId2"/>
              </a:rPr>
              <a:t>Skynet</a:t>
            </a:r>
            <a:r>
              <a:rPr lang="en-US" dirty="0" smtClean="0">
                <a:hlinkClick r:id="rId2"/>
              </a:rPr>
              <a:t> API Training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Skynet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11" name="AutoShape 6" descr="https://sites.google.com/a/seagate.com/aas-software/_/rsrc/1376667720191/projects/rfid-less-mfg/Skynet%20logo%20new.png?height=250&amp;width=3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2" y="1641737"/>
            <a:ext cx="3593516" cy="280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109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3678072" cy="3227387"/>
          </a:xfrm>
        </p:spPr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TrainingWorkcell</a:t>
            </a:r>
            <a:endParaRPr lang="en-US" dirty="0" smtClean="0"/>
          </a:p>
          <a:p>
            <a:pPr lvl="1"/>
            <a:r>
              <a:rPr lang="en-US" dirty="0" smtClean="0"/>
              <a:t>Add </a:t>
            </a:r>
            <a:r>
              <a:rPr lang="en-US" dirty="0"/>
              <a:t>using </a:t>
            </a:r>
            <a:r>
              <a:rPr lang="en-US" dirty="0" err="1"/>
              <a:t>Seagate.AAS.Skynet.HostAPI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Set connection options</a:t>
            </a:r>
          </a:p>
          <a:p>
            <a:pPr lvl="1"/>
            <a:r>
              <a:rPr lang="en-US" dirty="0" smtClean="0"/>
              <a:t>Initialize</a:t>
            </a:r>
          </a:p>
          <a:p>
            <a:pPr lvl="2"/>
            <a:r>
              <a:rPr lang="en-US" dirty="0" smtClean="0"/>
              <a:t>Provide unique station ID and line ID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Override Dispose and add </a:t>
            </a:r>
            <a:r>
              <a:rPr lang="en-US" dirty="0" err="1" smtClean="0"/>
              <a:t>SkynetAPI.Shutdown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Skynet</a:t>
            </a:r>
            <a:r>
              <a:rPr lang="en-US" dirty="0" smtClean="0"/>
              <a:t> and Shutdown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3594" y="1469505"/>
            <a:ext cx="5303055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using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Seagate.AAS.Skynet.HostAPI</a:t>
            </a:r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600" dirty="0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Initialize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set connection options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SkynetAPI.ConnectionConfig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ConnectionConfigurationTypes.HardCoded_UsingIpAddressProperty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SkynetAPI.HostIpAddress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"skynet.colo.seagate.com"; // "10.30.138.100";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other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skynet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API read only properties: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StationName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LineID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IsInitialized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Simulation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	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SkynetAPI.Simulation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true;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initialize &amp; connect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string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stationId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"Training001";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string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lineId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"Line101";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SkynetAPI.Initialize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stationId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lineId</a:t>
            </a:r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7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TrainingIoManifest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TrainingMachine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HwSystem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RegisterIOManifest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ioManifest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"Conveyor"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activeProcesses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"Robot"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Robot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endParaRPr lang="en-US" sz="6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7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public override void Dispose()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SkynetAPI.Shutdown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7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base.Dispose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600" dirty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07705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 smtClean="0"/>
              <a:t>Conveyor.cs</a:t>
            </a:r>
            <a:endParaRPr lang="en-US" dirty="0"/>
          </a:p>
          <a:p>
            <a:pPr lvl="1"/>
            <a:r>
              <a:rPr lang="en-US" dirty="0"/>
              <a:t>Get Host </a:t>
            </a:r>
            <a:r>
              <a:rPr lang="en-US" dirty="0" smtClean="0"/>
              <a:t>Interface in constructor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Host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3594" y="1469505"/>
            <a:ext cx="5065810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Seagate.AAS.Skynet.HostAPI.Falcon.IFalconHost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_host = null;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: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base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workcell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get host interface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          _host =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Seagate.AAS.Skynet.HostAPI.SkynetAPI.GetFalconHostInterface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("TWC");</a:t>
            </a: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WaitPlaceDone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= 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8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8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);</a:t>
            </a: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688224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3691719" cy="3227387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 smtClean="0"/>
              <a:t>GetNextDrive</a:t>
            </a:r>
            <a:r>
              <a:rPr lang="en-US" dirty="0" smtClean="0"/>
              <a:t> state in </a:t>
            </a:r>
            <a:r>
              <a:rPr lang="en-US" dirty="0" err="1" smtClean="0"/>
              <a:t>Conveyor.cs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 err="1" smtClean="0"/>
              <a:t>proqual</a:t>
            </a:r>
            <a:r>
              <a:rPr lang="en-US" dirty="0" smtClean="0"/>
              <a:t> and transition to the appropriate next state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Qualification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3594" y="1469505"/>
            <a:ext cx="8384026" cy="478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7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bool</a:t>
            </a:r>
            <a:r>
              <a:rPr lang="en-US" sz="7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processingDrive</a:t>
            </a:r>
            <a:r>
              <a:rPr lang="en-US" sz="7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= false;</a:t>
            </a:r>
          </a:p>
          <a:p>
            <a:endParaRPr lang="en-US" sz="7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protected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do work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GetNextDrive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perform process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qualifiation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Seagate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AAS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Skynet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HostAPI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Falcon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FalconDriveProQual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pq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GetDriveProQual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"1TC00001"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Skynet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HostAPI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DriveIdentifierTypes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HDASerialNumber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 </a:t>
            </a:r>
            <a:r>
              <a:rPr lang="en-US" sz="7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processingDrive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pq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ProQualResult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Skynet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HostAPI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ProQualResultTypes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ReadyToProcess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processingDrive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en-US" sz="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"*** publish 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QF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Instance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Publish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TrainingSignals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DriveReady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stateWaitPlaceDone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LogMessage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"&lt;&lt;&lt; drive failed 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proQual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stateReleaseDrive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5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518087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6"/>
          </p:nvPr>
        </p:nvSpPr>
        <p:spPr>
          <a:xfrm>
            <a:off x="457200" y="1477963"/>
            <a:ext cx="3691719" cy="3227387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dirty="0" err="1" smtClean="0"/>
              <a:t>ReleaseDrive</a:t>
            </a:r>
            <a:r>
              <a:rPr lang="en-US" dirty="0" smtClean="0"/>
              <a:t> state in </a:t>
            </a:r>
            <a:r>
              <a:rPr lang="en-US" dirty="0" err="1" smtClean="0"/>
              <a:t>Conveyor.cs</a:t>
            </a:r>
            <a:endParaRPr lang="en-US" dirty="0" smtClean="0"/>
          </a:p>
          <a:p>
            <a:pPr lvl="1"/>
            <a:r>
              <a:rPr lang="en-US" dirty="0" smtClean="0"/>
              <a:t>Add code to report data to host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Disposition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13594" y="1469505"/>
            <a:ext cx="5849678" cy="4508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protected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QState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qf4net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qEvent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IsSignal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SigStateJob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report data if drive was processed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processingDrive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instantiate </a:t>
            </a:r>
            <a:r>
              <a:rPr lang="en-US" sz="7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FalconDriveDisposition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FalconDriveDisposition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FalconDriveDisposition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SetDriveIdentifier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"1TC00001"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Skynet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HostAPI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DriveIdentifierTypes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HDASerialNumber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CompletedOperation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StationID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report fail code, convey time, process time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FailCode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ConveyTime_ms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0.5;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ProcessTime_ms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3.5;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add data collected</a:t>
            </a:r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AttributeData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Add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TestData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TestValue</a:t>
            </a:r>
            <a:r>
              <a:rPr lang="en-US" sz="7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   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host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SendDriveDisposition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dispo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controller</a:t>
            </a:r>
            <a:r>
              <a:rPr lang="en-US" sz="7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ReleaseDrive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7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{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TransitionToErrorState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ex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TransitionTo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stateGetNextDrive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endParaRPr lang="en-US" sz="7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7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700" dirty="0" err="1">
                <a:solidFill>
                  <a:srgbClr val="000080"/>
                </a:solidFill>
                <a:highlight>
                  <a:srgbClr val="FFFFFF"/>
                </a:highlight>
                <a:latin typeface="Consolas"/>
              </a:rPr>
              <a:t>stateProcess</a:t>
            </a:r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  <a:endParaRPr lang="en-US" sz="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42775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Run (F5) …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Run operation</a:t>
            </a:r>
          </a:p>
          <a:p>
            <a:pPr lvl="2"/>
            <a:r>
              <a:rPr lang="en-US" dirty="0" smtClean="0"/>
              <a:t>Can turn simulation off and </a:t>
            </a:r>
            <a:r>
              <a:rPr lang="en-US" smtClean="0"/>
              <a:t>see actual connection </a:t>
            </a:r>
            <a:r>
              <a:rPr lang="en-US" dirty="0" smtClean="0"/>
              <a:t>to host</a:t>
            </a:r>
            <a:endParaRPr lang="en-US" dirty="0"/>
          </a:p>
          <a:p>
            <a:r>
              <a:rPr lang="en-US" dirty="0" smtClean="0"/>
              <a:t>Next</a:t>
            </a:r>
            <a:endParaRPr lang="en-US" dirty="0"/>
          </a:p>
          <a:p>
            <a:pPr lvl="1"/>
            <a:r>
              <a:rPr lang="en-US" dirty="0"/>
              <a:t>Installer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397070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Add New Project</a:t>
            </a:r>
          </a:p>
          <a:p>
            <a:pPr lvl="1"/>
            <a:r>
              <a:rPr lang="en-US" dirty="0"/>
              <a:t>Project Type: Setup and Deployment</a:t>
            </a:r>
          </a:p>
          <a:p>
            <a:pPr lvl="1"/>
            <a:r>
              <a:rPr lang="en-US" dirty="0"/>
              <a:t>Template: Setup Project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(needs VS2013 update)</a:t>
            </a:r>
            <a:endParaRPr lang="en-US" dirty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Installer</a:t>
            </a:r>
          </a:p>
        </p:txBody>
      </p:sp>
      <p:pic>
        <p:nvPicPr>
          <p:cNvPr id="737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704374"/>
            <a:ext cx="4543425" cy="231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664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Add-Project  Output</a:t>
            </a:r>
          </a:p>
          <a:p>
            <a:r>
              <a:rPr lang="en-US" dirty="0"/>
              <a:t>Select </a:t>
            </a:r>
            <a:r>
              <a:rPr lang="en-US" dirty="0" err="1"/>
              <a:t>TrainingApp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Primary output</a:t>
            </a:r>
          </a:p>
          <a:p>
            <a:pPr lvl="1"/>
            <a:r>
              <a:rPr lang="en-US" dirty="0"/>
              <a:t>Localized resources </a:t>
            </a:r>
          </a:p>
          <a:p>
            <a:pPr lvl="2"/>
            <a:r>
              <a:rPr lang="en-US" dirty="0"/>
              <a:t>(if multi-language enabled)</a:t>
            </a:r>
          </a:p>
          <a:p>
            <a:pPr lvl="1"/>
            <a:r>
              <a:rPr lang="en-US" dirty="0"/>
              <a:t>Debug output (optional)</a:t>
            </a:r>
          </a:p>
          <a:p>
            <a:r>
              <a:rPr lang="en-US" dirty="0"/>
              <a:t>See detected dependencies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(needs VS2013 update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eaLnBrk="1" hangingPunct="1"/>
            <a:endParaRPr lang="en-US" dirty="0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TrainingApp Primary Output</a:t>
            </a:r>
          </a:p>
        </p:txBody>
      </p:sp>
      <p:pic>
        <p:nvPicPr>
          <p:cNvPr id="747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9232"/>
            <a:ext cx="2547938" cy="237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759" name="Object 5"/>
          <p:cNvGraphicFramePr>
            <a:graphicFrameLocks noChangeAspect="1"/>
          </p:cNvGraphicFramePr>
          <p:nvPr/>
        </p:nvGraphicFramePr>
        <p:xfrm>
          <a:off x="6019801" y="3088958"/>
          <a:ext cx="2600325" cy="180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Bitmap Image" r:id="rId4" imgW="3742857" imgH="3457143" progId="Paint.Picture">
                  <p:embed/>
                </p:oleObj>
              </mc:Choice>
              <mc:Fallback>
                <p:oleObj name="Bitmap Image" r:id="rId4" imgW="3742857" imgH="3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3088958"/>
                        <a:ext cx="2600325" cy="1803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577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sz="1800" dirty="0"/>
              <a:t>View-File System</a:t>
            </a:r>
          </a:p>
          <a:p>
            <a:pPr>
              <a:lnSpc>
                <a:spcPct val="85000"/>
              </a:lnSpc>
            </a:pPr>
            <a:r>
              <a:rPr lang="en-US" sz="1800" dirty="0"/>
              <a:t>Edit Application Folder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Add bin, Setup, Data, Log, Help</a:t>
            </a:r>
          </a:p>
          <a:p>
            <a:pPr>
              <a:lnSpc>
                <a:spcPct val="85000"/>
              </a:lnSpc>
            </a:pPr>
            <a:r>
              <a:rPr lang="en-US" sz="1800" dirty="0"/>
              <a:t>Move binaries to bin directory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Move </a:t>
            </a:r>
            <a:r>
              <a:rPr lang="en-US" sz="1600" dirty="0" err="1"/>
              <a:t>TrainingApp</a:t>
            </a:r>
            <a:r>
              <a:rPr lang="en-US" sz="1600" dirty="0"/>
              <a:t> Primary output and dependencies to Application Folder/bin directory</a:t>
            </a:r>
          </a:p>
          <a:p>
            <a:pPr>
              <a:lnSpc>
                <a:spcPct val="85000"/>
              </a:lnSpc>
            </a:pPr>
            <a:r>
              <a:rPr lang="en-US" sz="1800" dirty="0"/>
              <a:t>Make shortcut on desktop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Right click on Primary output and select Create Shortcut…</a:t>
            </a:r>
          </a:p>
          <a:p>
            <a:pPr lvl="1">
              <a:lnSpc>
                <a:spcPct val="85000"/>
              </a:lnSpc>
            </a:pPr>
            <a:r>
              <a:rPr lang="en-US" sz="1600" dirty="0"/>
              <a:t>Rename shortcut to </a:t>
            </a:r>
            <a:r>
              <a:rPr lang="en-US" sz="1600" dirty="0" err="1"/>
              <a:t>TrainingApp</a:t>
            </a:r>
            <a:endParaRPr lang="en-US" sz="1600" dirty="0"/>
          </a:p>
          <a:p>
            <a:pPr lvl="1">
              <a:lnSpc>
                <a:spcPct val="85000"/>
              </a:lnSpc>
            </a:pPr>
            <a:r>
              <a:rPr lang="en-US" sz="1600" dirty="0"/>
              <a:t>Move shortcut to User’s Desktop folder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(needs VS2013 update)</a:t>
            </a:r>
          </a:p>
          <a:p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1600" dirty="0" smtClean="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Installer</a:t>
            </a:r>
          </a:p>
        </p:txBody>
      </p:sp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28" y="1914625"/>
            <a:ext cx="4331737" cy="18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3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Continue with Equipment Framework tomorrow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End of Day 1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67738" y="4864100"/>
            <a:ext cx="576262" cy="1905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Times New Roman" pitchFamily="18" charset="0"/>
              </a:defRPr>
            </a:lvl9pPr>
          </a:lstStyle>
          <a:p>
            <a:pPr eaLnBrk="1" hangingPunct="1"/>
            <a:fld id="{EDC5E2D8-8D6E-48DE-92D6-AD0086BC5128}" type="slidenum">
              <a:rPr lang="en-US" smtClean="0">
                <a:solidFill>
                  <a:srgbClr val="62C6F8"/>
                </a:solidFill>
              </a:rPr>
              <a:pPr eaLnBrk="1" hangingPunct="1"/>
              <a:t>8</a:t>
            </a:fld>
            <a:r>
              <a:rPr lang="en-US" smtClean="0">
                <a:solidFill>
                  <a:srgbClr val="62C6F8"/>
                </a:solidFill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</a:pPr>
            <a:r>
              <a:rPr lang="en-US" sz="2000" dirty="0"/>
              <a:t>Right click on </a:t>
            </a:r>
            <a:r>
              <a:rPr lang="en-US" sz="2000" dirty="0" err="1"/>
              <a:t>TrainingAppInstaller</a:t>
            </a:r>
            <a:endParaRPr lang="en-US" sz="2000" dirty="0"/>
          </a:p>
          <a:p>
            <a:pPr lvl="1">
              <a:lnSpc>
                <a:spcPct val="85000"/>
              </a:lnSpc>
            </a:pPr>
            <a:r>
              <a:rPr lang="en-US" sz="1800" dirty="0"/>
              <a:t>Select Build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Select Install to test installer</a:t>
            </a:r>
          </a:p>
          <a:p>
            <a:pPr lvl="2">
              <a:lnSpc>
                <a:spcPct val="85000"/>
              </a:lnSpc>
            </a:pPr>
            <a:r>
              <a:rPr lang="en-US" sz="1800" dirty="0"/>
              <a:t>See default Application Folder is not correct</a:t>
            </a:r>
          </a:p>
          <a:p>
            <a:pPr lvl="2"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r>
              <a:rPr lang="en-US" sz="2000" dirty="0"/>
              <a:t>Quit Installer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Edit properties of Application Folder</a:t>
            </a:r>
          </a:p>
          <a:p>
            <a:pPr lvl="1">
              <a:lnSpc>
                <a:spcPct val="85000"/>
              </a:lnSpc>
            </a:pPr>
            <a:r>
              <a:rPr lang="en-US" sz="1800" dirty="0"/>
              <a:t>Change Default Location to c:\Seagate\TrainingApp</a:t>
            </a:r>
          </a:p>
          <a:p>
            <a:pPr lvl="1">
              <a:lnSpc>
                <a:spcPct val="85000"/>
              </a:lnSpc>
            </a:pPr>
            <a:endParaRPr lang="en-US" sz="1800" dirty="0"/>
          </a:p>
          <a:p>
            <a:pPr>
              <a:lnSpc>
                <a:spcPct val="85000"/>
              </a:lnSpc>
            </a:pPr>
            <a:r>
              <a:rPr lang="en-US" sz="2000" dirty="0"/>
              <a:t>Rebuild Installer and test</a:t>
            </a:r>
          </a:p>
          <a:p>
            <a:pPr>
              <a:lnSpc>
                <a:spcPct val="85000"/>
              </a:lnSpc>
            </a:pPr>
            <a:r>
              <a:rPr lang="en-US" sz="2000" dirty="0"/>
              <a:t>Run installed </a:t>
            </a:r>
            <a:r>
              <a:rPr lang="en-US" sz="2000" dirty="0" err="1"/>
              <a:t>TestApp</a:t>
            </a:r>
            <a:r>
              <a:rPr lang="en-US" sz="2000" dirty="0"/>
              <a:t> from desktop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(needs VS2013 update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pPr marL="0" indent="0" eaLnBrk="1" hangingPunct="1">
              <a:lnSpc>
                <a:spcPct val="85000"/>
              </a:lnSpc>
            </a:pPr>
            <a:endParaRPr lang="en-US" sz="2000" dirty="0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Installer</a:t>
            </a: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02103"/>
            <a:ext cx="3467100" cy="139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21940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936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Training updated on 11/10/2014 used the following repository state:</a:t>
            </a:r>
            <a:endParaRPr lang="en-US" dirty="0"/>
          </a:p>
          <a:p>
            <a:pPr lvl="1"/>
            <a:r>
              <a:rPr lang="en-US" dirty="0" smtClean="0"/>
              <a:t>Parsel2013.core = 134</a:t>
            </a:r>
          </a:p>
          <a:p>
            <a:pPr lvl="1"/>
            <a:r>
              <a:rPr lang="en-US" dirty="0" smtClean="0"/>
              <a:t>Parsel2013.device = 83</a:t>
            </a:r>
          </a:p>
          <a:p>
            <a:pPr lvl="1"/>
            <a:r>
              <a:rPr lang="en-US" dirty="0" smtClean="0"/>
              <a:t>Parsel2013.hw </a:t>
            </a:r>
            <a:r>
              <a:rPr lang="en-US" dirty="0"/>
              <a:t>= </a:t>
            </a:r>
            <a:r>
              <a:rPr lang="en-US" dirty="0" smtClean="0"/>
              <a:t>81</a:t>
            </a:r>
          </a:p>
          <a:p>
            <a:pPr lvl="1"/>
            <a:r>
              <a:rPr lang="en-US" dirty="0" smtClean="0"/>
              <a:t>Parsel2013.skynet </a:t>
            </a:r>
            <a:r>
              <a:rPr lang="en-US" dirty="0"/>
              <a:t>= </a:t>
            </a:r>
            <a:r>
              <a:rPr lang="en-US" dirty="0" smtClean="0"/>
              <a:t>81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Training source code available in SVN</a:t>
            </a:r>
          </a:p>
          <a:p>
            <a:pPr lvl="2"/>
            <a:r>
              <a:rPr lang="en-US" sz="1100" dirty="0"/>
              <a:t>http://seaforge.nrm.minn.seagate.com/websvn/listing.php?repname=hda.falcon.training&amp;path=%2F&amp;sc=0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0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/>
              <a:t>Start station development after learning about Machine and </a:t>
            </a:r>
            <a:r>
              <a:rPr lang="en-US" sz="2000" dirty="0" err="1"/>
              <a:t>HwSystem</a:t>
            </a:r>
            <a:endParaRPr lang="en-US" sz="2000" dirty="0"/>
          </a:p>
          <a:p>
            <a:r>
              <a:rPr lang="en-US" sz="2000" dirty="0"/>
              <a:t>Add Projects</a:t>
            </a:r>
          </a:p>
          <a:p>
            <a:pPr lvl="1"/>
            <a:r>
              <a:rPr lang="en-US" sz="1800" dirty="0" err="1"/>
              <a:t>Seagate.AAS.UI</a:t>
            </a:r>
            <a:endParaRPr lang="en-US" sz="1800" dirty="0"/>
          </a:p>
          <a:p>
            <a:pPr lvl="1"/>
            <a:r>
              <a:rPr lang="en-US" sz="1800" dirty="0" err="1"/>
              <a:t>Seagate.AAS.Utils</a:t>
            </a:r>
            <a:endParaRPr lang="en-US" sz="1800" dirty="0"/>
          </a:p>
          <a:p>
            <a:pPr lvl="1"/>
            <a:r>
              <a:rPr lang="en-US" sz="1800" dirty="0" err="1"/>
              <a:t>Seagate.AAS.Parsel</a:t>
            </a:r>
            <a:endParaRPr lang="en-US" sz="1800" dirty="0"/>
          </a:p>
          <a:p>
            <a:pPr lvl="1"/>
            <a:r>
              <a:rPr lang="en-US" sz="1800" dirty="0" err="1"/>
              <a:t>Seagate.AAS.Parsel.Equipment</a:t>
            </a:r>
            <a:endParaRPr lang="en-US" sz="1800" dirty="0"/>
          </a:p>
          <a:p>
            <a:pPr lvl="1"/>
            <a:r>
              <a:rPr lang="en-US" sz="1800" dirty="0" err="1"/>
              <a:t>Seagate.AAS.Parsel.Hw</a:t>
            </a:r>
            <a:endParaRPr lang="en-US" sz="1800" dirty="0"/>
          </a:p>
          <a:p>
            <a:pPr lvl="1"/>
            <a:r>
              <a:rPr lang="en-US" sz="1800" dirty="0"/>
              <a:t>Components\qfnet_dotnet2</a:t>
            </a:r>
          </a:p>
          <a:p>
            <a:r>
              <a:rPr lang="en-US" sz="2000" dirty="0"/>
              <a:t>Add Project References to </a:t>
            </a:r>
            <a:r>
              <a:rPr lang="en-US" sz="2000" dirty="0" err="1"/>
              <a:t>TrainingApp</a:t>
            </a:r>
            <a:endParaRPr lang="en-US" sz="2000" dirty="0"/>
          </a:p>
          <a:p>
            <a:r>
              <a:rPr lang="en-US" sz="2000" dirty="0"/>
              <a:t>Everything should compile (svn3)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 Projects and References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29" y="1222410"/>
            <a:ext cx="2378075" cy="10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439" y="2516929"/>
            <a:ext cx="2810770" cy="227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5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0">
      <a:dk1>
        <a:srgbClr val="000000"/>
      </a:dk1>
      <a:lt1>
        <a:srgbClr val="FFFFFF"/>
      </a:lt1>
      <a:dk2>
        <a:srgbClr val="78777A"/>
      </a:dk2>
      <a:lt2>
        <a:srgbClr val="FFFFFF"/>
      </a:lt2>
      <a:accent1>
        <a:srgbClr val="0063A7"/>
      </a:accent1>
      <a:accent2>
        <a:srgbClr val="008C95"/>
      </a:accent2>
      <a:accent3>
        <a:srgbClr val="00B06F"/>
      </a:accent3>
      <a:accent4>
        <a:srgbClr val="F8BE15"/>
      </a:accent4>
      <a:accent5>
        <a:srgbClr val="E63E30"/>
      </a:accent5>
      <a:accent6>
        <a:srgbClr val="6EC4E7"/>
      </a:accent6>
      <a:hlink>
        <a:srgbClr val="0063A7"/>
      </a:hlink>
      <a:folHlink>
        <a:srgbClr val="6EC4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>
        <a:normAutofit/>
      </a:bodyPr>
      <a:lstStyle>
        <a:defPPr algn="ctr">
          <a:defRPr sz="14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14718</TotalTime>
  <Words>6863</Words>
  <Application>Microsoft Office PowerPoint</Application>
  <PresentationFormat>Custom</PresentationFormat>
  <Paragraphs>2359</Paragraphs>
  <Slides>82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Office Theme</vt:lpstr>
      <vt:lpstr>Bitmap Image</vt:lpstr>
      <vt:lpstr>Parsel Hands-On Training</vt:lpstr>
      <vt:lpstr>Day 1 Start</vt:lpstr>
      <vt:lpstr>Install Tools and Setup Directory</vt:lpstr>
      <vt:lpstr>Create Application</vt:lpstr>
      <vt:lpstr>Review Creation</vt:lpstr>
      <vt:lpstr>Make Hello World</vt:lpstr>
      <vt:lpstr>Change to Windows Application</vt:lpstr>
      <vt:lpstr>End of Day 1</vt:lpstr>
      <vt:lpstr>Add Projects and References</vt:lpstr>
      <vt:lpstr>Create Machine</vt:lpstr>
      <vt:lpstr>Create HwSystem</vt:lpstr>
      <vt:lpstr>Modify Machine.Launch</vt:lpstr>
      <vt:lpstr>FOF Workcell</vt:lpstr>
      <vt:lpstr>TrainingWorkcell</vt:lpstr>
      <vt:lpstr>Test Machine and Workcell</vt:lpstr>
      <vt:lpstr>End of Day 2</vt:lpstr>
      <vt:lpstr>Day 3 Start: Design Process</vt:lpstr>
      <vt:lpstr>Activity Diagram</vt:lpstr>
      <vt:lpstr>Activity Diagram</vt:lpstr>
      <vt:lpstr>Convert to State Machines</vt:lpstr>
      <vt:lpstr>Conveyor Active Process</vt:lpstr>
      <vt:lpstr>Robot Active Process</vt:lpstr>
      <vt:lpstr>Code basic Active Processes</vt:lpstr>
      <vt:lpstr>Test</vt:lpstr>
      <vt:lpstr>End Day 3 part 1</vt:lpstr>
      <vt:lpstr>Code Conveyor States</vt:lpstr>
      <vt:lpstr>Test</vt:lpstr>
      <vt:lpstr>Code Robot States</vt:lpstr>
      <vt:lpstr>Test</vt:lpstr>
      <vt:lpstr>End Day 3 part 2</vt:lpstr>
      <vt:lpstr>Signals and Synchronization</vt:lpstr>
      <vt:lpstr>Signals and Synchronization</vt:lpstr>
      <vt:lpstr>Code Signals</vt:lpstr>
      <vt:lpstr>Register and Publish Signals</vt:lpstr>
      <vt:lpstr>Test</vt:lpstr>
      <vt:lpstr>End Day 3 part 3</vt:lpstr>
      <vt:lpstr>Wait for Signals</vt:lpstr>
      <vt:lpstr>Test</vt:lpstr>
      <vt:lpstr>Deferred Signals</vt:lpstr>
      <vt:lpstr>Test</vt:lpstr>
      <vt:lpstr>End Day 3 part 4</vt:lpstr>
      <vt:lpstr>Start Day 4</vt:lpstr>
      <vt:lpstr>Hardware Abstraction</vt:lpstr>
      <vt:lpstr>Hardware Abstraction</vt:lpstr>
      <vt:lpstr>Hardware Provider</vt:lpstr>
      <vt:lpstr>Test</vt:lpstr>
      <vt:lpstr>PanelDiagnostics</vt:lpstr>
      <vt:lpstr>Test</vt:lpstr>
      <vt:lpstr>End Day 4 part 1</vt:lpstr>
      <vt:lpstr>IoManifest</vt:lpstr>
      <vt:lpstr>Test</vt:lpstr>
      <vt:lpstr>End Day 4 part 2</vt:lpstr>
      <vt:lpstr>Enumerate IO</vt:lpstr>
      <vt:lpstr>Test</vt:lpstr>
      <vt:lpstr>Add IoManifest IoList</vt:lpstr>
      <vt:lpstr>Test</vt:lpstr>
      <vt:lpstr>End Day 4 part 3</vt:lpstr>
      <vt:lpstr>ConveyorController</vt:lpstr>
      <vt:lpstr>ConveyorController</vt:lpstr>
      <vt:lpstr>ConveyorController</vt:lpstr>
      <vt:lpstr>Test</vt:lpstr>
      <vt:lpstr>End Day 4 part 4</vt:lpstr>
      <vt:lpstr>Robot Controller</vt:lpstr>
      <vt:lpstr>Robot Controller</vt:lpstr>
      <vt:lpstr>PanelDiagnosticsRobot</vt:lpstr>
      <vt:lpstr>Test</vt:lpstr>
      <vt:lpstr>Change Robot Run Init</vt:lpstr>
      <vt:lpstr>Test</vt:lpstr>
      <vt:lpstr>End Day 4 part 5</vt:lpstr>
      <vt:lpstr>Day 5</vt:lpstr>
      <vt:lpstr>Skynet API</vt:lpstr>
      <vt:lpstr>Connect to Skynet and Shutdown</vt:lpstr>
      <vt:lpstr>Get Host Interface</vt:lpstr>
      <vt:lpstr>Process Qualification</vt:lpstr>
      <vt:lpstr>Report Disposition</vt:lpstr>
      <vt:lpstr>Test</vt:lpstr>
      <vt:lpstr>Installer</vt:lpstr>
      <vt:lpstr>Add TrainingApp Primary Output</vt:lpstr>
      <vt:lpstr>Installer</vt:lpstr>
      <vt:lpstr>Test Installer</vt:lpstr>
      <vt:lpstr>References</vt:lpstr>
      <vt:lpstr>Repository State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Lindemann</dc:creator>
  <cp:lastModifiedBy>CHUANG, THOMAS H</cp:lastModifiedBy>
  <cp:revision>698</cp:revision>
  <dcterms:created xsi:type="dcterms:W3CDTF">2014-04-24T17:16:14Z</dcterms:created>
  <dcterms:modified xsi:type="dcterms:W3CDTF">2014-11-14T19:00:00Z</dcterms:modified>
</cp:coreProperties>
</file>