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1" r:id="rId5"/>
    <p:sldId id="272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ur Krishna Dey" initials="GD" lastIdx="1" clrIdx="0">
    <p:extLst>
      <p:ext uri="{19B8F6BF-5375-455C-9EA6-DF929625EA0E}">
        <p15:presenceInfo xmlns:p15="http://schemas.microsoft.com/office/powerpoint/2012/main" userId="f60917b2f064a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5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5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08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2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9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06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7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9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5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5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2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E00D00-7D0F-4DB3-BE78-D0853FBF44C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B780-29FF-4F35-AF20-09B7ED052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4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65B-710F-D54F-86C1-364B0CE7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0" y="627064"/>
            <a:ext cx="11341099" cy="2090736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FF00"/>
                </a:solidFill>
              </a:rPr>
              <a:t>Object Tracking </a:t>
            </a:r>
            <a:r>
              <a:rPr lang="en-US" sz="5000" dirty="0">
                <a:solidFill>
                  <a:schemeClr val="tx1"/>
                </a:solidFill>
              </a:rPr>
              <a:t>: Techniques and Implementation</a:t>
            </a:r>
            <a:endParaRPr lang="en-IN" sz="5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4A3D-68D4-2C7E-EE86-B71DDDFA5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4094018"/>
            <a:ext cx="8245329" cy="22305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+mn-lt"/>
              </a:rPr>
              <a:t>Date 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Thursday, 30th November 2024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Group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 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7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Presented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n-lt"/>
              </a:rPr>
              <a:t>by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 :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Ayush Saun (MT24024) , Gour Krishna Dey (MT24035), Karli Sahil (MT24133),  Shristi Parajuli (MT24501) , Yash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Choudhery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(MT24147)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Guided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n-lt"/>
              </a:rPr>
              <a:t>by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dR.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Vinayak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abrol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Vishal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kUMAR</a:t>
            </a:r>
            <a:br>
              <a:rPr lang="en-US" dirty="0">
                <a:solidFill>
                  <a:srgbClr val="FFFF00"/>
                </a:solidFill>
                <a:latin typeface="+mn-lt"/>
              </a:rPr>
            </a:br>
            <a:endParaRPr lang="en-US" dirty="0">
              <a:solidFill>
                <a:srgbClr val="FFFF00"/>
              </a:solidFill>
              <a:latin typeface="+mn-lt"/>
            </a:endParaRPr>
          </a:p>
          <a:p>
            <a:endParaRPr lang="en-IN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88C65-293D-F061-07EE-90325F5137B3}"/>
              </a:ext>
            </a:extLst>
          </p:cNvPr>
          <p:cNvSpPr/>
          <p:nvPr/>
        </p:nvSpPr>
        <p:spPr>
          <a:xfrm>
            <a:off x="685800" y="3045691"/>
            <a:ext cx="6197599" cy="692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Forte" panose="03060902040502070203" pitchFamily="66" charset="0"/>
              </a:rPr>
              <a:t>Enhancing Accuracy in Dynamic Environments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B4838-097E-657F-D5E3-764E406F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99" y="2067202"/>
            <a:ext cx="4892457" cy="27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rstanding Multiple Object Tracking using DeepSORT">
            <a:extLst>
              <a:ext uri="{FF2B5EF4-FFF2-40B4-BE49-F238E27FC236}">
                <a16:creationId xmlns:a16="http://schemas.microsoft.com/office/drawing/2014/main" id="{4B54A0E8-AD7D-F938-214A-91BF7C87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5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84E8-7A6F-1C93-D6AF-6ED4055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10"/>
            <a:ext cx="10515600" cy="897587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rgbClr val="FFFF00"/>
                </a:solidFill>
              </a:rPr>
              <a:t>Introduction</a:t>
            </a:r>
            <a:br>
              <a:rPr lang="en-US" sz="5000" b="1" dirty="0">
                <a:solidFill>
                  <a:srgbClr val="FFFF00"/>
                </a:solidFill>
              </a:rPr>
            </a:br>
            <a:endParaRPr lang="en-IN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70DA-1A21-7D26-49FE-C3B691BF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035"/>
            <a:ext cx="5775036" cy="391480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Overview of Object Tracking</a:t>
            </a:r>
            <a:endParaRPr lang="en-US" dirty="0">
              <a:solidFill>
                <a:srgbClr val="FFFF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Critical task in computer vision: used in surveillance, autonomous vehicles, video analysis.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b="1" dirty="0"/>
              <a:t>Single Object Tracking (SOT)</a:t>
            </a:r>
            <a:r>
              <a:rPr lang="en-US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Goal: Locate and follow a single object through video sequences, even under challenging conditions like occlusions and background clutter.</a:t>
            </a:r>
          </a:p>
          <a:p>
            <a:r>
              <a:rPr lang="en-US" b="1" dirty="0">
                <a:solidFill>
                  <a:srgbClr val="FFFF00"/>
                </a:solidFill>
              </a:rPr>
              <a:t>Key Challenges</a:t>
            </a:r>
            <a:endParaRPr lang="en-US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Camera Motion Disturbances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Variations in Object Scale and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Robust Appearance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Temporal Inconsistency in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Predicting Object Trajectory Accurately</a:t>
            </a:r>
          </a:p>
          <a:p>
            <a:endParaRPr lang="en-I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0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4CB4-3BD9-60CE-B64F-2D7EBB6F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029" cy="1400530"/>
          </a:xfrm>
        </p:spPr>
        <p:txBody>
          <a:bodyPr/>
          <a:lstStyle/>
          <a:p>
            <a:r>
              <a:rPr lang="en-IN" sz="3600" b="1" dirty="0">
                <a:solidFill>
                  <a:srgbClr val="FFFF00"/>
                </a:solidFill>
              </a:rPr>
              <a:t>Method 1 - Camera Motion Compensation</a:t>
            </a:r>
            <a:br>
              <a:rPr lang="en-IN" sz="3600" b="1" dirty="0">
                <a:solidFill>
                  <a:srgbClr val="FFFF00"/>
                </a:solidFill>
              </a:rPr>
            </a:b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0BCA-C406-BD95-F694-9F69ACFA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52215"/>
            <a:ext cx="10375325" cy="1549351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Challenge</a:t>
            </a:r>
            <a:r>
              <a:rPr lang="en-IN" b="1" dirty="0"/>
              <a:t> </a:t>
            </a:r>
            <a:r>
              <a:rPr lang="en-IN" dirty="0"/>
              <a:t>: Camera motion causing tracking errors.</a:t>
            </a:r>
          </a:p>
          <a:p>
            <a:r>
              <a:rPr lang="en-IN" b="1" dirty="0">
                <a:solidFill>
                  <a:srgbClr val="FFFF00"/>
                </a:solidFill>
              </a:rPr>
              <a:t>Solution</a:t>
            </a:r>
            <a:r>
              <a:rPr lang="en-IN" b="1" dirty="0"/>
              <a:t> </a:t>
            </a:r>
            <a:r>
              <a:rPr lang="en-IN" dirty="0"/>
              <a:t>: ORB-based </a:t>
            </a:r>
            <a:r>
              <a:rPr lang="en-IN" dirty="0" err="1"/>
              <a:t>keypoint</a:t>
            </a:r>
            <a:r>
              <a:rPr lang="en-IN" dirty="0"/>
              <a:t> detection and affine transformation estimation.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Stabilizes frames to focus on object, decoupling camera-induced disturbances.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7C3D6-EA02-05DB-9CF8-D95A8DAC1664}"/>
              </a:ext>
            </a:extLst>
          </p:cNvPr>
          <p:cNvSpPr txBox="1">
            <a:spLocks/>
          </p:cNvSpPr>
          <p:nvPr/>
        </p:nvSpPr>
        <p:spPr>
          <a:xfrm>
            <a:off x="646111" y="3601063"/>
            <a:ext cx="974302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FFFF00"/>
                </a:solidFill>
              </a:rPr>
              <a:t>Method 2 - Multiscale Search Windows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02A71-9153-4AB7-C0E4-16CCF8CACDA6}"/>
              </a:ext>
            </a:extLst>
          </p:cNvPr>
          <p:cNvSpPr txBox="1">
            <a:spLocks/>
          </p:cNvSpPr>
          <p:nvPr/>
        </p:nvSpPr>
        <p:spPr>
          <a:xfrm>
            <a:off x="646111" y="4400560"/>
            <a:ext cx="10375325" cy="1549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  <a:latin typeface="+mn-lt"/>
              </a:rPr>
              <a:t>Challenge</a:t>
            </a:r>
            <a:r>
              <a:rPr lang="en-US" dirty="0">
                <a:latin typeface="+mn-lt"/>
              </a:rPr>
              <a:t> : Object size variations and rapid movement.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Solution</a:t>
            </a:r>
            <a:r>
              <a:rPr lang="en-US" dirty="0">
                <a:latin typeface="+mn-lt"/>
              </a:rPr>
              <a:t> : Dynamic, multiscale sliding window tracker.</a:t>
            </a:r>
          </a:p>
          <a:p>
            <a:r>
              <a:rPr lang="en-US" dirty="0">
                <a:latin typeface="+mn-lt"/>
              </a:rPr>
              <a:t>Adjusts window size and position based on object’s last known location.</a:t>
            </a:r>
          </a:p>
          <a:p>
            <a:r>
              <a:rPr lang="en-US" dirty="0">
                <a:latin typeface="+mn-lt"/>
              </a:rPr>
              <a:t>Ensures accurate tracking even with scale changes.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50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7EB3-B5B9-CF01-1058-8188F116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065D-4357-FFC0-4E8A-708C8022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313018"/>
            <a:ext cx="9743029" cy="1400530"/>
          </a:xfrm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Method 3 - Enhanced Feature Extraction</a:t>
            </a:r>
            <a:br>
              <a:rPr lang="en-US" sz="3600" b="1" dirty="0">
                <a:solidFill>
                  <a:srgbClr val="FFFF00"/>
                </a:solidFill>
              </a:rPr>
            </a:b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28CC-60B2-1267-BC98-03CB02F5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1" y="909315"/>
            <a:ext cx="10375325" cy="154935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FF00"/>
                </a:solidFill>
                <a:latin typeface="+mn-lt"/>
              </a:rPr>
              <a:t>Challenge</a:t>
            </a:r>
            <a:r>
              <a:rPr lang="en-US" dirty="0">
                <a:latin typeface="+mn-lt"/>
              </a:rPr>
              <a:t> : Appearance changes due to lighting, orientation, and occlusions.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Solution</a:t>
            </a:r>
            <a:r>
              <a:rPr lang="en-US" dirty="0">
                <a:latin typeface="+mn-lt"/>
              </a:rPr>
              <a:t> : Use of HOG, LBP, and SIFT-based </a:t>
            </a:r>
            <a:r>
              <a:rPr lang="en-US" dirty="0" err="1">
                <a:latin typeface="+mn-lt"/>
              </a:rPr>
              <a:t>keypoint</a:t>
            </a:r>
            <a:r>
              <a:rPr lang="en-US" dirty="0">
                <a:latin typeface="+mn-lt"/>
              </a:rPr>
              <a:t> matching.</a:t>
            </a:r>
          </a:p>
          <a:p>
            <a:r>
              <a:rPr lang="en-US" dirty="0">
                <a:latin typeface="+mn-lt"/>
              </a:rPr>
              <a:t>Combines shape-based (HOG), texture-based (LBP), and scale-invariant (SIFT) features for robust appearance modeling.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E2CA28-2DA4-CF39-5C5A-1855E939F088}"/>
              </a:ext>
            </a:extLst>
          </p:cNvPr>
          <p:cNvSpPr txBox="1">
            <a:spLocks/>
          </p:cNvSpPr>
          <p:nvPr/>
        </p:nvSpPr>
        <p:spPr>
          <a:xfrm>
            <a:off x="620711" y="2559663"/>
            <a:ext cx="974302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FFFF00"/>
                </a:solidFill>
              </a:rPr>
              <a:t>Method 4 - Adaptive Template Update</a:t>
            </a:r>
            <a:br>
              <a:rPr lang="en-US" sz="3600" b="1" dirty="0">
                <a:solidFill>
                  <a:srgbClr val="FFFF00"/>
                </a:solidFill>
              </a:rPr>
            </a:b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16D9EC-A0E2-DA40-F88D-14CDA604351C}"/>
              </a:ext>
            </a:extLst>
          </p:cNvPr>
          <p:cNvSpPr txBox="1">
            <a:spLocks/>
          </p:cNvSpPr>
          <p:nvPr/>
        </p:nvSpPr>
        <p:spPr>
          <a:xfrm>
            <a:off x="608011" y="3194060"/>
            <a:ext cx="10375325" cy="154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  <a:latin typeface="+mn-lt"/>
              </a:rPr>
              <a:t>Challenge</a:t>
            </a:r>
            <a:r>
              <a:rPr lang="en-US" dirty="0">
                <a:latin typeface="+mn-lt"/>
              </a:rPr>
              <a:t> : Temporal inconsistency due to gradual appearance changes.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Solution</a:t>
            </a:r>
            <a:r>
              <a:rPr lang="en-US" dirty="0">
                <a:latin typeface="+mn-lt"/>
              </a:rPr>
              <a:t> : Periodic adaptive template update with motion compensation.</a:t>
            </a:r>
          </a:p>
          <a:p>
            <a:r>
              <a:rPr lang="en-US" dirty="0">
                <a:latin typeface="+mn-lt"/>
              </a:rPr>
              <a:t>Ensures reliable tracking by refreshing object appearance over time.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BFD6E0-D42E-B1EA-49A2-0016F800A124}"/>
              </a:ext>
            </a:extLst>
          </p:cNvPr>
          <p:cNvSpPr txBox="1">
            <a:spLocks/>
          </p:cNvSpPr>
          <p:nvPr/>
        </p:nvSpPr>
        <p:spPr>
          <a:xfrm>
            <a:off x="582611" y="4629763"/>
            <a:ext cx="974302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FFFF00"/>
                </a:solidFill>
              </a:rPr>
              <a:t>Method 5 - Hybrid Prediction Models</a:t>
            </a:r>
            <a:br>
              <a:rPr lang="en-US" sz="3600" b="1" dirty="0">
                <a:solidFill>
                  <a:srgbClr val="FFFF00"/>
                </a:solidFill>
              </a:rPr>
            </a:b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5B19F2-4B93-9F94-76F3-69D2CAC4398F}"/>
              </a:ext>
            </a:extLst>
          </p:cNvPr>
          <p:cNvSpPr txBox="1">
            <a:spLocks/>
          </p:cNvSpPr>
          <p:nvPr/>
        </p:nvSpPr>
        <p:spPr>
          <a:xfrm>
            <a:off x="595311" y="5327660"/>
            <a:ext cx="10375325" cy="154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  <a:latin typeface="+mn-lt"/>
              </a:rPr>
              <a:t>Challenge</a:t>
            </a:r>
            <a:r>
              <a:rPr lang="en-US" dirty="0">
                <a:latin typeface="+mn-lt"/>
              </a:rPr>
              <a:t> : Non-linear variations in object trajectory.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Solution</a:t>
            </a:r>
            <a:r>
              <a:rPr lang="en-US" dirty="0">
                <a:latin typeface="+mn-lt"/>
              </a:rPr>
              <a:t> : Position Prediction: Linear regression for (x, y) coordinates.</a:t>
            </a: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Size Prediction</a:t>
            </a:r>
            <a:r>
              <a:rPr lang="en-US" dirty="0">
                <a:latin typeface="+mn-lt"/>
              </a:rPr>
              <a:t>: Random forest regressor for bounding box dimensions.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39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07166-84A5-644F-6BE0-2BFA05D1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22455" r="52257" b="17007"/>
          <a:stretch/>
        </p:blipFill>
        <p:spPr>
          <a:xfrm>
            <a:off x="9052560" y="3213692"/>
            <a:ext cx="2965025" cy="35427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F2DCA-EEBD-799E-F5C7-85925B8E0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t="38819" r="49801" b="16601"/>
          <a:stretch/>
        </p:blipFill>
        <p:spPr>
          <a:xfrm>
            <a:off x="7487074" y="0"/>
            <a:ext cx="4704926" cy="30572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0592-74BF-61A9-18B3-E55B1F002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6" t="16297" r="29794" b="18703"/>
          <a:stretch/>
        </p:blipFill>
        <p:spPr>
          <a:xfrm>
            <a:off x="3747560" y="110419"/>
            <a:ext cx="3586055" cy="42813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CE5932-547A-2384-F12D-C45CF18F5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0" t="9630" r="27389" b="15555"/>
          <a:stretch/>
        </p:blipFill>
        <p:spPr>
          <a:xfrm>
            <a:off x="49532" y="1625600"/>
            <a:ext cx="3586055" cy="5130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79CAB4-6B68-37BE-ADE5-35A9C5D98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15" y="4660900"/>
            <a:ext cx="6324600" cy="20955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1D8E9BF-3F1A-19E5-B746-A7F14281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1" y="353291"/>
            <a:ext cx="1957389" cy="67294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IN" b="1" dirty="0">
                <a:solidFill>
                  <a:srgbClr val="002060"/>
                </a:solidFill>
              </a:rPr>
              <a:t>DA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5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AD49-604F-B9E1-2CD4-138346FB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Visualizing Results</a:t>
            </a:r>
            <a:br>
              <a:rPr lang="en-IN" b="1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6A9-378C-E30F-19E8-316E73FA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608418"/>
            <a:ext cx="5729287" cy="4195481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Tracking Visualization</a:t>
            </a:r>
            <a:r>
              <a:rPr lang="en-IN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-IN" dirty="0"/>
              <a:t>Predicted vs. ground truth bounding boxes.</a:t>
            </a:r>
          </a:p>
          <a:p>
            <a:pPr lvl="1"/>
            <a:r>
              <a:rPr lang="en-IN" dirty="0"/>
              <a:t>Motion vectors indicating camera compensation.</a:t>
            </a:r>
          </a:p>
          <a:p>
            <a:pPr lvl="1"/>
            <a:r>
              <a:rPr lang="en-IN" dirty="0"/>
              <a:t>Performance diagnostics via </a:t>
            </a:r>
            <a:r>
              <a:rPr lang="en-IN" dirty="0" err="1"/>
              <a:t>IoU</a:t>
            </a:r>
            <a:r>
              <a:rPr lang="en-IN" dirty="0"/>
              <a:t> scores.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B0447-E013-E3BA-78D6-B10E27A1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40" t="31620" r="43333" b="13149"/>
          <a:stretch/>
        </p:blipFill>
        <p:spPr>
          <a:xfrm>
            <a:off x="1984192" y="3592157"/>
            <a:ext cx="3434126" cy="30030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52F75-64A3-03BE-58BC-AF84EC328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4" t="28518" r="45309" b="7777"/>
          <a:stretch/>
        </p:blipFill>
        <p:spPr>
          <a:xfrm>
            <a:off x="6756400" y="324226"/>
            <a:ext cx="5036532" cy="61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0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9E2C-F4B0-D623-3175-99FA1FDE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Detailed Pipeline Overview</a:t>
            </a:r>
            <a:br>
              <a:rPr lang="en-IN" b="1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63B2-969C-8F18-52D6-09AB377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Stages of the Tracking Pipeline</a:t>
            </a:r>
            <a:r>
              <a:rPr lang="en-IN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-IN" b="1" dirty="0">
                <a:solidFill>
                  <a:srgbClr val="FFFF00"/>
                </a:solidFill>
              </a:rPr>
              <a:t>Initialization</a:t>
            </a:r>
            <a:r>
              <a:rPr lang="en-IN" dirty="0"/>
              <a:t>: Setup motion compensator, sliding window tracker, ML models.</a:t>
            </a:r>
          </a:p>
          <a:p>
            <a:pPr lvl="1"/>
            <a:r>
              <a:rPr lang="en-IN" b="1" dirty="0">
                <a:solidFill>
                  <a:srgbClr val="FFFF00"/>
                </a:solidFill>
              </a:rPr>
              <a:t>Data Preprocessing</a:t>
            </a:r>
            <a:r>
              <a:rPr lang="en-IN" dirty="0">
                <a:solidFill>
                  <a:srgbClr val="FFFF00"/>
                </a:solidFill>
              </a:rPr>
              <a:t>: </a:t>
            </a:r>
            <a:r>
              <a:rPr lang="en-IN" dirty="0"/>
              <a:t>Camera motion alignment.</a:t>
            </a:r>
          </a:p>
          <a:p>
            <a:pPr lvl="1"/>
            <a:r>
              <a:rPr lang="en-IN" b="1" dirty="0">
                <a:solidFill>
                  <a:srgbClr val="FFFF00"/>
                </a:solidFill>
              </a:rPr>
              <a:t>Feature Extraction</a:t>
            </a:r>
            <a:r>
              <a:rPr lang="en-IN" dirty="0"/>
              <a:t>: HOG, LBP, and SIFT features.</a:t>
            </a:r>
          </a:p>
          <a:p>
            <a:pPr lvl="1"/>
            <a:r>
              <a:rPr lang="en-IN" b="1" dirty="0">
                <a:solidFill>
                  <a:srgbClr val="FFFF00"/>
                </a:solidFill>
              </a:rPr>
              <a:t>Model Training</a:t>
            </a:r>
            <a:r>
              <a:rPr lang="en-IN" dirty="0">
                <a:solidFill>
                  <a:srgbClr val="FFFF00"/>
                </a:solidFill>
              </a:rPr>
              <a:t>: </a:t>
            </a:r>
            <a:r>
              <a:rPr lang="en-IN" dirty="0"/>
              <a:t>Linear regression for position, random forest for size.</a:t>
            </a:r>
          </a:p>
          <a:p>
            <a:pPr lvl="1"/>
            <a:r>
              <a:rPr lang="en-IN" b="1" dirty="0">
                <a:solidFill>
                  <a:srgbClr val="FFFF00"/>
                </a:solidFill>
              </a:rPr>
              <a:t>Testing and Inference</a:t>
            </a:r>
            <a:r>
              <a:rPr lang="en-IN" dirty="0">
                <a:solidFill>
                  <a:srgbClr val="FFFF00"/>
                </a:solidFill>
              </a:rPr>
              <a:t>:</a:t>
            </a:r>
            <a:r>
              <a:rPr lang="en-IN" dirty="0"/>
              <a:t> Predict position, size, refine with </a:t>
            </a:r>
            <a:r>
              <a:rPr lang="en-IN" dirty="0" err="1"/>
              <a:t>IoU</a:t>
            </a:r>
            <a:r>
              <a:rPr lang="en-IN" dirty="0"/>
              <a:t>.</a:t>
            </a:r>
          </a:p>
          <a:p>
            <a:pPr lvl="1"/>
            <a:r>
              <a:rPr lang="en-IN" b="1" dirty="0">
                <a:solidFill>
                  <a:srgbClr val="FFFF00"/>
                </a:solidFill>
              </a:rPr>
              <a:t>Evaluation</a:t>
            </a:r>
            <a:r>
              <a:rPr lang="en-IN" dirty="0"/>
              <a:t>: Visualize tracking performance with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89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A7CE-F4DB-321A-A4D1-6F16C2C9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26472"/>
            <a:ext cx="9404723" cy="1326775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System Flowchart</a:t>
            </a:r>
            <a:br>
              <a:rPr lang="en-IN" b="1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B1F9-E8D0-1E93-32E0-341AF886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4836"/>
            <a:ext cx="9860252" cy="4613563"/>
          </a:xfrm>
        </p:spPr>
        <p:txBody>
          <a:bodyPr/>
          <a:lstStyle/>
          <a:p>
            <a:r>
              <a:rPr lang="en-IN" b="1" dirty="0"/>
              <a:t>Flowchart</a:t>
            </a:r>
            <a:r>
              <a:rPr lang="en-IN" dirty="0"/>
              <a:t>: Display the step-by-step process of the object tracking pipeline.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Input → Initialization → Data Preprocessing → Feature Extraction → Model Training → Testing → Visualization → Output</a:t>
            </a:r>
          </a:p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2AFF6E3-9206-5AB0-E902-2409CE4A3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B423D-2B9F-3E1D-E231-672A8A33B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00" y="2946978"/>
            <a:ext cx="8905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6F1-6FBD-F1C1-614A-A989CC54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Conclusion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F50C-C68D-3D6D-8DA5-F92F89D4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94" y="1529429"/>
            <a:ext cx="5499707" cy="4548908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Key Achievements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en-US" b="1" dirty="0"/>
          </a:p>
          <a:p>
            <a:pPr lvl="1"/>
            <a:r>
              <a:rPr lang="en-US" dirty="0"/>
              <a:t>Combines motion compensation, multiscale tracking, feature enhancement, and machine learning.</a:t>
            </a:r>
          </a:p>
          <a:p>
            <a:pPr lvl="1"/>
            <a:r>
              <a:rPr lang="en-US" dirty="0"/>
              <a:t>High precision and robustness, even in dynamic and challenging environments.</a:t>
            </a:r>
          </a:p>
          <a:p>
            <a:pPr lvl="1"/>
            <a:r>
              <a:rPr lang="en-US" dirty="0"/>
              <a:t>Suitable for applications in surveillance, autonomous systems, and video analytics.</a:t>
            </a:r>
          </a:p>
          <a:p>
            <a:r>
              <a:rPr lang="en-US" b="1" dirty="0">
                <a:solidFill>
                  <a:srgbClr val="FFFF00"/>
                </a:solidFill>
              </a:rPr>
              <a:t>Future Work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/>
              <a:t>Extending to multi-object tracking, incorporating deep learning for enhanced feature learning.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269AD7-1C35-49D8-3DA1-F2422200BE3A}"/>
              </a:ext>
            </a:extLst>
          </p:cNvPr>
          <p:cNvSpPr txBox="1">
            <a:spLocks/>
          </p:cNvSpPr>
          <p:nvPr/>
        </p:nvSpPr>
        <p:spPr>
          <a:xfrm>
            <a:off x="5980701" y="1529429"/>
            <a:ext cx="6041997" cy="460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Citations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-US" dirty="0"/>
              <a:t>Discusses relevant research papers on motion compensation, multiscale object tracking, and feature extraction for tracking.</a:t>
            </a:r>
          </a:p>
          <a:p>
            <a:pPr lvl="1"/>
            <a:r>
              <a:rPr lang="en-US" dirty="0"/>
              <a:t>Includes citations on machine learning in tracking, evaluation metrics, and hybrid frameworks.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40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580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Forte</vt:lpstr>
      <vt:lpstr>Wingdings 3</vt:lpstr>
      <vt:lpstr>Ion</vt:lpstr>
      <vt:lpstr>Object Tracking : Techniques and Implementation</vt:lpstr>
      <vt:lpstr>Introduction </vt:lpstr>
      <vt:lpstr>Method 1 - Camera Motion Compensation </vt:lpstr>
      <vt:lpstr>Method 3 - Enhanced Feature Extraction </vt:lpstr>
      <vt:lpstr>EDA</vt:lpstr>
      <vt:lpstr>Visualizing Results </vt:lpstr>
      <vt:lpstr>Detailed Pipeline Overview </vt:lpstr>
      <vt:lpstr>System Flowchart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Gour Krishna Dey</dc:creator>
  <cp:lastModifiedBy>Ayush Saun</cp:lastModifiedBy>
  <cp:revision>3</cp:revision>
  <dcterms:created xsi:type="dcterms:W3CDTF">2024-11-28T16:38:12Z</dcterms:created>
  <dcterms:modified xsi:type="dcterms:W3CDTF">2024-11-28T18:26:48Z</dcterms:modified>
</cp:coreProperties>
</file>