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63" r:id="rId10"/>
    <p:sldId id="264" r:id="rId11"/>
    <p:sldId id="265" r:id="rId12"/>
    <p:sldId id="266" r:id="rId13"/>
    <p:sldId id="267" r:id="rId14"/>
    <p:sldId id="290" r:id="rId15"/>
    <p:sldId id="268" r:id="rId16"/>
    <p:sldId id="291" r:id="rId17"/>
    <p:sldId id="269" r:id="rId18"/>
    <p:sldId id="285" r:id="rId19"/>
    <p:sldId id="288" r:id="rId20"/>
    <p:sldId id="270" r:id="rId21"/>
    <p:sldId id="271" r:id="rId22"/>
    <p:sldId id="272" r:id="rId23"/>
    <p:sldId id="275" r:id="rId24"/>
    <p:sldId id="273" r:id="rId25"/>
    <p:sldId id="289" r:id="rId26"/>
    <p:sldId id="274" r:id="rId27"/>
    <p:sldId id="276" r:id="rId28"/>
    <p:sldId id="277" r:id="rId29"/>
    <p:sldId id="278" r:id="rId30"/>
    <p:sldId id="282" r:id="rId31"/>
    <p:sldId id="279" r:id="rId32"/>
    <p:sldId id="280" r:id="rId33"/>
    <p:sldId id="281" r:id="rId34"/>
    <p:sldId id="283" r:id="rId35"/>
    <p:sldId id="284" r:id="rId36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FC7A5-5AF8-40D1-B9CC-4FE24D29F4FB}" type="datetimeFigureOut">
              <a:rPr lang="pl-PL"/>
              <a:pPr>
                <a:defRPr/>
              </a:pPr>
              <a:t>2015-03-10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1E378-4CF1-4A7D-B6BA-8D376B17AA0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11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072FA-A5F8-471C-939E-5CDE1F665D34}" type="datetimeFigureOut">
              <a:rPr lang="pl-PL"/>
              <a:pPr>
                <a:defRPr/>
              </a:pPr>
              <a:t>2015-03-10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BC752-4DC4-4F94-8B9C-9648DFFB9F0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767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0E442-0025-4C99-AE05-31B6B9A9B4EE}" type="datetimeFigureOut">
              <a:rPr lang="pl-PL"/>
              <a:pPr>
                <a:defRPr/>
              </a:pPr>
              <a:t>2015-03-10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04142-ECFD-4328-885A-DAC5CCF0EAD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04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C751A-2E66-48DA-84CF-DC49B110FA95}" type="datetimeFigureOut">
              <a:rPr lang="pl-PL"/>
              <a:pPr>
                <a:defRPr/>
              </a:pPr>
              <a:t>2015-03-10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A8C2F-95CB-46BD-916C-CC8CD224FA4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28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D6E80-1F24-4B8D-AFD1-7ABE4D246E82}" type="datetimeFigureOut">
              <a:rPr lang="pl-PL"/>
              <a:pPr>
                <a:defRPr/>
              </a:pPr>
              <a:t>2015-03-10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BBDA0-F384-47A7-B311-6023AF8E9E8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53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2432D-D185-4739-A7EC-01B16306D1AE}" type="datetimeFigureOut">
              <a:rPr lang="pl-PL"/>
              <a:pPr>
                <a:defRPr/>
              </a:pPr>
              <a:t>2015-03-10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E7192-E6F9-47DB-A8B7-AA358228986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597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AE561-CDD9-4F08-99F3-EC9B86BD5905}" type="datetimeFigureOut">
              <a:rPr lang="pl-PL"/>
              <a:pPr>
                <a:defRPr/>
              </a:pPr>
              <a:t>2015-03-10</a:t>
            </a:fld>
            <a:endParaRPr lang="pl-PL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17BCF-EB9E-4CC0-9D2A-76A3E989328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7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B8138-1821-4650-AA9D-959060931046}" type="datetimeFigureOut">
              <a:rPr lang="pl-PL"/>
              <a:pPr>
                <a:defRPr/>
              </a:pPr>
              <a:t>2015-03-10</a:t>
            </a:fld>
            <a:endParaRPr lang="pl-PL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3CDC4-E3A5-420F-8211-09C29321A9E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26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FE932-542C-49E3-9C23-2605666F0713}" type="datetimeFigureOut">
              <a:rPr lang="pl-PL"/>
              <a:pPr>
                <a:defRPr/>
              </a:pPr>
              <a:t>2015-03-10</a:t>
            </a:fld>
            <a:endParaRPr lang="pl-PL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1DDC3-B8D5-45AE-9C47-9D9A9EC2CAD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020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20795-A28F-4993-8FBF-A2D1A8BBB068}" type="datetimeFigureOut">
              <a:rPr lang="pl-PL"/>
              <a:pPr>
                <a:defRPr/>
              </a:pPr>
              <a:t>2015-03-10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5B4BB-518E-4559-9AA7-E1142496237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272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C4ACA-0333-4627-B7F4-724E8FD8193F}" type="datetimeFigureOut">
              <a:rPr lang="pl-PL"/>
              <a:pPr>
                <a:defRPr/>
              </a:pPr>
              <a:t>2015-03-10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6E0D4-466F-47B0-A20A-F07F44276AA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318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 smtClean="0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 smtClean="0"/>
              <a:t>Kliknij, aby edytować style wzorca tekstu</a:t>
            </a:r>
          </a:p>
          <a:p>
            <a:pPr lvl="1"/>
            <a:r>
              <a:rPr lang="pl-PL" altLang="en-US" smtClean="0"/>
              <a:t>Drugi poziom</a:t>
            </a:r>
          </a:p>
          <a:p>
            <a:pPr lvl="2"/>
            <a:r>
              <a:rPr lang="pl-PL" altLang="en-US" smtClean="0"/>
              <a:t>Trzeci poziom</a:t>
            </a:r>
          </a:p>
          <a:p>
            <a:pPr lvl="3"/>
            <a:r>
              <a:rPr lang="pl-PL" altLang="en-US" smtClean="0"/>
              <a:t>Czwarty poziom</a:t>
            </a:r>
          </a:p>
          <a:p>
            <a:pPr lvl="4"/>
            <a:r>
              <a:rPr lang="pl-PL" altLang="en-US" smtClean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9E179D-EF7A-4DFA-9E0E-9784BD9E1649}" type="datetimeFigureOut">
              <a:rPr lang="pl-PL"/>
              <a:pPr>
                <a:defRPr/>
              </a:pPr>
              <a:t>2015-03-10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DA301B-39C7-496B-8A90-91FE1A535A1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Wstęp do </a:t>
            </a:r>
            <a:br>
              <a:rPr lang="pl-PL" altLang="en-US" smtClean="0"/>
            </a:br>
            <a:r>
              <a:rPr lang="pl-PL" altLang="en-US" smtClean="0"/>
              <a:t>teorii niepewności pomiaru 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Danuta J. Michczyńska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Adam Michczyński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Różne miary niepewności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 smtClean="0"/>
              <a:t>Niepewność </a:t>
            </a:r>
            <a:r>
              <a:rPr lang="pl-PL" b="1" dirty="0"/>
              <a:t>maksymalna </a:t>
            </a:r>
            <a:r>
              <a:rPr lang="pl-PL" b="1" dirty="0" err="1">
                <a:latin typeface="Symbol" pitchFamily="18" charset="2"/>
              </a:rPr>
              <a:t>D</a:t>
            </a:r>
            <a:r>
              <a:rPr lang="pl-PL" b="1" dirty="0" err="1"/>
              <a:t>x</a:t>
            </a:r>
            <a:r>
              <a:rPr lang="pl-PL" dirty="0"/>
              <a:t> – staramy się określić przedział, w którym mieszczą się wszystkie wyniki pomiaru x</a:t>
            </a:r>
            <a:r>
              <a:rPr lang="pl-PL" baseline="-25000" dirty="0"/>
              <a:t>i</a:t>
            </a:r>
            <a:r>
              <a:rPr lang="pl-PL" dirty="0"/>
              <a:t>, aktualnie wykonane i przyszłe.</a:t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Niepewność maksymalna jest miarą deterministyczną, gdyż twierdzimy, że wartość prawdziwa zawarta jest </a:t>
            </a:r>
            <a:r>
              <a:rPr lang="pl-PL" u="sng" dirty="0"/>
              <a:t>na pewno</a:t>
            </a:r>
            <a:r>
              <a:rPr lang="pl-PL" dirty="0"/>
              <a:t> w przedziale x</a:t>
            </a:r>
            <a:r>
              <a:rPr lang="pl-PL" baseline="-25000" dirty="0"/>
              <a:t>0</a:t>
            </a:r>
            <a:r>
              <a:rPr lang="pl-PL" dirty="0"/>
              <a:t> ± </a:t>
            </a:r>
            <a:r>
              <a:rPr lang="pl-PL" b="1" dirty="0" err="1" smtClean="0">
                <a:latin typeface="Symbol" pitchFamily="18" charset="2"/>
              </a:rPr>
              <a:t>D</a:t>
            </a:r>
            <a:r>
              <a:rPr lang="pl-PL" dirty="0" err="1" smtClean="0"/>
              <a:t>x</a:t>
            </a:r>
            <a:r>
              <a:rPr lang="pl-PL" dirty="0"/>
              <a:t>. </a:t>
            </a:r>
            <a:br>
              <a:rPr lang="pl-PL" dirty="0"/>
            </a:br>
            <a:r>
              <a:rPr lang="pl-PL" dirty="0"/>
              <a:t>Niepewność maksymalna jest stosowana w określonych sytuacjach, np. jako miara dokładności elektrycznych przyrządów pomiarowych.</a:t>
            </a:r>
            <a:br>
              <a:rPr lang="pl-PL" dirty="0"/>
            </a:b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/>
              <a:t>Niepewność standardowa u(x)</a:t>
            </a:r>
            <a:r>
              <a:rPr lang="pl-PL" dirty="0"/>
              <a:t> – oszacowanie odchylenia standardowego</a:t>
            </a:r>
            <a:br>
              <a:rPr lang="pl-PL" dirty="0"/>
            </a:br>
            <a:r>
              <a:rPr lang="pl-PL" dirty="0"/>
              <a:t>- Rezultat pomiaru to zmienna losowa</a:t>
            </a:r>
            <a:br>
              <a:rPr lang="pl-PL" dirty="0"/>
            </a:br>
            <a:r>
              <a:rPr lang="pl-PL" dirty="0"/>
              <a:t>- Jej rozrzut charakteryzuje odchylenie standardowe - pierwiastek z średniej wartości kwadratu różnicy wartości zmierzonej i rzeczywistej</a:t>
            </a:r>
            <a:br>
              <a:rPr lang="pl-PL" dirty="0"/>
            </a:br>
            <a:r>
              <a:rPr lang="pl-PL" dirty="0"/>
              <a:t>- Nie znamy wartości rzeczywistej -&gt; nie znamy dokładnej wartości odchylenia </a:t>
            </a:r>
            <a:r>
              <a:rPr lang="pl-PL" dirty="0" smtClean="0"/>
              <a:t>standardowego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Różne miary niepewności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b="1" i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b="1" i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b="1" i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b="1" i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b="1" i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b="1" i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b="1" i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b="1" i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i="1" dirty="0" smtClean="0"/>
              <a:t>Rys. 5.</a:t>
            </a:r>
            <a:r>
              <a:rPr lang="pl-PL" i="1" dirty="0" smtClean="0"/>
              <a:t> Porównanie przedziałów niepewności pomiaru określonych przy pomocy modelu statystycznego (x</a:t>
            </a:r>
            <a:r>
              <a:rPr lang="pl-PL" i="1" baseline="-25000" dirty="0" smtClean="0"/>
              <a:t>0</a:t>
            </a:r>
            <a:r>
              <a:rPr lang="pl-PL" i="1" dirty="0" smtClean="0"/>
              <a:t>-u;x</a:t>
            </a:r>
            <a:r>
              <a:rPr lang="pl-PL" i="1" baseline="-25000" dirty="0" smtClean="0"/>
              <a:t>0</a:t>
            </a:r>
            <a:r>
              <a:rPr lang="pl-PL" i="1" dirty="0" smtClean="0"/>
              <a:t>+u) i deterministycznej teorii niepewności maksymalnej </a:t>
            </a:r>
            <a:br>
              <a:rPr lang="pl-PL" i="1" dirty="0" smtClean="0"/>
            </a:br>
            <a:r>
              <a:rPr lang="pl-PL" i="1" dirty="0" smtClean="0"/>
              <a:t>(x</a:t>
            </a:r>
            <a:r>
              <a:rPr lang="pl-PL" i="1" baseline="-25000" dirty="0" smtClean="0"/>
              <a:t>0</a:t>
            </a:r>
            <a:r>
              <a:rPr lang="pl-PL" i="1" dirty="0" smtClean="0"/>
              <a:t>-</a:t>
            </a:r>
            <a:r>
              <a:rPr lang="pl-PL" b="1" dirty="0" smtClean="0">
                <a:latin typeface="Symbol" pitchFamily="18" charset="2"/>
              </a:rPr>
              <a:t>D</a:t>
            </a:r>
            <a:r>
              <a:rPr lang="pl-PL" i="1" dirty="0" smtClean="0"/>
              <a:t>x;x</a:t>
            </a:r>
            <a:r>
              <a:rPr lang="pl-PL" i="1" baseline="-25000" dirty="0" smtClean="0"/>
              <a:t>0</a:t>
            </a:r>
            <a:r>
              <a:rPr lang="pl-PL" i="1" dirty="0" smtClean="0"/>
              <a:t>+</a:t>
            </a:r>
            <a:r>
              <a:rPr lang="pl-PL" b="1" dirty="0" smtClean="0">
                <a:latin typeface="Symbol" pitchFamily="18" charset="2"/>
              </a:rPr>
              <a:t>D</a:t>
            </a:r>
            <a:r>
              <a:rPr lang="pl-PL" i="1" dirty="0" smtClean="0"/>
              <a:t>x).</a:t>
            </a:r>
            <a:endParaRPr lang="pl-PL" b="1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2293" name="Obiekt 4"/>
          <p:cNvGraphicFramePr>
            <a:graphicFrameLocks noChangeAspect="1"/>
          </p:cNvGraphicFramePr>
          <p:nvPr/>
        </p:nvGraphicFramePr>
        <p:xfrm>
          <a:off x="588963" y="2420938"/>
          <a:ext cx="7469187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Plot" r:id="rId3" imgW="5565422" imgH="1298222" progId="Grapher.Document">
                  <p:embed/>
                </p:oleObj>
              </mc:Choice>
              <mc:Fallback>
                <p:oleObj name="Plot" r:id="rId3" imgW="5565422" imgH="1298222" progId="Grapher.Document">
                  <p:embed/>
                  <p:pic>
                    <p:nvPicPr>
                      <p:cNvPr id="0" name="Obi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2420938"/>
                        <a:ext cx="7469187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Niepewność typu A</a:t>
            </a:r>
          </a:p>
        </p:txBody>
      </p:sp>
      <p:sp>
        <p:nvSpPr>
          <p:cNvPr id="1331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Wyznaczanie niepewności w oparciu o serię wyników pomiarów, przy których występuje rozrzut statystyczny nazywany jest obliczaniem niepewności metodą A.</a:t>
            </a:r>
          </a:p>
          <a:p>
            <a:pPr lvl="1" eaLnBrk="1" hangingPunct="1"/>
            <a:r>
              <a:rPr lang="pl-PL" altLang="en-US" smtClean="0"/>
              <a:t>Wynik pomiarów określamy jako wartość średnią z serii pomiarów.</a:t>
            </a:r>
          </a:p>
          <a:p>
            <a:pPr lvl="1" eaLnBrk="1" hangingPunct="1"/>
            <a:r>
              <a:rPr lang="pl-PL" altLang="en-US" smtClean="0"/>
              <a:t>Niepewność standardową pomiaru (wyznaczenia wartości średniej) określamy podając wartość odchylenia standardowego wartości średniej.</a:t>
            </a:r>
          </a:p>
          <a:p>
            <a:pPr eaLnBrk="1" hangingPunct="1"/>
            <a:endParaRPr lang="pl-PL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dirty="0" smtClean="0"/>
              <a:t>Niepewność typu A</a:t>
            </a:r>
          </a:p>
        </p:txBody>
      </p:sp>
      <p:sp>
        <p:nvSpPr>
          <p:cNvPr id="14339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/>
            <a:r>
              <a:rPr lang="pl-PL" altLang="en-US" b="1" smtClean="0"/>
              <a:t>Średnia arytmetyczna:</a:t>
            </a:r>
            <a:endParaRPr lang="pl-PL" altLang="en-US" smtClean="0"/>
          </a:p>
          <a:p>
            <a:pPr lvl="1" eaLnBrk="1" hangingPunct="1"/>
            <a:r>
              <a:rPr lang="pl-PL" altLang="en-US" b="1" smtClean="0"/>
              <a:t>Wartość średnia</a:t>
            </a:r>
            <a:r>
              <a:rPr lang="pl-PL" altLang="en-US" smtClean="0"/>
              <a:t> - estymator wartości oczekiwanej:</a:t>
            </a:r>
          </a:p>
          <a:p>
            <a:pPr eaLnBrk="1" hangingPunct="1"/>
            <a:endParaRPr lang="pl-PL" altLang="en-US" smtClean="0"/>
          </a:p>
          <a:p>
            <a:pPr lvl="1" eaLnBrk="1" hangingPunct="1"/>
            <a:r>
              <a:rPr lang="pl-PL" altLang="en-US" smtClean="0"/>
              <a:t>Odchylenie standardowe pojedynczego pomiaru:</a:t>
            </a:r>
          </a:p>
          <a:p>
            <a:pPr lvl="1" eaLnBrk="1" hangingPunct="1"/>
            <a:endParaRPr lang="pl-PL" altLang="en-US" smtClean="0"/>
          </a:p>
          <a:p>
            <a:pPr lvl="1" eaLnBrk="1" hangingPunct="1"/>
            <a:endParaRPr lang="pl-PL" altLang="en-US" smtClean="0"/>
          </a:p>
          <a:p>
            <a:pPr lvl="1" eaLnBrk="1" hangingPunct="1"/>
            <a:r>
              <a:rPr lang="pl-PL" altLang="en-US" b="1" smtClean="0"/>
              <a:t>Odchylenie standardowe wartości średniej</a:t>
            </a:r>
            <a:r>
              <a:rPr lang="pl-PL" altLang="en-US" smtClean="0"/>
              <a:t>: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4341" name="Obiekt 4"/>
          <p:cNvGraphicFramePr>
            <a:graphicFrameLocks noChangeAspect="1"/>
          </p:cNvGraphicFramePr>
          <p:nvPr/>
        </p:nvGraphicFramePr>
        <p:xfrm>
          <a:off x="3563938" y="2349500"/>
          <a:ext cx="17287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Równanie" r:id="rId3" imgW="901700" imgH="495300" progId="Equation.3">
                  <p:embed/>
                </p:oleObj>
              </mc:Choice>
              <mc:Fallback>
                <p:oleObj name="Równanie" r:id="rId3" imgW="901700" imgH="495300" progId="Equation.3">
                  <p:embed/>
                  <p:pic>
                    <p:nvPicPr>
                      <p:cNvPr id="0" name="Obi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349500"/>
                        <a:ext cx="1728787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4343" name="Obiekt 6"/>
          <p:cNvGraphicFramePr>
            <a:graphicFrameLocks noChangeAspect="1"/>
          </p:cNvGraphicFramePr>
          <p:nvPr/>
        </p:nvGraphicFramePr>
        <p:xfrm>
          <a:off x="3563938" y="3789363"/>
          <a:ext cx="20288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Równanie" r:id="rId5" imgW="1459866" imgH="736280" progId="Equation.3">
                  <p:embed/>
                </p:oleObj>
              </mc:Choice>
              <mc:Fallback>
                <p:oleObj name="Równanie" r:id="rId5" imgW="1459866" imgH="736280" progId="Equation.3">
                  <p:embed/>
                  <p:pic>
                    <p:nvPicPr>
                      <p:cNvPr id="0" name="Obi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789363"/>
                        <a:ext cx="202882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4345" name="Obiekt 8"/>
          <p:cNvGraphicFramePr>
            <a:graphicFrameLocks noChangeAspect="1"/>
          </p:cNvGraphicFramePr>
          <p:nvPr/>
        </p:nvGraphicFramePr>
        <p:xfrm>
          <a:off x="3563938" y="5445125"/>
          <a:ext cx="246221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Równanie" r:id="rId7" imgW="1574800" imgH="762000" progId="Equation.3">
                  <p:embed/>
                </p:oleObj>
              </mc:Choice>
              <mc:Fallback>
                <p:oleObj name="Równanie" r:id="rId7" imgW="1574800" imgH="762000" progId="Equation.3">
                  <p:embed/>
                  <p:pic>
                    <p:nvPicPr>
                      <p:cNvPr id="0" name="Obi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445125"/>
                        <a:ext cx="2462212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l-PL" altLang="en-US" dirty="0" smtClean="0"/>
              <a:t>Niepewność typu 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525963"/>
          </a:xfrm>
        </p:spPr>
        <p:txBody>
          <a:bodyPr/>
          <a:lstStyle/>
          <a:p>
            <a:r>
              <a:rPr lang="pl-PL" dirty="0" smtClean="0"/>
              <a:t>Dla krótkich serii pomiarowych odchylenie standardowe średniej należy pomnożyć przez współczynnik Studenta-Fischera:</a:t>
            </a:r>
            <a:endParaRPr lang="pl-PL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4" y="2204864"/>
            <a:ext cx="8863516" cy="466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25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Niepewność typu A</a:t>
            </a:r>
          </a:p>
        </p:txBody>
      </p:sp>
      <p:sp>
        <p:nvSpPr>
          <p:cNvPr id="1536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pl-PL" altLang="en-US" b="1" smtClean="0"/>
              <a:t>Średnia ważona:</a:t>
            </a:r>
            <a:endParaRPr lang="pl-PL" altLang="en-US" smtClean="0"/>
          </a:p>
          <a:p>
            <a:pPr lvl="1" eaLnBrk="1" hangingPunct="1"/>
            <a:r>
              <a:rPr lang="pl-PL" altLang="en-US" smtClean="0"/>
              <a:t>Poszczególnym wynikom pomiarów przypisujemy wagi w</a:t>
            </a:r>
            <a:r>
              <a:rPr lang="pl-PL" altLang="en-US" baseline="-25000" smtClean="0"/>
              <a:t>i</a:t>
            </a:r>
            <a:r>
              <a:rPr lang="pl-PL" altLang="en-US" smtClean="0"/>
              <a:t> równe kwadratowi odwrotności ich niepewności:</a:t>
            </a:r>
          </a:p>
          <a:p>
            <a:pPr lvl="1" eaLnBrk="1" hangingPunct="1"/>
            <a:endParaRPr lang="pl-PL" altLang="en-US" smtClean="0"/>
          </a:p>
          <a:p>
            <a:pPr lvl="1" eaLnBrk="1" hangingPunct="1"/>
            <a:r>
              <a:rPr lang="pl-PL" altLang="en-US" smtClean="0"/>
              <a:t>Średnia ważona:</a:t>
            </a:r>
          </a:p>
          <a:p>
            <a:pPr lvl="1" eaLnBrk="1" hangingPunct="1"/>
            <a:endParaRPr lang="pl-PL" altLang="en-US" smtClean="0"/>
          </a:p>
          <a:p>
            <a:pPr lvl="1" eaLnBrk="1" hangingPunct="1"/>
            <a:endParaRPr lang="pl-PL" altLang="en-US" smtClean="0"/>
          </a:p>
          <a:p>
            <a:pPr lvl="1" eaLnBrk="1" hangingPunct="1"/>
            <a:r>
              <a:rPr lang="pl-PL" altLang="en-US" smtClean="0"/>
              <a:t>Niepewność średniej ważonej:</a:t>
            </a: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5365" name="Obiekt 4"/>
          <p:cNvGraphicFramePr>
            <a:graphicFrameLocks noChangeAspect="1"/>
          </p:cNvGraphicFramePr>
          <p:nvPr/>
        </p:nvGraphicFramePr>
        <p:xfrm>
          <a:off x="3759200" y="2992438"/>
          <a:ext cx="13382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Równanie" r:id="rId3" imgW="736600" imgH="431800" progId="Equation.3">
                  <p:embed/>
                </p:oleObj>
              </mc:Choice>
              <mc:Fallback>
                <p:oleObj name="Równanie" r:id="rId3" imgW="736600" imgH="431800" progId="Equation.3">
                  <p:embed/>
                  <p:pic>
                    <p:nvPicPr>
                      <p:cNvPr id="0" name="Obi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2992438"/>
                        <a:ext cx="13382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5367" name="Obiekt 6"/>
          <p:cNvGraphicFramePr>
            <a:graphicFrameLocks noChangeAspect="1"/>
          </p:cNvGraphicFramePr>
          <p:nvPr/>
        </p:nvGraphicFramePr>
        <p:xfrm>
          <a:off x="3708400" y="3919538"/>
          <a:ext cx="158432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Równanie" r:id="rId5" imgW="1041400" imgH="952500" progId="Equation.3">
                  <p:embed/>
                </p:oleObj>
              </mc:Choice>
              <mc:Fallback>
                <p:oleObj name="Równanie" r:id="rId5" imgW="1041400" imgH="952500" progId="Equation.3">
                  <p:embed/>
                  <p:pic>
                    <p:nvPicPr>
                      <p:cNvPr id="0" name="Obi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919538"/>
                        <a:ext cx="158432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5369" name="Obiekt 8"/>
          <p:cNvGraphicFramePr>
            <a:graphicFrameLocks noChangeAspect="1"/>
          </p:cNvGraphicFramePr>
          <p:nvPr/>
        </p:nvGraphicFramePr>
        <p:xfrm>
          <a:off x="6146800" y="5454650"/>
          <a:ext cx="203517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Równanie" r:id="rId7" imgW="1307532" imgH="672808" progId="Equation.3">
                  <p:embed/>
                </p:oleObj>
              </mc:Choice>
              <mc:Fallback>
                <p:oleObj name="Równanie" r:id="rId7" imgW="1307532" imgH="672808" progId="Equation.3">
                  <p:embed/>
                  <p:pic>
                    <p:nvPicPr>
                      <p:cNvPr id="0" name="Obi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5454650"/>
                        <a:ext cx="203517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 smtClean="0"/>
              <a:t>Niepewność typu 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Rejestracja promieniowania jonizującego</a:t>
            </a:r>
          </a:p>
          <a:p>
            <a:r>
              <a:rPr lang="pl-PL" dirty="0" smtClean="0"/>
              <a:t>Niepewność N </a:t>
            </a:r>
            <a:r>
              <a:rPr lang="pl-PL" dirty="0" err="1" smtClean="0"/>
              <a:t>zliczeń</a:t>
            </a:r>
            <a:r>
              <a:rPr lang="pl-PL" dirty="0" smtClean="0"/>
              <a:t> zarejestrowanych w czasie t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ole tekstowe 3"/>
              <p:cNvSpPr txBox="1"/>
              <p:nvPr/>
            </p:nvSpPr>
            <p:spPr>
              <a:xfrm>
                <a:off x="3275856" y="3257359"/>
                <a:ext cx="2207844" cy="571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pl-PL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2800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pl-PL" sz="28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l-PL" sz="28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pl-PL" sz="2800" b="0" i="1" smtClean="0">
                              <a:latin typeface="Cambria Math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pl-PL" sz="2800" b="0" dirty="0" smtClean="0"/>
              </a:p>
            </p:txBody>
          </p:sp>
        </mc:Choice>
        <mc:Fallback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7359"/>
                <a:ext cx="2207844" cy="5711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/>
              <p:cNvSpPr txBox="1"/>
              <p:nvPr/>
            </p:nvSpPr>
            <p:spPr>
              <a:xfrm>
                <a:off x="3803274" y="4070875"/>
                <a:ext cx="1153008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/>
                        </a:rPr>
                        <m:t>𝐼</m:t>
                      </m:r>
                      <m:r>
                        <a:rPr lang="pl-PL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pl-PL" sz="28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l-PL" sz="2800" dirty="0"/>
              </a:p>
            </p:txBody>
          </p:sp>
        </mc:Choice>
        <mc:Fallback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74" y="4070875"/>
                <a:ext cx="1153008" cy="8989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3428395" y="5174825"/>
                <a:ext cx="1902765" cy="998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pl-PL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2800" b="0" i="1" smtClean="0">
                              <a:latin typeface="Cambria Math"/>
                            </a:rPr>
                            <m:t>𝐼</m:t>
                          </m:r>
                        </m:e>
                      </m:d>
                      <m:r>
                        <a:rPr lang="pl-PL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2800" b="0" i="1" smtClean="0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l-PL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sz="28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rad>
                        </m:num>
                        <m:den>
                          <m:r>
                            <a:rPr lang="pl-PL" sz="28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l-PL" sz="2800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395" y="5174825"/>
                <a:ext cx="1902765" cy="9987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51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Niepewność typu B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A co w przypadku, gdy nie </a:t>
            </a:r>
            <a:r>
              <a:rPr lang="pl-PL" dirty="0"/>
              <a:t>występuje statystyczny rozrzut wyników (wszystkie pomiary dają ten sam wynik</a:t>
            </a:r>
            <a:r>
              <a:rPr lang="pl-PL" dirty="0" smtClean="0"/>
              <a:t>)?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Główną </a:t>
            </a:r>
            <a:r>
              <a:rPr lang="pl-PL" dirty="0"/>
              <a:t>przyczyną niepewności pomiaru jest niepewność przyrządu pomiarowego (niepewność wzorcowania</a:t>
            </a:r>
            <a:r>
              <a:rPr lang="pl-PL" dirty="0" smtClean="0"/>
              <a:t>).</a:t>
            </a: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Przyrząd pomiarowy powinien gwarantować taką dokładność, aby wynik pomiaru x</a:t>
            </a:r>
            <a:r>
              <a:rPr lang="pl-PL" baseline="-25000" dirty="0"/>
              <a:t>i</a:t>
            </a:r>
            <a:r>
              <a:rPr lang="pl-PL" dirty="0"/>
              <a:t> różnił się od wartości rzeczywistej nie więcej niż o działkę </a:t>
            </a:r>
            <a:r>
              <a:rPr lang="pl-PL" dirty="0" smtClean="0"/>
              <a:t>elementarną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/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smtClean="0"/>
              <a:t>Niepewność typu B</a:t>
            </a:r>
            <a:endParaRPr lang="pl-PL" altLang="pl-PL" smtClean="0"/>
          </a:p>
        </p:txBody>
      </p:sp>
      <p:pic>
        <p:nvPicPr>
          <p:cNvPr id="18435" name="Picture 2" descr="http://www.paper4you.pl/userdata/gfx/b49a8c72a7aa3e62b9f0c3b745f58d1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837113"/>
            <a:ext cx="6913563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http://upload.wikimedia.org/wikipedia/commons/thumb/a/a0/Thermometer1.svg/220px-Thermometer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92238"/>
            <a:ext cx="10668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6" descr="http://upload.wikimedia.org/wikipedia/commons/9/9e/Dosen-barome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00213"/>
            <a:ext cx="32385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rostokąt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4008" y="3339196"/>
            <a:ext cx="4469830" cy="86280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pl-PL">
                <a:noFill/>
              </a:rPr>
              <a:t> </a:t>
            </a:r>
          </a:p>
        </p:txBody>
      </p:sp>
      <p:sp>
        <p:nvSpPr>
          <p:cNvPr id="18439" name="pole tekstowe 5"/>
          <p:cNvSpPr txBox="1">
            <a:spLocks noChangeArrowheads="1"/>
          </p:cNvSpPr>
          <p:nvPr/>
        </p:nvSpPr>
        <p:spPr bwMode="auto">
          <a:xfrm>
            <a:off x="4821238" y="1916113"/>
            <a:ext cx="433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800"/>
              <a:t>Proste przyrządy pomiarowe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smtClean="0"/>
              <a:t>Niepewność typu B</a:t>
            </a:r>
            <a:endParaRPr lang="pl-PL" altLang="pl-PL" smtClean="0"/>
          </a:p>
        </p:txBody>
      </p:sp>
      <p:sp>
        <p:nvSpPr>
          <p:cNvPr id="19459" name="Prostokąt 2"/>
          <p:cNvSpPr>
            <a:spLocks noChangeArrowheads="1"/>
          </p:cNvSpPr>
          <p:nvPr/>
        </p:nvSpPr>
        <p:spPr bwMode="auto">
          <a:xfrm>
            <a:off x="827088" y="1484313"/>
            <a:ext cx="6103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800"/>
              <a:t>Mierniki elektromagnetyczne analogowe</a:t>
            </a:r>
          </a:p>
        </p:txBody>
      </p:sp>
      <p:pic>
        <p:nvPicPr>
          <p:cNvPr id="19460" name="Picture 4" descr="http://telto.nazwa.pl/allegro/woltomierz%20era/DSCF901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3" y="4294188"/>
            <a:ext cx="49911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 flipH="1">
            <a:off x="5378450" y="4076700"/>
            <a:ext cx="1641475" cy="19304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2" name="pole tekstowe 5"/>
          <p:cNvSpPr txBox="1">
            <a:spLocks noChangeArrowheads="1"/>
          </p:cNvSpPr>
          <p:nvPr/>
        </p:nvSpPr>
        <p:spPr bwMode="auto">
          <a:xfrm>
            <a:off x="6199188" y="3582988"/>
            <a:ext cx="2944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0000CC"/>
                </a:solidFill>
              </a:rPr>
              <a:t>Klasa (podana w %)</a:t>
            </a:r>
          </a:p>
        </p:txBody>
      </p:sp>
      <p:sp>
        <p:nvSpPr>
          <p:cNvPr id="19463" name="pole tekstowe 19"/>
          <p:cNvSpPr txBox="1">
            <a:spLocks noChangeArrowheads="1"/>
          </p:cNvSpPr>
          <p:nvPr/>
        </p:nvSpPr>
        <p:spPr bwMode="auto">
          <a:xfrm>
            <a:off x="1606550" y="2659063"/>
            <a:ext cx="987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0000CC"/>
                </a:solidFill>
              </a:rPr>
              <a:t>zakres</a:t>
            </a:r>
          </a:p>
        </p:txBody>
      </p:sp>
      <p:pic>
        <p:nvPicPr>
          <p:cNvPr id="1946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3352800"/>
            <a:ext cx="35067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Łącznik prosty ze strzałką 24"/>
          <p:cNvCxnSpPr/>
          <p:nvPr/>
        </p:nvCxnSpPr>
        <p:spPr>
          <a:xfrm flipH="1">
            <a:off x="1736725" y="3121025"/>
            <a:ext cx="363538" cy="66833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stokąt 2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76071" y="2361296"/>
            <a:ext cx="6215226" cy="86446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pl-PL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Podstawowe informacje:</a:t>
            </a:r>
          </a:p>
        </p:txBody>
      </p:sp>
      <p:sp>
        <p:nvSpPr>
          <p:cNvPr id="3075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1" eaLnBrk="1" hangingPunct="1"/>
            <a:r>
              <a:rPr lang="pl-PL" altLang="en-US" dirty="0" smtClean="0"/>
              <a:t>Strona Politechniki Śląskiej: </a:t>
            </a:r>
            <a:r>
              <a:rPr lang="pl-PL" altLang="en-US" u="sng" dirty="0" smtClean="0">
                <a:solidFill>
                  <a:srgbClr val="0000CC"/>
                </a:solidFill>
              </a:rPr>
              <a:t>www.polsl.pl</a:t>
            </a:r>
            <a:r>
              <a:rPr lang="pl-PL" altLang="en-US" dirty="0" smtClean="0"/>
              <a:t> </a:t>
            </a:r>
          </a:p>
          <a:p>
            <a:pPr lvl="1" eaLnBrk="1" hangingPunct="1"/>
            <a:r>
              <a:rPr lang="pl-PL" altLang="en-US" dirty="0" smtClean="0"/>
              <a:t>Instytut Fizyki / strona własna Instytutu / Dydaktyka / </a:t>
            </a:r>
            <a:r>
              <a:rPr lang="pl-PL" altLang="en-US" dirty="0" smtClean="0"/>
              <a:t>Laboratoria Studenckie</a:t>
            </a:r>
          </a:p>
          <a:p>
            <a:pPr lvl="2" eaLnBrk="1" hangingPunct="1"/>
            <a:r>
              <a:rPr lang="pl-PL" altLang="en-US" dirty="0" smtClean="0"/>
              <a:t>Pracownia </a:t>
            </a:r>
            <a:r>
              <a:rPr lang="pl-PL" altLang="en-US" dirty="0" smtClean="0"/>
              <a:t>Fizyczna </a:t>
            </a:r>
            <a:r>
              <a:rPr lang="pl-PL" altLang="en-US" dirty="0" smtClean="0"/>
              <a:t>1 </a:t>
            </a:r>
            <a:r>
              <a:rPr lang="pl-PL" altLang="en-US" dirty="0" smtClean="0"/>
              <a:t>w </a:t>
            </a:r>
            <a:r>
              <a:rPr lang="pl-PL" altLang="en-US" dirty="0" smtClean="0"/>
              <a:t>Gliwicach</a:t>
            </a:r>
          </a:p>
          <a:p>
            <a:pPr lvl="2" eaLnBrk="1" hangingPunct="1"/>
            <a:r>
              <a:rPr lang="pl-PL" altLang="en-US" dirty="0" smtClean="0"/>
              <a:t>Pracownia Fizyczna 2 w Gliwicach</a:t>
            </a:r>
            <a:endParaRPr lang="pl-PL" altLang="en-US" dirty="0" smtClean="0"/>
          </a:p>
          <a:p>
            <a:pPr lvl="2" eaLnBrk="1" hangingPunct="1"/>
            <a:r>
              <a:rPr lang="pl-PL" altLang="en-US" dirty="0" smtClean="0"/>
              <a:t>FORMULARZE</a:t>
            </a:r>
          </a:p>
          <a:p>
            <a:pPr lvl="3" eaLnBrk="1" hangingPunct="1"/>
            <a:r>
              <a:rPr lang="pl-PL" altLang="en-US" b="1" dirty="0" smtClean="0">
                <a:solidFill>
                  <a:srgbClr val="339933"/>
                </a:solidFill>
              </a:rPr>
              <a:t>STRONA TYTUŁOWA</a:t>
            </a:r>
          </a:p>
          <a:p>
            <a:pPr lvl="3" eaLnBrk="1" hangingPunct="1"/>
            <a:r>
              <a:rPr lang="pl-PL" altLang="en-US" b="1" dirty="0" smtClean="0">
                <a:solidFill>
                  <a:srgbClr val="339933"/>
                </a:solidFill>
              </a:rPr>
              <a:t>KARTA POMIAROWA</a:t>
            </a:r>
          </a:p>
          <a:p>
            <a:pPr lvl="2" eaLnBrk="1" hangingPunct="1"/>
            <a:r>
              <a:rPr lang="pl-PL" altLang="en-US" dirty="0" smtClean="0"/>
              <a:t>OPRACOWANIE WYNIKÓW POMIARÓW - materiały do pobrania</a:t>
            </a:r>
          </a:p>
          <a:p>
            <a:pPr lvl="2" eaLnBrk="1" hangingPunct="1"/>
            <a:r>
              <a:rPr lang="pl-PL" altLang="en-US" dirty="0" smtClean="0"/>
              <a:t>SPIS </a:t>
            </a:r>
            <a:r>
              <a:rPr lang="pl-PL" altLang="en-US" dirty="0" smtClean="0"/>
              <a:t>ĆWICZEŃ</a:t>
            </a:r>
          </a:p>
          <a:p>
            <a:pPr lvl="3" eaLnBrk="1" hangingPunct="1"/>
            <a:r>
              <a:rPr lang="pl-PL" altLang="en-US" dirty="0" smtClean="0"/>
              <a:t>Instrukcje do pobrania poprzez Platformę Zdalnej Edukacji</a:t>
            </a:r>
          </a:p>
          <a:p>
            <a:pPr lvl="4" eaLnBrk="1" hangingPunct="1"/>
            <a:r>
              <a:rPr lang="pl-PL" altLang="en-US" dirty="0" smtClean="0"/>
              <a:t>Zaloguj się jako gość</a:t>
            </a:r>
          </a:p>
          <a:p>
            <a:pPr marL="0" indent="0" eaLnBrk="1" hangingPunct="1">
              <a:buFont typeface="Arial" charset="0"/>
              <a:buNone/>
            </a:pPr>
            <a:endParaRPr lang="pl-PL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Niepewność typu B</a:t>
            </a:r>
          </a:p>
        </p:txBody>
      </p:sp>
      <p:sp>
        <p:nvSpPr>
          <p:cNvPr id="2048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10222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pl-PL" altLang="pl-PL" smtClean="0"/>
              <a:t>Mierniki cyfrowe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pole tekstowe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79712" y="2348509"/>
            <a:ext cx="6486584" cy="86446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pl-PL">
                <a:noFill/>
              </a:rPr>
              <a:t> </a:t>
            </a:r>
          </a:p>
        </p:txBody>
      </p:sp>
      <p:pic>
        <p:nvPicPr>
          <p:cNvPr id="20486" name="Picture 10" descr="http://www.soltronik.pl/images/8332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338" y="3214688"/>
            <a:ext cx="3743326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4437063"/>
            <a:ext cx="684847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Niepewność całkowita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18477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Niepewność </a:t>
            </a:r>
            <a:r>
              <a:rPr lang="pl-PL" dirty="0"/>
              <a:t>całkowitą wyznaczamy uwzględniając wszystkie czynniki określające niepewność tzn. niepewność wynikającą z rozrzutu statystycznego wyników pomiarów, niepewność przyrządu pomiarowego a także niepewność eksperymentatora.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Najczęściej mamy jednak do czynienia z dwoma pierwszymi czynnikami. Niepewność całkowitą wyliczamy w oparciu o prawo dodawania dyspersji (wariancji).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Dla zmiennych losowych niezależnych: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 </a:t>
            </a: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i="1" dirty="0" err="1"/>
              <a:t>u</a:t>
            </a:r>
            <a:r>
              <a:rPr lang="pl-PL" i="1" baseline="-25000" dirty="0" err="1"/>
              <a:t>c</a:t>
            </a:r>
            <a:r>
              <a:rPr lang="pl-PL" i="1" dirty="0"/>
              <a:t>(x)</a:t>
            </a:r>
            <a:r>
              <a:rPr lang="pl-PL" dirty="0"/>
              <a:t> – niepewność całkowita,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i="1" dirty="0" err="1" smtClean="0"/>
              <a:t>u</a:t>
            </a:r>
            <a:r>
              <a:rPr lang="pl-PL" i="1" baseline="-25000" dirty="0" err="1" smtClean="0"/>
              <a:t>A</a:t>
            </a:r>
            <a:r>
              <a:rPr lang="pl-PL" i="1" dirty="0" smtClean="0"/>
              <a:t>(x</a:t>
            </a:r>
            <a:r>
              <a:rPr lang="pl-PL" i="1" dirty="0"/>
              <a:t>)</a:t>
            </a:r>
            <a:r>
              <a:rPr lang="pl-PL" dirty="0"/>
              <a:t> – niepewność obliczona z rozrzutu statystycznego serii wyników pomiarów,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i="1" dirty="0" err="1" smtClean="0"/>
              <a:t>u</a:t>
            </a:r>
            <a:r>
              <a:rPr lang="pl-PL" i="1" baseline="-25000" dirty="0" err="1" smtClean="0"/>
              <a:t>B</a:t>
            </a:r>
            <a:r>
              <a:rPr lang="pl-PL" i="1" dirty="0" smtClean="0"/>
              <a:t>(x</a:t>
            </a:r>
            <a:r>
              <a:rPr lang="pl-PL" i="1" dirty="0"/>
              <a:t>)</a:t>
            </a:r>
            <a:r>
              <a:rPr lang="pl-PL" dirty="0"/>
              <a:t> – niepewność obliczona inną drogą niż z rozrzutu wyników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(</a:t>
            </a:r>
            <a:r>
              <a:rPr lang="pl-PL" dirty="0"/>
              <a:t>w powyższym przypadku na podstawie dokładności przyrządu pomiarowego)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21509" name="Obiekt 4"/>
          <p:cNvGraphicFramePr>
            <a:graphicFrameLocks noChangeAspect="1"/>
          </p:cNvGraphicFramePr>
          <p:nvPr/>
        </p:nvGraphicFramePr>
        <p:xfrm>
          <a:off x="2963863" y="3789363"/>
          <a:ext cx="32162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Równanie" r:id="rId3" imgW="1676400" imgH="279400" progId="Equation.3">
                  <p:embed/>
                </p:oleObj>
              </mc:Choice>
              <mc:Fallback>
                <p:oleObj name="Równanie" r:id="rId3" imgW="1676400" imgH="279400" progId="Equation.3">
                  <p:embed/>
                  <p:pic>
                    <p:nvPicPr>
                      <p:cNvPr id="0" name="Obi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3789363"/>
                        <a:ext cx="32162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Prawo przenoszenia niepewności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 </a:t>
            </a:r>
            <a:r>
              <a:rPr lang="pl-PL" dirty="0" smtClean="0"/>
              <a:t>Wiele </a:t>
            </a:r>
            <a:r>
              <a:rPr lang="pl-PL" dirty="0"/>
              <a:t>wielkości </a:t>
            </a:r>
            <a:r>
              <a:rPr lang="pl-PL" dirty="0" smtClean="0"/>
              <a:t>fizycznych jest wyznaczanych </a:t>
            </a:r>
            <a:r>
              <a:rPr lang="pl-PL" dirty="0"/>
              <a:t>metodą pomiarów pośrednich</a:t>
            </a:r>
            <a:r>
              <a:rPr lang="pl-PL" dirty="0" smtClean="0"/>
              <a:t>.</a:t>
            </a: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/>
              <a:t>Funkcja jednej </a:t>
            </a:r>
            <a:r>
              <a:rPr lang="pl-PL" b="1" dirty="0" smtClean="0"/>
              <a:t>zmiennej: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Niepewność </a:t>
            </a:r>
            <a:r>
              <a:rPr lang="pl-PL" i="1" dirty="0" smtClean="0"/>
              <a:t>u</a:t>
            </a:r>
            <a:r>
              <a:rPr lang="pl-PL" dirty="0" smtClean="0"/>
              <a:t>(</a:t>
            </a:r>
            <a:r>
              <a:rPr lang="pl-PL" i="1" dirty="0" smtClean="0"/>
              <a:t>x</a:t>
            </a:r>
            <a:r>
              <a:rPr lang="pl-PL" dirty="0" smtClean="0"/>
              <a:t>) jest mała w porównaniu z wartością mierzoną </a:t>
            </a:r>
            <a:r>
              <a:rPr lang="pl-PL" i="1" dirty="0" smtClean="0"/>
              <a:t>x</a:t>
            </a: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b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b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 smtClean="0"/>
              <a:t>Funkcja </a:t>
            </a:r>
            <a:r>
              <a:rPr lang="pl-PL" b="1" dirty="0"/>
              <a:t>wielu zmiennych:</a:t>
            </a: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 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22533" name="Obi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145500"/>
              </p:ext>
            </p:extLst>
          </p:nvPr>
        </p:nvGraphicFramePr>
        <p:xfrm>
          <a:off x="3652838" y="3487738"/>
          <a:ext cx="1838325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Równanie" r:id="rId3" imgW="927000" imgH="660240" progId="Equation.3">
                  <p:embed/>
                </p:oleObj>
              </mc:Choice>
              <mc:Fallback>
                <p:oleObj name="Równanie" r:id="rId3" imgW="927000" imgH="660240" progId="Equation.3">
                  <p:embed/>
                  <p:pic>
                    <p:nvPicPr>
                      <p:cNvPr id="0" name="Obi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3487738"/>
                        <a:ext cx="1838325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22535" name="Obiekt 6"/>
          <p:cNvGraphicFramePr>
            <a:graphicFrameLocks noChangeAspect="1"/>
          </p:cNvGraphicFramePr>
          <p:nvPr/>
        </p:nvGraphicFramePr>
        <p:xfrm>
          <a:off x="2916238" y="5229225"/>
          <a:ext cx="3779837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Równanie" r:id="rId5" imgW="2070100" imgH="825500" progId="Equation.3">
                  <p:embed/>
                </p:oleObj>
              </mc:Choice>
              <mc:Fallback>
                <p:oleObj name="Równanie" r:id="rId5" imgW="2070100" imgH="825500" progId="Equation.3">
                  <p:embed/>
                  <p:pic>
                    <p:nvPicPr>
                      <p:cNvPr id="0" name="Obi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229225"/>
                        <a:ext cx="3779837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Prawo przenoszenia niepewności</a:t>
            </a:r>
          </a:p>
        </p:txBody>
      </p:sp>
      <p:sp>
        <p:nvSpPr>
          <p:cNvPr id="2355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65532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pole tekstowe 4"/>
          <p:cNvSpPr txBox="1">
            <a:spLocks noChangeArrowheads="1"/>
          </p:cNvSpPr>
          <p:nvPr/>
        </p:nvSpPr>
        <p:spPr bwMode="auto">
          <a:xfrm>
            <a:off x="1692275" y="6399213"/>
            <a:ext cx="7056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en-US" sz="1800"/>
              <a:t>http://home.agh.edu.pl/~zak/downloads/RNP-2.pdf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Zapis wyniku końcowego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388" y="1341438"/>
            <a:ext cx="8713787" cy="4784725"/>
          </a:xfrm>
        </p:spPr>
        <p:txBody>
          <a:bodyPr rtlCol="0">
            <a:normAutofit fontScale="775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 smtClean="0">
                <a:solidFill>
                  <a:srgbClr val="0000CC"/>
                </a:solidFill>
              </a:rPr>
              <a:t>Niepewność </a:t>
            </a:r>
            <a:r>
              <a:rPr lang="pl-PL" dirty="0">
                <a:solidFill>
                  <a:srgbClr val="0000CC"/>
                </a:solidFill>
              </a:rPr>
              <a:t>podajemy z dokładnością do dwóch cyfr znaczących, np.:</a:t>
            </a:r>
            <a:br>
              <a:rPr lang="pl-PL" dirty="0">
                <a:solidFill>
                  <a:srgbClr val="0000CC"/>
                </a:solidFill>
              </a:rPr>
            </a:br>
            <a:r>
              <a:rPr lang="pl-PL" dirty="0" smtClean="0">
                <a:solidFill>
                  <a:srgbClr val="0000CC"/>
                </a:solidFill>
              </a:rPr>
              <a:t>		</a:t>
            </a:r>
            <a:r>
              <a:rPr lang="pl-PL" dirty="0" smtClean="0"/>
              <a:t>u(g</a:t>
            </a:r>
            <a:r>
              <a:rPr lang="pl-PL" dirty="0"/>
              <a:t>) = 0,0287532 m/s</a:t>
            </a:r>
            <a:r>
              <a:rPr lang="pl-PL" baseline="30000" dirty="0"/>
              <a:t>2</a:t>
            </a:r>
            <a:r>
              <a:rPr lang="pl-PL" dirty="0"/>
              <a:t> </a:t>
            </a:r>
            <a:r>
              <a:rPr lang="pl-PL" dirty="0" smtClean="0"/>
              <a:t> </a:t>
            </a:r>
            <a:r>
              <a:rPr lang="pl-PL" dirty="0" smtClean="0">
                <a:sym typeface="Wingdings" pitchFamily="2" charset="2"/>
              </a:rPr>
              <a:t> </a:t>
            </a:r>
            <a:r>
              <a:rPr lang="pl-PL" dirty="0" smtClean="0"/>
              <a:t>u(g) </a:t>
            </a:r>
            <a:r>
              <a:rPr lang="pl-PL" dirty="0"/>
              <a:t>= 0,029 m/s</a:t>
            </a:r>
            <a:r>
              <a:rPr lang="pl-PL" baseline="30000" dirty="0"/>
              <a:t>2</a:t>
            </a:r>
            <a:endParaRPr lang="pl-PL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>
                <a:solidFill>
                  <a:srgbClr val="0000CC"/>
                </a:solidFill>
              </a:rPr>
              <a:t>Wynik pomiaru zaokrąglamy do tego samego miejsca dziesiętnego, co niepewność, np.:</a:t>
            </a:r>
            <a:br>
              <a:rPr lang="pl-PL" dirty="0">
                <a:solidFill>
                  <a:srgbClr val="0000CC"/>
                </a:solidFill>
              </a:rPr>
            </a:br>
            <a:r>
              <a:rPr lang="pl-PL" dirty="0" smtClean="0">
                <a:solidFill>
                  <a:srgbClr val="0000CC"/>
                </a:solidFill>
              </a:rPr>
              <a:t>		</a:t>
            </a:r>
            <a:r>
              <a:rPr lang="pl-PL" dirty="0" smtClean="0"/>
              <a:t>g </a:t>
            </a:r>
            <a:r>
              <a:rPr lang="pl-PL" dirty="0"/>
              <a:t>= 9,8662317 </a:t>
            </a:r>
            <a:r>
              <a:rPr lang="pl-PL" dirty="0" smtClean="0"/>
              <a:t>m/s</a:t>
            </a:r>
            <a:r>
              <a:rPr lang="pl-PL" baseline="30000" dirty="0" smtClean="0"/>
              <a:t>2   </a:t>
            </a:r>
            <a:r>
              <a:rPr lang="pl-PL" dirty="0" smtClean="0">
                <a:sym typeface="Wingdings" pitchFamily="2" charset="2"/>
              </a:rPr>
              <a:t></a:t>
            </a:r>
            <a:r>
              <a:rPr lang="pl-PL" dirty="0" smtClean="0"/>
              <a:t>  g </a:t>
            </a:r>
            <a:r>
              <a:rPr lang="pl-PL" dirty="0"/>
              <a:t>= 9,866 m/s</a:t>
            </a:r>
            <a:r>
              <a:rPr lang="pl-PL" baseline="30000" dirty="0"/>
              <a:t>2</a:t>
            </a:r>
            <a:endParaRPr lang="pl-PL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dirty="0">
                <a:solidFill>
                  <a:srgbClr val="0000CC"/>
                </a:solidFill>
              </a:rPr>
              <a:t>Zapisujemy wynik końcowy wraz z niepewnością i jednostką, </a:t>
            </a:r>
            <a:r>
              <a:rPr lang="pl-PL" dirty="0" err="1">
                <a:solidFill>
                  <a:srgbClr val="0000CC"/>
                </a:solidFill>
              </a:rPr>
              <a:t>np</a:t>
            </a:r>
            <a:r>
              <a:rPr lang="pl-PL" dirty="0">
                <a:solidFill>
                  <a:srgbClr val="0000CC"/>
                </a:solidFill>
              </a:rPr>
              <a:t>:</a:t>
            </a:r>
            <a:br>
              <a:rPr lang="pl-PL" dirty="0">
                <a:solidFill>
                  <a:srgbClr val="0000CC"/>
                </a:solidFill>
              </a:rPr>
            </a:br>
            <a:r>
              <a:rPr lang="pl-PL" dirty="0" smtClean="0">
                <a:solidFill>
                  <a:srgbClr val="0000CC"/>
                </a:solidFill>
              </a:rPr>
              <a:t>		</a:t>
            </a:r>
            <a:r>
              <a:rPr lang="pl-PL" dirty="0" smtClean="0"/>
              <a:t>g </a:t>
            </a:r>
            <a:r>
              <a:rPr lang="pl-PL" dirty="0"/>
              <a:t>= 9,866 m/s</a:t>
            </a:r>
            <a:r>
              <a:rPr lang="pl-PL" baseline="30000" dirty="0"/>
              <a:t>2</a:t>
            </a:r>
            <a:r>
              <a:rPr lang="pl-PL" dirty="0"/>
              <a:t>; u(g) = 0,029 m/s</a:t>
            </a:r>
            <a:r>
              <a:rPr lang="pl-PL" baseline="30000" dirty="0"/>
              <a:t>2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solidFill>
                  <a:srgbClr val="0000CC"/>
                </a:solidFill>
              </a:rPr>
              <a:t>lub</a:t>
            </a:r>
            <a:br>
              <a:rPr lang="pl-PL" dirty="0">
                <a:solidFill>
                  <a:srgbClr val="0000CC"/>
                </a:solidFill>
              </a:rPr>
            </a:br>
            <a:r>
              <a:rPr lang="pl-PL" dirty="0" smtClean="0">
                <a:solidFill>
                  <a:srgbClr val="0000CC"/>
                </a:solidFill>
              </a:rPr>
              <a:t>		</a:t>
            </a:r>
            <a:r>
              <a:rPr lang="pl-PL" u="sng" dirty="0" smtClean="0"/>
              <a:t>g </a:t>
            </a:r>
            <a:r>
              <a:rPr lang="pl-PL" u="sng" dirty="0"/>
              <a:t>= 9,866(29) m/s</a:t>
            </a:r>
            <a:r>
              <a:rPr lang="pl-PL" u="sng" baseline="30000" dirty="0"/>
              <a:t>2</a:t>
            </a: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Porównujemy otrzymany wynik z wartością tablicową</a:t>
            </a:r>
            <a:br>
              <a:rPr lang="pl-PL" dirty="0"/>
            </a:br>
            <a:r>
              <a:rPr lang="pl-PL" dirty="0"/>
              <a:t>- czy w granicach pojedynczej (podwojonej/potrojonej) niepewności wynik jest zgodny z wartością tablicową</a:t>
            </a:r>
            <a:r>
              <a:rPr lang="pl-PL" dirty="0" smtClean="0"/>
              <a:t>?</a:t>
            </a:r>
            <a:endParaRPr lang="pl-P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Niepewność rozszerzona</a:t>
            </a:r>
          </a:p>
        </p:txBody>
      </p:sp>
      <p:sp>
        <p:nvSpPr>
          <p:cNvPr id="3" name="Symbol zastępczy zawartości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t="-2022"/>
            </a:stretch>
          </a:blipFill>
          <a:extLst/>
        </p:spPr>
        <p:txBody>
          <a:bodyPr/>
          <a:lstStyle/>
          <a:p>
            <a:r>
              <a:rPr lang="pl-PL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Wykresy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 smtClean="0"/>
              <a:t>Przy rysowaniu wykresów należy stosować się do kilku zasad: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Wykres powinien być możliwie duży (co najmniej połowa kartki A4)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Wykresy sporządzamy przy użyciu komputera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Ponadto: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Wykresy</a:t>
            </a:r>
          </a:p>
        </p:txBody>
      </p:sp>
      <p:sp>
        <p:nvSpPr>
          <p:cNvPr id="2765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7652" name="pole tekstowe 3"/>
          <p:cNvSpPr txBox="1">
            <a:spLocks noChangeArrowheads="1"/>
          </p:cNvSpPr>
          <p:nvPr/>
        </p:nvSpPr>
        <p:spPr bwMode="auto">
          <a:xfrm>
            <a:off x="1403350" y="6242050"/>
            <a:ext cx="705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en-US" sz="1800"/>
              <a:t>http://home.agh.edu.pl/~zak/downloads/RNP-2.pdf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68413"/>
            <a:ext cx="65055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Wykresy</a:t>
            </a:r>
          </a:p>
        </p:txBody>
      </p:sp>
      <p:sp>
        <p:nvSpPr>
          <p:cNvPr id="2867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268413"/>
            <a:ext cx="65341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pole tekstowe 5"/>
          <p:cNvSpPr txBox="1">
            <a:spLocks noChangeArrowheads="1"/>
          </p:cNvSpPr>
          <p:nvPr/>
        </p:nvSpPr>
        <p:spPr bwMode="auto">
          <a:xfrm>
            <a:off x="1403350" y="6242050"/>
            <a:ext cx="705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en-US" sz="1800"/>
              <a:t>http://home.agh.edu.pl/~zak/downloads/RNP-2.pdf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Wykresy</a:t>
            </a:r>
          </a:p>
        </p:txBody>
      </p:sp>
      <p:sp>
        <p:nvSpPr>
          <p:cNvPr id="2969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187450"/>
            <a:ext cx="65246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pole tekstowe 5"/>
          <p:cNvSpPr txBox="1">
            <a:spLocks noChangeArrowheads="1"/>
          </p:cNvSpPr>
          <p:nvPr/>
        </p:nvSpPr>
        <p:spPr bwMode="auto">
          <a:xfrm>
            <a:off x="1403350" y="6242050"/>
            <a:ext cx="705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en-US" sz="1800"/>
              <a:t>http://home.agh.edu.pl/~zak/downloads/RNP-2.pdf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Pomiary fizyczne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Są dokonywane </a:t>
            </a:r>
            <a:r>
              <a:rPr lang="pl-PL" dirty="0"/>
              <a:t>tylko ze skończoną dokładnością.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l-PL" dirty="0" smtClean="0"/>
              <a:t>Powodem </a:t>
            </a:r>
            <a:r>
              <a:rPr lang="pl-PL" dirty="0"/>
              <a:t>- niedoskonałość przyrządów pomiarowych i nieprecyzyjność naszych zmysłów biorących udział w obserwacjach</a:t>
            </a:r>
            <a:r>
              <a:rPr lang="pl-PL" dirty="0" smtClean="0"/>
              <a:t>.</a:t>
            </a:r>
            <a:r>
              <a:rPr lang="pl-PL" dirty="0"/>
              <a:t> 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Podawanie samego tylko wyniku pomiaru – niewystarczające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Opracowanie pomiarów winno zawierać także miarę ich wiarygodności, czyli niepewność pomiaru.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Wykresy</a:t>
            </a:r>
          </a:p>
        </p:txBody>
      </p:sp>
      <p:sp>
        <p:nvSpPr>
          <p:cNvPr id="3072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0724" name="pole tekstowe 3"/>
          <p:cNvSpPr txBox="1">
            <a:spLocks noChangeArrowheads="1"/>
          </p:cNvSpPr>
          <p:nvPr/>
        </p:nvSpPr>
        <p:spPr bwMode="auto">
          <a:xfrm>
            <a:off x="1403350" y="6242050"/>
            <a:ext cx="705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en-US" sz="1800"/>
              <a:t>http://home.agh.edu.pl/~zak/downloads/RNP-2.pdf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241425"/>
            <a:ext cx="65151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Wykresy</a:t>
            </a:r>
          </a:p>
        </p:txBody>
      </p:sp>
      <p:sp>
        <p:nvSpPr>
          <p:cNvPr id="3174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1748" name="pole tekstowe 3"/>
          <p:cNvSpPr txBox="1">
            <a:spLocks noChangeArrowheads="1"/>
          </p:cNvSpPr>
          <p:nvPr/>
        </p:nvSpPr>
        <p:spPr bwMode="auto">
          <a:xfrm>
            <a:off x="1403350" y="6242050"/>
            <a:ext cx="705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en-US" sz="1800"/>
              <a:t>http://home.agh.edu.pl/~zak/downloads/RNP-2.pdf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206500"/>
            <a:ext cx="65055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Wykresy</a:t>
            </a:r>
          </a:p>
        </p:txBody>
      </p:sp>
      <p:sp>
        <p:nvSpPr>
          <p:cNvPr id="3277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2772" name="pole tekstowe 3"/>
          <p:cNvSpPr txBox="1">
            <a:spLocks noChangeArrowheads="1"/>
          </p:cNvSpPr>
          <p:nvPr/>
        </p:nvSpPr>
        <p:spPr bwMode="auto">
          <a:xfrm>
            <a:off x="1403350" y="6242050"/>
            <a:ext cx="705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en-US" sz="1800"/>
              <a:t>http://home.agh.edu.pl/~zak/downloads/RNP-2.pdf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177925"/>
            <a:ext cx="65246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Wykresy</a:t>
            </a:r>
          </a:p>
        </p:txBody>
      </p:sp>
      <p:sp>
        <p:nvSpPr>
          <p:cNvPr id="33795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3796" name="pole tekstowe 3"/>
          <p:cNvSpPr txBox="1">
            <a:spLocks noChangeArrowheads="1"/>
          </p:cNvSpPr>
          <p:nvPr/>
        </p:nvSpPr>
        <p:spPr bwMode="auto">
          <a:xfrm>
            <a:off x="1403350" y="6242050"/>
            <a:ext cx="705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en-US" sz="1800"/>
              <a:t>http://home.agh.edu.pl/~zak/downloads/RNP-2.pdf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250950"/>
            <a:ext cx="65246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Wykresy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0825" y="1268413"/>
            <a:ext cx="4105275" cy="54006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500" dirty="0"/>
              <a:t>Wykres może nie tylko ilustrować zależność między mierzonymi wielkościami, ale również może być pomocny w wyznaczeniu interesującej nas wielkości. </a:t>
            </a:r>
            <a:r>
              <a:rPr lang="pl-PL" sz="2500" dirty="0" smtClean="0"/>
              <a:t>Np</a:t>
            </a:r>
            <a:r>
              <a:rPr lang="pl-PL" sz="2500" dirty="0"/>
              <a:t>. wartości okresów w funkcji pierwiastka z długości wahadła układają się na linii prostej</a:t>
            </a:r>
            <a:r>
              <a:rPr lang="pl-PL" sz="2500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sz="2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sz="25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sz="2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sz="25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sz="2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sz="25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sz="25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sz="2500" dirty="0"/>
          </a:p>
        </p:txBody>
      </p:sp>
      <p:graphicFrame>
        <p:nvGraphicFramePr>
          <p:cNvPr id="34820" name="Obiekt 3"/>
          <p:cNvGraphicFramePr>
            <a:graphicFrameLocks noChangeAspect="1"/>
          </p:cNvGraphicFramePr>
          <p:nvPr/>
        </p:nvGraphicFramePr>
        <p:xfrm>
          <a:off x="4500563" y="1265238"/>
          <a:ext cx="3959225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Picture" r:id="rId3" imgW="3697224" imgH="3454908" progId="Word.Picture.8">
                  <p:embed/>
                </p:oleObj>
              </mc:Choice>
              <mc:Fallback>
                <p:oleObj name="Picture" r:id="rId3" imgW="3697224" imgH="3454908" progId="Word.Picture.8">
                  <p:embed/>
                  <p:pic>
                    <p:nvPicPr>
                      <p:cNvPr id="0" name="Obi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265238"/>
                        <a:ext cx="3959225" cy="367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pole tekstowe 9"/>
          <p:cNvSpPr txBox="1">
            <a:spLocks noChangeArrowheads="1"/>
          </p:cNvSpPr>
          <p:nvPr/>
        </p:nvSpPr>
        <p:spPr bwMode="auto">
          <a:xfrm>
            <a:off x="323850" y="5157788"/>
            <a:ext cx="813593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en-US" sz="1800"/>
              <a:t>Jej równanie:</a:t>
            </a:r>
            <a:br>
              <a:rPr lang="pl-PL" altLang="en-US" sz="1800"/>
            </a:br>
            <a:r>
              <a:rPr lang="pl-PL" altLang="en-US" sz="1800"/>
              <a:t/>
            </a:r>
            <a:br>
              <a:rPr lang="pl-PL" altLang="en-US" sz="1800"/>
            </a:br>
            <a:r>
              <a:rPr lang="pl-PL" altLang="en-US" sz="1800"/>
              <a:t>jest zgodne z ogólnym równaniem prostej:</a:t>
            </a:r>
          </a:p>
        </p:txBody>
      </p:sp>
      <p:sp>
        <p:nvSpPr>
          <p:cNvPr id="3482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4823" name="Obiekt 11"/>
          <p:cNvGraphicFramePr>
            <a:graphicFrameLocks noChangeAspect="1"/>
          </p:cNvGraphicFramePr>
          <p:nvPr/>
        </p:nvGraphicFramePr>
        <p:xfrm>
          <a:off x="2124075" y="4941888"/>
          <a:ext cx="14398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Równanie" r:id="rId5" imgW="774364" imgH="444307" progId="Equation.3">
                  <p:embed/>
                </p:oleObj>
              </mc:Choice>
              <mc:Fallback>
                <p:oleObj name="Równanie" r:id="rId5" imgW="774364" imgH="444307" progId="Equation.3">
                  <p:embed/>
                  <p:pic>
                    <p:nvPicPr>
                      <p:cNvPr id="0" name="Obi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941888"/>
                        <a:ext cx="14398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4825" name="Obiekt 13"/>
          <p:cNvGraphicFramePr>
            <a:graphicFrameLocks noChangeAspect="1"/>
          </p:cNvGraphicFramePr>
          <p:nvPr/>
        </p:nvGraphicFramePr>
        <p:xfrm>
          <a:off x="4787900" y="5749925"/>
          <a:ext cx="23764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Równanie" r:id="rId7" imgW="1511300" imgH="673100" progId="Equation.3">
                  <p:embed/>
                </p:oleObj>
              </mc:Choice>
              <mc:Fallback>
                <p:oleObj name="Równanie" r:id="rId7" imgW="1511300" imgH="673100" progId="Equation.3">
                  <p:embed/>
                  <p:pic>
                    <p:nvPicPr>
                      <p:cNvPr id="0" name="Obiek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749925"/>
                        <a:ext cx="237648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Regresja liniowa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Istnieje metoda statystyczna, tzw. </a:t>
            </a:r>
            <a:r>
              <a:rPr lang="pl-PL" b="1" dirty="0"/>
              <a:t>metoda regresji liniowej</a:t>
            </a:r>
            <a:r>
              <a:rPr lang="pl-PL" dirty="0"/>
              <a:t>, pozwalająca najlepiej dopasować prostą do danych pomiarowych. Metoda pozwala obliczyć wartość współczynnika nachylenia prostej (</a:t>
            </a:r>
            <a:r>
              <a:rPr lang="pl-PL" i="1" dirty="0"/>
              <a:t>a</a:t>
            </a:r>
            <a:r>
              <a:rPr lang="pl-PL" dirty="0"/>
              <a:t>) i jego odchylenie standardowe (</a:t>
            </a:r>
            <a:r>
              <a:rPr lang="pl-PL" i="1" dirty="0"/>
              <a:t>s</a:t>
            </a:r>
            <a:r>
              <a:rPr lang="pl-PL" dirty="0"/>
              <a:t>(</a:t>
            </a:r>
            <a:r>
              <a:rPr lang="pl-PL" i="1" dirty="0"/>
              <a:t>a</a:t>
            </a:r>
            <a:r>
              <a:rPr lang="pl-PL" dirty="0"/>
              <a:t>)), jak również wartość wyrazu wolnego i jego odchylenie standardowe. </a:t>
            </a: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 smtClean="0"/>
              <a:t>Dopasowanie prostej do punktów pomiarowych można zrealizować np. przy użyciu funkcji REGLINP w arkuszu kalkulacyjnym Excel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Rodzaje błędów pomiaru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/>
              <a:t>Błąd przypadkowy</a:t>
            </a:r>
            <a:r>
              <a:rPr lang="pl-PL" dirty="0"/>
              <a:t> spowodowany jest losowym odchyleniem wyniku pomiaru od wartości rzeczywistej. Wynik kolejnego pomiaru jest inny, lecz szansa uzyskania wyników tak większych, jak i mniejszych od wartości rzeczywistej jest w przybliżeniu taka sama. </a:t>
            </a: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b="1" i="1" dirty="0" smtClean="0"/>
              <a:t>Rys. 1</a:t>
            </a:r>
            <a:r>
              <a:rPr lang="pl-PL" b="1" i="1" dirty="0"/>
              <a:t>. </a:t>
            </a:r>
            <a:r>
              <a:rPr lang="pl-PL" i="1" dirty="0"/>
              <a:t>Losowy rozrzut wyników pomiarów wokół wartości rzeczywistej ilustrujący występowanie błędu przypadkowego.</a:t>
            </a:r>
            <a:endParaRPr lang="pl-PL" b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5125" name="Obiekt 4"/>
          <p:cNvGraphicFramePr>
            <a:graphicFrameLocks noChangeAspect="1"/>
          </p:cNvGraphicFramePr>
          <p:nvPr/>
        </p:nvGraphicFramePr>
        <p:xfrm>
          <a:off x="1331913" y="4076700"/>
          <a:ext cx="57340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Plot" r:id="rId3" imgW="6773333" imgH="869244" progId="Grapher.Document">
                  <p:embed/>
                </p:oleObj>
              </mc:Choice>
              <mc:Fallback>
                <p:oleObj name="Plot" r:id="rId3" imgW="6773333" imgH="869244" progId="Grapher.Document">
                  <p:embed/>
                  <p:pic>
                    <p:nvPicPr>
                      <p:cNvPr id="0" name="Obi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76700"/>
                        <a:ext cx="57340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Rodzaje błędów pomiaru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Z </a:t>
            </a:r>
            <a:r>
              <a:rPr lang="pl-PL" b="1" dirty="0"/>
              <a:t>błędem systematycznym</a:t>
            </a:r>
            <a:r>
              <a:rPr lang="pl-PL" dirty="0"/>
              <a:t> mamy do czynienia, gdy przy powtarzaniu pomiaru występuje ta sama różnica między wynikami pomiarów a wartością rzeczywistą, natomiast rozrzut wyników poszczególnych pomiarów jest niewielki lub nie występuje w ogóle. </a:t>
            </a: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b="1" i="1" dirty="0" smtClean="0"/>
              <a:t>    Rys. 2</a:t>
            </a:r>
            <a:r>
              <a:rPr lang="pl-PL" b="1" i="1" dirty="0"/>
              <a:t>. </a:t>
            </a:r>
            <a:r>
              <a:rPr lang="pl-PL" i="1" dirty="0"/>
              <a:t>Błąd systematyczny.</a:t>
            </a:r>
            <a:endParaRPr lang="pl-PL" b="1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6149" name="Obiekt 4"/>
          <p:cNvGraphicFramePr>
            <a:graphicFrameLocks noChangeAspect="1"/>
          </p:cNvGraphicFramePr>
          <p:nvPr/>
        </p:nvGraphicFramePr>
        <p:xfrm>
          <a:off x="1331913" y="4292600"/>
          <a:ext cx="57340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Plot" r:id="rId3" imgW="6773333" imgH="869244" progId="Grapher.Document">
                  <p:embed/>
                </p:oleObj>
              </mc:Choice>
              <mc:Fallback>
                <p:oleObj name="Plot" r:id="rId3" imgW="6773333" imgH="869244" progId="Grapher.Document">
                  <p:embed/>
                  <p:pic>
                    <p:nvPicPr>
                      <p:cNvPr id="0" name="Obi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92600"/>
                        <a:ext cx="57340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Rodzaje błędów pomiaru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dirty="0"/>
              <a:t>Błąd gruby</a:t>
            </a:r>
            <a:r>
              <a:rPr lang="pl-PL" dirty="0"/>
              <a:t> to różnica między wynikiem pomiaru i wartością rzeczywistą, na ogół bardzo duża, powstała wskutek nieumiejętności użycia danego przyrządu, pomyłek przy odczytywaniu i zapisie wyników, itp. </a:t>
            </a: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b="1" i="1" dirty="0" smtClean="0"/>
              <a:t>Rys. 3. </a:t>
            </a:r>
            <a:r>
              <a:rPr lang="pl-PL" i="1" dirty="0"/>
              <a:t>Błąd gruby</a:t>
            </a:r>
            <a:r>
              <a:rPr lang="pl-PL" i="1" dirty="0" smtClean="0"/>
              <a:t>.</a:t>
            </a:r>
            <a:endParaRPr lang="pl-PL" b="1" dirty="0"/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7173" name="Obiekt 4"/>
          <p:cNvGraphicFramePr>
            <a:graphicFrameLocks noChangeAspect="1"/>
          </p:cNvGraphicFramePr>
          <p:nvPr/>
        </p:nvGraphicFramePr>
        <p:xfrm>
          <a:off x="1042988" y="4437063"/>
          <a:ext cx="57340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Plot" r:id="rId3" imgW="6773333" imgH="869244" progId="Grapher.Document">
                  <p:embed/>
                </p:oleObj>
              </mc:Choice>
              <mc:Fallback>
                <p:oleObj name="Plot" r:id="rId3" imgW="6773333" imgH="869244" progId="Grapher.Document">
                  <p:embed/>
                  <p:pic>
                    <p:nvPicPr>
                      <p:cNvPr id="0" name="Obi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57340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Łącznik prosty ze strzałką 6"/>
          <p:cNvCxnSpPr/>
          <p:nvPr/>
        </p:nvCxnSpPr>
        <p:spPr>
          <a:xfrm flipV="1">
            <a:off x="2843213" y="5084763"/>
            <a:ext cx="3673475" cy="647700"/>
          </a:xfrm>
          <a:prstGeom prst="straightConnector1">
            <a:avLst/>
          </a:prstGeom>
          <a:ln w="317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Błąd pomiaru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b="1" i="1" dirty="0" smtClean="0"/>
              <a:t>Błąd </a:t>
            </a:r>
            <a:r>
              <a:rPr lang="pl-PL" b="1" i="1" dirty="0"/>
              <a:t>= x</a:t>
            </a:r>
            <a:r>
              <a:rPr lang="pl-PL" b="1" i="1" baseline="-25000" dirty="0"/>
              <a:t>i</a:t>
            </a:r>
            <a:r>
              <a:rPr lang="pl-PL" b="1" i="1" dirty="0"/>
              <a:t> – x</a:t>
            </a:r>
            <a:r>
              <a:rPr lang="pl-PL" b="1" i="1" baseline="-25000" dirty="0"/>
              <a:t>0</a:t>
            </a: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Błąd – to różnica pomiędzy wartością </a:t>
            </a:r>
            <a:r>
              <a:rPr lang="pl-PL" dirty="0" smtClean="0"/>
              <a:t>zmierzoną </a:t>
            </a:r>
            <a:r>
              <a:rPr lang="pl-PL" dirty="0"/>
              <a:t>i </a:t>
            </a:r>
            <a:r>
              <a:rPr lang="pl-PL" dirty="0" smtClean="0"/>
              <a:t>rzeczywistą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i="1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i="1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i="1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i="1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i="1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i="1" dirty="0" smtClean="0"/>
              <a:t>Rys</a:t>
            </a:r>
            <a:r>
              <a:rPr lang="pl-PL" i="1" dirty="0"/>
              <a:t>. 4. </a:t>
            </a:r>
            <a:r>
              <a:rPr lang="pl-PL" b="1" i="1" dirty="0"/>
              <a:t>Rozrzut wyników pomiarów x</a:t>
            </a:r>
            <a:r>
              <a:rPr lang="pl-PL" b="1" i="1" baseline="-25000" dirty="0"/>
              <a:t>i</a:t>
            </a:r>
            <a:r>
              <a:rPr lang="pl-PL" b="1" i="1" dirty="0"/>
              <a:t> wokół wartości rzeczywistej x</a:t>
            </a:r>
            <a:r>
              <a:rPr lang="pl-PL" b="1" i="1" baseline="-25000" dirty="0"/>
              <a:t>0</a:t>
            </a:r>
            <a:r>
              <a:rPr lang="pl-PL" b="1" i="1" dirty="0"/>
              <a:t>. </a:t>
            </a: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8197" name="Obiekt 4"/>
          <p:cNvGraphicFramePr>
            <a:graphicFrameLocks noChangeAspect="1"/>
          </p:cNvGraphicFramePr>
          <p:nvPr/>
        </p:nvGraphicFramePr>
        <p:xfrm>
          <a:off x="1727200" y="2225675"/>
          <a:ext cx="4573588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Plot" r:id="rId3" imgW="7529689" imgH="6739467" progId="Grapher.Document">
                  <p:embed/>
                </p:oleObj>
              </mc:Choice>
              <mc:Fallback>
                <p:oleObj name="Plot" r:id="rId3" imgW="7529689" imgH="6739467" progId="Grapher.Document">
                  <p:embed/>
                  <p:pic>
                    <p:nvPicPr>
                      <p:cNvPr id="0" name="Obi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225675"/>
                        <a:ext cx="4573588" cy="408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b="1" smtClean="0"/>
              <a:t>Niepewności pomiarowe – dokumenty</a:t>
            </a:r>
            <a:endParaRPr lang="pl-PL" altLang="pl-PL" smtClean="0"/>
          </a:p>
        </p:txBody>
      </p:sp>
      <p:sp>
        <p:nvSpPr>
          <p:cNvPr id="921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l-PL" b="1" smtClean="0"/>
              <a:t>ISO/IEC Guide 98-3:2008 </a:t>
            </a:r>
            <a:r>
              <a:rPr lang="en-US" altLang="pl-PL" smtClean="0"/>
              <a:t>Uncertainty of measurement -</a:t>
            </a:r>
            <a:r>
              <a:rPr lang="pl-PL" altLang="pl-PL" smtClean="0"/>
              <a:t> </a:t>
            </a:r>
            <a:r>
              <a:rPr lang="en-US" altLang="pl-PL" smtClean="0"/>
              <a:t>Part 3: Guide to the expression of uncertainty in</a:t>
            </a:r>
            <a:r>
              <a:rPr lang="pl-PL" altLang="pl-PL" smtClean="0"/>
              <a:t> measurement (GUM:1995)</a:t>
            </a:r>
          </a:p>
          <a:p>
            <a:r>
              <a:rPr lang="pl-PL" altLang="pl-PL" b="1" smtClean="0"/>
              <a:t>Wyrażanie niepewności pomiaru. Przewodnik</a:t>
            </a:r>
            <a:r>
              <a:rPr lang="pl-PL" altLang="pl-PL" smtClean="0"/>
              <a:t>, Główny Urząd Miar, Warszawa 1999, ISBN 83-906546-1-X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en-US" smtClean="0"/>
              <a:t>Niepewność pomiaru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parametr związany z rezultatem pomiaru,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charakteryzujący rozrzut wyników,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można go, w uzasadniony sposób przypisać, wartości mierzonej</a:t>
            </a:r>
            <a:r>
              <a:rPr lang="pl-PL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l-PL" b="1" dirty="0"/>
          </a:p>
          <a:p>
            <a:pPr marL="0" indent="0"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l-PL" b="1" dirty="0" smtClean="0">
                <a:solidFill>
                  <a:srgbClr val="0000CC"/>
                </a:solidFill>
              </a:rPr>
              <a:t>Niepewność pomiarową wielkości x oznaczamy symbolem u(x)</a:t>
            </a:r>
            <a:endParaRPr lang="pl-PL" b="1" dirty="0">
              <a:solidFill>
                <a:srgbClr val="0000CC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864</Words>
  <Application>Microsoft Office PowerPoint</Application>
  <PresentationFormat>Pokaz na ekranie (4:3)</PresentationFormat>
  <Paragraphs>187</Paragraphs>
  <Slides>35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4</vt:i4>
      </vt:variant>
      <vt:variant>
        <vt:lpstr>Tytuły slajdów</vt:lpstr>
      </vt:variant>
      <vt:variant>
        <vt:i4>35</vt:i4>
      </vt:variant>
    </vt:vector>
  </HeadingPairs>
  <TitlesOfParts>
    <vt:vector size="44" baseType="lpstr">
      <vt:lpstr>Calibri</vt:lpstr>
      <vt:lpstr>Arial</vt:lpstr>
      <vt:lpstr>Symbol</vt:lpstr>
      <vt:lpstr>Wingdings</vt:lpstr>
      <vt:lpstr>Motyw pakietu Office</vt:lpstr>
      <vt:lpstr>Plot</vt:lpstr>
      <vt:lpstr>Równanie</vt:lpstr>
      <vt:lpstr>Microsoft Equation 3.0</vt:lpstr>
      <vt:lpstr>Picture</vt:lpstr>
      <vt:lpstr>Wstęp do  teorii niepewności pomiaru </vt:lpstr>
      <vt:lpstr>Podstawowe informacje:</vt:lpstr>
      <vt:lpstr>Pomiary fizyczne</vt:lpstr>
      <vt:lpstr>Rodzaje błędów pomiaru</vt:lpstr>
      <vt:lpstr>Rodzaje błędów pomiaru</vt:lpstr>
      <vt:lpstr>Rodzaje błędów pomiaru</vt:lpstr>
      <vt:lpstr>Błąd pomiaru</vt:lpstr>
      <vt:lpstr>Niepewności pomiarowe – dokumenty</vt:lpstr>
      <vt:lpstr>Niepewność pomiaru</vt:lpstr>
      <vt:lpstr>Różne miary niepewności</vt:lpstr>
      <vt:lpstr>Różne miary niepewności</vt:lpstr>
      <vt:lpstr>Niepewność typu A</vt:lpstr>
      <vt:lpstr>Niepewność typu A</vt:lpstr>
      <vt:lpstr>Niepewność typu A</vt:lpstr>
      <vt:lpstr>Niepewność typu A</vt:lpstr>
      <vt:lpstr>Niepewność typu A</vt:lpstr>
      <vt:lpstr>Niepewność typu B</vt:lpstr>
      <vt:lpstr>Niepewność typu B</vt:lpstr>
      <vt:lpstr>Niepewność typu B</vt:lpstr>
      <vt:lpstr>Niepewność typu B</vt:lpstr>
      <vt:lpstr>Niepewność całkowita</vt:lpstr>
      <vt:lpstr>Prawo przenoszenia niepewności</vt:lpstr>
      <vt:lpstr>Prawo przenoszenia niepewności</vt:lpstr>
      <vt:lpstr>Zapis wyniku końcowego</vt:lpstr>
      <vt:lpstr>Niepewność rozszerzona</vt:lpstr>
      <vt:lpstr>Wykresy</vt:lpstr>
      <vt:lpstr>Wykresy</vt:lpstr>
      <vt:lpstr>Wykresy</vt:lpstr>
      <vt:lpstr>Wykresy</vt:lpstr>
      <vt:lpstr>Wykresy</vt:lpstr>
      <vt:lpstr>Wykresy</vt:lpstr>
      <vt:lpstr>Wykresy</vt:lpstr>
      <vt:lpstr>Wykresy</vt:lpstr>
      <vt:lpstr>Wykresy</vt:lpstr>
      <vt:lpstr>Regresja liniowa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Danuta J. Michczyńska</dc:creator>
  <cp:lastModifiedBy>Asia</cp:lastModifiedBy>
  <cp:revision>21</cp:revision>
  <dcterms:created xsi:type="dcterms:W3CDTF">2013-02-18T11:39:25Z</dcterms:created>
  <dcterms:modified xsi:type="dcterms:W3CDTF">2015-03-10T20:15:08Z</dcterms:modified>
</cp:coreProperties>
</file>