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39" r:id="rId5"/>
  </p:sldMasterIdLst>
  <p:notesMasterIdLst>
    <p:notesMasterId r:id="rId65"/>
  </p:notesMasterIdLst>
  <p:sldIdLst>
    <p:sldId id="256" r:id="rId6"/>
    <p:sldId id="257" r:id="rId7"/>
    <p:sldId id="258" r:id="rId8"/>
    <p:sldId id="265" r:id="rId9"/>
    <p:sldId id="259" r:id="rId10"/>
    <p:sldId id="266" r:id="rId11"/>
    <p:sldId id="269" r:id="rId12"/>
    <p:sldId id="276" r:id="rId13"/>
    <p:sldId id="272" r:id="rId14"/>
    <p:sldId id="273" r:id="rId15"/>
    <p:sldId id="297" r:id="rId16"/>
    <p:sldId id="298" r:id="rId17"/>
    <p:sldId id="299" r:id="rId18"/>
    <p:sldId id="300" r:id="rId19"/>
    <p:sldId id="295" r:id="rId20"/>
    <p:sldId id="296" r:id="rId21"/>
    <p:sldId id="301" r:id="rId22"/>
    <p:sldId id="302" r:id="rId23"/>
    <p:sldId id="304" r:id="rId24"/>
    <p:sldId id="305" r:id="rId25"/>
    <p:sldId id="307" r:id="rId26"/>
    <p:sldId id="325" r:id="rId27"/>
    <p:sldId id="308" r:id="rId28"/>
    <p:sldId id="309" r:id="rId29"/>
    <p:sldId id="324" r:id="rId30"/>
    <p:sldId id="310" r:id="rId31"/>
    <p:sldId id="327" r:id="rId32"/>
    <p:sldId id="315" r:id="rId33"/>
    <p:sldId id="316" r:id="rId34"/>
    <p:sldId id="311" r:id="rId35"/>
    <p:sldId id="326" r:id="rId36"/>
    <p:sldId id="312" r:id="rId37"/>
    <p:sldId id="313" r:id="rId38"/>
    <p:sldId id="314" r:id="rId39"/>
    <p:sldId id="277" r:id="rId40"/>
    <p:sldId id="278" r:id="rId41"/>
    <p:sldId id="279" r:id="rId42"/>
    <p:sldId id="280" r:id="rId43"/>
    <p:sldId id="289" r:id="rId44"/>
    <p:sldId id="281" r:id="rId45"/>
    <p:sldId id="282" r:id="rId46"/>
    <p:sldId id="328" r:id="rId47"/>
    <p:sldId id="319" r:id="rId48"/>
    <p:sldId id="294" r:id="rId49"/>
    <p:sldId id="283" r:id="rId50"/>
    <p:sldId id="293" r:id="rId51"/>
    <p:sldId id="286" r:id="rId52"/>
    <p:sldId id="318" r:id="rId53"/>
    <p:sldId id="287" r:id="rId54"/>
    <p:sldId id="288" r:id="rId55"/>
    <p:sldId id="336" r:id="rId56"/>
    <p:sldId id="320" r:id="rId57"/>
    <p:sldId id="321" r:id="rId58"/>
    <p:sldId id="332" r:id="rId59"/>
    <p:sldId id="330" r:id="rId60"/>
    <p:sldId id="322" r:id="rId61"/>
    <p:sldId id="329" r:id="rId62"/>
    <p:sldId id="331" r:id="rId63"/>
    <p:sldId id="264" r:id="rId6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3AA16-E0EB-D944-B0F2-759E08812E17}" v="671" dt="2022-07-10T16:51:17.995"/>
    <p1510:client id="{1B22C960-DE6B-4A43-A2E1-5578D45B4D8F}" v="35" dt="2022-07-10T03:33:20.188"/>
    <p1510:client id="{2BDD29BB-C5B9-8D30-22BE-CAEB26E561B6}" v="474" dt="2022-07-10T05:57:21.053"/>
    <p1510:client id="{30EB7304-0D73-AD7E-1B81-3BFA75CDD51A}" v="19" dt="2022-07-10T04:52:38.695"/>
    <p1510:client id="{89B10948-B4FA-C954-DBFF-CDD079B6AB41}" v="80" dt="2022-07-09T17:55:04.480"/>
    <p1510:client id="{C02DAC21-7D4B-40C5-B5D2-EE12F59622FA}" v="1860" dt="2022-07-10T06:03:39.622"/>
    <p1510:client id="{EB82AF36-7E73-F156-0E6A-DF4938D78FB8}" v="203" dt="2022-07-09T21:50:57.723"/>
    <p1510:client id="{FB7A5231-80D7-752E-19FD-C2BDAA319E50}" v="1676" dt="2022-07-09T21:41:04.512"/>
    <p1510:client id="{FD434927-B7A0-82D8-EB66-B96B95AEC2F8}" v="560" dt="2022-07-10T07:30:27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75C0C-DD6C-4C77-A46B-8AA65FFF64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218946-16FB-4B5C-B018-713EEA03E870}">
      <dgm:prSet/>
      <dgm:spPr/>
      <dgm:t>
        <a:bodyPr/>
        <a:lstStyle/>
        <a:p>
          <a:r>
            <a:rPr lang="en-US"/>
            <a:t>Bình luận đóng vai trò quan trọng trong việc thể hiện độ hài lòng của người dùng. </a:t>
          </a:r>
        </a:p>
      </dgm:t>
    </dgm:pt>
    <dgm:pt modelId="{3408A2DA-3321-4C1F-9652-D70764F6F96E}" type="parTrans" cxnId="{1E9BE896-EE02-4281-9D85-757CD2BFCD0A}">
      <dgm:prSet/>
      <dgm:spPr/>
      <dgm:t>
        <a:bodyPr/>
        <a:lstStyle/>
        <a:p>
          <a:endParaRPr lang="en-US"/>
        </a:p>
      </dgm:t>
    </dgm:pt>
    <dgm:pt modelId="{B15DA43C-FCA4-4E19-9B1B-FEA5158AF7A0}" type="sibTrans" cxnId="{1E9BE896-EE02-4281-9D85-757CD2BFCD0A}">
      <dgm:prSet/>
      <dgm:spPr/>
      <dgm:t>
        <a:bodyPr/>
        <a:lstStyle/>
        <a:p>
          <a:endParaRPr lang="en-US"/>
        </a:p>
      </dgm:t>
    </dgm:pt>
    <dgm:pt modelId="{2D2921AD-3C14-4BA1-86CA-34C575D409BC}">
      <dgm:prSet/>
      <dgm:spPr/>
      <dgm:t>
        <a:bodyPr/>
        <a:lstStyle/>
        <a:p>
          <a:r>
            <a:rPr lang="en-US"/>
            <a:t>Giúp các nhãn hàng hiểu hơn về khách hàng của mình, từ đó đưa ra những sản phẩm phù hợp, nâng cao doanh số bán hàng.</a:t>
          </a:r>
        </a:p>
      </dgm:t>
    </dgm:pt>
    <dgm:pt modelId="{24976725-E9E8-40D4-A4B0-622F1ED50A0B}" type="parTrans" cxnId="{BD6FCB66-84FB-4074-8B75-1D3FA682CB4C}">
      <dgm:prSet/>
      <dgm:spPr/>
      <dgm:t>
        <a:bodyPr/>
        <a:lstStyle/>
        <a:p>
          <a:endParaRPr lang="en-US"/>
        </a:p>
      </dgm:t>
    </dgm:pt>
    <dgm:pt modelId="{EC9A1589-BD1A-42B7-9C3F-5EEA39D1052C}" type="sibTrans" cxnId="{BD6FCB66-84FB-4074-8B75-1D3FA682CB4C}">
      <dgm:prSet/>
      <dgm:spPr/>
      <dgm:t>
        <a:bodyPr/>
        <a:lstStyle/>
        <a:p>
          <a:endParaRPr lang="en-US"/>
        </a:p>
      </dgm:t>
    </dgm:pt>
    <dgm:pt modelId="{EEFA8FC7-5D00-4AD0-80AE-05783E786804}" type="pres">
      <dgm:prSet presAssocID="{A4175C0C-DD6C-4C77-A46B-8AA65FFF64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A2C2CA-BDCF-4356-8F05-D58A79EB3C68}" type="pres">
      <dgm:prSet presAssocID="{5F218946-16FB-4B5C-B018-713EEA03E870}" presName="hierRoot1" presStyleCnt="0"/>
      <dgm:spPr/>
    </dgm:pt>
    <dgm:pt modelId="{614ACDB0-E787-485E-8F74-DDD7EA53AA24}" type="pres">
      <dgm:prSet presAssocID="{5F218946-16FB-4B5C-B018-713EEA03E870}" presName="composite" presStyleCnt="0"/>
      <dgm:spPr/>
    </dgm:pt>
    <dgm:pt modelId="{C9D2D39D-431A-464E-BB37-2FF4A23AF233}" type="pres">
      <dgm:prSet presAssocID="{5F218946-16FB-4B5C-B018-713EEA03E870}" presName="background" presStyleLbl="node0" presStyleIdx="0" presStyleCnt="2"/>
      <dgm:spPr/>
    </dgm:pt>
    <dgm:pt modelId="{DD8797E2-B733-41AE-B46D-8F43DBCB5416}" type="pres">
      <dgm:prSet presAssocID="{5F218946-16FB-4B5C-B018-713EEA03E870}" presName="text" presStyleLbl="fgAcc0" presStyleIdx="0" presStyleCnt="2">
        <dgm:presLayoutVars>
          <dgm:chPref val="3"/>
        </dgm:presLayoutVars>
      </dgm:prSet>
      <dgm:spPr/>
    </dgm:pt>
    <dgm:pt modelId="{99412A2E-6DEF-44B9-ABF0-DA8DAD52DC3E}" type="pres">
      <dgm:prSet presAssocID="{5F218946-16FB-4B5C-B018-713EEA03E870}" presName="hierChild2" presStyleCnt="0"/>
      <dgm:spPr/>
    </dgm:pt>
    <dgm:pt modelId="{BC6EEDF3-0B9F-48F3-834A-49D853D3FD7C}" type="pres">
      <dgm:prSet presAssocID="{2D2921AD-3C14-4BA1-86CA-34C575D409BC}" presName="hierRoot1" presStyleCnt="0"/>
      <dgm:spPr/>
    </dgm:pt>
    <dgm:pt modelId="{B861C711-B0FB-4448-977D-7001D2AD4BAA}" type="pres">
      <dgm:prSet presAssocID="{2D2921AD-3C14-4BA1-86CA-34C575D409BC}" presName="composite" presStyleCnt="0"/>
      <dgm:spPr/>
    </dgm:pt>
    <dgm:pt modelId="{9DFFED55-5DC4-4C2A-87A8-B7CDD1D6BC34}" type="pres">
      <dgm:prSet presAssocID="{2D2921AD-3C14-4BA1-86CA-34C575D409BC}" presName="background" presStyleLbl="node0" presStyleIdx="1" presStyleCnt="2"/>
      <dgm:spPr/>
    </dgm:pt>
    <dgm:pt modelId="{AB888223-7E1A-4D0D-991F-9A54EB881ED6}" type="pres">
      <dgm:prSet presAssocID="{2D2921AD-3C14-4BA1-86CA-34C575D409BC}" presName="text" presStyleLbl="fgAcc0" presStyleIdx="1" presStyleCnt="2">
        <dgm:presLayoutVars>
          <dgm:chPref val="3"/>
        </dgm:presLayoutVars>
      </dgm:prSet>
      <dgm:spPr/>
    </dgm:pt>
    <dgm:pt modelId="{368581E4-DA1B-4EA0-B14E-D3540C818FB9}" type="pres">
      <dgm:prSet presAssocID="{2D2921AD-3C14-4BA1-86CA-34C575D409BC}" presName="hierChild2" presStyleCnt="0"/>
      <dgm:spPr/>
    </dgm:pt>
  </dgm:ptLst>
  <dgm:cxnLst>
    <dgm:cxn modelId="{29CA3D43-200F-407B-8208-8C3DD0611D86}" type="presOf" srcId="{5F218946-16FB-4B5C-B018-713EEA03E870}" destId="{DD8797E2-B733-41AE-B46D-8F43DBCB5416}" srcOrd="0" destOrd="0" presId="urn:microsoft.com/office/officeart/2005/8/layout/hierarchy1"/>
    <dgm:cxn modelId="{BD6FCB66-84FB-4074-8B75-1D3FA682CB4C}" srcId="{A4175C0C-DD6C-4C77-A46B-8AA65FFF6483}" destId="{2D2921AD-3C14-4BA1-86CA-34C575D409BC}" srcOrd="1" destOrd="0" parTransId="{24976725-E9E8-40D4-A4B0-622F1ED50A0B}" sibTransId="{EC9A1589-BD1A-42B7-9C3F-5EEA39D1052C}"/>
    <dgm:cxn modelId="{1E9BE896-EE02-4281-9D85-757CD2BFCD0A}" srcId="{A4175C0C-DD6C-4C77-A46B-8AA65FFF6483}" destId="{5F218946-16FB-4B5C-B018-713EEA03E870}" srcOrd="0" destOrd="0" parTransId="{3408A2DA-3321-4C1F-9652-D70764F6F96E}" sibTransId="{B15DA43C-FCA4-4E19-9B1B-FEA5158AF7A0}"/>
    <dgm:cxn modelId="{C072EAAF-F217-47E1-9437-2C4FDBBBD57B}" type="presOf" srcId="{A4175C0C-DD6C-4C77-A46B-8AA65FFF6483}" destId="{EEFA8FC7-5D00-4AD0-80AE-05783E786804}" srcOrd="0" destOrd="0" presId="urn:microsoft.com/office/officeart/2005/8/layout/hierarchy1"/>
    <dgm:cxn modelId="{7C0A88EF-3891-4C9B-B7E9-250B09DD1716}" type="presOf" srcId="{2D2921AD-3C14-4BA1-86CA-34C575D409BC}" destId="{AB888223-7E1A-4D0D-991F-9A54EB881ED6}" srcOrd="0" destOrd="0" presId="urn:microsoft.com/office/officeart/2005/8/layout/hierarchy1"/>
    <dgm:cxn modelId="{5ADB5E2E-35BC-4310-91D4-4480D0CC83B1}" type="presParOf" srcId="{EEFA8FC7-5D00-4AD0-80AE-05783E786804}" destId="{26A2C2CA-BDCF-4356-8F05-D58A79EB3C68}" srcOrd="0" destOrd="0" presId="urn:microsoft.com/office/officeart/2005/8/layout/hierarchy1"/>
    <dgm:cxn modelId="{9DC1D67E-69E0-45C3-98C4-5D54D0B48755}" type="presParOf" srcId="{26A2C2CA-BDCF-4356-8F05-D58A79EB3C68}" destId="{614ACDB0-E787-485E-8F74-DDD7EA53AA24}" srcOrd="0" destOrd="0" presId="urn:microsoft.com/office/officeart/2005/8/layout/hierarchy1"/>
    <dgm:cxn modelId="{3CDD3CF1-57D7-47A7-8691-4B7A76D6FCA8}" type="presParOf" srcId="{614ACDB0-E787-485E-8F74-DDD7EA53AA24}" destId="{C9D2D39D-431A-464E-BB37-2FF4A23AF233}" srcOrd="0" destOrd="0" presId="urn:microsoft.com/office/officeart/2005/8/layout/hierarchy1"/>
    <dgm:cxn modelId="{D9D84811-873B-4560-A3FF-06EEE8B50670}" type="presParOf" srcId="{614ACDB0-E787-485E-8F74-DDD7EA53AA24}" destId="{DD8797E2-B733-41AE-B46D-8F43DBCB5416}" srcOrd="1" destOrd="0" presId="urn:microsoft.com/office/officeart/2005/8/layout/hierarchy1"/>
    <dgm:cxn modelId="{CC328269-7080-4899-BEDB-FEC4A9AC00E4}" type="presParOf" srcId="{26A2C2CA-BDCF-4356-8F05-D58A79EB3C68}" destId="{99412A2E-6DEF-44B9-ABF0-DA8DAD52DC3E}" srcOrd="1" destOrd="0" presId="urn:microsoft.com/office/officeart/2005/8/layout/hierarchy1"/>
    <dgm:cxn modelId="{777B0B22-74B5-4674-8944-C36FE62789FE}" type="presParOf" srcId="{EEFA8FC7-5D00-4AD0-80AE-05783E786804}" destId="{BC6EEDF3-0B9F-48F3-834A-49D853D3FD7C}" srcOrd="1" destOrd="0" presId="urn:microsoft.com/office/officeart/2005/8/layout/hierarchy1"/>
    <dgm:cxn modelId="{88B8110E-3814-4D45-B441-68B859A76241}" type="presParOf" srcId="{BC6EEDF3-0B9F-48F3-834A-49D853D3FD7C}" destId="{B861C711-B0FB-4448-977D-7001D2AD4BAA}" srcOrd="0" destOrd="0" presId="urn:microsoft.com/office/officeart/2005/8/layout/hierarchy1"/>
    <dgm:cxn modelId="{6544FBD6-B302-4FBC-A960-9D543AA8254B}" type="presParOf" srcId="{B861C711-B0FB-4448-977D-7001D2AD4BAA}" destId="{9DFFED55-5DC4-4C2A-87A8-B7CDD1D6BC34}" srcOrd="0" destOrd="0" presId="urn:microsoft.com/office/officeart/2005/8/layout/hierarchy1"/>
    <dgm:cxn modelId="{E257C6B5-DA43-4113-A884-4AE004C84947}" type="presParOf" srcId="{B861C711-B0FB-4448-977D-7001D2AD4BAA}" destId="{AB888223-7E1A-4D0D-991F-9A54EB881ED6}" srcOrd="1" destOrd="0" presId="urn:microsoft.com/office/officeart/2005/8/layout/hierarchy1"/>
    <dgm:cxn modelId="{C4E56BA1-0941-4307-A1EA-A7910BDBCFB5}" type="presParOf" srcId="{BC6EEDF3-0B9F-48F3-834A-49D853D3FD7C}" destId="{368581E4-DA1B-4EA0-B14E-D3540C818F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2D39D-431A-464E-BB37-2FF4A23AF233}">
      <dsp:nvSpPr>
        <dsp:cNvPr id="0" name=""/>
        <dsp:cNvSpPr/>
      </dsp:nvSpPr>
      <dsp:spPr>
        <a:xfrm>
          <a:off x="705" y="790987"/>
          <a:ext cx="2476984" cy="1572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797E2-B733-41AE-B46D-8F43DBCB5416}">
      <dsp:nvSpPr>
        <dsp:cNvPr id="0" name=""/>
        <dsp:cNvSpPr/>
      </dsp:nvSpPr>
      <dsp:spPr>
        <a:xfrm>
          <a:off x="275926" y="1052447"/>
          <a:ext cx="2476984" cy="1572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Bình luận đóng vai trò quan trọng trong việc thể hiện độ hài lòng của người dùng. </a:t>
          </a:r>
        </a:p>
      </dsp:txBody>
      <dsp:txXfrm>
        <a:off x="321994" y="1098515"/>
        <a:ext cx="2384848" cy="1480749"/>
      </dsp:txXfrm>
    </dsp:sp>
    <dsp:sp modelId="{9DFFED55-5DC4-4C2A-87A8-B7CDD1D6BC34}">
      <dsp:nvSpPr>
        <dsp:cNvPr id="0" name=""/>
        <dsp:cNvSpPr/>
      </dsp:nvSpPr>
      <dsp:spPr>
        <a:xfrm>
          <a:off x="3028131" y="790987"/>
          <a:ext cx="2476984" cy="1572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88223-7E1A-4D0D-991F-9A54EB881ED6}">
      <dsp:nvSpPr>
        <dsp:cNvPr id="0" name=""/>
        <dsp:cNvSpPr/>
      </dsp:nvSpPr>
      <dsp:spPr>
        <a:xfrm>
          <a:off x="3303351" y="1052447"/>
          <a:ext cx="2476984" cy="1572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Giúp các nhãn hàng hiểu hơn về khách hàng của mình, từ đó đưa ra những sản phẩm phù hợp, nâng cao doanh số bán hàng.</a:t>
          </a:r>
        </a:p>
      </dsp:txBody>
      <dsp:txXfrm>
        <a:off x="3349419" y="1098515"/>
        <a:ext cx="2384848" cy="148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7370-0909-429F-9704-D34FA5AA452F}" type="datetimeFigureOut">
              <a:rPr lang="fr-FR" smtClean="0"/>
              <a:t>11/07/2023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0E91A-E621-44A8-9D2D-3DCD649EB5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2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91A-E621-44A8-9D2D-3DCD649EB5BD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0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0E91A-E621-44A8-9D2D-3DCD649EB5BD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66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90658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5F56-2938-E568-5A54-C818D9552F6E}"/>
              </a:ext>
            </a:extLst>
          </p:cNvPr>
          <p:cNvSpPr txBox="1"/>
          <p:nvPr/>
        </p:nvSpPr>
        <p:spPr>
          <a:xfrm>
            <a:off x="786809" y="1052511"/>
            <a:ext cx="1041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biểu</a:t>
            </a:r>
            <a:r>
              <a:rPr lang="vi-VN" sz="2400" b="1"/>
              <a:t> </a:t>
            </a:r>
            <a:r>
              <a:rPr lang="vi-VN" sz="2400" b="1" err="1"/>
              <a:t>diễn</a:t>
            </a:r>
            <a:r>
              <a:rPr lang="vi-VN" sz="2400" b="1"/>
              <a:t> </a:t>
            </a:r>
            <a:r>
              <a:rPr lang="vi-VN" sz="2400" b="1" err="1"/>
              <a:t>dựa</a:t>
            </a:r>
            <a:r>
              <a:rPr lang="vi-VN" sz="2400" b="1"/>
              <a:t> trên </a:t>
            </a:r>
            <a:r>
              <a:rPr lang="vi-VN" sz="2400" b="1" err="1"/>
              <a:t>tần</a:t>
            </a:r>
            <a:r>
              <a:rPr lang="vi-VN" sz="2400" b="1"/>
              <a:t> </a:t>
            </a:r>
            <a:r>
              <a:rPr lang="vi-VN" sz="2400" b="1" err="1"/>
              <a:t>suất</a:t>
            </a:r>
            <a:r>
              <a:rPr lang="vi-VN" sz="2400" b="1"/>
              <a:t> </a:t>
            </a:r>
            <a:r>
              <a:rPr lang="vi-VN" sz="2400" b="1" err="1"/>
              <a:t>từ</a:t>
            </a:r>
            <a:r>
              <a:rPr lang="vi-VN" sz="2400"/>
              <a:t>: xây </a:t>
            </a:r>
            <a:r>
              <a:rPr lang="vi-VN" sz="2400" err="1"/>
              <a:t>dựng</a:t>
            </a:r>
            <a:r>
              <a:rPr lang="vi-VN" sz="2400"/>
              <a:t> </a:t>
            </a:r>
            <a:r>
              <a:rPr lang="vi-VN" sz="2400" err="1"/>
              <a:t>véc</a:t>
            </a:r>
            <a:r>
              <a:rPr lang="vi-VN" sz="2400"/>
              <a:t>-tơ </a:t>
            </a:r>
            <a:r>
              <a:rPr lang="vi-VN" sz="2400" err="1"/>
              <a:t>từ</a:t>
            </a:r>
            <a:r>
              <a:rPr lang="vi-VN" sz="2400"/>
              <a:t> trong văn </a:t>
            </a:r>
            <a:r>
              <a:rPr lang="vi-VN" sz="2400" err="1"/>
              <a:t>bản</a:t>
            </a:r>
            <a:r>
              <a:rPr lang="vi-VN" sz="2400"/>
              <a:t> </a:t>
            </a:r>
            <a:r>
              <a:rPr lang="vi-VN" sz="2400" err="1"/>
              <a:t>dựa</a:t>
            </a:r>
            <a:r>
              <a:rPr lang="vi-VN" sz="2400"/>
              <a:t> </a:t>
            </a:r>
            <a:r>
              <a:rPr lang="vi-VN" sz="2400" err="1"/>
              <a:t>vào</a:t>
            </a:r>
            <a:r>
              <a:rPr lang="vi-VN" sz="2400"/>
              <a:t> </a:t>
            </a:r>
            <a:r>
              <a:rPr lang="vi-VN" sz="2400" err="1"/>
              <a:t>tần</a:t>
            </a:r>
            <a:r>
              <a:rPr lang="vi-VN" sz="2400"/>
              <a:t> </a:t>
            </a:r>
            <a:r>
              <a:rPr lang="vi-VN" sz="2400" err="1"/>
              <a:t>suất</a:t>
            </a:r>
            <a:r>
              <a:rPr lang="vi-VN" sz="2400"/>
              <a:t> </a:t>
            </a:r>
            <a:r>
              <a:rPr lang="vi-VN" sz="2400" err="1"/>
              <a:t>xuất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trong văn </a:t>
            </a:r>
            <a:r>
              <a:rPr lang="vi-VN" sz="2400" err="1"/>
              <a:t>bản</a:t>
            </a:r>
            <a:endParaRPr lang="vi-V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76B65-D686-8679-375A-A050698DAF51}"/>
              </a:ext>
            </a:extLst>
          </p:cNvPr>
          <p:cNvSpPr txBox="1"/>
          <p:nvPr/>
        </p:nvSpPr>
        <p:spPr>
          <a:xfrm>
            <a:off x="786809" y="1905572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túi</a:t>
            </a:r>
            <a:r>
              <a:rPr lang="vi-VN" sz="2400"/>
              <a:t> </a:t>
            </a:r>
            <a:r>
              <a:rPr lang="vi-VN" sz="2400" err="1"/>
              <a:t>từ</a:t>
            </a:r>
            <a:endParaRPr lang="vi-VN" sz="2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C60B54-EDEA-FBB2-28F0-CFB45F3A1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70430"/>
              </p:ext>
            </p:extLst>
          </p:nvPr>
        </p:nvGraphicFramePr>
        <p:xfrm>
          <a:off x="2953959" y="2558160"/>
          <a:ext cx="6283841" cy="1529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622">
                  <a:extLst>
                    <a:ext uri="{9D8B030D-6E8A-4147-A177-3AD203B41FA5}">
                      <a16:colId xmlns:a16="http://schemas.microsoft.com/office/drawing/2014/main" val="1849616045"/>
                    </a:ext>
                  </a:extLst>
                </a:gridCol>
                <a:gridCol w="827394">
                  <a:extLst>
                    <a:ext uri="{9D8B030D-6E8A-4147-A177-3AD203B41FA5}">
                      <a16:colId xmlns:a16="http://schemas.microsoft.com/office/drawing/2014/main" val="1842723951"/>
                    </a:ext>
                  </a:extLst>
                </a:gridCol>
                <a:gridCol w="827394">
                  <a:extLst>
                    <a:ext uri="{9D8B030D-6E8A-4147-A177-3AD203B41FA5}">
                      <a16:colId xmlns:a16="http://schemas.microsoft.com/office/drawing/2014/main" val="2279951601"/>
                    </a:ext>
                  </a:extLst>
                </a:gridCol>
                <a:gridCol w="827394">
                  <a:extLst>
                    <a:ext uri="{9D8B030D-6E8A-4147-A177-3AD203B41FA5}">
                      <a16:colId xmlns:a16="http://schemas.microsoft.com/office/drawing/2014/main" val="3274178238"/>
                    </a:ext>
                  </a:extLst>
                </a:gridCol>
                <a:gridCol w="1179037">
                  <a:extLst>
                    <a:ext uri="{9D8B030D-6E8A-4147-A177-3AD203B41FA5}">
                      <a16:colId xmlns:a16="http://schemas.microsoft.com/office/drawing/2014/main" val="3752245399"/>
                    </a:ext>
                  </a:extLst>
                </a:gridCol>
              </a:tblGrid>
              <a:tr h="508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đồ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môn</a:t>
                      </a:r>
                      <a:endParaRPr lang="vi-VN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học</a:t>
                      </a:r>
                      <a:endParaRPr lang="vi-VN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260616"/>
                  </a:ext>
                </a:extLst>
              </a:tr>
              <a:tr h="512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đồ </a:t>
                      </a:r>
                      <a:r>
                        <a:rPr lang="fr-FR" sz="2000" err="1">
                          <a:effectLst/>
                        </a:rPr>
                        <a:t>án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1359398"/>
                  </a:ext>
                </a:extLst>
              </a:tr>
              <a:tr h="508666"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đồ </a:t>
                      </a:r>
                      <a:r>
                        <a:rPr lang="fr-FR" sz="2000" err="1">
                          <a:effectLst/>
                        </a:rPr>
                        <a:t>án</a:t>
                      </a:r>
                      <a:r>
                        <a:rPr lang="fr-FR" sz="2000">
                          <a:effectLst/>
                        </a:rPr>
                        <a:t> môn </a:t>
                      </a:r>
                      <a:r>
                        <a:rPr lang="fr-FR" sz="2000" err="1">
                          <a:effectLst/>
                        </a:rPr>
                        <a:t>học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977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DA3459-0F40-9569-0931-75D89C06621F}"/>
              </a:ext>
            </a:extLst>
          </p:cNvPr>
          <p:cNvSpPr txBox="1"/>
          <p:nvPr/>
        </p:nvSpPr>
        <p:spPr>
          <a:xfrm>
            <a:off x="3269390" y="4087551"/>
            <a:ext cx="565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err="1"/>
              <a:t>Bảng</a:t>
            </a:r>
            <a:r>
              <a:rPr lang="vi-VN"/>
              <a:t> 3.1: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túi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trong văn </a:t>
            </a:r>
            <a:r>
              <a:rPr lang="vi-VN" err="1"/>
              <a:t>bản</a:t>
            </a:r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0A91E-4FFF-776F-EF50-9A2EA0CCA696}"/>
              </a:ext>
            </a:extLst>
          </p:cNvPr>
          <p:cNvSpPr txBox="1"/>
          <p:nvPr/>
        </p:nvSpPr>
        <p:spPr>
          <a:xfrm>
            <a:off x="786809" y="4641402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túi</a:t>
            </a:r>
            <a:r>
              <a:rPr lang="vi-VN" sz="2400"/>
              <a:t> </a:t>
            </a:r>
            <a:r>
              <a:rPr lang="vi-VN" sz="2400" err="1"/>
              <a:t>ký</a:t>
            </a:r>
            <a:r>
              <a:rPr lang="vi-VN" sz="2400"/>
              <a:t> </a:t>
            </a:r>
            <a:r>
              <a:rPr lang="vi-VN" sz="2400" err="1"/>
              <a:t>tự</a:t>
            </a:r>
            <a:r>
              <a:rPr lang="vi-VN" sz="2400"/>
              <a:t> n-</a:t>
            </a:r>
            <a:r>
              <a:rPr lang="vi-VN" sz="2400" err="1"/>
              <a:t>gram</a:t>
            </a:r>
            <a:endParaRPr lang="vi-V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FBF95-932D-088E-0058-1021DE89A200}"/>
              </a:ext>
            </a:extLst>
          </p:cNvPr>
          <p:cNvSpPr txBox="1"/>
          <p:nvPr/>
        </p:nvSpPr>
        <p:spPr>
          <a:xfrm>
            <a:off x="786809" y="5113136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err="1"/>
              <a:t>Từ</a:t>
            </a:r>
            <a:r>
              <a:rPr lang="en-GB" sz="2400"/>
              <a:t> “where” </a:t>
            </a:r>
            <a:r>
              <a:rPr lang="en-GB" sz="2400" err="1"/>
              <a:t>và</a:t>
            </a:r>
            <a:r>
              <a:rPr lang="en-GB" sz="2400"/>
              <a:t> n-gram = 3: [&lt;</a:t>
            </a:r>
            <a:r>
              <a:rPr lang="en-GB" sz="2400" err="1"/>
              <a:t>wh</a:t>
            </a:r>
            <a:r>
              <a:rPr lang="en-GB" sz="2400"/>
              <a:t>, </a:t>
            </a:r>
            <a:r>
              <a:rPr lang="en-GB" sz="2400" err="1"/>
              <a:t>whe</a:t>
            </a:r>
            <a:r>
              <a:rPr lang="en-GB" sz="2400"/>
              <a:t>, her, ere, re&gt;, &lt;where&gt;]</a:t>
            </a:r>
          </a:p>
        </p:txBody>
      </p:sp>
    </p:spTree>
    <p:extLst>
      <p:ext uri="{BB962C8B-B14F-4D97-AF65-F5344CB8AC3E}">
        <p14:creationId xmlns:p14="http://schemas.microsoft.com/office/powerpoint/2010/main" val="277132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90658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5F56-2938-E568-5A54-C818D9552F6E}"/>
              </a:ext>
            </a:extLst>
          </p:cNvPr>
          <p:cNvSpPr txBox="1"/>
          <p:nvPr/>
        </p:nvSpPr>
        <p:spPr>
          <a:xfrm>
            <a:off x="786809" y="1052511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biểu</a:t>
            </a:r>
            <a:r>
              <a:rPr lang="vi-VN" sz="2400" b="1"/>
              <a:t> </a:t>
            </a:r>
            <a:r>
              <a:rPr lang="vi-VN" sz="2400" b="1" err="1"/>
              <a:t>diễn</a:t>
            </a:r>
            <a:r>
              <a:rPr lang="vi-VN" sz="2400" b="1"/>
              <a:t> </a:t>
            </a:r>
            <a:r>
              <a:rPr lang="vi-VN" sz="2400" b="1" err="1"/>
              <a:t>dựa</a:t>
            </a:r>
            <a:r>
              <a:rPr lang="vi-VN" sz="2400" b="1"/>
              <a:t> trên </a:t>
            </a:r>
            <a:r>
              <a:rPr lang="vi-VN" sz="2400" b="1" err="1"/>
              <a:t>tần</a:t>
            </a:r>
            <a:r>
              <a:rPr lang="vi-VN" sz="2400" b="1"/>
              <a:t> </a:t>
            </a:r>
            <a:r>
              <a:rPr lang="vi-VN" sz="2400" b="1" err="1"/>
              <a:t>suất</a:t>
            </a:r>
            <a:r>
              <a:rPr lang="vi-VN" sz="2400" b="1"/>
              <a:t> </a:t>
            </a:r>
            <a:r>
              <a:rPr lang="vi-VN" sz="2400" b="1" err="1"/>
              <a:t>từ</a:t>
            </a:r>
            <a:endParaRPr lang="vi-V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76B65-D686-8679-375A-A050698DAF51}"/>
              </a:ext>
            </a:extLst>
          </p:cNvPr>
          <p:cNvSpPr txBox="1"/>
          <p:nvPr/>
        </p:nvSpPr>
        <p:spPr>
          <a:xfrm>
            <a:off x="786809" y="1735449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TF – IDF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6DF4C-7C7B-C74B-E200-C22207F0DEDD}"/>
              </a:ext>
            </a:extLst>
          </p:cNvPr>
          <p:cNvSpPr txBox="1"/>
          <p:nvPr/>
        </p:nvSpPr>
        <p:spPr>
          <a:xfrm>
            <a:off x="786809" y="2197114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/>
              <a:t>TF: </a:t>
            </a:r>
            <a:r>
              <a:rPr lang="vi-VN" sz="2400" err="1"/>
              <a:t>tần</a:t>
            </a:r>
            <a:r>
              <a:rPr lang="vi-VN" sz="2400"/>
              <a:t> </a:t>
            </a:r>
            <a:r>
              <a:rPr lang="vi-VN" sz="2400" err="1"/>
              <a:t>suất</a:t>
            </a:r>
            <a:r>
              <a:rPr lang="vi-VN" sz="2400"/>
              <a:t> </a:t>
            </a:r>
            <a:r>
              <a:rPr lang="vi-VN" sz="2400" err="1"/>
              <a:t>xuất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trong văn </a:t>
            </a:r>
            <a:r>
              <a:rPr lang="vi-VN" sz="2400" err="1"/>
              <a:t>bản</a:t>
            </a:r>
            <a:endParaRPr lang="vi-VN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EA61E-BC55-5F55-4150-57AE738D1026}"/>
              </a:ext>
            </a:extLst>
          </p:cNvPr>
          <p:cNvSpPr txBox="1"/>
          <p:nvPr/>
        </p:nvSpPr>
        <p:spPr>
          <a:xfrm>
            <a:off x="786809" y="2193288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/>
              <a:t>TF: </a:t>
            </a:r>
            <a:r>
              <a:rPr lang="vi-VN" sz="2400" err="1"/>
              <a:t>tần</a:t>
            </a:r>
            <a:r>
              <a:rPr lang="vi-VN" sz="2400"/>
              <a:t> </a:t>
            </a:r>
            <a:r>
              <a:rPr lang="vi-VN" sz="2400" err="1"/>
              <a:t>suất</a:t>
            </a:r>
            <a:r>
              <a:rPr lang="vi-VN" sz="2400"/>
              <a:t> </a:t>
            </a:r>
            <a:r>
              <a:rPr lang="vi-VN" sz="2400" err="1"/>
              <a:t>xuất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trong văn </a:t>
            </a:r>
            <a:r>
              <a:rPr lang="vi-VN" sz="2400" err="1"/>
              <a:t>bản</a:t>
            </a:r>
            <a:endParaRPr lang="vi-VN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E93B8-F096-6E6E-BF0F-FB251290C931}"/>
              </a:ext>
            </a:extLst>
          </p:cNvPr>
          <p:cNvSpPr txBox="1"/>
          <p:nvPr/>
        </p:nvSpPr>
        <p:spPr>
          <a:xfrm>
            <a:off x="786809" y="2693100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/>
              <a:t>IDF: </a:t>
            </a:r>
            <a:r>
              <a:rPr lang="vi-VN" sz="2400" err="1"/>
              <a:t>đánh</a:t>
            </a:r>
            <a:r>
              <a:rPr lang="vi-VN" sz="2400"/>
              <a:t> </a:t>
            </a:r>
            <a:r>
              <a:rPr lang="vi-VN" sz="2400" err="1"/>
              <a:t>giá</a:t>
            </a:r>
            <a:r>
              <a:rPr lang="vi-VN" sz="2400"/>
              <a:t> </a:t>
            </a:r>
            <a:r>
              <a:rPr lang="vi-VN" sz="2400" err="1"/>
              <a:t>mức</a:t>
            </a:r>
            <a:r>
              <a:rPr lang="vi-VN" sz="2400"/>
              <a:t> </a:t>
            </a:r>
            <a:r>
              <a:rPr lang="vi-VN" sz="2400" err="1"/>
              <a:t>độ</a:t>
            </a:r>
            <a:r>
              <a:rPr lang="vi-VN" sz="2400"/>
              <a:t> quan </a:t>
            </a:r>
            <a:r>
              <a:rPr lang="vi-VN" sz="2400" err="1"/>
              <a:t>trọng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trong </a:t>
            </a:r>
            <a:r>
              <a:rPr lang="vi-VN" sz="2400" err="1"/>
              <a:t>tập</a:t>
            </a:r>
            <a:r>
              <a:rPr lang="vi-VN" sz="2400"/>
              <a:t> văn </a:t>
            </a:r>
            <a:r>
              <a:rPr lang="vi-VN" sz="2400" err="1"/>
              <a:t>bản</a:t>
            </a:r>
            <a:endParaRPr lang="vi-VN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1DA08-0579-AB92-77AD-F6A8E94037B7}"/>
              </a:ext>
            </a:extLst>
          </p:cNvPr>
          <p:cNvSpPr txBox="1"/>
          <p:nvPr/>
        </p:nvSpPr>
        <p:spPr>
          <a:xfrm>
            <a:off x="786809" y="3520706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TF – IDF quan tâm </a:t>
            </a:r>
            <a:r>
              <a:rPr lang="vi-VN" sz="2400" err="1"/>
              <a:t>đến</a:t>
            </a:r>
            <a:r>
              <a:rPr lang="vi-VN" sz="2400"/>
              <a:t> </a:t>
            </a:r>
            <a:r>
              <a:rPr lang="vi-VN" sz="2400" err="1"/>
              <a:t>tần</a:t>
            </a:r>
            <a:r>
              <a:rPr lang="vi-VN" sz="2400"/>
              <a:t> </a:t>
            </a:r>
            <a:r>
              <a:rPr lang="vi-VN" sz="2400" err="1"/>
              <a:t>suất</a:t>
            </a:r>
            <a:r>
              <a:rPr lang="vi-VN" sz="2400"/>
              <a:t> </a:t>
            </a:r>
            <a:r>
              <a:rPr lang="vi-VN" sz="2400" err="1"/>
              <a:t>xuất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trong </a:t>
            </a:r>
            <a:r>
              <a:rPr lang="vi-VN" sz="2400" err="1"/>
              <a:t>toàn</a:t>
            </a:r>
            <a:r>
              <a:rPr lang="vi-VN" sz="2400"/>
              <a:t> </a:t>
            </a:r>
            <a:r>
              <a:rPr lang="vi-VN" sz="2400" err="1"/>
              <a:t>bộ</a:t>
            </a:r>
            <a:r>
              <a:rPr lang="vi-VN" sz="2400"/>
              <a:t> </a:t>
            </a:r>
            <a:r>
              <a:rPr lang="vi-VN" sz="2400" err="1"/>
              <a:t>tập</a:t>
            </a:r>
            <a:r>
              <a:rPr lang="vi-VN" sz="2400"/>
              <a:t> văn </a:t>
            </a:r>
            <a:r>
              <a:rPr lang="vi-VN" sz="2400" err="1"/>
              <a:t>bản</a:t>
            </a:r>
            <a:endParaRPr lang="vi-VN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D239F-A36E-8E0A-8FC9-95157487AB5B}"/>
              </a:ext>
            </a:extLst>
          </p:cNvPr>
          <p:cNvSpPr txBox="1"/>
          <p:nvPr/>
        </p:nvSpPr>
        <p:spPr>
          <a:xfrm>
            <a:off x="786809" y="4229613"/>
            <a:ext cx="1041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err="1"/>
              <a:t>Những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xuất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càng</a:t>
            </a:r>
            <a:r>
              <a:rPr lang="vi-VN" sz="2400"/>
              <a:t> </a:t>
            </a:r>
            <a:r>
              <a:rPr lang="vi-VN" sz="2400" err="1"/>
              <a:t>nhiều</a:t>
            </a:r>
            <a:r>
              <a:rPr lang="vi-VN" sz="2400"/>
              <a:t> ở </a:t>
            </a:r>
            <a:r>
              <a:rPr lang="vi-VN" sz="2400" err="1"/>
              <a:t>nhiều</a:t>
            </a:r>
            <a:r>
              <a:rPr lang="vi-VN" sz="2400"/>
              <a:t> văn </a:t>
            </a:r>
            <a:r>
              <a:rPr lang="vi-VN" sz="2400" err="1"/>
              <a:t>bản</a:t>
            </a:r>
            <a:r>
              <a:rPr lang="vi-VN" sz="2400"/>
              <a:t> (</a:t>
            </a:r>
            <a:r>
              <a:rPr lang="vi-VN" sz="2400" err="1"/>
              <a:t>tính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 </a:t>
            </a:r>
            <a:r>
              <a:rPr lang="vi-VN" sz="2400" err="1"/>
              <a:t>thấp</a:t>
            </a:r>
            <a:r>
              <a:rPr lang="vi-VN" sz="2400"/>
              <a:t>) </a:t>
            </a:r>
            <a:r>
              <a:rPr lang="vi-VN" sz="2400" err="1"/>
              <a:t>thì</a:t>
            </a:r>
            <a:r>
              <a:rPr lang="vi-VN" sz="2400"/>
              <a:t> IDF </a:t>
            </a:r>
            <a:r>
              <a:rPr lang="vi-VN" sz="2400" err="1"/>
              <a:t>càng</a:t>
            </a:r>
            <a:r>
              <a:rPr lang="vi-VN" sz="2400"/>
              <a:t> </a:t>
            </a:r>
            <a:r>
              <a:rPr lang="vi-VN" sz="2400" err="1"/>
              <a:t>nhỏ</a:t>
            </a:r>
            <a:r>
              <a:rPr lang="vi-VN" sz="2400"/>
              <a:t>, </a:t>
            </a:r>
            <a:r>
              <a:rPr lang="vi-VN" sz="2400" err="1"/>
              <a:t>dẫn</a:t>
            </a:r>
            <a:r>
              <a:rPr lang="vi-VN" sz="2400"/>
              <a:t> </a:t>
            </a:r>
            <a:r>
              <a:rPr lang="vi-VN" sz="2400" err="1"/>
              <a:t>đến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cuối</a:t>
            </a:r>
            <a:r>
              <a:rPr lang="vi-VN" sz="2400"/>
              <a:t> </a:t>
            </a:r>
            <a:r>
              <a:rPr lang="vi-VN" sz="2400" err="1"/>
              <a:t>cùng</a:t>
            </a:r>
            <a:r>
              <a:rPr lang="vi-VN" sz="2400"/>
              <a:t> </a:t>
            </a:r>
            <a:r>
              <a:rPr lang="vi-VN" sz="2400" err="1"/>
              <a:t>sẽ</a:t>
            </a:r>
            <a:r>
              <a:rPr lang="vi-VN" sz="2400"/>
              <a:t> </a:t>
            </a:r>
            <a:r>
              <a:rPr lang="vi-VN" sz="2400" err="1"/>
              <a:t>nhỏ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19345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90658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5F56-2938-E568-5A54-C818D9552F6E}"/>
              </a:ext>
            </a:extLst>
          </p:cNvPr>
          <p:cNvSpPr txBox="1"/>
          <p:nvPr/>
        </p:nvSpPr>
        <p:spPr>
          <a:xfrm>
            <a:off x="786809" y="1052511"/>
            <a:ext cx="1041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dự</a:t>
            </a:r>
            <a:r>
              <a:rPr lang="vi-VN" sz="2400" b="1"/>
              <a:t> </a:t>
            </a:r>
            <a:r>
              <a:rPr lang="vi-VN" sz="2400" b="1" err="1"/>
              <a:t>đoán</a:t>
            </a:r>
            <a:r>
              <a:rPr lang="vi-VN" sz="2400"/>
              <a:t>: xây </a:t>
            </a:r>
            <a:r>
              <a:rPr lang="vi-VN" sz="2400" err="1"/>
              <a:t>dựng</a:t>
            </a:r>
            <a:r>
              <a:rPr lang="vi-VN" sz="2400"/>
              <a:t> </a:t>
            </a:r>
            <a:r>
              <a:rPr lang="vi-VN" sz="2400" err="1"/>
              <a:t>véc</a:t>
            </a:r>
            <a:r>
              <a:rPr lang="vi-VN" sz="2400"/>
              <a:t>-tơ </a:t>
            </a:r>
            <a:r>
              <a:rPr lang="vi-VN" sz="2400" err="1"/>
              <a:t>từ</a:t>
            </a:r>
            <a:r>
              <a:rPr lang="vi-VN" sz="2400"/>
              <a:t> trong văn </a:t>
            </a:r>
            <a:r>
              <a:rPr lang="vi-VN" sz="2400" err="1"/>
              <a:t>bản</a:t>
            </a:r>
            <a:r>
              <a:rPr lang="vi-VN" sz="2400"/>
              <a:t> </a:t>
            </a:r>
            <a:r>
              <a:rPr lang="vi-VN" sz="2400" err="1"/>
              <a:t>dựa</a:t>
            </a:r>
            <a:r>
              <a:rPr lang="vi-VN" sz="2400"/>
              <a:t> </a:t>
            </a:r>
            <a:r>
              <a:rPr lang="vi-VN" sz="2400" err="1"/>
              <a:t>vào</a:t>
            </a:r>
            <a:r>
              <a:rPr lang="vi-VN" sz="2400"/>
              <a:t> </a:t>
            </a:r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theo </a:t>
            </a:r>
            <a:r>
              <a:rPr lang="vi-VN" sz="2400" err="1"/>
              <a:t>ngữ</a:t>
            </a:r>
            <a:r>
              <a:rPr lang="vi-VN" sz="2400"/>
              <a:t> </a:t>
            </a:r>
            <a:r>
              <a:rPr lang="vi-VN" sz="2400" err="1"/>
              <a:t>cảnh</a:t>
            </a:r>
            <a:endParaRPr lang="vi-VN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2081-0AD1-BECF-AD14-B91577B57AA8}"/>
              </a:ext>
            </a:extLst>
          </p:cNvPr>
          <p:cNvSpPr txBox="1"/>
          <p:nvPr/>
        </p:nvSpPr>
        <p:spPr>
          <a:xfrm>
            <a:off x="786809" y="2107594"/>
            <a:ext cx="10419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túi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liên </a:t>
            </a:r>
            <a:r>
              <a:rPr lang="vi-VN" sz="2400" err="1"/>
              <a:t>tục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Mikolov</a:t>
            </a:r>
            <a:r>
              <a:rPr lang="vi-VN" sz="2400"/>
              <a:t>: </a:t>
            </a:r>
            <a:r>
              <a:rPr lang="vi-VN" sz="2400" err="1"/>
              <a:t>học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biểu</a:t>
            </a:r>
            <a:r>
              <a:rPr lang="vi-VN" sz="2400"/>
              <a:t> </a:t>
            </a:r>
            <a:r>
              <a:rPr lang="vi-VN" sz="2400" err="1"/>
              <a:t>diễn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bằng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theo </a:t>
            </a:r>
            <a:r>
              <a:rPr lang="vi-VN" sz="2400" err="1"/>
              <a:t>ngữ</a:t>
            </a:r>
            <a:r>
              <a:rPr lang="vi-VN" sz="2400"/>
              <a:t> </a:t>
            </a:r>
            <a:r>
              <a:rPr lang="vi-VN" sz="2400" err="1"/>
              <a:t>cảnh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D4D6E8-DCBD-708F-1EAE-C68618629B59}"/>
                  </a:ext>
                </a:extLst>
              </p:cNvPr>
              <p:cNvSpPr txBox="1"/>
              <p:nvPr/>
            </p:nvSpPr>
            <p:spPr>
              <a:xfrm>
                <a:off x="786809" y="2875753"/>
                <a:ext cx="104199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ea typeface="Times New Roman" panose="02020603050405020304" pitchFamily="18" charset="0"/>
                  </a:rPr>
                  <a:t>C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huỗi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..., 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vi-VN" sz="2400"/>
                  <a:t>. Mục tiêu </a:t>
                </a:r>
                <a:r>
                  <a:rPr lang="vi-VN" sz="2400" err="1"/>
                  <a:t>của</a:t>
                </a:r>
                <a:r>
                  <a:rPr lang="vi-VN" sz="2400"/>
                  <a:t> mô </a:t>
                </a:r>
                <a:r>
                  <a:rPr lang="vi-VN" sz="2400" err="1"/>
                  <a:t>hình</a:t>
                </a:r>
                <a:r>
                  <a:rPr lang="vi-VN" sz="2400"/>
                  <a:t> </a:t>
                </a:r>
                <a:r>
                  <a:rPr lang="vi-VN" sz="2400" err="1"/>
                  <a:t>túi</a:t>
                </a:r>
                <a:r>
                  <a:rPr lang="vi-VN" sz="2400"/>
                  <a:t> </a:t>
                </a:r>
                <a:r>
                  <a:rPr lang="vi-VN" sz="2400" err="1"/>
                  <a:t>từ</a:t>
                </a:r>
                <a:r>
                  <a:rPr lang="vi-VN" sz="2400"/>
                  <a:t> liên </a:t>
                </a:r>
                <a:r>
                  <a:rPr lang="vi-VN" sz="2400" err="1"/>
                  <a:t>tục</a:t>
                </a:r>
                <a:r>
                  <a:rPr lang="vi-VN" sz="2400"/>
                  <a:t> </a:t>
                </a:r>
                <a:r>
                  <a:rPr lang="vi-VN" sz="2400" err="1"/>
                  <a:t>là</a:t>
                </a:r>
                <a:r>
                  <a:rPr lang="vi-VN" sz="2400"/>
                  <a:t> </a:t>
                </a:r>
                <a:r>
                  <a:rPr lang="vi-VN" sz="2400" err="1"/>
                  <a:t>tối</a:t>
                </a:r>
                <a:r>
                  <a:rPr lang="vi-VN" sz="2400"/>
                  <a:t> đa </a:t>
                </a:r>
                <a:r>
                  <a:rPr lang="vi-VN" sz="2400" err="1"/>
                  <a:t>hóa</a:t>
                </a:r>
                <a:r>
                  <a:rPr lang="vi-VN" sz="2400"/>
                  <a:t> </a:t>
                </a:r>
                <a:r>
                  <a:rPr lang="vi-VN" sz="2400" err="1"/>
                  <a:t>khả</a:t>
                </a:r>
                <a:r>
                  <a:rPr lang="vi-VN" sz="2400"/>
                  <a:t> năng </a:t>
                </a:r>
                <a:r>
                  <a:rPr lang="vi-VN" sz="2400" err="1"/>
                  <a:t>xảy</a:t>
                </a:r>
                <a:r>
                  <a:rPr lang="vi-VN" sz="2400"/>
                  <a:t> ra </a:t>
                </a:r>
                <a:r>
                  <a:rPr lang="vi-VN" sz="2400" err="1"/>
                  <a:t>xác</a:t>
                </a:r>
                <a:r>
                  <a:rPr lang="vi-VN" sz="2400"/>
                  <a:t> </a:t>
                </a:r>
                <a:r>
                  <a:rPr lang="vi-VN" sz="2400" err="1"/>
                  <a:t>suất</a:t>
                </a:r>
                <a:r>
                  <a:rPr lang="vi-VN" sz="2400"/>
                  <a:t> </a:t>
                </a:r>
                <a:r>
                  <a:rPr lang="vi-VN" sz="2400" err="1"/>
                  <a:t>của</a:t>
                </a:r>
                <a:r>
                  <a:rPr lang="vi-VN" sz="2400"/>
                  <a:t> </a:t>
                </a:r>
                <a:r>
                  <a:rPr lang="vi-VN" sz="2400" err="1"/>
                  <a:t>các</a:t>
                </a:r>
                <a:r>
                  <a:rPr lang="vi-VN" sz="2400"/>
                  <a:t> </a:t>
                </a:r>
                <a:r>
                  <a:rPr lang="vi-VN" sz="2400" err="1"/>
                  <a:t>từ</a:t>
                </a:r>
                <a:r>
                  <a:rPr lang="vi-VN" sz="2400"/>
                  <a:t> </a:t>
                </a:r>
                <a:r>
                  <a:rPr lang="vi-VN" sz="2400" err="1"/>
                  <a:t>được</a:t>
                </a:r>
                <a:r>
                  <a:rPr lang="vi-VN" sz="2400"/>
                  <a:t> đưa ra xung quanh </a:t>
                </a:r>
                <a:r>
                  <a:rPr lang="vi-VN" sz="2400" err="1"/>
                  <a:t>chuỗi</a:t>
                </a:r>
                <a:r>
                  <a:rPr lang="vi-VN" sz="240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vi-VN" sz="2400"/>
                  <a:t>:</a:t>
                </a:r>
                <a:endParaRPr lang="vi-VN" sz="2400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D4D6E8-DCBD-708F-1EAE-C6861862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2875753"/>
                <a:ext cx="10419908" cy="830997"/>
              </a:xfrm>
              <a:prstGeom prst="rect">
                <a:avLst/>
              </a:prstGeom>
              <a:blipFill>
                <a:blip r:embed="rId2"/>
                <a:stretch>
                  <a:fillRect l="-878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D647F4-E4E9-0FE1-5B9E-04432849C766}"/>
                  </a:ext>
                </a:extLst>
              </p:cNvPr>
              <p:cNvSpPr txBox="1"/>
              <p:nvPr/>
            </p:nvSpPr>
            <p:spPr>
              <a:xfrm>
                <a:off x="2793705" y="3683748"/>
                <a:ext cx="6097772" cy="113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vi-V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vi-VN" sz="2400" i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vi-V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vi-V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vi-V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D647F4-E4E9-0FE1-5B9E-04432849C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05" y="3683748"/>
                <a:ext cx="6097772" cy="1130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FA4C-B930-4C29-6302-17BEC58F8BF7}"/>
                  </a:ext>
                </a:extLst>
              </p:cNvPr>
              <p:cNvSpPr txBox="1"/>
              <p:nvPr/>
            </p:nvSpPr>
            <p:spPr>
              <a:xfrm>
                <a:off x="786809" y="4814507"/>
                <a:ext cx="104199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Trong đó</a:t>
                </a:r>
                <a14:m>
                  <m:oMath xmlns:m="http://schemas.openxmlformats.org/officeDocument/2006/math">
                    <m:r>
                      <a:rPr lang="vi-VN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ngữ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cảnh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thứ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cửa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sổ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ngữ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cảnh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kích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thước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vi-VN" sz="24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FA4C-B930-4C29-6302-17BEC58F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4814507"/>
                <a:ext cx="10419908" cy="830997"/>
              </a:xfrm>
              <a:prstGeom prst="rect">
                <a:avLst/>
              </a:prstGeom>
              <a:blipFill>
                <a:blip r:embed="rId4"/>
                <a:stretch>
                  <a:fillRect l="-878" t="-5147" r="-1053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6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5F56-2938-E568-5A54-C818D9552F6E}"/>
              </a:ext>
            </a:extLst>
          </p:cNvPr>
          <p:cNvSpPr txBox="1"/>
          <p:nvPr/>
        </p:nvSpPr>
        <p:spPr>
          <a:xfrm>
            <a:off x="786809" y="1052511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dự</a:t>
            </a:r>
            <a:r>
              <a:rPr lang="vi-VN" sz="2400" b="1"/>
              <a:t> </a:t>
            </a:r>
            <a:r>
              <a:rPr lang="vi-VN" sz="2400" b="1" err="1"/>
              <a:t>đoán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C2081-0AD1-BECF-AD14-B91577B57AA8}"/>
                  </a:ext>
                </a:extLst>
              </p:cNvPr>
              <p:cNvSpPr txBox="1"/>
              <p:nvPr/>
            </p:nvSpPr>
            <p:spPr>
              <a:xfrm>
                <a:off x="786809" y="1544063"/>
                <a:ext cx="1041990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2400">
                    <a:ea typeface="Times New Roman" panose="02020603050405020304" pitchFamily="18" charset="0"/>
                  </a:rPr>
                  <a:t>K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ích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thước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vựng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lớp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ẩn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nút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trên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lớp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liên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kết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đầy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ffectLst/>
                    <a:ea typeface="Times New Roman" panose="02020603050405020304" pitchFamily="18" charset="0"/>
                  </a:rPr>
                  <a:t>đủ</a:t>
                </a:r>
                <a:r>
                  <a:rPr lang="vi-VN" sz="2400">
                    <a:ea typeface="Times New Roman" panose="02020603050405020304" pitchFamily="18" charset="0"/>
                  </a:rPr>
                  <a:t>. </a:t>
                </a:r>
                <a:r>
                  <a:rPr lang="vi-VN" sz="2400" err="1">
                    <a:ea typeface="Times New Roman" panose="02020603050405020304" pitchFamily="18" charset="0"/>
                  </a:rPr>
                  <a:t>Mỗi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véc</a:t>
                </a:r>
                <a:r>
                  <a:rPr lang="vi-VN" sz="2400">
                    <a:ea typeface="Times New Roman" panose="02020603050405020304" pitchFamily="18" charset="0"/>
                  </a:rPr>
                  <a:t>-tơ </a:t>
                </a:r>
                <a:r>
                  <a:rPr lang="vi-VN" sz="2400" err="1">
                    <a:ea typeface="Times New Roman" panose="02020603050405020304" pitchFamily="18" charset="0"/>
                  </a:rPr>
                  <a:t>ngữ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cảnh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chỉ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có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một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giá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trị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là</a:t>
                </a:r>
                <a:r>
                  <a:rPr lang="vi-VN" sz="2400">
                    <a:ea typeface="Times New Roman" panose="02020603050405020304" pitchFamily="18" charset="0"/>
                  </a:rPr>
                  <a:t> 1, </a:t>
                </a:r>
                <a:r>
                  <a:rPr lang="vi-VN" sz="2400" err="1">
                    <a:ea typeface="Times New Roman" panose="02020603050405020304" pitchFamily="18" charset="0"/>
                  </a:rPr>
                  <a:t>các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giá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khác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đều</a:t>
                </a:r>
                <a:r>
                  <a:rPr lang="vi-VN" sz="2400">
                    <a:ea typeface="Times New Roman" panose="02020603050405020304" pitchFamily="18" charset="0"/>
                  </a:rPr>
                  <a:t> </a:t>
                </a:r>
                <a:r>
                  <a:rPr lang="vi-VN" sz="2400" err="1">
                    <a:ea typeface="Times New Roman" panose="02020603050405020304" pitchFamily="18" charset="0"/>
                  </a:rPr>
                  <a:t>là</a:t>
                </a:r>
                <a:r>
                  <a:rPr lang="vi-VN" sz="2400">
                    <a:ea typeface="Times New Roman" panose="02020603050405020304" pitchFamily="18" charset="0"/>
                  </a:rPr>
                  <a:t> 0. </a:t>
                </a:r>
                <a:r>
                  <a:rPr lang="fr-FR" sz="2400" err="1"/>
                  <a:t>Trọng</a:t>
                </a:r>
                <a:r>
                  <a:rPr lang="fr-FR" sz="2400"/>
                  <a:t> </a:t>
                </a:r>
                <a:r>
                  <a:rPr lang="fr-FR" sz="2400" err="1"/>
                  <a:t>số</a:t>
                </a:r>
                <a:r>
                  <a:rPr lang="fr-FR" sz="2400"/>
                  <a:t> </a:t>
                </a:r>
                <a:r>
                  <a:rPr lang="fr-FR" sz="2400" err="1"/>
                  <a:t>giữa</a:t>
                </a:r>
                <a:r>
                  <a:rPr lang="fr-FR" sz="2400"/>
                  <a:t> </a:t>
                </a:r>
                <a:r>
                  <a:rPr lang="fr-FR" sz="2400" err="1"/>
                  <a:t>lớp</a:t>
                </a:r>
                <a:r>
                  <a:rPr lang="fr-FR" sz="2400"/>
                  <a:t> </a:t>
                </a:r>
                <a:r>
                  <a:rPr lang="fr-FR" sz="2400" err="1"/>
                  <a:t>đầu</a:t>
                </a:r>
                <a:r>
                  <a:rPr lang="fr-FR" sz="2400"/>
                  <a:t> </a:t>
                </a:r>
                <a:r>
                  <a:rPr lang="fr-FR" sz="2400" err="1"/>
                  <a:t>vào</a:t>
                </a:r>
                <a:r>
                  <a:rPr lang="fr-FR" sz="2400"/>
                  <a:t> </a:t>
                </a:r>
                <a:r>
                  <a:rPr lang="fr-FR" sz="2400" err="1"/>
                  <a:t>và</a:t>
                </a:r>
                <a:r>
                  <a:rPr lang="fr-FR" sz="2400"/>
                  <a:t> </a:t>
                </a:r>
                <a:r>
                  <a:rPr lang="fr-FR" sz="2400" err="1"/>
                  <a:t>lớp</a:t>
                </a:r>
                <a:r>
                  <a:rPr lang="fr-FR" sz="2400"/>
                  <a:t> </a:t>
                </a:r>
                <a:r>
                  <a:rPr lang="fr-FR" sz="2400" err="1"/>
                  <a:t>ẩn</a:t>
                </a:r>
                <a:r>
                  <a:rPr lang="fr-FR" sz="2400"/>
                  <a:t> là </a:t>
                </a:r>
                <a:r>
                  <a:rPr lang="vi-VN" sz="2400"/>
                  <a:t>ma trận</a:t>
                </a:r>
                <a14:m>
                  <m:oMath xmlns:m="http://schemas.openxmlformats.org/officeDocument/2006/math">
                    <m:r>
                      <a:rPr lang="vi-V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2400"/>
                  <a:t> </a:t>
                </a:r>
                <a:r>
                  <a:rPr lang="fr-FR" sz="2400" err="1"/>
                  <a:t>có</a:t>
                </a:r>
                <a:r>
                  <a:rPr lang="fr-FR" sz="2400"/>
                  <a:t> </a:t>
                </a:r>
                <a:r>
                  <a:rPr lang="fr-FR" sz="2400" err="1"/>
                  <a:t>kích</a:t>
                </a:r>
                <a:r>
                  <a:rPr lang="fr-FR" sz="2400"/>
                  <a:t> </a:t>
                </a:r>
                <a:r>
                  <a:rPr lang="fr-FR" sz="2400" err="1"/>
                  <a:t>thước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sz="2400"/>
                  <a:t>. </a:t>
                </a:r>
                <a:r>
                  <a:rPr lang="fr-FR" sz="2400" err="1"/>
                  <a:t>Mỗi</a:t>
                </a:r>
                <a:r>
                  <a:rPr lang="fr-FR" sz="2400"/>
                  <a:t> </a:t>
                </a:r>
                <a:r>
                  <a:rPr lang="fr-FR" sz="2400" err="1"/>
                  <a:t>hàng</a:t>
                </a:r>
                <a:r>
                  <a:rPr lang="fr-FR" sz="2400"/>
                  <a:t> </a:t>
                </a:r>
                <a:r>
                  <a:rPr lang="fr-FR" sz="2400" err="1"/>
                  <a:t>của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2400"/>
                  <a:t> là </a:t>
                </a:r>
                <a:r>
                  <a:rPr lang="fr-FR" sz="2400" err="1"/>
                  <a:t>một</a:t>
                </a:r>
                <a:r>
                  <a:rPr lang="fr-FR" sz="2400"/>
                  <a:t> </a:t>
                </a:r>
                <a:r>
                  <a:rPr lang="fr-FR" sz="2400" err="1"/>
                  <a:t>biểu</a:t>
                </a:r>
                <a:r>
                  <a:rPr lang="fr-FR" sz="2400"/>
                  <a:t> </a:t>
                </a:r>
                <a:r>
                  <a:rPr lang="fr-FR" sz="2400" err="1"/>
                  <a:t>diễn</a:t>
                </a:r>
                <a:r>
                  <a:rPr lang="fr-FR" sz="2400"/>
                  <a:t> </a:t>
                </a:r>
                <a:r>
                  <a:rPr lang="fr-FR" sz="2400" err="1"/>
                  <a:t>của</a:t>
                </a:r>
                <a:r>
                  <a:rPr lang="fr-FR" sz="2400"/>
                  <a:t> </a:t>
                </a:r>
                <a:r>
                  <a:rPr lang="fr-FR" sz="2400" err="1"/>
                  <a:t>véc-tơ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fr-FR" sz="2400"/>
                  <a:t> </a:t>
                </a:r>
                <a:r>
                  <a:rPr lang="fr-FR" sz="2400" err="1"/>
                  <a:t>có</a:t>
                </a:r>
                <a:r>
                  <a:rPr lang="fr-FR" sz="2400"/>
                  <a:t> </a:t>
                </a:r>
                <a:r>
                  <a:rPr lang="fr-FR" sz="2400" err="1"/>
                  <a:t>số</a:t>
                </a:r>
                <a:r>
                  <a:rPr lang="fr-FR" sz="2400"/>
                  <a:t> </a:t>
                </a:r>
                <a:r>
                  <a:rPr lang="fr-FR" sz="2400" err="1"/>
                  <a:t>chiều</a:t>
                </a:r>
                <a:r>
                  <a:rPr lang="vi-VN" sz="240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sz="2400"/>
                  <a:t> </a:t>
                </a:r>
                <a:r>
                  <a:rPr lang="fr-FR" sz="2400" err="1"/>
                  <a:t>đại</a:t>
                </a:r>
                <a:r>
                  <a:rPr lang="fr-FR" sz="2400"/>
                  <a:t> </a:t>
                </a:r>
                <a:r>
                  <a:rPr lang="fr-FR" sz="2400" err="1"/>
                  <a:t>diện</a:t>
                </a:r>
                <a:r>
                  <a:rPr lang="fr-FR" sz="2400"/>
                  <a:t> </a:t>
                </a:r>
                <a:r>
                  <a:rPr lang="fr-FR" sz="2400" err="1"/>
                  <a:t>cho</a:t>
                </a:r>
                <a:r>
                  <a:rPr lang="fr-FR" sz="2400"/>
                  <a:t> </a:t>
                </a:r>
                <a:r>
                  <a:rPr lang="fr-FR" sz="2400" err="1"/>
                  <a:t>từ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vi-VN" sz="2400"/>
                  <a:t>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BC2081-0AD1-BECF-AD14-B91577B57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1544063"/>
                <a:ext cx="10419908" cy="1938992"/>
              </a:xfrm>
              <a:prstGeom prst="rect">
                <a:avLst/>
              </a:prstGeom>
              <a:blipFill>
                <a:blip r:embed="rId2"/>
                <a:stretch>
                  <a:fillRect l="-878" t="-2201" r="-93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FA4C-B930-4C29-6302-17BEC58F8BF7}"/>
                  </a:ext>
                </a:extLst>
              </p:cNvPr>
              <p:cNvSpPr txBox="1"/>
              <p:nvPr/>
            </p:nvSpPr>
            <p:spPr>
              <a:xfrm>
                <a:off x="786809" y="3483055"/>
                <a:ext cx="10419908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,.)</m:t>
                          </m:r>
                        </m:sub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:=</m:t>
                      </m:r>
                      <m:sSubSup>
                        <m:sSub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𝑤𝐼</m:t>
                          </m:r>
                        </m:sub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vi-VN" sz="3200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FA4C-B930-4C29-6302-17BEC58F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3483055"/>
                <a:ext cx="10419908" cy="532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50B3D-70EA-0BE7-5199-A235793EAAA0}"/>
                  </a:ext>
                </a:extLst>
              </p:cNvPr>
              <p:cNvSpPr txBox="1"/>
              <p:nvPr/>
            </p:nvSpPr>
            <p:spPr>
              <a:xfrm>
                <a:off x="786809" y="4015958"/>
                <a:ext cx="104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véc-tơ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đại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diện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cho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ở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đầu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vào</a:t>
                </a:r>
                <a:endParaRPr lang="vi-VN" sz="4000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50B3D-70EA-0BE7-5199-A235793E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4015958"/>
                <a:ext cx="10419908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23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C5F56-2938-E568-5A54-C818D9552F6E}"/>
              </a:ext>
            </a:extLst>
          </p:cNvPr>
          <p:cNvSpPr txBox="1"/>
          <p:nvPr/>
        </p:nvSpPr>
        <p:spPr>
          <a:xfrm>
            <a:off x="786809" y="1052511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dự</a:t>
            </a:r>
            <a:r>
              <a:rPr lang="vi-VN" sz="2400" b="1"/>
              <a:t> </a:t>
            </a:r>
            <a:r>
              <a:rPr lang="vi-VN" sz="2400" b="1" err="1"/>
              <a:t>đoán</a:t>
            </a:r>
            <a:endParaRPr lang="vi-VN" sz="240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C894C1A-2FEB-2DF6-5BDD-A0D66CDC5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72" y="1856029"/>
            <a:ext cx="5602613" cy="3235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C5E4B4-E1CA-8C36-1408-00ABEACF963C}"/>
              </a:ext>
            </a:extLst>
          </p:cNvPr>
          <p:cNvSpPr txBox="1"/>
          <p:nvPr/>
        </p:nvSpPr>
        <p:spPr>
          <a:xfrm>
            <a:off x="334263" y="4240060"/>
            <a:ext cx="503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err="1"/>
              <a:t>Hình</a:t>
            </a:r>
            <a:r>
              <a:rPr lang="vi-VN"/>
              <a:t> 3.1 </a:t>
            </a:r>
            <a:r>
              <a:rPr lang="vi-VN" err="1"/>
              <a:t>Đầu</a:t>
            </a:r>
            <a:r>
              <a:rPr lang="vi-VN"/>
              <a:t> </a:t>
            </a:r>
            <a:r>
              <a:rPr lang="vi-VN" err="1"/>
              <a:t>vào</a:t>
            </a:r>
            <a:r>
              <a:rPr lang="vi-VN"/>
              <a:t> - </a:t>
            </a:r>
            <a:r>
              <a:rPr lang="vi-VN" err="1"/>
              <a:t>đầu</a:t>
            </a:r>
            <a:r>
              <a:rPr lang="vi-VN"/>
              <a:t> ra </a:t>
            </a:r>
            <a:r>
              <a:rPr lang="vi-VN" err="1"/>
              <a:t>của</a:t>
            </a:r>
            <a:r>
              <a:rPr lang="vi-VN"/>
              <a:t>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túi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liên </a:t>
            </a:r>
            <a:r>
              <a:rPr lang="vi-VN" err="1"/>
              <a:t>tục</a:t>
            </a:r>
            <a:r>
              <a:rPr lang="vi-VN"/>
              <a:t> </a:t>
            </a:r>
            <a:r>
              <a:rPr lang="vi-VN" err="1"/>
              <a:t>với</a:t>
            </a:r>
            <a:r>
              <a:rPr lang="vi-VN"/>
              <a:t> </a:t>
            </a:r>
            <a:r>
              <a:rPr lang="vi-VN" err="1"/>
              <a:t>cửa</a:t>
            </a:r>
            <a:r>
              <a:rPr lang="vi-VN"/>
              <a:t> </a:t>
            </a:r>
            <a:r>
              <a:rPr lang="vi-VN" err="1"/>
              <a:t>sổ</a:t>
            </a:r>
            <a:r>
              <a:rPr lang="vi-VN"/>
              <a:t> </a:t>
            </a:r>
            <a:r>
              <a:rPr lang="vi-VN" err="1"/>
              <a:t>ngữ</a:t>
            </a:r>
            <a:r>
              <a:rPr lang="vi-VN"/>
              <a:t> </a:t>
            </a:r>
            <a:r>
              <a:rPr lang="vi-VN" err="1"/>
              <a:t>cảnh</a:t>
            </a:r>
            <a:r>
              <a:rPr lang="vi-VN"/>
              <a:t> </a:t>
            </a:r>
            <a:r>
              <a:rPr lang="vi-VN" err="1"/>
              <a:t>có</a:t>
            </a:r>
            <a:r>
              <a:rPr lang="vi-VN"/>
              <a:t> </a:t>
            </a:r>
            <a:r>
              <a:rPr lang="vi-VN" err="1"/>
              <a:t>kích</a:t>
            </a:r>
            <a:r>
              <a:rPr lang="vi-VN"/>
              <a:t> </a:t>
            </a:r>
            <a:r>
              <a:rPr lang="vi-VN" err="1"/>
              <a:t>thước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C0B13-7BBD-94ED-10AD-B579D6FA5A1A}"/>
              </a:ext>
            </a:extLst>
          </p:cNvPr>
          <p:cNvSpPr txBox="1"/>
          <p:nvPr/>
        </p:nvSpPr>
        <p:spPr>
          <a:xfrm>
            <a:off x="6047659" y="5572053"/>
            <a:ext cx="50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err="1"/>
              <a:t>Hình</a:t>
            </a:r>
            <a:r>
              <a:rPr lang="vi-VN"/>
              <a:t> 3.2 Mô </a:t>
            </a:r>
            <a:r>
              <a:rPr lang="vi-VN" err="1"/>
              <a:t>hình</a:t>
            </a:r>
            <a:r>
              <a:rPr lang="vi-VN"/>
              <a:t> </a:t>
            </a:r>
            <a:r>
              <a:rPr lang="vi-VN" err="1"/>
              <a:t>túi</a:t>
            </a:r>
            <a:r>
              <a:rPr lang="vi-VN"/>
              <a:t> </a:t>
            </a:r>
            <a:r>
              <a:rPr lang="vi-VN" err="1"/>
              <a:t>từ</a:t>
            </a:r>
            <a:r>
              <a:rPr lang="vi-VN"/>
              <a:t> liên </a:t>
            </a:r>
            <a:r>
              <a:rPr lang="vi-VN" err="1"/>
              <a:t>tục</a:t>
            </a:r>
            <a:r>
              <a:rPr lang="vi-VN"/>
              <a:t> </a:t>
            </a:r>
            <a:r>
              <a:rPr lang="vi-VN" err="1"/>
              <a:t>của</a:t>
            </a:r>
            <a:r>
              <a:rPr lang="vi-VN"/>
              <a:t> </a:t>
            </a:r>
            <a:r>
              <a:rPr lang="vi-VN" err="1"/>
              <a:t>Mikolov</a:t>
            </a:r>
            <a:endParaRPr lang="vi-VN"/>
          </a:p>
        </p:txBody>
      </p:sp>
      <p:pic>
        <p:nvPicPr>
          <p:cNvPr id="6" name="Hình ảnh 8" descr="Ảnh có chứa bàn&#10;&#10;Mô tả được tự động tạo">
            <a:extLst>
              <a:ext uri="{FF2B5EF4-FFF2-40B4-BE49-F238E27FC236}">
                <a16:creationId xmlns:a16="http://schemas.microsoft.com/office/drawing/2014/main" id="{3C694C8F-B8D3-B307-AE68-5D517E5D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5" y="2549843"/>
            <a:ext cx="4928212" cy="12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7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  <a:p>
            <a:endParaRPr lang="en-US" sz="3200" b="1" strike="noStrike" spc="-1" err="1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FDC70-6D71-7E9C-B25B-3F3B3796EE3F}"/>
                  </a:ext>
                </a:extLst>
              </p:cNvPr>
              <p:cNvSpPr txBox="1"/>
              <p:nvPr/>
            </p:nvSpPr>
            <p:spPr>
              <a:xfrm>
                <a:off x="786809" y="916743"/>
                <a:ext cx="10618382" cy="86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lớp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ẩn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đến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lớp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đầu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ra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ma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trận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kích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thước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Sử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dụng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các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tr</a:t>
                </a:r>
                <a:r>
                  <a:rPr lang="vi-VN" sz="2400">
                    <a:ea typeface="Times New Roman" panose="02020603050405020304" pitchFamily="18" charset="0"/>
                  </a:rPr>
                  <a:t>ọ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số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ma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trận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thể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tính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điểm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cho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mỗi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từ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vựng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:</a:t>
                </a:r>
                <a:endParaRPr lang="vi-VN" sz="2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FDC70-6D71-7E9C-B25B-3F3B3796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916743"/>
                <a:ext cx="10618382" cy="866006"/>
              </a:xfrm>
              <a:prstGeom prst="rect">
                <a:avLst/>
              </a:prstGeom>
              <a:blipFill>
                <a:blip r:embed="rId2"/>
                <a:stretch>
                  <a:fillRect l="-861" t="-4930" r="-918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F28CB-0894-8497-DB8A-22577B289CCB}"/>
                  </a:ext>
                </a:extLst>
              </p:cNvPr>
              <p:cNvSpPr txBox="1"/>
              <p:nvPr/>
            </p:nvSpPr>
            <p:spPr>
              <a:xfrm>
                <a:off x="786809" y="1722551"/>
                <a:ext cx="10419908" cy="596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FF28CB-0894-8497-DB8A-22577B289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1722551"/>
                <a:ext cx="10419908" cy="596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E61E8E-E1CD-2BC2-5090-03F8A317B3FD}"/>
                  </a:ext>
                </a:extLst>
              </p:cNvPr>
              <p:cNvSpPr txBox="1"/>
              <p:nvPr/>
            </p:nvSpPr>
            <p:spPr>
              <a:xfrm>
                <a:off x="786809" y="2446540"/>
                <a:ext cx="10618382" cy="903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400" err="1"/>
                  <a:t>Trong</a:t>
                </a:r>
                <a:r>
                  <a:rPr lang="fr-FR" sz="2400"/>
                  <a:t> </a:t>
                </a:r>
                <a:r>
                  <a:rPr lang="fr-FR" sz="2400" err="1"/>
                  <a:t>đó</a:t>
                </a:r>
                <a:r>
                  <a:rPr lang="fr-FR" sz="2400"/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2400"/>
                  <a:t> là </a:t>
                </a:r>
                <a:r>
                  <a:rPr lang="fr-FR" sz="2400" err="1"/>
                  <a:t>cột</a:t>
                </a:r>
                <a:r>
                  <a:rPr lang="fr-FR" sz="2400"/>
                  <a:t> </a:t>
                </a:r>
                <a:r>
                  <a:rPr lang="fr-FR" sz="2400" err="1"/>
                  <a:t>thứ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/>
                  <a:t> </a:t>
                </a:r>
                <a:r>
                  <a:rPr lang="fr-FR" sz="2400" err="1"/>
                  <a:t>trong</a:t>
                </a:r>
                <a:r>
                  <a:rPr lang="fr-FR" sz="2400"/>
                  <a:t> ma </a:t>
                </a:r>
                <a:r>
                  <a:rPr lang="fr-FR" sz="2400" err="1"/>
                  <a:t>trận</a:t>
                </a:r>
                <a:r>
                  <a:rPr lang="fr-FR" sz="240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400"/>
                  <a:t>. </a:t>
                </a:r>
                <a:r>
                  <a:rPr lang="fr-FR" sz="2400" err="1"/>
                  <a:t>Sau</a:t>
                </a:r>
                <a:r>
                  <a:rPr lang="fr-FR" sz="2400"/>
                  <a:t> </a:t>
                </a:r>
                <a:r>
                  <a:rPr lang="fr-FR" sz="2400" err="1"/>
                  <a:t>đó</a:t>
                </a:r>
                <a:r>
                  <a:rPr lang="fr-FR" sz="2400"/>
                  <a:t>, </a:t>
                </a:r>
                <a:r>
                  <a:rPr lang="fr-FR" sz="2400" err="1"/>
                  <a:t>chúng</a:t>
                </a:r>
                <a:r>
                  <a:rPr lang="fr-FR" sz="2400"/>
                  <a:t> ta </a:t>
                </a:r>
                <a:r>
                  <a:rPr lang="fr-FR" sz="2400" err="1"/>
                  <a:t>có</a:t>
                </a:r>
                <a:r>
                  <a:rPr lang="fr-FR" sz="2400"/>
                  <a:t> </a:t>
                </a:r>
                <a:r>
                  <a:rPr lang="fr-FR" sz="2400" err="1"/>
                  <a:t>thể</a:t>
                </a:r>
                <a:r>
                  <a:rPr lang="fr-FR" sz="2400"/>
                  <a:t> </a:t>
                </a:r>
                <a:r>
                  <a:rPr lang="fr-FR" sz="2400" err="1"/>
                  <a:t>sử</a:t>
                </a:r>
                <a:r>
                  <a:rPr lang="fr-FR" sz="2400"/>
                  <a:t> </a:t>
                </a:r>
                <a:r>
                  <a:rPr lang="fr-FR" sz="2400" err="1"/>
                  <a:t>dụng</a:t>
                </a:r>
                <a:r>
                  <a:rPr lang="fr-FR" sz="2400"/>
                  <a:t> </a:t>
                </a:r>
                <a:r>
                  <a:rPr lang="fr-FR" sz="2400" err="1"/>
                  <a:t>softmax</a:t>
                </a:r>
                <a:r>
                  <a:rPr lang="fr-FR" sz="2400"/>
                  <a:t> </a:t>
                </a:r>
                <a:r>
                  <a:rPr lang="fr-FR" sz="2400" err="1"/>
                  <a:t>để</a:t>
                </a:r>
                <a:r>
                  <a:rPr lang="fr-FR" sz="2400"/>
                  <a:t> </a:t>
                </a:r>
                <a:r>
                  <a:rPr lang="fr-FR" sz="2400" err="1"/>
                  <a:t>có</a:t>
                </a:r>
                <a:r>
                  <a:rPr lang="fr-FR" sz="2400"/>
                  <a:t> </a:t>
                </a:r>
                <a:r>
                  <a:rPr lang="fr-FR" sz="2400" err="1"/>
                  <a:t>được</a:t>
                </a:r>
                <a:r>
                  <a:rPr lang="fr-FR" sz="2400"/>
                  <a:t> </a:t>
                </a:r>
                <a:r>
                  <a:rPr lang="fr-FR" sz="2400" err="1"/>
                  <a:t>phân</a:t>
                </a:r>
                <a:r>
                  <a:rPr lang="fr-FR" sz="2400"/>
                  <a:t> </a:t>
                </a:r>
                <a:r>
                  <a:rPr lang="fr-FR" sz="2400" err="1"/>
                  <a:t>phối</a:t>
                </a:r>
                <a:r>
                  <a:rPr lang="fr-FR" sz="2400"/>
                  <a:t> </a:t>
                </a:r>
                <a:r>
                  <a:rPr lang="fr-FR" sz="2400" err="1"/>
                  <a:t>sau</a:t>
                </a:r>
                <a:r>
                  <a:rPr lang="fr-FR" sz="2400"/>
                  <a:t> </a:t>
                </a:r>
                <a:r>
                  <a:rPr lang="fr-FR" sz="2400" err="1"/>
                  <a:t>của</a:t>
                </a:r>
                <a:r>
                  <a:rPr lang="fr-FR" sz="2400"/>
                  <a:t> </a:t>
                </a:r>
                <a:r>
                  <a:rPr lang="fr-FR" sz="2400" err="1"/>
                  <a:t>các</a:t>
                </a:r>
                <a:r>
                  <a:rPr lang="fr-FR" sz="2400"/>
                  <a:t> </a:t>
                </a:r>
                <a:r>
                  <a:rPr lang="fr-FR" sz="2400" err="1"/>
                  <a:t>từ</a:t>
                </a:r>
                <a:r>
                  <a:rPr lang="fr-FR" sz="2400"/>
                  <a:t>, </a:t>
                </a:r>
                <a:r>
                  <a:rPr lang="fr-FR" sz="2400" err="1"/>
                  <a:t>đó</a:t>
                </a:r>
                <a:r>
                  <a:rPr lang="fr-FR" sz="2400"/>
                  <a:t> là </a:t>
                </a:r>
                <a:r>
                  <a:rPr lang="fr-FR" sz="2400" err="1"/>
                  <a:t>phân</a:t>
                </a:r>
                <a:r>
                  <a:rPr lang="fr-FR" sz="2400"/>
                  <a:t> </a:t>
                </a:r>
                <a:r>
                  <a:rPr lang="fr-FR" sz="2400" err="1"/>
                  <a:t>phối</a:t>
                </a:r>
                <a:r>
                  <a:rPr lang="fr-FR" sz="2400"/>
                  <a:t> </a:t>
                </a:r>
                <a:r>
                  <a:rPr lang="fr-FR" sz="2400" err="1"/>
                  <a:t>đa</a:t>
                </a:r>
                <a:r>
                  <a:rPr lang="fr-FR" sz="2400"/>
                  <a:t> </a:t>
                </a:r>
                <a:r>
                  <a:rPr lang="fr-FR" sz="2400" err="1"/>
                  <a:t>thức</a:t>
                </a:r>
                <a:r>
                  <a:rPr lang="fr-FR" sz="2400"/>
                  <a:t>.</a:t>
                </a:r>
                <a:endParaRPr lang="vi-VN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E61E8E-E1CD-2BC2-5090-03F8A317B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2446540"/>
                <a:ext cx="10618382" cy="903004"/>
              </a:xfrm>
              <a:prstGeom prst="rect">
                <a:avLst/>
              </a:prstGeom>
              <a:blipFill>
                <a:blip r:embed="rId4"/>
                <a:stretch>
                  <a:fillRect l="-861" t="-5405" r="-918" b="-15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6F1FC-3AFF-223A-678E-3E9390999E12}"/>
                  </a:ext>
                </a:extLst>
              </p:cNvPr>
              <p:cNvSpPr txBox="1"/>
              <p:nvPr/>
            </p:nvSpPr>
            <p:spPr>
              <a:xfrm>
                <a:off x="786809" y="3327992"/>
                <a:ext cx="10419908" cy="1329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vi-VN" sz="40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6F1FC-3AFF-223A-678E-3E93909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3327992"/>
                <a:ext cx="10419908" cy="13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BABEB-4597-04DD-CEED-E8A238633C4D}"/>
                  </a:ext>
                </a:extLst>
              </p:cNvPr>
              <p:cNvSpPr txBox="1"/>
              <p:nvPr/>
            </p:nvSpPr>
            <p:spPr>
              <a:xfrm>
                <a:off x="786809" y="4662378"/>
                <a:ext cx="10419908" cy="144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sSub>
                        <m:sSub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𝑤𝐼</m:t>
                              </m:r>
                            </m:sub>
                          </m:s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sup>
                            <m:e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sSup>
                                <m:sSup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vi-VN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vi-VN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fr-FR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fr-FR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vi-VN" sz="4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FBABEB-4597-04DD-CEED-E8A23863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4662378"/>
                <a:ext cx="10419908" cy="144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Một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Học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Máy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bài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lớp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86809" y="1052511"/>
            <a:ext cx="1041990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400" b="1"/>
              <a:t>Suy </a:t>
            </a:r>
            <a:r>
              <a:rPr lang="vi-VN" sz="2400" b="1" err="1"/>
              <a:t>giảm</a:t>
            </a:r>
            <a:r>
              <a:rPr lang="vi-VN" sz="2400" b="1"/>
              <a:t> </a:t>
            </a:r>
            <a:r>
              <a:rPr lang="vi-VN" sz="2400" b="1" err="1"/>
              <a:t>độ</a:t>
            </a:r>
            <a:r>
              <a:rPr lang="vi-VN" sz="2400" b="1"/>
              <a:t> </a:t>
            </a:r>
            <a:r>
              <a:rPr lang="vi-VN" sz="2400" b="1" err="1"/>
              <a:t>dốc</a:t>
            </a:r>
            <a:r>
              <a:rPr lang="vi-VN" sz="2400" b="1"/>
              <a:t> (GD)</a:t>
            </a:r>
            <a:r>
              <a:rPr lang="vi-VN" sz="2400"/>
              <a:t>: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</a:t>
            </a:r>
            <a:r>
              <a:rPr lang="vi-VN" sz="2400" err="1"/>
              <a:t>tối</a:t>
            </a:r>
            <a:r>
              <a:rPr lang="vi-VN" sz="2400"/>
              <a:t> ưu </a:t>
            </a:r>
            <a:r>
              <a:rPr lang="vi-VN" sz="2400" err="1"/>
              <a:t>hóa</a:t>
            </a:r>
            <a:r>
              <a:rPr lang="vi-VN" sz="2400"/>
              <a:t> </a:t>
            </a:r>
            <a:r>
              <a:rPr lang="vi-VN" sz="2400" err="1"/>
              <a:t>việc</a:t>
            </a:r>
            <a:r>
              <a:rPr lang="vi-VN" sz="2400"/>
              <a:t> </a:t>
            </a:r>
            <a:r>
              <a:rPr lang="vi-VN" sz="2400" err="1"/>
              <a:t>lặp</a:t>
            </a:r>
            <a:r>
              <a:rPr lang="vi-VN" sz="2400"/>
              <a:t> đi </a:t>
            </a:r>
            <a:r>
              <a:rPr lang="vi-VN" sz="2400" err="1"/>
              <a:t>lặp</a:t>
            </a:r>
            <a:r>
              <a:rPr lang="vi-VN" sz="2400"/>
              <a:t> </a:t>
            </a:r>
            <a:r>
              <a:rPr lang="vi-VN" sz="2400" err="1"/>
              <a:t>lại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tìm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giá</a:t>
            </a:r>
            <a:r>
              <a:rPr lang="vi-VN" sz="2400"/>
              <a:t> </a:t>
            </a:r>
            <a:r>
              <a:rPr lang="vi-VN" sz="2400" err="1"/>
              <a:t>trị</a:t>
            </a:r>
            <a:r>
              <a:rPr lang="vi-VN" sz="2400"/>
              <a:t> </a:t>
            </a:r>
            <a:r>
              <a:rPr lang="vi-VN" sz="2400" err="1"/>
              <a:t>nhỏ</a:t>
            </a:r>
            <a:r>
              <a:rPr lang="vi-VN" sz="2400"/>
              <a:t> </a:t>
            </a:r>
            <a:r>
              <a:rPr lang="vi-VN" sz="2400" err="1"/>
              <a:t>nhất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hàm</a:t>
            </a:r>
            <a:endParaRPr lang="vi-V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EEC6A-6AA5-40C1-CBEE-910562D49F87}"/>
              </a:ext>
            </a:extLst>
          </p:cNvPr>
          <p:cNvSpPr txBox="1"/>
          <p:nvPr/>
        </p:nvSpPr>
        <p:spPr>
          <a:xfrm>
            <a:off x="786809" y="1846294"/>
            <a:ext cx="104199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err="1">
                <a:ea typeface="Times New Roman" panose="02020603050405020304" pitchFamily="18" charset="0"/>
              </a:rPr>
              <a:t>Thuật</a:t>
            </a:r>
            <a:r>
              <a:rPr lang="vi-VN" sz="2400">
                <a:ea typeface="Times New Roman" panose="02020603050405020304" pitchFamily="18" charset="0"/>
              </a:rPr>
              <a:t> </a:t>
            </a:r>
            <a:r>
              <a:rPr lang="vi-VN" sz="2400" err="1">
                <a:ea typeface="Times New Roman" panose="02020603050405020304" pitchFamily="18" charset="0"/>
              </a:rPr>
              <a:t>toán</a:t>
            </a:r>
            <a:r>
              <a:rPr lang="vi-VN" sz="2400">
                <a:ea typeface="Times New Roman" panose="02020603050405020304" pitchFamily="18" charset="0"/>
              </a:rPr>
              <a:t> </a:t>
            </a:r>
            <a:r>
              <a:rPr lang="vi-VN" sz="2400" err="1">
                <a:ea typeface="Times New Roman" panose="02020603050405020304" pitchFamily="18" charset="0"/>
              </a:rPr>
              <a:t>Gradient</a:t>
            </a:r>
            <a:r>
              <a:rPr lang="vi-VN" sz="2400">
                <a:ea typeface="Times New Roman" panose="02020603050405020304" pitchFamily="18" charset="0"/>
              </a:rPr>
              <a:t> </a:t>
            </a:r>
            <a:r>
              <a:rPr lang="vi-VN" sz="2400" err="1">
                <a:ea typeface="Times New Roman" panose="02020603050405020304" pitchFamily="18" charset="0"/>
              </a:rPr>
              <a:t>Descent</a:t>
            </a:r>
            <a:r>
              <a:rPr lang="vi-VN" sz="2400">
                <a:ea typeface="Times New Roman" panose="02020603050405020304" pitchFamily="18" charset="0"/>
              </a:rPr>
              <a:t>: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3745B-2FD4-69C4-8607-472350682056}"/>
                  </a:ext>
                </a:extLst>
              </p:cNvPr>
              <p:cNvSpPr txBox="1"/>
              <p:nvPr/>
            </p:nvSpPr>
            <p:spPr>
              <a:xfrm>
                <a:off x="786809" y="2357582"/>
                <a:ext cx="10419908" cy="45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Bắt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đầu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việc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khởi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tạo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ngẫu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nhiên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tham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fr-FR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vi-VN" sz="24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73745B-2FD4-69C4-8607-47235068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2357582"/>
                <a:ext cx="10419908" cy="458780"/>
              </a:xfrm>
              <a:prstGeom prst="rect">
                <a:avLst/>
              </a:prstGeom>
              <a:blipFill>
                <a:blip r:embed="rId2"/>
                <a:stretch>
                  <a:fillRect l="-76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C77DF9B-4851-8ADD-5C7E-33F7B587241C}"/>
              </a:ext>
            </a:extLst>
          </p:cNvPr>
          <p:cNvSpPr txBox="1"/>
          <p:nvPr/>
        </p:nvSpPr>
        <p:spPr>
          <a:xfrm>
            <a:off x="786809" y="3066343"/>
            <a:ext cx="1041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err="1">
                <a:effectLst/>
                <a:ea typeface="Times New Roman" panose="02020603050405020304" pitchFamily="18" charset="0"/>
              </a:rPr>
              <a:t>Lặp</a:t>
            </a:r>
            <a:r>
              <a:rPr lang="vi-VN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đi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lặp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lại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công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thức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đến</a:t>
            </a:r>
            <a:r>
              <a:rPr lang="fr-FR" sz="2400">
                <a:effectLst/>
                <a:ea typeface="Times New Roman" panose="02020603050405020304" pitchFamily="18" charset="0"/>
              </a:rPr>
              <a:t> khi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nhận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được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kết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quả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chấp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nhận</a:t>
            </a:r>
            <a:r>
              <a:rPr lang="fr-FR" sz="2400">
                <a:effectLst/>
                <a:ea typeface="Times New Roman" panose="02020603050405020304" pitchFamily="18" charset="0"/>
              </a:rPr>
              <a:t> </a:t>
            </a:r>
            <a:r>
              <a:rPr lang="fr-FR" sz="2400" err="1">
                <a:effectLst/>
                <a:ea typeface="Times New Roman" panose="02020603050405020304" pitchFamily="18" charset="0"/>
              </a:rPr>
              <a:t>được</a:t>
            </a:r>
            <a:r>
              <a:rPr lang="fr-FR" sz="2400">
                <a:effectLst/>
                <a:ea typeface="Times New Roman" panose="02020603050405020304" pitchFamily="18" charset="0"/>
              </a:rPr>
              <a:t>: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1295F-836D-1905-8A2C-B26C0FEA0824}"/>
                  </a:ext>
                </a:extLst>
              </p:cNvPr>
              <p:cNvSpPr txBox="1"/>
              <p:nvPr/>
            </p:nvSpPr>
            <p:spPr>
              <a:xfrm>
                <a:off x="786809" y="3574939"/>
                <a:ext cx="104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fr-FR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fr-FR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fr-FR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vi-VN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1295F-836D-1905-8A2C-B26C0FEA0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3574939"/>
                <a:ext cx="10419908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F3A186-3A01-66CE-0106-4097B8449D2F}"/>
                  </a:ext>
                </a:extLst>
              </p:cNvPr>
              <p:cNvSpPr txBox="1"/>
              <p:nvPr/>
            </p:nvSpPr>
            <p:spPr>
              <a:xfrm>
                <a:off x="1127051" y="3997164"/>
                <a:ext cx="100796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Trong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đó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tỉ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lệ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học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thể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điều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chỉnh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được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dùng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để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thay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tối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độ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hội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tụ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của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hàm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mất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mát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tới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điểm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cực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tiểu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toàn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cục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𝜃</m:t>
                    </m:r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là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hàm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mất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mát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tại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vi-VN" sz="240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F3A186-3A01-66CE-0106-4097B8449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51" y="3997164"/>
                <a:ext cx="10079666" cy="1200329"/>
              </a:xfrm>
              <a:prstGeom prst="rect">
                <a:avLst/>
              </a:prstGeom>
              <a:blipFill>
                <a:blip r:embed="rId4"/>
                <a:stretch>
                  <a:fillRect l="-968" t="-3553" r="-90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Một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Học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Máy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bài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toán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lớp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86809" y="1052511"/>
            <a:ext cx="104199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/>
              <a:t>Suy </a:t>
            </a:r>
            <a:r>
              <a:rPr lang="vi-VN" sz="2400" b="1" err="1"/>
              <a:t>giảm</a:t>
            </a:r>
            <a:r>
              <a:rPr lang="vi-VN" sz="2400" b="1"/>
              <a:t> </a:t>
            </a:r>
            <a:r>
              <a:rPr lang="vi-VN" sz="2400" b="1" err="1"/>
              <a:t>độ</a:t>
            </a:r>
            <a:r>
              <a:rPr lang="vi-VN" sz="2400" b="1"/>
              <a:t> </a:t>
            </a:r>
            <a:r>
              <a:rPr lang="vi-VN" sz="2400" b="1" err="1"/>
              <a:t>dốc</a:t>
            </a:r>
            <a:r>
              <a:rPr lang="vi-VN" sz="2400" b="1"/>
              <a:t> </a:t>
            </a:r>
            <a:r>
              <a:rPr lang="vi-VN" sz="2400" b="1" err="1"/>
              <a:t>ngẫu</a:t>
            </a:r>
            <a:r>
              <a:rPr lang="vi-VN" sz="2400" b="1"/>
              <a:t> nhiên (SGD)</a:t>
            </a:r>
            <a:r>
              <a:rPr lang="vi-VN" sz="2400"/>
              <a:t>: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phiên </a:t>
            </a:r>
            <a:r>
              <a:rPr lang="vi-VN" sz="2400" err="1"/>
              <a:t>bản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</a:t>
            </a:r>
            <a:r>
              <a:rPr lang="vi-VN" sz="2400" b="1"/>
              <a:t>Suy </a:t>
            </a:r>
            <a:r>
              <a:rPr lang="vi-VN" sz="2400" b="1" err="1"/>
              <a:t>giảm</a:t>
            </a:r>
            <a:r>
              <a:rPr lang="vi-VN" sz="2400" b="1"/>
              <a:t> </a:t>
            </a:r>
            <a:r>
              <a:rPr lang="vi-VN" sz="2400" b="1" err="1"/>
              <a:t>độ</a:t>
            </a:r>
            <a:r>
              <a:rPr lang="vi-VN" sz="2400" b="1"/>
              <a:t> </a:t>
            </a:r>
            <a:r>
              <a:rPr lang="vi-VN" sz="2400" b="1" err="1"/>
              <a:t>dốc</a:t>
            </a:r>
            <a:r>
              <a:rPr lang="vi-VN" sz="2400"/>
              <a:t>, </a:t>
            </a:r>
            <a:r>
              <a:rPr lang="vi-VN" sz="2400" err="1"/>
              <a:t>chọn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điểm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tại</a:t>
            </a:r>
            <a:r>
              <a:rPr lang="vi-VN" sz="2400"/>
              <a:t> </a:t>
            </a:r>
            <a:r>
              <a:rPr lang="vi-VN" sz="2400" err="1"/>
              <a:t>mỗi</a:t>
            </a:r>
            <a:r>
              <a:rPr lang="vi-VN" sz="2400"/>
              <a:t> </a:t>
            </a:r>
            <a:r>
              <a:rPr lang="vi-VN" sz="2400" err="1"/>
              <a:t>lần</a:t>
            </a:r>
            <a:r>
              <a:rPr lang="vi-VN" sz="2400"/>
              <a:t> </a:t>
            </a:r>
            <a:r>
              <a:rPr lang="vi-VN" sz="2400" err="1"/>
              <a:t>lặp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giảm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EEC6A-6AA5-40C1-CBEE-910562D49F87}"/>
                  </a:ext>
                </a:extLst>
              </p:cNvPr>
              <p:cNvSpPr txBox="1"/>
              <p:nvPr/>
            </p:nvSpPr>
            <p:spPr>
              <a:xfrm>
                <a:off x="786809" y="2389020"/>
                <a:ext cx="1041990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Với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thuật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toán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Suy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giảm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độ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dốc</a:t>
                </a:r>
                <a:r>
                  <a:rPr lang="vi-VN" sz="2400">
                    <a:effectLst/>
                    <a:ea typeface="Times New Roman" panose="02020603050405020304" pitchFamily="18" charset="0"/>
                  </a:rPr>
                  <a:t>: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thường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thì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sẽ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được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nhật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sau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khi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duyệt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qua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hết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dữ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liệu</a:t>
                </a:r>
                <a:r>
                  <a:rPr lang="vi-VN" sz="2400">
                    <a:effectLst/>
                    <a:ea typeface="Times New Roman" panose="02020603050405020304" pitchFamily="18" charset="0"/>
                  </a:rPr>
                  <a:t>.</a:t>
                </a:r>
                <a:endParaRPr lang="vi-VN" sz="2400">
                  <a:ea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vi-VN" sz="2400">
                    <a:effectLst/>
                    <a:ea typeface="Times New Roman" panose="02020603050405020304" pitchFamily="18" charset="0"/>
                  </a:rPr>
                  <a:t>V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ới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Suy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giảm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độ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dốc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ngẫu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nhiên</a:t>
                </a:r>
                <a:r>
                  <a:rPr lang="vi-VN" sz="2400">
                    <a:ea typeface="Times New Roman" panose="02020603050405020304" pitchFamily="18" charset="0"/>
                  </a:rPr>
                  <a:t>: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sẽ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được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cập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nhật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sau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khi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duyệt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qua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một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điểm</a:t>
                </a:r>
                <a:r>
                  <a:rPr lang="vi-VN" sz="2400">
                    <a:ea typeface="Times New Roman" panose="02020603050405020304" pitchFamily="18" charset="0"/>
                  </a:rPr>
                  <a:t>,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sau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đó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tập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dữ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liệu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sẽ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được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xáo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2400" err="1">
                    <a:effectLst/>
                    <a:ea typeface="Times New Roman" panose="02020603050405020304" pitchFamily="18" charset="0"/>
                  </a:rPr>
                  <a:t>trộn</a:t>
                </a:r>
                <a:r>
                  <a:rPr lang="fr-FR" sz="2400">
                    <a:effectLst/>
                    <a:ea typeface="Times New Roman" panose="02020603050405020304" pitchFamily="18" charset="0"/>
                  </a:rPr>
                  <a:t>.</a:t>
                </a:r>
                <a:endParaRPr lang="vi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EEC6A-6AA5-40C1-CBEE-910562D49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2389020"/>
                <a:ext cx="10419908" cy="1569660"/>
              </a:xfrm>
              <a:prstGeom prst="rect">
                <a:avLst/>
              </a:prstGeom>
              <a:blipFill>
                <a:blip r:embed="rId2"/>
                <a:stretch>
                  <a:fillRect l="-761" t="-2724" r="-936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1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2511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3.2.1.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hồi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quy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Logistic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86809" y="1052511"/>
            <a:ext cx="104199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err="1"/>
              <a:t>Hồi</a:t>
            </a:r>
            <a:r>
              <a:rPr lang="vi-VN" sz="2400" b="1"/>
              <a:t> quy </a:t>
            </a:r>
            <a:r>
              <a:rPr lang="vi-VN" sz="2400" b="1" err="1"/>
              <a:t>Logistic</a:t>
            </a:r>
            <a:r>
              <a:rPr lang="vi-VN" sz="2400"/>
              <a:t>: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gán</a:t>
            </a:r>
            <a:r>
              <a:rPr lang="vi-VN" sz="2400"/>
              <a:t> </a:t>
            </a:r>
            <a:r>
              <a:rPr lang="vi-VN" sz="2400" err="1"/>
              <a:t>giá</a:t>
            </a:r>
            <a:r>
              <a:rPr lang="vi-VN" sz="2400"/>
              <a:t> </a:t>
            </a:r>
            <a:r>
              <a:rPr lang="vi-VN" sz="2400" err="1"/>
              <a:t>trị</a:t>
            </a:r>
            <a:r>
              <a:rPr lang="vi-VN" sz="2400"/>
              <a:t> cho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rời</a:t>
            </a:r>
            <a:r>
              <a:rPr lang="vi-VN" sz="2400"/>
              <a:t> </a:t>
            </a:r>
            <a:r>
              <a:rPr lang="vi-VN" sz="2400" err="1"/>
              <a:t>rạc</a:t>
            </a:r>
            <a:r>
              <a:rPr lang="vi-VN" sz="2400"/>
              <a:t>.</a:t>
            </a:r>
          </a:p>
          <a:p>
            <a:pPr algn="just"/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C2FF1-2118-FA19-4FD5-5D4937F139B1}"/>
                  </a:ext>
                </a:extLst>
              </p:cNvPr>
              <p:cNvSpPr txBox="1"/>
              <p:nvPr/>
            </p:nvSpPr>
            <p:spPr>
              <a:xfrm>
                <a:off x="557291" y="1971960"/>
                <a:ext cx="10419908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C2FF1-2118-FA19-4FD5-5D4937F1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1" y="1971960"/>
                <a:ext cx="10419908" cy="792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0F3027-24E5-08A4-B732-1071A5031734}"/>
              </a:ext>
            </a:extLst>
          </p:cNvPr>
          <p:cNvSpPr txBox="1"/>
          <p:nvPr/>
        </p:nvSpPr>
        <p:spPr>
          <a:xfrm>
            <a:off x="786809" y="3154996"/>
            <a:ext cx="1041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Thay cho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sử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dụng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toán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tổn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thất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bình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phương như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của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hồi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quy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tuyến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Logistic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tập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trung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việc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bộ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tham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sao cho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tối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đa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hóa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khả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năng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mô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hình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bộ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tham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sinh ra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gần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nhất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dữ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liệu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ea typeface="Arial" panose="020B0604020202020204" pitchFamily="34" charset="0"/>
                <a:cs typeface="Times New Roman" panose="02020603050405020304" pitchFamily="18" charset="0"/>
              </a:rPr>
              <a:t>sẵn</a:t>
            </a:r>
            <a:r>
              <a:rPr lang="vi-VN" sz="240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vi-VN" sz="3200"/>
          </a:p>
        </p:txBody>
      </p:sp>
      <p:pic>
        <p:nvPicPr>
          <p:cNvPr id="9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9CDCAB55-45BD-2110-4321-088389F4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846" y="4806960"/>
            <a:ext cx="5800380" cy="861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B163B-BEAD-76E7-03ED-41E1A76533A4}"/>
              </a:ext>
            </a:extLst>
          </p:cNvPr>
          <p:cNvSpPr txBox="1"/>
          <p:nvPr/>
        </p:nvSpPr>
        <p:spPr>
          <a:xfrm>
            <a:off x="1805867" y="4963597"/>
            <a:ext cx="32497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err="1">
                <a:cs typeface="Times New Roman"/>
              </a:rPr>
              <a:t>Hàm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mất</a:t>
            </a:r>
            <a:r>
              <a:rPr lang="vi-VN" sz="2400">
                <a:cs typeface="Times New Roman"/>
              </a:rPr>
              <a:t> </a:t>
            </a:r>
            <a:r>
              <a:rPr lang="vi-VN" sz="2400" err="1">
                <a:cs typeface="Times New Roman"/>
              </a:rPr>
              <a:t>mát</a:t>
            </a:r>
            <a:r>
              <a:rPr lang="vi-VN" sz="2400">
                <a:cs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025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2511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3.2.2. </a:t>
            </a:r>
            <a:r>
              <a:rPr lang="vi-VN" sz="3200" b="1" spc="-1">
                <a:solidFill>
                  <a:schemeClr val="bg1"/>
                </a:solidFill>
                <a:latin typeface="+mj-lt"/>
              </a:rPr>
              <a:t>Mô hình máy véc-tơ hỗ trợ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86809" y="1546221"/>
            <a:ext cx="559206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err="1"/>
              <a:t>Máy</a:t>
            </a:r>
            <a:r>
              <a:rPr lang="vi-VN" sz="2400" b="1"/>
              <a:t> </a:t>
            </a:r>
            <a:r>
              <a:rPr lang="vi-VN" sz="2400" b="1" err="1"/>
              <a:t>véc</a:t>
            </a:r>
            <a:r>
              <a:rPr lang="vi-VN" sz="2400" b="1"/>
              <a:t>-tơ </a:t>
            </a:r>
            <a:r>
              <a:rPr lang="vi-VN" sz="2400" b="1" err="1"/>
              <a:t>hỗ</a:t>
            </a:r>
            <a:r>
              <a:rPr lang="vi-VN" sz="2400" b="1"/>
              <a:t> </a:t>
            </a:r>
            <a:r>
              <a:rPr lang="vi-VN" sz="2400" b="1" err="1"/>
              <a:t>trợ</a:t>
            </a:r>
            <a:r>
              <a:rPr lang="vi-VN" sz="2400"/>
              <a:t>: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</a:t>
            </a:r>
            <a:r>
              <a:rPr lang="vi-VN" sz="2400" err="1"/>
              <a:t>giám</a:t>
            </a:r>
            <a:r>
              <a:rPr lang="vi-VN" sz="2400"/>
              <a:t> </a:t>
            </a:r>
            <a:r>
              <a:rPr lang="vi-VN" sz="2400" err="1"/>
              <a:t>sát</a:t>
            </a:r>
            <a:r>
              <a:rPr lang="vi-VN" sz="2400"/>
              <a:t> </a:t>
            </a:r>
            <a:r>
              <a:rPr lang="vi-VN" sz="2400" err="1"/>
              <a:t>dựa</a:t>
            </a:r>
            <a:r>
              <a:rPr lang="vi-VN" sz="2400"/>
              <a:t> trên </a:t>
            </a:r>
            <a:r>
              <a:rPr lang="vi-VN" sz="2400" err="1"/>
              <a:t>lý</a:t>
            </a:r>
            <a:r>
              <a:rPr lang="vi-VN" sz="2400"/>
              <a:t> </a:t>
            </a:r>
            <a:r>
              <a:rPr lang="vi-VN" sz="2400" err="1"/>
              <a:t>thuyết</a:t>
            </a:r>
            <a:r>
              <a:rPr lang="vi-VN" sz="2400"/>
              <a:t> </a:t>
            </a:r>
            <a:r>
              <a:rPr lang="vi-VN" sz="2400" err="1"/>
              <a:t>thống</a:t>
            </a:r>
            <a:r>
              <a:rPr lang="vi-VN" sz="2400"/>
              <a:t> kê </a:t>
            </a:r>
            <a:r>
              <a:rPr lang="vi-VN" sz="2400" err="1"/>
              <a:t>và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mục</a:t>
            </a:r>
            <a:r>
              <a:rPr lang="vi-VN" sz="2400"/>
              <a:t> </a:t>
            </a:r>
            <a:r>
              <a:rPr lang="vi-VN" sz="2400" err="1"/>
              <a:t>đích</a:t>
            </a:r>
            <a:r>
              <a:rPr lang="vi-VN" sz="2400"/>
              <a:t> </a:t>
            </a:r>
            <a:r>
              <a:rPr lang="vi-VN" sz="2400" err="1"/>
              <a:t>xác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vị</a:t>
            </a:r>
            <a:r>
              <a:rPr lang="vi-VN" sz="2400"/>
              <a:t> </a:t>
            </a:r>
            <a:r>
              <a:rPr lang="vi-VN" sz="2400" err="1"/>
              <a:t>trí</a:t>
            </a:r>
            <a:r>
              <a:rPr lang="vi-VN" sz="2400"/>
              <a:t> ranh </a:t>
            </a:r>
            <a:r>
              <a:rPr lang="vi-VN" sz="2400" err="1"/>
              <a:t>giới</a:t>
            </a:r>
            <a:r>
              <a:rPr lang="vi-VN" sz="2400"/>
              <a:t> (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đường</a:t>
            </a:r>
            <a:r>
              <a:rPr lang="vi-VN" sz="2400"/>
              <a:t> </a:t>
            </a:r>
            <a:r>
              <a:rPr lang="vi-VN" sz="2400" err="1"/>
              <a:t>thẳng</a:t>
            </a:r>
            <a:r>
              <a:rPr lang="vi-VN" sz="2400"/>
              <a:t>,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mặt</a:t>
            </a:r>
            <a:r>
              <a:rPr lang="vi-VN" sz="2400"/>
              <a:t> </a:t>
            </a:r>
            <a:r>
              <a:rPr lang="vi-VN" sz="2400" err="1"/>
              <a:t>phẳng</a:t>
            </a:r>
            <a:r>
              <a:rPr lang="vi-VN" sz="2400"/>
              <a:t> </a:t>
            </a:r>
            <a:r>
              <a:rPr lang="vi-VN" sz="2400" err="1"/>
              <a:t>hoặc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siêu </a:t>
            </a:r>
            <a:r>
              <a:rPr lang="vi-VN" sz="2400" err="1"/>
              <a:t>phẳng</a:t>
            </a:r>
            <a:r>
              <a:rPr lang="vi-VN" sz="2400"/>
              <a:t>)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tạo</a:t>
            </a:r>
            <a:r>
              <a:rPr lang="vi-VN" sz="2400"/>
              <a:t> ra phân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tối</a:t>
            </a:r>
            <a:r>
              <a:rPr lang="vi-VN" sz="2400"/>
              <a:t> ưu </a:t>
            </a:r>
            <a:r>
              <a:rPr lang="vi-VN" sz="2400" err="1"/>
              <a:t>giữa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lớp</a:t>
            </a:r>
            <a:r>
              <a:rPr lang="vi-VN" sz="2400"/>
              <a:t>.</a:t>
            </a:r>
          </a:p>
          <a:p>
            <a:pPr algn="just"/>
            <a:endParaRPr lang="vi-VN" sz="2400"/>
          </a:p>
          <a:p>
            <a:pPr algn="just"/>
            <a:r>
              <a:rPr lang="vi-VN" sz="2400"/>
              <a:t>Khi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phân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tuyến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, </a:t>
            </a:r>
            <a:r>
              <a:rPr lang="vi-VN" sz="2400" err="1"/>
              <a:t>có</a:t>
            </a:r>
            <a:r>
              <a:rPr lang="vi-VN" sz="2400"/>
              <a:t> vô </a:t>
            </a:r>
            <a:r>
              <a:rPr lang="vi-VN" sz="2400" err="1"/>
              <a:t>số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xây </a:t>
            </a:r>
            <a:r>
              <a:rPr lang="vi-VN" sz="2400" err="1"/>
              <a:t>dựng</a:t>
            </a:r>
            <a:r>
              <a:rPr lang="vi-VN" sz="2400"/>
              <a:t> siêu </a:t>
            </a:r>
            <a:r>
              <a:rPr lang="vi-VN" sz="2400" err="1"/>
              <a:t>phẳng</a:t>
            </a:r>
            <a:r>
              <a:rPr lang="vi-VN" sz="2400"/>
              <a:t> phân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tuyến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giữa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lớp</a:t>
            </a:r>
            <a:r>
              <a:rPr lang="vi-VN" sz="2400"/>
              <a:t>.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D370135-AE35-871A-02E5-104F61F9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23" y="1052511"/>
            <a:ext cx="5474131" cy="51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3417302" y="1805379"/>
            <a:ext cx="7087663" cy="16429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Phân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loại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xúc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bình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luận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trên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sàn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thương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mại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điện</a:t>
            </a:r>
            <a:r>
              <a:rPr lang="en-US" sz="3600" b="1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rgbClr val="002060"/>
                </a:solidFill>
              </a:rPr>
              <a:t>  </a:t>
            </a:r>
          </a:p>
        </p:txBody>
      </p:sp>
      <p:sp>
        <p:nvSpPr>
          <p:cNvPr id="308" name="CustomShape 2"/>
          <p:cNvSpPr/>
          <p:nvPr/>
        </p:nvSpPr>
        <p:spPr>
          <a:xfrm>
            <a:off x="3048239" y="3303794"/>
            <a:ext cx="6861073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/>
          <a:lstStyle/>
          <a:p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dirty="0"/>
              <a:t>: </a:t>
            </a:r>
            <a:r>
              <a:rPr lang="vi-VN" sz="2000" dirty="0"/>
              <a:t>PGS.TS. Lê Thanh Hương</a:t>
            </a:r>
            <a:endParaRPr lang="en-US" sz="2000" dirty="0"/>
          </a:p>
          <a:p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dirty="0"/>
              <a:t>: 	</a:t>
            </a:r>
          </a:p>
          <a:p>
            <a:pPr marL="1431925" lvl="4"/>
            <a:r>
              <a:rPr lang="vi-VN" sz="2000" dirty="0"/>
              <a:t>Phùng Phú Cường</a:t>
            </a:r>
            <a:r>
              <a:rPr lang="en-US" sz="2000" dirty="0"/>
              <a:t>		</a:t>
            </a:r>
            <a:r>
              <a:rPr lang="vi-VN" sz="2000" dirty="0"/>
              <a:t>20190084</a:t>
            </a:r>
          </a:p>
          <a:p>
            <a:pPr marL="1431925" lvl="4"/>
            <a:r>
              <a:rPr lang="vi-VN" sz="2000" dirty="0"/>
              <a:t>Nguyễn Trần Hiếu Giang </a:t>
            </a:r>
            <a:r>
              <a:rPr lang="en-US" sz="2000" dirty="0"/>
              <a:t>	</a:t>
            </a:r>
            <a:r>
              <a:rPr lang="vi-VN" sz="2000" dirty="0"/>
              <a:t>20191804</a:t>
            </a:r>
          </a:p>
          <a:p>
            <a:pPr marL="1431925" lvl="4"/>
            <a:r>
              <a:rPr lang="vi-VN" sz="2000" dirty="0"/>
              <a:t>Nguyễn Đức Hiếu </a:t>
            </a:r>
            <a:r>
              <a:rPr lang="en-US" sz="2000" dirty="0"/>
              <a:t>		</a:t>
            </a:r>
            <a:r>
              <a:rPr lang="vi-VN" sz="2000" dirty="0"/>
              <a:t>20192845</a:t>
            </a:r>
          </a:p>
          <a:p>
            <a:pPr marL="1431925" lvl="4"/>
            <a:r>
              <a:rPr lang="vi-VN" sz="2000" dirty="0"/>
              <a:t>Vũ Văn Mạnh</a:t>
            </a:r>
            <a:r>
              <a:rPr lang="en-US" sz="2000" dirty="0"/>
              <a:t>		</a:t>
            </a:r>
            <a:r>
              <a:rPr lang="vi-VN" sz="2000" dirty="0"/>
              <a:t>20191563</a:t>
            </a:r>
          </a:p>
          <a:p>
            <a:endParaRPr lang="en-US" sz="2000" dirty="0"/>
          </a:p>
        </p:txBody>
      </p:sp>
      <p:sp>
        <p:nvSpPr>
          <p:cNvPr id="309" name="CustomShape 3"/>
          <p:cNvSpPr/>
          <p:nvPr/>
        </p:nvSpPr>
        <p:spPr>
          <a:xfrm>
            <a:off x="3931500" y="205956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67DA3C8-CA58-D184-69C2-765EA5AF73B6}"/>
              </a:ext>
            </a:extLst>
          </p:cNvPr>
          <p:cNvSpPr/>
          <p:nvPr/>
        </p:nvSpPr>
        <p:spPr>
          <a:xfrm>
            <a:off x="2132979" y="1839021"/>
            <a:ext cx="1721544" cy="6035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/>
            <a:r>
              <a:rPr lang="en-US" sz="3200" err="1">
                <a:cs typeface="Times New Roman" panose="02020603050405020304" pitchFamily="18" charset="0"/>
              </a:rPr>
              <a:t>Đề</a:t>
            </a:r>
            <a:r>
              <a:rPr lang="en-US" sz="3200">
                <a:cs typeface="Times New Roman" panose="02020603050405020304" pitchFamily="18" charset="0"/>
              </a:rPr>
              <a:t> </a:t>
            </a:r>
            <a:r>
              <a:rPr lang="en-US" sz="3200" err="1">
                <a:cs typeface="Times New Roman" panose="02020603050405020304" pitchFamily="18" charset="0"/>
              </a:rPr>
              <a:t>tài</a:t>
            </a:r>
            <a:endParaRPr lang="en-US" sz="3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2511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3.2.2. </a:t>
            </a:r>
            <a:r>
              <a:rPr lang="vi-VN" sz="3200" b="1" spc="-1">
                <a:solidFill>
                  <a:schemeClr val="bg1"/>
                </a:solidFill>
                <a:latin typeface="+mj-lt"/>
              </a:rPr>
              <a:t>Mô hình máy véc-tơ hỗ trợ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err="1"/>
              <a:t>Máy</a:t>
            </a:r>
            <a:r>
              <a:rPr lang="vi-VN" sz="2400" b="1"/>
              <a:t> </a:t>
            </a:r>
            <a:r>
              <a:rPr lang="vi-VN" sz="2400" b="1" err="1"/>
              <a:t>véc</a:t>
            </a:r>
            <a:r>
              <a:rPr lang="vi-VN" sz="2400" b="1"/>
              <a:t>-tơ </a:t>
            </a:r>
            <a:r>
              <a:rPr lang="vi-VN" sz="2400" b="1" err="1"/>
              <a:t>hỗ</a:t>
            </a:r>
            <a:r>
              <a:rPr lang="vi-VN" sz="2400" b="1"/>
              <a:t> </a:t>
            </a:r>
            <a:r>
              <a:rPr lang="vi-VN" sz="2400" b="1" err="1"/>
              <a:t>trợ</a:t>
            </a:r>
            <a:r>
              <a:rPr lang="vi-VN" sz="2400" b="1"/>
              <a:t> </a:t>
            </a:r>
            <a:r>
              <a:rPr lang="vi-VN" sz="2400" b="1" err="1"/>
              <a:t>với</a:t>
            </a:r>
            <a:r>
              <a:rPr lang="vi-VN" sz="2400" b="1"/>
              <a:t> </a:t>
            </a:r>
            <a:r>
              <a:rPr lang="vi-VN" sz="2400" b="1" err="1"/>
              <a:t>lề</a:t>
            </a:r>
            <a:r>
              <a:rPr lang="vi-VN" sz="2400" b="1"/>
              <a:t> </a:t>
            </a:r>
            <a:r>
              <a:rPr lang="vi-VN" sz="2400" b="1" err="1"/>
              <a:t>mềm</a:t>
            </a:r>
            <a:r>
              <a:rPr lang="vi-VN" sz="2400" b="1"/>
              <a:t> cho </a:t>
            </a:r>
            <a:r>
              <a:rPr lang="vi-VN" sz="2400" b="1" err="1"/>
              <a:t>dữ</a:t>
            </a:r>
            <a:r>
              <a:rPr lang="vi-VN" sz="2400" b="1"/>
              <a:t> </a:t>
            </a:r>
            <a:r>
              <a:rPr lang="vi-VN" sz="2400" b="1" err="1"/>
              <a:t>liệu</a:t>
            </a:r>
            <a:r>
              <a:rPr lang="vi-VN" sz="2400" b="1"/>
              <a:t> không </a:t>
            </a:r>
            <a:r>
              <a:rPr lang="vi-VN" sz="2400" b="1" err="1"/>
              <a:t>thể</a:t>
            </a:r>
            <a:r>
              <a:rPr lang="vi-VN" sz="2400" b="1"/>
              <a:t> </a:t>
            </a:r>
            <a:r>
              <a:rPr lang="vi-VN" sz="2400" b="1" err="1"/>
              <a:t>tách</a:t>
            </a:r>
            <a:r>
              <a:rPr lang="vi-VN" sz="2400" b="1"/>
              <a:t> </a:t>
            </a:r>
            <a:r>
              <a:rPr lang="vi-VN" sz="2400" b="1" err="1"/>
              <a:t>rời</a:t>
            </a:r>
            <a:endParaRPr lang="vi-VN" sz="240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009B592-12B6-FAB6-B07C-6C4C5E67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8" y="1522980"/>
            <a:ext cx="6348303" cy="4466772"/>
          </a:xfrm>
          <a:prstGeom prst="rect">
            <a:avLst/>
          </a:prstGeom>
        </p:spPr>
      </p:pic>
      <p:pic>
        <p:nvPicPr>
          <p:cNvPr id="12" name="Picture 11" descr="Chart, diagram, scatter chart&#10;&#10;Description automatically generated">
            <a:extLst>
              <a:ext uri="{FF2B5EF4-FFF2-40B4-BE49-F238E27FC236}">
                <a16:creationId xmlns:a16="http://schemas.microsoft.com/office/drawing/2014/main" id="{E10363E0-DAFA-E6C7-8123-DF25D81D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209" y="1956004"/>
            <a:ext cx="5811338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742712" y="1024969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3.2.2. </a:t>
            </a:r>
            <a:r>
              <a:rPr lang="vi-VN" sz="3200" b="1" spc="-1">
                <a:solidFill>
                  <a:schemeClr val="bg1"/>
                </a:solidFill>
                <a:latin typeface="+mj-lt"/>
              </a:rPr>
              <a:t>Mô hình máy véc-tơ hỗ trợ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8B615-29DC-D48E-3231-8184969A66AD}"/>
                  </a:ext>
                </a:extLst>
              </p:cNvPr>
              <p:cNvSpPr txBox="1"/>
              <p:nvPr/>
            </p:nvSpPr>
            <p:spPr>
              <a:xfrm>
                <a:off x="797440" y="1023870"/>
                <a:ext cx="108771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sz="2400" b="1" err="1"/>
                  <a:t>Máy</a:t>
                </a:r>
                <a:r>
                  <a:rPr lang="vi-VN" sz="2400" b="1"/>
                  <a:t> </a:t>
                </a:r>
                <a:r>
                  <a:rPr lang="vi-VN" sz="2400" b="1" err="1"/>
                  <a:t>véc</a:t>
                </a:r>
                <a:r>
                  <a:rPr lang="vi-VN" sz="2400" b="1"/>
                  <a:t>-tơ </a:t>
                </a:r>
                <a:r>
                  <a:rPr lang="vi-VN" sz="2400" b="1" err="1"/>
                  <a:t>hỗ</a:t>
                </a:r>
                <a:r>
                  <a:rPr lang="vi-VN" sz="2400" b="1"/>
                  <a:t> </a:t>
                </a:r>
                <a:r>
                  <a:rPr lang="vi-VN" sz="2400" b="1" err="1"/>
                  <a:t>trợ</a:t>
                </a:r>
                <a:r>
                  <a:rPr lang="vi-VN" sz="2400" b="1"/>
                  <a:t> phi </a:t>
                </a:r>
                <a:r>
                  <a:rPr lang="vi-VN" sz="2400" b="1" err="1"/>
                  <a:t>tuyến</a:t>
                </a:r>
                <a:r>
                  <a:rPr lang="vi-VN" sz="2400"/>
                  <a:t>: Trong </a:t>
                </a:r>
                <a:r>
                  <a:rPr lang="vi-VN" sz="2400" err="1"/>
                  <a:t>nhiều</a:t>
                </a:r>
                <a:r>
                  <a:rPr lang="vi-VN" sz="2400"/>
                  <a:t> </a:t>
                </a:r>
                <a:r>
                  <a:rPr lang="vi-VN" sz="2400" err="1"/>
                  <a:t>bài</a:t>
                </a:r>
                <a:r>
                  <a:rPr lang="vi-VN" sz="2400"/>
                  <a:t> </a:t>
                </a:r>
                <a:r>
                  <a:rPr lang="vi-VN" sz="2400" err="1"/>
                  <a:t>toán</a:t>
                </a:r>
                <a:r>
                  <a:rPr lang="vi-VN" sz="2400"/>
                  <a:t>, </a:t>
                </a:r>
                <a:r>
                  <a:rPr lang="vi-VN" sz="2400" err="1"/>
                  <a:t>đường</a:t>
                </a:r>
                <a:r>
                  <a:rPr lang="vi-VN" sz="2400"/>
                  <a:t> ranh </a:t>
                </a:r>
                <a:r>
                  <a:rPr lang="vi-VN" sz="2400" err="1"/>
                  <a:t>giới</a:t>
                </a:r>
                <a:r>
                  <a:rPr lang="vi-VN" sz="2400"/>
                  <a:t> </a:t>
                </a:r>
                <a:r>
                  <a:rPr lang="vi-VN" sz="2400" err="1"/>
                  <a:t>quyết</a:t>
                </a:r>
                <a:r>
                  <a:rPr lang="vi-VN" sz="2400"/>
                  <a:t> </a:t>
                </a:r>
                <a:r>
                  <a:rPr lang="vi-VN" sz="2400" err="1"/>
                  <a:t>định</a:t>
                </a:r>
                <a:r>
                  <a:rPr lang="vi-VN" sz="2400"/>
                  <a:t> không </a:t>
                </a:r>
                <a:r>
                  <a:rPr lang="vi-VN" sz="2400" err="1"/>
                  <a:t>phải</a:t>
                </a:r>
                <a:r>
                  <a:rPr lang="vi-VN" sz="2400"/>
                  <a:t> </a:t>
                </a:r>
                <a:r>
                  <a:rPr lang="vi-VN" sz="2400" err="1"/>
                  <a:t>là</a:t>
                </a:r>
                <a:r>
                  <a:rPr lang="vi-VN" sz="2400"/>
                  <a:t> </a:t>
                </a:r>
                <a:r>
                  <a:rPr lang="vi-VN" sz="2400" err="1"/>
                  <a:t>tuyến</a:t>
                </a:r>
                <a:r>
                  <a:rPr lang="vi-VN" sz="2400"/>
                  <a:t> tinh. Khi </a:t>
                </a:r>
                <a:r>
                  <a:rPr lang="vi-VN" sz="2400" err="1"/>
                  <a:t>đó</a:t>
                </a:r>
                <a:r>
                  <a:rPr lang="vi-VN" sz="2400"/>
                  <a:t> </a:t>
                </a:r>
                <a:r>
                  <a:rPr lang="vi-VN" sz="2400" err="1"/>
                  <a:t>cần</a:t>
                </a:r>
                <a:r>
                  <a:rPr lang="vi-VN" sz="2400"/>
                  <a:t> </a:t>
                </a:r>
                <a:r>
                  <a:rPr lang="vi-VN" sz="2400" err="1"/>
                  <a:t>sử</a:t>
                </a:r>
                <a:r>
                  <a:rPr lang="vi-VN" sz="2400"/>
                  <a:t> </a:t>
                </a:r>
                <a:r>
                  <a:rPr lang="vi-VN" sz="2400" err="1"/>
                  <a:t>dụng</a:t>
                </a:r>
                <a:r>
                  <a:rPr lang="vi-VN" sz="2400"/>
                  <a:t> </a:t>
                </a:r>
                <a:r>
                  <a:rPr lang="vi-VN" sz="2400" err="1"/>
                  <a:t>các</a:t>
                </a:r>
                <a:r>
                  <a:rPr lang="vi-VN" sz="2400"/>
                  <a:t> </a:t>
                </a:r>
                <a:r>
                  <a:rPr lang="vi-VN" sz="2400" err="1"/>
                  <a:t>phép</a:t>
                </a:r>
                <a:r>
                  <a:rPr lang="vi-VN" sz="2400"/>
                  <a:t> </a:t>
                </a:r>
                <a:r>
                  <a:rPr lang="vi-VN" sz="2400" err="1"/>
                  <a:t>biến</a:t>
                </a:r>
                <a:r>
                  <a:rPr lang="vi-VN" sz="2400"/>
                  <a:t> </a:t>
                </a:r>
                <a:r>
                  <a:rPr lang="vi-VN" sz="2400" err="1"/>
                  <a:t>đổi</a:t>
                </a:r>
                <a:r>
                  <a:rPr lang="vi-VN" sz="2400"/>
                  <a:t> không gian </a:t>
                </a:r>
                <a:r>
                  <a:rPr lang="vi-VN" sz="2400" err="1"/>
                  <a:t>dữ</a:t>
                </a:r>
                <a:r>
                  <a:rPr lang="vi-VN" sz="2400"/>
                  <a:t> </a:t>
                </a:r>
                <a:r>
                  <a:rPr lang="vi-VN" sz="2400" err="1"/>
                  <a:t>liệu</a:t>
                </a:r>
                <a:r>
                  <a:rPr lang="vi-VN" sz="2400"/>
                  <a:t> ban </a:t>
                </a:r>
                <a:r>
                  <a:rPr lang="vi-VN" sz="2400" err="1"/>
                  <a:t>đầu</a:t>
                </a:r>
                <a:r>
                  <a:rPr lang="vi-VN" sz="2400"/>
                  <a:t> sang không gian </a:t>
                </a:r>
                <a:r>
                  <a:rPr lang="vi-VN" sz="2400" err="1"/>
                  <a:t>khác</a:t>
                </a:r>
                <a:r>
                  <a:rPr lang="vi-VN" sz="2400"/>
                  <a:t> sao cho </a:t>
                </a:r>
                <a:r>
                  <a:rPr lang="vi-VN" sz="2400" err="1"/>
                  <a:t>dữ</a:t>
                </a:r>
                <a:r>
                  <a:rPr lang="vi-VN" sz="2400"/>
                  <a:t> </a:t>
                </a:r>
                <a:r>
                  <a:rPr lang="vi-VN" sz="2400" err="1"/>
                  <a:t>liệu</a:t>
                </a:r>
                <a:r>
                  <a:rPr lang="vi-VN" sz="2400"/>
                  <a:t> </a:t>
                </a:r>
                <a:r>
                  <a:rPr lang="vi-VN" sz="2400" err="1"/>
                  <a:t>giữa</a:t>
                </a:r>
                <a:r>
                  <a:rPr lang="vi-VN" sz="2400"/>
                  <a:t> </a:t>
                </a:r>
                <a:r>
                  <a:rPr lang="vi-VN" sz="2400" err="1"/>
                  <a:t>các</a:t>
                </a:r>
                <a:r>
                  <a:rPr lang="vi-VN" sz="2400"/>
                  <a:t> </a:t>
                </a:r>
                <a:r>
                  <a:rPr lang="vi-VN" sz="2400" err="1"/>
                  <a:t>lớp</a:t>
                </a:r>
                <a:r>
                  <a:rPr lang="vi-VN" sz="2400"/>
                  <a:t> ở không gian </a:t>
                </a:r>
                <a:r>
                  <a:rPr lang="vi-VN" sz="2400" err="1"/>
                  <a:t>mới</a:t>
                </a:r>
                <a:r>
                  <a:rPr lang="vi-VN" sz="2400"/>
                  <a:t> phân </a:t>
                </a:r>
                <a:r>
                  <a:rPr lang="vi-VN" sz="2400" err="1"/>
                  <a:t>biệt</a:t>
                </a:r>
                <a:r>
                  <a:rPr lang="vi-VN" sz="2400"/>
                  <a:t> </a:t>
                </a:r>
                <a:r>
                  <a:rPr lang="vi-VN" sz="2400" err="1"/>
                  <a:t>tuyến</a:t>
                </a:r>
                <a:r>
                  <a:rPr lang="vi-VN" sz="2400"/>
                  <a:t> </a:t>
                </a:r>
                <a:r>
                  <a:rPr lang="vi-VN" sz="2400" err="1"/>
                  <a:t>tính</a:t>
                </a:r>
                <a:r>
                  <a:rPr lang="vi-VN" sz="2400"/>
                  <a:t> </a:t>
                </a:r>
                <a:r>
                  <a:rPr lang="vi-VN" sz="2400" err="1"/>
                  <a:t>hoặc</a:t>
                </a:r>
                <a:r>
                  <a:rPr lang="vi-VN" sz="2400"/>
                  <a:t> </a:t>
                </a:r>
                <a:r>
                  <a:rPr lang="vi-VN" sz="2400" err="1"/>
                  <a:t>gần</a:t>
                </a:r>
                <a:r>
                  <a:rPr lang="vi-VN" sz="2400"/>
                  <a:t> như phân </a:t>
                </a:r>
                <a:r>
                  <a:rPr lang="vi-VN" sz="2400" err="1"/>
                  <a:t>biệt</a:t>
                </a:r>
                <a:r>
                  <a:rPr lang="vi-VN" sz="2400"/>
                  <a:t> </a:t>
                </a:r>
                <a:r>
                  <a:rPr lang="vi-VN" sz="2400" err="1"/>
                  <a:t>tuyến</a:t>
                </a:r>
                <a:r>
                  <a:rPr lang="vi-VN" sz="2400"/>
                  <a:t> </a:t>
                </a:r>
                <a:r>
                  <a:rPr lang="vi-VN" sz="2400" err="1"/>
                  <a:t>tính</a:t>
                </a:r>
                <a:r>
                  <a:rPr lang="vi-VN" sz="2400"/>
                  <a:t> thông qua </a:t>
                </a:r>
                <a:r>
                  <a:rPr lang="vi-VN" sz="2400" err="1"/>
                  <a:t>hàm</a:t>
                </a:r>
                <a:r>
                  <a:rPr lang="vi-VN" sz="2400"/>
                  <a:t> </a:t>
                </a:r>
                <a:r>
                  <a:rPr lang="vi-VN" sz="2400" err="1"/>
                  <a:t>biến</a:t>
                </a:r>
                <a:r>
                  <a:rPr lang="vi-VN" sz="2400"/>
                  <a:t> </a:t>
                </a:r>
                <a:r>
                  <a:rPr lang="vi-VN" sz="2400" err="1"/>
                  <a:t>đổi</a:t>
                </a:r>
                <a:r>
                  <a:rPr lang="vi-VN" sz="240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l-GR" sz="2400"/>
                  <a:t> (</a:t>
                </a:r>
                <a:r>
                  <a:rPr lang="vi-VN" sz="2400" err="1"/>
                  <a:t>hàm</a:t>
                </a:r>
                <a:r>
                  <a:rPr lang="vi-VN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l-GR" sz="2400"/>
                  <a:t> </a:t>
                </a:r>
                <a:r>
                  <a:rPr lang="vi-VN" sz="2400"/>
                  <a:t>thêm </a:t>
                </a:r>
                <a:r>
                  <a:rPr lang="vi-VN" sz="2400" err="1"/>
                  <a:t>một</a:t>
                </a:r>
                <a:r>
                  <a:rPr lang="vi-VN" sz="2400"/>
                  <a:t> </a:t>
                </a:r>
                <a:r>
                  <a:rPr lang="vi-VN" sz="2400" err="1"/>
                  <a:t>chiều</a:t>
                </a:r>
                <a:r>
                  <a:rPr lang="vi-VN" sz="2400"/>
                  <a:t> </a:t>
                </a:r>
                <a:r>
                  <a:rPr lang="vi-VN" sz="2400" err="1"/>
                  <a:t>dữ</a:t>
                </a:r>
                <a:r>
                  <a:rPr lang="vi-VN" sz="2400"/>
                  <a:t> </a:t>
                </a:r>
                <a:r>
                  <a:rPr lang="vi-VN" sz="2400" err="1"/>
                  <a:t>liệu</a:t>
                </a:r>
                <a:r>
                  <a:rPr lang="vi-VN" sz="2400"/>
                  <a:t> </a:t>
                </a:r>
                <a:r>
                  <a:rPr lang="vi-VN" sz="2400" err="1"/>
                  <a:t>mới</a:t>
                </a:r>
                <a:r>
                  <a:rPr lang="vi-VN" sz="2400"/>
                  <a:t>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78B615-29DC-D48E-3231-8184969A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" y="1023870"/>
                <a:ext cx="10877107" cy="1938992"/>
              </a:xfrm>
              <a:prstGeom prst="rect">
                <a:avLst/>
              </a:prstGeom>
              <a:blipFill>
                <a:blip r:embed="rId2"/>
                <a:stretch>
                  <a:fillRect l="-897" t="-2201" r="-84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C8F24252-97A2-4D2C-1A6D-1A71CDE7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61" y="3152673"/>
            <a:ext cx="5754476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4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4A37-82EE-241D-19CB-EE36D22A85EC}"/>
                  </a:ext>
                </a:extLst>
              </p:cNvPr>
              <p:cNvSpPr txBox="1"/>
              <p:nvPr/>
            </p:nvSpPr>
            <p:spPr>
              <a:xfrm>
                <a:off x="916789" y="1081011"/>
                <a:ext cx="10419908" cy="2686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err="1"/>
                  <a:t>Hạt</a:t>
                </a:r>
                <a:r>
                  <a:rPr lang="en-US" sz="2400"/>
                  <a:t> </a:t>
                </a:r>
                <a:r>
                  <a:rPr lang="en-US" sz="2400" err="1"/>
                  <a:t>nhân</a:t>
                </a:r>
                <a:r>
                  <a:rPr lang="en-US" sz="2400"/>
                  <a:t> </a:t>
                </a:r>
                <a:r>
                  <a:rPr lang="en-US" sz="2400" err="1"/>
                  <a:t>tuyến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: </a:t>
                </a:r>
                <a:r>
                  <a:rPr lang="en-US" sz="2400" err="1"/>
                  <a:t>là</a:t>
                </a:r>
                <a:r>
                  <a:rPr lang="en-US" sz="2400"/>
                  <a:t> </a:t>
                </a:r>
                <a:r>
                  <a:rPr lang="en-US" sz="2400" err="1"/>
                  <a:t>hàm</a:t>
                </a:r>
                <a:r>
                  <a:rPr lang="en-US" sz="2400"/>
                  <a:t> </a:t>
                </a:r>
                <a:r>
                  <a:rPr lang="en-US" sz="2400" err="1"/>
                  <a:t>tính</a:t>
                </a:r>
                <a:r>
                  <a:rPr lang="en-US" sz="2400"/>
                  <a:t> </a:t>
                </a:r>
                <a:r>
                  <a:rPr lang="en-US" sz="2400" err="1"/>
                  <a:t>tích</a:t>
                </a:r>
                <a:r>
                  <a:rPr lang="en-US" sz="2400"/>
                  <a:t> </a:t>
                </a:r>
                <a:r>
                  <a:rPr lang="en-US" sz="2400" err="1"/>
                  <a:t>vô</a:t>
                </a:r>
                <a:r>
                  <a:rPr lang="en-US" sz="2400"/>
                  <a:t> </a:t>
                </a:r>
                <a:r>
                  <a:rPr lang="en-US" sz="2400" err="1"/>
                  <a:t>hướng</a:t>
                </a:r>
                <a:r>
                  <a:rPr lang="en-US" sz="2400"/>
                  <a:t> </a:t>
                </a:r>
                <a:r>
                  <a:rPr lang="en-US" sz="2400" err="1"/>
                  <a:t>của</a:t>
                </a:r>
                <a:r>
                  <a:rPr lang="en-US" sz="2400"/>
                  <a:t> </a:t>
                </a:r>
                <a:r>
                  <a:rPr lang="en-US" sz="2400" err="1"/>
                  <a:t>hai</a:t>
                </a:r>
                <a:r>
                  <a:rPr lang="en-US" sz="2400"/>
                  <a:t> </a:t>
                </a:r>
                <a:r>
                  <a:rPr lang="en-US" sz="2400" err="1"/>
                  <a:t>véc-tơ</a:t>
                </a:r>
                <a:r>
                  <a:rPr lang="en-US" sz="2400"/>
                  <a:t>.</a:t>
                </a:r>
                <a:endParaRPr lang="vi-VN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𝛷</m:t>
                      </m:r>
                      <m:sSup>
                        <m:sSupPr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pos m:val="top"/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vi-V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Hạt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nhân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đa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thức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bậc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đa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thức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hằng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tự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do:</a:t>
                </a:r>
                <a:endParaRPr lang="vi-VN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  <m:sup>
                              <m: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bar>
                            <m:barPr>
                              <m:pos m:val="top"/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ba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endParaRPr lang="vi-V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DC4A37-82EE-241D-19CB-EE36D22A8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89" y="1081011"/>
                <a:ext cx="10419908" cy="2686633"/>
              </a:xfrm>
              <a:prstGeom prst="rect">
                <a:avLst/>
              </a:prstGeom>
              <a:blipFill>
                <a:blip r:embed="rId2"/>
                <a:stretch>
                  <a:fillRect l="-760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2">
            <a:extLst>
              <a:ext uri="{FF2B5EF4-FFF2-40B4-BE49-F238E27FC236}">
                <a16:creationId xmlns:a16="http://schemas.microsoft.com/office/drawing/2014/main" id="{7594E60F-5D79-0CF8-FB0F-6FE1BA357F8D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3.2.2. </a:t>
            </a:r>
            <a:r>
              <a:rPr lang="vi-VN" sz="3200" b="1" spc="-1">
                <a:solidFill>
                  <a:schemeClr val="bg1"/>
                </a:solidFill>
                <a:latin typeface="+mj-lt"/>
              </a:rPr>
              <a:t>Mô hình máy véc-tơ hỗ trợ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72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2511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3.2.2. </a:t>
            </a:r>
            <a:r>
              <a:rPr lang="vi-VN" sz="3200" b="1" spc="-1">
                <a:solidFill>
                  <a:schemeClr val="bg1"/>
                </a:solidFill>
                <a:latin typeface="+mj-lt"/>
              </a:rPr>
              <a:t>Mô hình máy véc-tơ hỗ trợ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err="1"/>
              <a:t>Máy</a:t>
            </a:r>
            <a:r>
              <a:rPr lang="vi-VN" sz="2400" b="1"/>
              <a:t> </a:t>
            </a:r>
            <a:r>
              <a:rPr lang="vi-VN" sz="2400" b="1" err="1"/>
              <a:t>véc</a:t>
            </a:r>
            <a:r>
              <a:rPr lang="vi-VN" sz="2400" b="1"/>
              <a:t>-tơ </a:t>
            </a:r>
            <a:r>
              <a:rPr lang="vi-VN" sz="2400" b="1" err="1"/>
              <a:t>hỗ</a:t>
            </a:r>
            <a:r>
              <a:rPr lang="vi-VN" sz="2400" b="1"/>
              <a:t> </a:t>
            </a:r>
            <a:r>
              <a:rPr lang="vi-VN" sz="2400" b="1" err="1"/>
              <a:t>trợ</a:t>
            </a:r>
            <a:r>
              <a:rPr lang="vi-VN" sz="2400" b="1"/>
              <a:t> phi </a:t>
            </a:r>
            <a:r>
              <a:rPr lang="vi-VN" sz="2400" b="1" err="1"/>
              <a:t>tuyến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435079-B550-8C9F-203C-C27EC1C3DDF9}"/>
                  </a:ext>
                </a:extLst>
              </p:cNvPr>
              <p:cNvSpPr txBox="1"/>
              <p:nvPr/>
            </p:nvSpPr>
            <p:spPr>
              <a:xfrm>
                <a:off x="797440" y="1582706"/>
                <a:ext cx="10419908" cy="375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Hạt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nhân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Sigmoid: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tham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giá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trị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hằng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tự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do:</a:t>
                </a:r>
                <a:endParaRPr lang="vi-VN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vi-VN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Hàm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xuyên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tâm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tham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thể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điều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chỉnh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đóng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vai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trò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quan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hiệu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hạt</a:t>
                </a:r>
                <a:r>
                  <a:rPr lang="en-US" sz="240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nhân</a:t>
                </a:r>
                <a:r>
                  <a:rPr lang="en-US" sz="2400"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  <a:endParaRPr lang="vi-VN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ba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𝑒𝑥𝑝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f>
                        <m:fPr>
                          <m:ctrlPr>
                            <a:rPr lang="vi-VN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∥</m:t>
                              </m:r>
                              <m:bar>
                                <m:barPr>
                                  <m:pos m:val="top"/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vi-VN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vi-VN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vi-VN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 sz="2400">
                  <a:effectLst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435079-B550-8C9F-203C-C27EC1C3D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" y="1582706"/>
                <a:ext cx="10419908" cy="3756798"/>
              </a:xfrm>
              <a:prstGeom prst="rect">
                <a:avLst/>
              </a:prstGeom>
              <a:blipFill>
                <a:blip r:embed="rId2"/>
                <a:stretch>
                  <a:fillRect l="-819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40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3.2.3.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err="1"/>
              <a:t>Naive</a:t>
            </a:r>
            <a:r>
              <a:rPr lang="vi-VN" sz="2400" b="1"/>
              <a:t> </a:t>
            </a:r>
            <a:r>
              <a:rPr lang="vi-VN" sz="2400" b="1" err="1"/>
              <a:t>Bayes</a:t>
            </a:r>
            <a:r>
              <a:rPr lang="vi-VN" sz="2400" b="1"/>
              <a:t>: </a:t>
            </a:r>
            <a:r>
              <a:rPr lang="vi-VN" sz="2400" err="1"/>
              <a:t>là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 </a:t>
            </a:r>
            <a:r>
              <a:rPr lang="vi-VN" sz="2400" err="1"/>
              <a:t>dựa</a:t>
            </a:r>
            <a:r>
              <a:rPr lang="vi-VN" sz="2400"/>
              <a:t> trên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lý</a:t>
            </a:r>
            <a:r>
              <a:rPr lang="vi-VN" sz="2400"/>
              <a:t> </a:t>
            </a:r>
            <a:r>
              <a:rPr lang="vi-VN" sz="2400" err="1"/>
              <a:t>Bayes</a:t>
            </a:r>
            <a:r>
              <a:rPr lang="vi-VN" sz="2400"/>
              <a:t> cho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xác</a:t>
            </a:r>
            <a:r>
              <a:rPr lang="vi-VN" sz="2400"/>
              <a:t> </a:t>
            </a:r>
            <a:r>
              <a:rPr lang="vi-VN" sz="2400" err="1"/>
              <a:t>suất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điều</a:t>
            </a:r>
            <a:r>
              <a:rPr lang="vi-VN" sz="2400"/>
              <a:t> </a:t>
            </a:r>
            <a:r>
              <a:rPr lang="vi-VN" sz="2400" err="1"/>
              <a:t>kiện</a:t>
            </a:r>
            <a:r>
              <a:rPr lang="vi-VN" sz="240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B05AEA-32BD-B137-AB9E-CE7705D39552}"/>
                  </a:ext>
                </a:extLst>
              </p:cNvPr>
              <p:cNvSpPr txBox="1"/>
              <p:nvPr/>
            </p:nvSpPr>
            <p:spPr>
              <a:xfrm>
                <a:off x="1922216" y="2000846"/>
                <a:ext cx="8627553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B05AEA-32BD-B137-AB9E-CE7705D3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16" y="2000846"/>
                <a:ext cx="8627553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DD90C-BD4F-F579-8641-093DE0B18E42}"/>
                  </a:ext>
                </a:extLst>
              </p:cNvPr>
              <p:cNvSpPr txBox="1"/>
              <p:nvPr/>
            </p:nvSpPr>
            <p:spPr>
              <a:xfrm>
                <a:off x="4526811" y="2914723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DD90C-BD4F-F579-8641-093DE0B1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11" y="2914723"/>
                <a:ext cx="60977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B94230-7AE9-324E-ADB5-0F3A6156F6F2}"/>
                  </a:ext>
                </a:extLst>
              </p:cNvPr>
              <p:cNvSpPr txBox="1"/>
              <p:nvPr/>
            </p:nvSpPr>
            <p:spPr>
              <a:xfrm>
                <a:off x="2283342" y="3522671"/>
                <a:ext cx="6097772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B94230-7AE9-324E-ADB5-0F3A6156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42" y="3522671"/>
                <a:ext cx="6097772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5AF88D-BEF1-E17F-0853-B1B7B85E9419}"/>
                  </a:ext>
                </a:extLst>
              </p:cNvPr>
              <p:cNvSpPr txBox="1"/>
              <p:nvPr/>
            </p:nvSpPr>
            <p:spPr>
              <a:xfrm>
                <a:off x="853261" y="4452359"/>
                <a:ext cx="9954733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...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i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vi-V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5AF88D-BEF1-E17F-0853-B1B7B85E9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1" y="4452359"/>
                <a:ext cx="9954733" cy="908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6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3.2.3.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lớp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err="1"/>
              <a:t>Naive</a:t>
            </a:r>
            <a:r>
              <a:rPr lang="vi-VN" sz="2400" b="1"/>
              <a:t> </a:t>
            </a:r>
            <a:r>
              <a:rPr lang="vi-VN" sz="2400" b="1" err="1"/>
              <a:t>Bayes</a:t>
            </a:r>
            <a:endParaRPr lang="vi-V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5B9865-284C-B8DF-5DC1-FFEA94211E8F}"/>
                  </a:ext>
                </a:extLst>
              </p:cNvPr>
              <p:cNvSpPr txBox="1"/>
              <p:nvPr/>
            </p:nvSpPr>
            <p:spPr>
              <a:xfrm>
                <a:off x="797440" y="1541459"/>
                <a:ext cx="10260420" cy="83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effectLst/>
                    <a:ea typeface="Times New Roman" panose="02020603050405020304" pitchFamily="18" charset="0"/>
                  </a:rPr>
                  <a:t>Gaussian Naive Bayes: </a:t>
                </a:r>
                <a:r>
                  <a:rPr lang="vi-VN" sz="2400">
                    <a:ea typeface="Times New Roman" panose="020206030504050203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 ở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chiều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dữ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liệu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thứ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và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lớp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phân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bố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theo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phân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phối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chuẩn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có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độ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kì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vọng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và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phương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2400" err="1">
                    <a:effectLst/>
                    <a:ea typeface="Times New Roman" panose="02020603050405020304" pitchFamily="18" charset="0"/>
                  </a:rPr>
                  <a:t>sai</a:t>
                </a:r>
                <a:r>
                  <a:rPr lang="en-US" sz="240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>
                    <a:effectLst/>
                    <a:ea typeface="Times New Roman" panose="02020603050405020304" pitchFamily="18" charset="0"/>
                  </a:rPr>
                  <a:t>:</a:t>
                </a:r>
                <a:endParaRPr lang="vi-VN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5B9865-284C-B8DF-5DC1-FFEA9421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" y="1541459"/>
                <a:ext cx="10260420" cy="839332"/>
              </a:xfrm>
              <a:prstGeom prst="rect">
                <a:avLst/>
              </a:prstGeom>
              <a:blipFill>
                <a:blip r:embed="rId2"/>
                <a:stretch>
                  <a:fillRect l="-832" t="-5072" r="-47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C0A42F-6A0F-1669-6A6D-2285F2955FD5}"/>
                  </a:ext>
                </a:extLst>
              </p:cNvPr>
              <p:cNvSpPr txBox="1"/>
              <p:nvPr/>
            </p:nvSpPr>
            <p:spPr>
              <a:xfrm>
                <a:off x="1264802" y="2314523"/>
                <a:ext cx="9197163" cy="839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vi-VN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vi-VN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vi-VN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vi-V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vi-VN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vi-VN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vi-VN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sz="20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vi-V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vi-VN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vi-VN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vi-V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vi-VN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vi-VN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vi-V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vi-VN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vi-VN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vi-VN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vi-VN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vi-VN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C0A42F-6A0F-1669-6A6D-2285F295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02" y="2314523"/>
                <a:ext cx="9197163" cy="839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57EFB-A381-4AA4-1E62-F4F090A2FEC8}"/>
                  </a:ext>
                </a:extLst>
              </p:cNvPr>
              <p:cNvSpPr txBox="1"/>
              <p:nvPr/>
            </p:nvSpPr>
            <p:spPr>
              <a:xfrm>
                <a:off x="797440" y="3155472"/>
                <a:ext cx="10260420" cy="1136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err="1"/>
                  <a:t>Đa</a:t>
                </a:r>
                <a:r>
                  <a:rPr lang="en-US" sz="2400"/>
                  <a:t> </a:t>
                </a:r>
                <a:r>
                  <a:rPr lang="en-US" sz="2400" err="1"/>
                  <a:t>thức</a:t>
                </a:r>
                <a:r>
                  <a:rPr lang="en-US" sz="2400"/>
                  <a:t> Naive Bayes: </a:t>
                </a:r>
                <a:r>
                  <a:rPr lang="en-US" sz="2400" err="1"/>
                  <a:t>Với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vi-V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/>
                  <a:t> </a:t>
                </a:r>
                <a:r>
                  <a:rPr lang="en-US" sz="2400" err="1"/>
                  <a:t>là</a:t>
                </a:r>
                <a:r>
                  <a:rPr lang="en-US" sz="2400"/>
                  <a:t> </a:t>
                </a:r>
                <a:r>
                  <a:rPr lang="en-US" sz="2400" err="1"/>
                  <a:t>số</a:t>
                </a:r>
                <a:r>
                  <a:rPr lang="en-US" sz="2400"/>
                  <a:t> </a:t>
                </a:r>
                <a:r>
                  <a:rPr lang="en-US" sz="2400" err="1"/>
                  <a:t>lần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thứ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 err="1"/>
                  <a:t>xuất</a:t>
                </a:r>
                <a:r>
                  <a:rPr lang="en-US" sz="2400"/>
                  <a:t> </a:t>
                </a:r>
                <a:r>
                  <a:rPr lang="en-US" sz="2400" err="1"/>
                  <a:t>hiện</a:t>
                </a:r>
                <a:r>
                  <a:rPr lang="en-US" sz="2400"/>
                  <a:t> </a:t>
                </a:r>
                <a:r>
                  <a:rPr lang="en-US" sz="2400" err="1"/>
                  <a:t>trong</a:t>
                </a:r>
                <a:r>
                  <a:rPr lang="en-US" sz="2400"/>
                  <a:t> </a:t>
                </a:r>
                <a:r>
                  <a:rPr lang="en-US" sz="2400" err="1"/>
                  <a:t>lớp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/>
                  <a:t> </a:t>
                </a:r>
                <a:r>
                  <a:rPr lang="en-US" sz="2400" err="1"/>
                  <a:t>tổng</a:t>
                </a:r>
                <a:r>
                  <a:rPr lang="en-US" sz="2400"/>
                  <a:t> </a:t>
                </a:r>
                <a:r>
                  <a:rPr lang="en-US" sz="2400" err="1"/>
                  <a:t>số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trong</a:t>
                </a:r>
                <a:r>
                  <a:rPr lang="en-US" sz="2400"/>
                  <a:t> </a:t>
                </a:r>
                <a:r>
                  <a:rPr lang="en-US" sz="2400" err="1"/>
                  <a:t>lớp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/>
                  <a:t> (</a:t>
                </a:r>
                <a:r>
                  <a:rPr lang="en-US" sz="2400" err="1"/>
                  <a:t>kể</a:t>
                </a:r>
                <a:r>
                  <a:rPr lang="en-US" sz="2400"/>
                  <a:t> </a:t>
                </a:r>
                <a:r>
                  <a:rPr lang="en-US" sz="2400" err="1"/>
                  <a:t>cả</a:t>
                </a:r>
                <a:r>
                  <a:rPr lang="en-US" sz="2400"/>
                  <a:t> </a:t>
                </a:r>
                <a:r>
                  <a:rPr lang="en-US" sz="2400" err="1"/>
                  <a:t>dữ</a:t>
                </a:r>
                <a:r>
                  <a:rPr lang="en-US" sz="2400"/>
                  <a:t> </a:t>
                </a:r>
                <a:r>
                  <a:rPr lang="en-US" sz="2400" err="1"/>
                  <a:t>liệu</a:t>
                </a:r>
                <a:r>
                  <a:rPr lang="en-US" sz="2400"/>
                  <a:t> </a:t>
                </a:r>
                <a:r>
                  <a:rPr lang="en-US" sz="2400" err="1"/>
                  <a:t>trùng</a:t>
                </a:r>
                <a:r>
                  <a:rPr lang="en-US" sz="240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vi-V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vi-V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vi-V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/>
                  <a:t>.</a:t>
                </a:r>
                <a:endParaRPr lang="vi-VN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57EFB-A381-4AA4-1E62-F4F090A2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0" y="3155472"/>
                <a:ext cx="10260420" cy="1136786"/>
              </a:xfrm>
              <a:prstGeom prst="rect">
                <a:avLst/>
              </a:prstGeom>
              <a:blipFill>
                <a:blip r:embed="rId4"/>
                <a:stretch>
                  <a:fillRect l="-832" t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5E10FB-5971-268A-BF64-C0653D798ADB}"/>
                  </a:ext>
                </a:extLst>
              </p:cNvPr>
              <p:cNvSpPr txBox="1"/>
              <p:nvPr/>
            </p:nvSpPr>
            <p:spPr>
              <a:xfrm>
                <a:off x="1329067" y="4140214"/>
                <a:ext cx="9197163" cy="732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vi-V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vi-V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5E10FB-5971-268A-BF64-C0653D79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67" y="4140214"/>
                <a:ext cx="9197163" cy="732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9F36EF-5740-1653-839A-42205C7D958A}"/>
              </a:ext>
            </a:extLst>
          </p:cNvPr>
          <p:cNvSpPr txBox="1"/>
          <p:nvPr/>
        </p:nvSpPr>
        <p:spPr>
          <a:xfrm>
            <a:off x="797440" y="4849388"/>
            <a:ext cx="10260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err="1"/>
              <a:t>Bernoulli</a:t>
            </a:r>
            <a:r>
              <a:rPr lang="vi-VN" sz="2400"/>
              <a:t> </a:t>
            </a:r>
            <a:r>
              <a:rPr lang="vi-VN" sz="2400" err="1"/>
              <a:t>Naive</a:t>
            </a:r>
            <a:r>
              <a:rPr lang="vi-VN" sz="2400"/>
              <a:t> </a:t>
            </a:r>
            <a:r>
              <a:rPr lang="vi-VN" sz="2400" err="1"/>
              <a:t>Bayes</a:t>
            </a:r>
            <a:r>
              <a:rPr lang="vi-VN" sz="2400"/>
              <a:t>: </a:t>
            </a:r>
            <a:r>
              <a:rPr lang="vi-VN" sz="2400" err="1"/>
              <a:t>Chỉ</a:t>
            </a:r>
            <a:r>
              <a:rPr lang="vi-VN" sz="2400"/>
              <a:t> </a:t>
            </a:r>
            <a:r>
              <a:rPr lang="vi-VN" sz="2400" err="1"/>
              <a:t>áp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cho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nhị</a:t>
            </a:r>
            <a:r>
              <a:rPr lang="vi-VN" sz="2400"/>
              <a:t> phân (0 </a:t>
            </a:r>
            <a:r>
              <a:rPr lang="vi-VN" sz="2400" err="1"/>
              <a:t>hoặc</a:t>
            </a:r>
            <a:r>
              <a:rPr lang="vi-VN" sz="2400"/>
              <a:t> 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278F0-3CAF-9868-6DAB-E27A603CE7E8}"/>
                  </a:ext>
                </a:extLst>
              </p:cNvPr>
              <p:cNvSpPr txBox="1"/>
              <p:nvPr/>
            </p:nvSpPr>
            <p:spPr>
              <a:xfrm>
                <a:off x="1329066" y="5445820"/>
                <a:ext cx="91971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))∗(1−</m:t>
                      </m:r>
                      <m:sSub>
                        <m:sSubPr>
                          <m:ctrlPr>
                            <a:rPr lang="vi-V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3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278F0-3CAF-9868-6DAB-E27A603C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66" y="5445820"/>
                <a:ext cx="9197163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3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3.2.4.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rừng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ngẫu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nhiên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Mô </a:t>
            </a:r>
            <a:r>
              <a:rPr lang="vi-VN" sz="2400" b="1" err="1"/>
              <a:t>hình</a:t>
            </a:r>
            <a:r>
              <a:rPr lang="vi-VN" sz="2400" b="1"/>
              <a:t> cây </a:t>
            </a:r>
            <a:r>
              <a:rPr lang="vi-VN" sz="2400" b="1" err="1"/>
              <a:t>quyết</a:t>
            </a:r>
            <a:r>
              <a:rPr lang="vi-VN" sz="2400" b="1"/>
              <a:t> </a:t>
            </a:r>
            <a:r>
              <a:rPr lang="vi-VN" sz="2400" b="1" err="1"/>
              <a:t>định</a:t>
            </a:r>
            <a:r>
              <a:rPr lang="vi-VN" sz="2400"/>
              <a:t>: </a:t>
            </a:r>
            <a:r>
              <a:rPr lang="vi-VN" sz="2400" err="1"/>
              <a:t>là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, trong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quá</a:t>
            </a:r>
            <a:r>
              <a:rPr lang="vi-VN" sz="2400"/>
              <a:t> </a:t>
            </a:r>
            <a:r>
              <a:rPr lang="vi-VN" sz="2400" err="1"/>
              <a:t>trình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hóa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việc</a:t>
            </a:r>
            <a:r>
              <a:rPr lang="vi-VN" sz="2400"/>
              <a:t>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phân </a:t>
            </a:r>
            <a:r>
              <a:rPr lang="vi-VN" sz="2400" err="1"/>
              <a:t>cấp</a:t>
            </a:r>
            <a:r>
              <a:rPr lang="vi-VN" sz="2400"/>
              <a:t> trên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biến</a:t>
            </a:r>
            <a:r>
              <a:rPr lang="vi-VN" sz="2400"/>
              <a:t> </a:t>
            </a:r>
            <a:r>
              <a:rPr lang="vi-VN" sz="2400" err="1"/>
              <a:t>đặc</a:t>
            </a:r>
            <a:r>
              <a:rPr lang="vi-VN" sz="2400"/>
              <a:t> trưng,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sắp</a:t>
            </a:r>
            <a:r>
              <a:rPr lang="vi-VN" sz="2400"/>
              <a:t> </a:t>
            </a:r>
            <a:r>
              <a:rPr lang="vi-VN" sz="2400" err="1"/>
              <a:t>xếp</a:t>
            </a:r>
            <a:r>
              <a:rPr lang="vi-VN" sz="2400"/>
              <a:t> </a:t>
            </a:r>
            <a:r>
              <a:rPr lang="vi-VN" sz="2400" err="1"/>
              <a:t>giống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cấu</a:t>
            </a:r>
            <a:r>
              <a:rPr lang="vi-VN" sz="2400"/>
              <a:t> </a:t>
            </a:r>
            <a:r>
              <a:rPr lang="vi-VN" sz="2400" err="1"/>
              <a:t>trúc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cây.</a:t>
            </a:r>
          </a:p>
        </p:txBody>
      </p:sp>
    </p:spTree>
    <p:extLst>
      <p:ext uri="{BB962C8B-B14F-4D97-AF65-F5344CB8AC3E}">
        <p14:creationId xmlns:p14="http://schemas.microsoft.com/office/powerpoint/2010/main" val="715439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3.2.4.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rừng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ngẫu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nhiên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50EA4-E7AC-675E-4AEE-232BAD4EF726}"/>
              </a:ext>
            </a:extLst>
          </p:cNvPr>
          <p:cNvSpPr txBox="1"/>
          <p:nvPr/>
        </p:nvSpPr>
        <p:spPr>
          <a:xfrm>
            <a:off x="659729" y="1020454"/>
            <a:ext cx="1087710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400" b="1"/>
              <a:t>Tiêu </a:t>
            </a:r>
            <a:r>
              <a:rPr lang="vi-VN" sz="2400" b="1" err="1"/>
              <a:t>chí</a:t>
            </a:r>
            <a:r>
              <a:rPr lang="vi-VN" sz="2400" b="1"/>
              <a:t> phân </a:t>
            </a:r>
            <a:r>
              <a:rPr lang="vi-VN" sz="2400" b="1" err="1"/>
              <a:t>tách</a:t>
            </a:r>
            <a:r>
              <a:rPr lang="vi-VN" sz="2400" b="1"/>
              <a:t> cây </a:t>
            </a:r>
            <a:r>
              <a:rPr lang="vi-VN" sz="2400" b="1" err="1"/>
              <a:t>quyết</a:t>
            </a:r>
            <a:r>
              <a:rPr lang="vi-VN" sz="2400" b="1"/>
              <a:t> </a:t>
            </a:r>
            <a:r>
              <a:rPr lang="vi-VN" sz="2400" b="1" err="1"/>
              <a:t>định</a:t>
            </a:r>
            <a:r>
              <a:rPr lang="vi-VN" sz="2400"/>
              <a:t>: </a:t>
            </a:r>
            <a:r>
              <a:rPr lang="vi-VN" sz="2400" err="1"/>
              <a:t>tối</a:t>
            </a:r>
            <a:r>
              <a:rPr lang="vi-VN" sz="2400"/>
              <a:t> đa </a:t>
            </a:r>
            <a:r>
              <a:rPr lang="vi-VN" sz="2400" err="1"/>
              <a:t>hóa</a:t>
            </a:r>
            <a:r>
              <a:rPr lang="vi-VN" sz="2400"/>
              <a:t> </a:t>
            </a:r>
            <a:r>
              <a:rPr lang="vi-VN" sz="2400" err="1"/>
              <a:t>sự</a:t>
            </a:r>
            <a:r>
              <a:rPr lang="vi-VN" sz="2400"/>
              <a:t>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biệt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lớp</a:t>
            </a:r>
            <a:r>
              <a:rPr lang="vi-VN" sz="2400"/>
              <a:t> </a:t>
            </a:r>
            <a:r>
              <a:rPr lang="vi-VN" sz="2400" err="1"/>
              <a:t>khác</a:t>
            </a:r>
            <a:r>
              <a:rPr lang="vi-VN" sz="2400"/>
              <a:t> nhau </a:t>
            </a:r>
            <a:r>
              <a:rPr lang="vi-VN" sz="2400" err="1"/>
              <a:t>giữa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nút</a:t>
            </a:r>
            <a:r>
              <a:rPr lang="vi-VN" sz="2400"/>
              <a:t> con.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nhị</a:t>
            </a:r>
            <a:r>
              <a:rPr lang="vi-VN" sz="2400"/>
              <a:t> phân: </a:t>
            </a:r>
            <a:r>
              <a:rPr lang="vi-VN" sz="2400" err="1"/>
              <a:t>Chỉ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thực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kiểu</a:t>
            </a:r>
            <a:r>
              <a:rPr lang="vi-VN" sz="2400"/>
              <a:t> phân </a:t>
            </a:r>
            <a:r>
              <a:rPr lang="vi-VN" sz="2400" err="1"/>
              <a:t>tách</a:t>
            </a:r>
            <a:r>
              <a:rPr lang="vi-VN" sz="2400"/>
              <a:t>, cây luôn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nhị</a:t>
            </a:r>
            <a:r>
              <a:rPr lang="vi-VN" sz="2400"/>
              <a:t> phân.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phân </a:t>
            </a:r>
            <a:r>
              <a:rPr lang="vi-VN" sz="2400" err="1"/>
              <a:t>loại</a:t>
            </a:r>
            <a:r>
              <a:rPr lang="vi-VN" sz="2400"/>
              <a:t>: </a:t>
            </a:r>
            <a:r>
              <a:rPr lang="vi-VN" sz="2400" err="1"/>
              <a:t>Nếu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n </a:t>
            </a:r>
            <a:r>
              <a:rPr lang="vi-VN" sz="2400" err="1"/>
              <a:t>giá</a:t>
            </a:r>
            <a:r>
              <a:rPr lang="vi-VN" sz="2400"/>
              <a:t> </a:t>
            </a:r>
            <a:r>
              <a:rPr lang="vi-VN" sz="2400" err="1"/>
              <a:t>trị</a:t>
            </a:r>
            <a:r>
              <a:rPr lang="vi-VN" sz="2400"/>
              <a:t> </a:t>
            </a:r>
            <a:r>
              <a:rPr lang="vi-VN" sz="2400" err="1"/>
              <a:t>khác</a:t>
            </a:r>
            <a:r>
              <a:rPr lang="vi-VN" sz="2400"/>
              <a:t> nhau, </a:t>
            </a:r>
            <a:r>
              <a:rPr lang="vi-VN" sz="2400" err="1"/>
              <a:t>thì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nhiều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phân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nó</a:t>
            </a:r>
            <a:r>
              <a:rPr lang="vi-VN" sz="2400"/>
              <a:t>, </a:t>
            </a:r>
            <a:r>
              <a:rPr lang="vi-VN" sz="2400" err="1"/>
              <a:t>nổi</a:t>
            </a:r>
            <a:r>
              <a:rPr lang="vi-VN" sz="2400"/>
              <a:t> </a:t>
            </a:r>
            <a:r>
              <a:rPr lang="vi-VN" sz="2400" err="1"/>
              <a:t>bật</a:t>
            </a:r>
            <a:r>
              <a:rPr lang="vi-VN" sz="2400"/>
              <a:t>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vi-VN" sz="2400" err="1"/>
              <a:t>phép</a:t>
            </a:r>
            <a:r>
              <a:rPr lang="vi-VN" sz="2400"/>
              <a:t> </a:t>
            </a:r>
            <a:r>
              <a:rPr lang="vi-VN" sz="2400" err="1"/>
              <a:t>tách</a:t>
            </a:r>
            <a:r>
              <a:rPr lang="vi-VN" sz="2400"/>
              <a:t> n-</a:t>
            </a:r>
            <a:r>
              <a:rPr lang="vi-VN" sz="2400" err="1"/>
              <a:t>nhánh</a:t>
            </a:r>
            <a:r>
              <a:rPr lang="vi-VN" sz="2400"/>
              <a:t>, trong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mỗi</a:t>
            </a:r>
            <a:r>
              <a:rPr lang="vi-VN" sz="2400"/>
              <a:t> </a:t>
            </a:r>
            <a:r>
              <a:rPr lang="vi-VN" sz="2400" err="1"/>
              <a:t>nhánh</a:t>
            </a:r>
            <a:r>
              <a:rPr lang="vi-VN" sz="2400"/>
              <a:t> tương </a:t>
            </a:r>
            <a:r>
              <a:rPr lang="vi-VN" sz="2400" err="1"/>
              <a:t>ứng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phép</a:t>
            </a:r>
            <a:r>
              <a:rPr lang="vi-VN" sz="2400"/>
              <a:t> </a:t>
            </a:r>
            <a:r>
              <a:rPr lang="vi-VN" sz="2400" err="1"/>
              <a:t>tách</a:t>
            </a:r>
            <a:r>
              <a:rPr lang="vi-VN" sz="2400"/>
              <a:t> tương </a:t>
            </a:r>
            <a:r>
              <a:rPr lang="vi-VN" sz="2400" err="1"/>
              <a:t>ứng</a:t>
            </a:r>
            <a:r>
              <a:rPr lang="vi-VN" sz="2400"/>
              <a:t> </a:t>
            </a:r>
            <a:r>
              <a:rPr lang="vi-VN" sz="2400" err="1"/>
              <a:t>và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giá</a:t>
            </a:r>
            <a:r>
              <a:rPr lang="vi-VN" sz="2400"/>
              <a:t> </a:t>
            </a:r>
            <a:r>
              <a:rPr lang="vi-VN" sz="2400" err="1"/>
              <a:t>trị</a:t>
            </a:r>
            <a:r>
              <a:rPr lang="vi-VN" sz="2400"/>
              <a:t> </a:t>
            </a: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cụ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/>
              <a:t>Tiêu </a:t>
            </a:r>
            <a:r>
              <a:rPr lang="vi-VN" sz="2400" err="1"/>
              <a:t>chí</a:t>
            </a:r>
            <a:r>
              <a:rPr lang="vi-VN" sz="2400"/>
              <a:t> </a:t>
            </a:r>
            <a:r>
              <a:rPr lang="vi-VN" sz="2400" err="1"/>
              <a:t>đánh</a:t>
            </a:r>
            <a:r>
              <a:rPr lang="vi-VN" sz="2400"/>
              <a:t> </a:t>
            </a:r>
            <a:r>
              <a:rPr lang="vi-VN" sz="2400" err="1"/>
              <a:t>giá</a:t>
            </a:r>
            <a:r>
              <a:rPr lang="vi-VN" sz="2400"/>
              <a:t>: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 </a:t>
            </a:r>
            <a:r>
              <a:rPr lang="vi-VN" sz="2400" err="1"/>
              <a:t>phép</a:t>
            </a:r>
            <a:r>
              <a:rPr lang="vi-VN" sz="2400"/>
              <a:t> đo </a:t>
            </a:r>
            <a:r>
              <a:rPr lang="vi-VN" sz="2400" err="1"/>
              <a:t>Entropy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ID3, C4.5 </a:t>
            </a:r>
          </a:p>
          <a:p>
            <a:pPr algn="just"/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390226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3.2.4.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rừng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ngẫu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nhiên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BBB20-E70C-30C9-992F-66DF63A06938}"/>
              </a:ext>
            </a:extLst>
          </p:cNvPr>
          <p:cNvSpPr txBox="1"/>
          <p:nvPr/>
        </p:nvSpPr>
        <p:spPr>
          <a:xfrm>
            <a:off x="659729" y="1020283"/>
            <a:ext cx="108771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/>
              <a:t>Tiêu </a:t>
            </a:r>
            <a:r>
              <a:rPr lang="vi-VN" sz="2400" b="1" err="1"/>
              <a:t>chí</a:t>
            </a:r>
            <a:r>
              <a:rPr lang="vi-VN" sz="2400" b="1"/>
              <a:t> </a:t>
            </a:r>
            <a:r>
              <a:rPr lang="vi-VN" sz="2400" b="1" err="1"/>
              <a:t>dừng</a:t>
            </a:r>
            <a:r>
              <a:rPr lang="vi-VN" sz="2400" b="1"/>
              <a:t> cây </a:t>
            </a:r>
            <a:r>
              <a:rPr lang="vi-VN" sz="2400" b="1" err="1"/>
              <a:t>quyết</a:t>
            </a:r>
            <a:r>
              <a:rPr lang="vi-VN" sz="2400" b="1"/>
              <a:t> </a:t>
            </a:r>
            <a:r>
              <a:rPr lang="vi-VN" sz="2400" b="1" err="1"/>
              <a:t>định</a:t>
            </a:r>
            <a:r>
              <a:rPr lang="vi-VN" sz="2400"/>
              <a:t>: khi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phát</a:t>
            </a:r>
            <a:r>
              <a:rPr lang="vi-VN" sz="2400"/>
              <a:t> </a:t>
            </a:r>
            <a:r>
              <a:rPr lang="vi-VN" sz="2400" err="1"/>
              <a:t>triển</a:t>
            </a:r>
            <a:r>
              <a:rPr lang="vi-VN" sz="2400"/>
              <a:t> cho </a:t>
            </a:r>
            <a:r>
              <a:rPr lang="vi-VN" sz="2400" err="1"/>
              <a:t>đến</a:t>
            </a:r>
            <a:r>
              <a:rPr lang="vi-VN" sz="2400"/>
              <a:t> khi </a:t>
            </a:r>
            <a:r>
              <a:rPr lang="vi-VN" sz="2400" err="1"/>
              <a:t>mọi</a:t>
            </a:r>
            <a:r>
              <a:rPr lang="vi-VN" sz="2400"/>
              <a:t> </a:t>
            </a:r>
            <a:r>
              <a:rPr lang="vi-VN" sz="2400" err="1"/>
              <a:t>nút</a:t>
            </a:r>
            <a:r>
              <a:rPr lang="vi-VN" sz="2400"/>
              <a:t> </a:t>
            </a:r>
            <a:r>
              <a:rPr lang="vi-VN" sz="2400" err="1"/>
              <a:t>lá</a:t>
            </a:r>
            <a:r>
              <a:rPr lang="vi-VN" sz="2400"/>
              <a:t> </a:t>
            </a:r>
            <a:r>
              <a:rPr lang="vi-VN" sz="2400" err="1"/>
              <a:t>chỉ</a:t>
            </a:r>
            <a:r>
              <a:rPr lang="vi-VN" sz="2400"/>
              <a:t> </a:t>
            </a:r>
            <a:r>
              <a:rPr lang="vi-VN" sz="2400" err="1"/>
              <a:t>chứa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trường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lớp</a:t>
            </a:r>
            <a:r>
              <a:rPr lang="vi-VN" sz="2400"/>
              <a:t> </a:t>
            </a:r>
            <a:r>
              <a:rPr lang="vi-VN" sz="2400" err="1"/>
              <a:t>cụ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,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độ</a:t>
            </a:r>
            <a:r>
              <a:rPr lang="vi-VN" sz="2400"/>
              <a:t> </a:t>
            </a:r>
            <a:r>
              <a:rPr lang="vi-VN" sz="2400" err="1"/>
              <a:t>chính</a:t>
            </a:r>
            <a:r>
              <a:rPr lang="vi-VN" sz="2400"/>
              <a:t> </a:t>
            </a:r>
            <a:r>
              <a:rPr lang="vi-VN" sz="2400" err="1"/>
              <a:t>xác</a:t>
            </a:r>
            <a:r>
              <a:rPr lang="vi-VN" sz="2400"/>
              <a:t> 100% </a:t>
            </a:r>
            <a:r>
              <a:rPr lang="vi-VN" sz="2400" err="1"/>
              <a:t>đối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trường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huấn</a:t>
            </a:r>
            <a:r>
              <a:rPr lang="vi-VN" sz="2400"/>
              <a:t> </a:t>
            </a:r>
            <a:r>
              <a:rPr lang="vi-VN" sz="2400" err="1"/>
              <a:t>luyện</a:t>
            </a:r>
            <a:r>
              <a:rPr lang="vi-VN" sz="2400"/>
              <a:t>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F3BBC-BDCB-C1D1-78AE-1D4B886FCC01}"/>
              </a:ext>
            </a:extLst>
          </p:cNvPr>
          <p:cNvSpPr txBox="1"/>
          <p:nvPr/>
        </p:nvSpPr>
        <p:spPr>
          <a:xfrm>
            <a:off x="659728" y="2663389"/>
            <a:ext cx="108771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err="1"/>
              <a:t>Khó</a:t>
            </a:r>
            <a:r>
              <a:rPr lang="vi-VN" sz="2400" b="1"/>
              <a:t> khăn</a:t>
            </a:r>
            <a:r>
              <a:rPr lang="vi-VN" sz="2400"/>
              <a:t>: </a:t>
            </a:r>
            <a:r>
              <a:rPr lang="vi-VN" sz="2400" err="1"/>
              <a:t>những</a:t>
            </a:r>
            <a:r>
              <a:rPr lang="vi-VN" sz="2400"/>
              <a:t> </a:t>
            </a:r>
            <a:r>
              <a:rPr lang="vi-VN" sz="2400" err="1"/>
              <a:t>trường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thử</a:t>
            </a:r>
            <a:r>
              <a:rPr lang="vi-VN" sz="2400"/>
              <a:t> </a:t>
            </a:r>
            <a:r>
              <a:rPr lang="vi-VN" sz="2400" err="1"/>
              <a:t>nghiệm</a:t>
            </a:r>
            <a:r>
              <a:rPr lang="vi-VN" sz="2400"/>
              <a:t> không </a:t>
            </a:r>
            <a:r>
              <a:rPr lang="vi-VN" sz="2400" err="1"/>
              <a:t>có</a:t>
            </a:r>
            <a:r>
              <a:rPr lang="vi-VN" sz="2400"/>
              <a:t> trong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huấn</a:t>
            </a:r>
            <a:r>
              <a:rPr lang="vi-VN" sz="2400"/>
              <a:t> </a:t>
            </a:r>
            <a:r>
              <a:rPr lang="vi-VN" sz="2400" err="1"/>
              <a:t>luyện</a:t>
            </a:r>
            <a:r>
              <a:rPr lang="vi-VN" sz="2400"/>
              <a:t> </a:t>
            </a:r>
            <a:r>
              <a:rPr lang="vi-VN" sz="2400" err="1"/>
              <a:t>bởi</a:t>
            </a:r>
            <a:r>
              <a:rPr lang="vi-VN" sz="2400"/>
              <a:t> </a:t>
            </a:r>
            <a:r>
              <a:rPr lang="vi-VN" sz="2400" err="1"/>
              <a:t>vì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đã</a:t>
            </a:r>
            <a:r>
              <a:rPr lang="vi-VN" sz="2400"/>
              <a:t> </a:t>
            </a:r>
            <a:r>
              <a:rPr lang="vi-VN" sz="2400" err="1"/>
              <a:t>quá</a:t>
            </a:r>
            <a:r>
              <a:rPr lang="vi-VN" sz="2400"/>
              <a:t> </a:t>
            </a:r>
            <a:r>
              <a:rPr lang="vi-VN" sz="2400" err="1"/>
              <a:t>phù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ngay </a:t>
            </a:r>
            <a:r>
              <a:rPr lang="vi-VN" sz="2400" err="1"/>
              <a:t>cả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đặc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trong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trường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huấn</a:t>
            </a:r>
            <a:r>
              <a:rPr lang="vi-VN" sz="2400"/>
              <a:t> </a:t>
            </a:r>
            <a:r>
              <a:rPr lang="vi-VN" sz="2400" err="1"/>
              <a:t>luyện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53581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3.2.4.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rừng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ngẫu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nhiên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vi-VN" sz="2400" b="1" err="1"/>
              <a:t>Rừng</a:t>
            </a:r>
            <a:r>
              <a:rPr lang="vi-VN" sz="2400" b="1"/>
              <a:t> </a:t>
            </a:r>
            <a:r>
              <a:rPr lang="vi-VN" sz="2400" b="1" err="1"/>
              <a:t>ngẫu</a:t>
            </a:r>
            <a:r>
              <a:rPr lang="vi-VN" sz="2400" b="1"/>
              <a:t> nhiên</a:t>
            </a:r>
            <a:r>
              <a:rPr lang="vi-VN" sz="2400"/>
              <a:t>: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xây </a:t>
            </a:r>
            <a:r>
              <a:rPr lang="vi-VN" sz="2400" err="1"/>
              <a:t>dựng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</a:t>
            </a:r>
            <a:r>
              <a:rPr lang="vi-VN" sz="2400" err="1"/>
              <a:t>nhiều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,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</a:t>
            </a:r>
            <a:r>
              <a:rPr lang="vi-VN" sz="2400" err="1"/>
              <a:t>cuối</a:t>
            </a:r>
            <a:r>
              <a:rPr lang="vi-VN" sz="2400"/>
              <a:t> </a:t>
            </a:r>
            <a:r>
              <a:rPr lang="vi-VN" sz="2400" err="1"/>
              <a:t>cùng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tổng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. </a:t>
            </a:r>
            <a:endParaRPr lang="en-US"/>
          </a:p>
          <a:p>
            <a:pPr marL="342900" indent="-342900" algn="just">
              <a:buFont typeface="Arial"/>
              <a:buChar char="•"/>
            </a:pPr>
            <a:r>
              <a:rPr lang="vi-VN" sz="2400"/>
              <a:t>Mỗi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đều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yếu</a:t>
            </a:r>
            <a:r>
              <a:rPr lang="vi-VN" sz="2400"/>
              <a:t> </a:t>
            </a:r>
            <a:r>
              <a:rPr lang="vi-VN" sz="2400" err="1"/>
              <a:t>tố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như </a:t>
            </a:r>
            <a:r>
              <a:rPr lang="vi-VN" sz="2400" err="1"/>
              <a:t>lấy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</a:t>
            </a:r>
            <a:r>
              <a:rPr lang="vi-VN" sz="2400" err="1"/>
              <a:t>hoặc</a:t>
            </a:r>
            <a:r>
              <a:rPr lang="vi-VN" sz="2400"/>
              <a:t> </a:t>
            </a:r>
            <a:r>
              <a:rPr lang="vi-VN" sz="2400" err="1"/>
              <a:t>lấy</a:t>
            </a:r>
            <a:r>
              <a:rPr lang="vi-VN" sz="2400"/>
              <a:t> </a:t>
            </a:r>
            <a:r>
              <a:rPr lang="vi-VN" sz="2400" err="1"/>
              <a:t>thuộc</a:t>
            </a:r>
            <a:r>
              <a:rPr lang="vi-VN" sz="2400"/>
              <a:t> </a:t>
            </a:r>
            <a:r>
              <a:rPr lang="vi-VN" sz="2400" err="1"/>
              <a:t>tính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nhiên, do </a:t>
            </a:r>
            <a:r>
              <a:rPr lang="vi-VN" sz="2400" err="1"/>
              <a:t>đó</a:t>
            </a:r>
            <a:r>
              <a:rPr lang="vi-VN" sz="2400"/>
              <a:t> khi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nhiều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</a:t>
            </a:r>
            <a:r>
              <a:rPr lang="vi-VN" sz="2400" err="1"/>
              <a:t>sẽ</a:t>
            </a:r>
            <a:r>
              <a:rPr lang="vi-VN" sz="2400"/>
              <a:t> </a:t>
            </a:r>
            <a:r>
              <a:rPr lang="vi-VN" sz="2400" err="1"/>
              <a:t>khắc</a:t>
            </a:r>
            <a:r>
              <a:rPr lang="vi-VN" sz="2400"/>
              <a:t> </a:t>
            </a:r>
            <a:r>
              <a:rPr lang="vi-VN" sz="2400" err="1"/>
              <a:t>phục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nhược</a:t>
            </a:r>
            <a:r>
              <a:rPr lang="vi-VN" sz="2400"/>
              <a:t> </a:t>
            </a:r>
            <a:r>
              <a:rPr lang="vi-VN" sz="2400" err="1"/>
              <a:t>điểm</a:t>
            </a:r>
            <a:r>
              <a:rPr lang="vi-VN" sz="2400"/>
              <a:t> </a:t>
            </a:r>
            <a:r>
              <a:rPr lang="vi-VN" sz="2400" err="1"/>
              <a:t>quá</a:t>
            </a:r>
            <a:r>
              <a:rPr lang="vi-VN" sz="2400"/>
              <a:t> </a:t>
            </a:r>
            <a:r>
              <a:rPr lang="vi-VN" sz="2400" err="1"/>
              <a:t>khớp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huyến</a:t>
            </a:r>
            <a:r>
              <a:rPr lang="vi-VN" sz="2400"/>
              <a:t> </a:t>
            </a:r>
            <a:r>
              <a:rPr lang="vi-VN" sz="2400" err="1"/>
              <a:t>luyện</a:t>
            </a:r>
            <a:r>
              <a:rPr lang="vi-VN" sz="2400"/>
              <a:t> </a:t>
            </a:r>
            <a:r>
              <a:rPr lang="vi-VN" sz="2400" err="1"/>
              <a:t>dẫn</a:t>
            </a:r>
            <a:r>
              <a:rPr lang="vi-VN" sz="2400"/>
              <a:t> </a:t>
            </a:r>
            <a:r>
              <a:rPr lang="vi-VN" sz="2400" err="1"/>
              <a:t>đến</a:t>
            </a:r>
            <a:r>
              <a:rPr lang="vi-VN" sz="2400"/>
              <a:t> </a:t>
            </a:r>
            <a:r>
              <a:rPr lang="vi-VN" sz="2400" err="1"/>
              <a:t>gặp</a:t>
            </a:r>
            <a:r>
              <a:rPr lang="vi-VN" sz="2400"/>
              <a:t> </a:t>
            </a:r>
            <a:r>
              <a:rPr lang="vi-VN" sz="2400" err="1"/>
              <a:t>khó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không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trong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huấn</a:t>
            </a:r>
            <a:r>
              <a:rPr lang="vi-VN" sz="2400"/>
              <a:t> </a:t>
            </a:r>
            <a:r>
              <a:rPr lang="vi-VN" sz="2400" err="1"/>
              <a:t>luyện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.</a:t>
            </a:r>
            <a:endParaRPr lang="en-US"/>
          </a:p>
          <a:p>
            <a:pPr algn="just"/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2115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Giới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thiệu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nghiên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cứu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liên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quan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phương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pháp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phân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loại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văn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bản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Mô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hình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phân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loại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cảm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xúc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văn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bản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Kịch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bản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thực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Calibri"/>
              </a:rPr>
              <a:t>nghiệm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err="1">
                <a:solidFill>
                  <a:srgbClr val="000000"/>
                </a:solidFill>
                <a:latin typeface="Calibri"/>
              </a:rPr>
              <a:t>Kết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luận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ED876428-B623-D91E-A495-5F036B6DA3C5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3.2.5.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toán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tăng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cường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độ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dốc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797440" y="1023870"/>
            <a:ext cx="1087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kết</a:t>
            </a:r>
            <a:r>
              <a:rPr lang="vi-VN" sz="2400" b="1"/>
              <a:t> </a:t>
            </a:r>
            <a:r>
              <a:rPr lang="vi-VN" sz="2400" b="1" err="1"/>
              <a:t>hợp</a:t>
            </a:r>
            <a:r>
              <a:rPr lang="vi-VN" sz="2400" b="1"/>
              <a:t> mô </a:t>
            </a:r>
            <a:r>
              <a:rPr lang="vi-VN" sz="2400" b="1" err="1"/>
              <a:t>hình</a:t>
            </a:r>
            <a:r>
              <a:rPr lang="vi-VN" sz="2400"/>
              <a:t>: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nhiều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(không </a:t>
            </a:r>
            <a:r>
              <a:rPr lang="vi-VN" sz="2400" err="1"/>
              <a:t>bắt</a:t>
            </a:r>
            <a:r>
              <a:rPr lang="vi-VN" sz="2400"/>
              <a:t> </a:t>
            </a:r>
            <a:r>
              <a:rPr lang="vi-VN" sz="2400" err="1"/>
              <a:t>buộc</a:t>
            </a:r>
            <a:r>
              <a:rPr lang="vi-VN" sz="2400"/>
              <a:t> </a:t>
            </a:r>
            <a:r>
              <a:rPr lang="vi-VN" sz="2400" err="1"/>
              <a:t>phải</a:t>
            </a:r>
            <a:r>
              <a:rPr lang="vi-VN" sz="2400"/>
              <a:t> </a:t>
            </a:r>
            <a:r>
              <a:rPr lang="vi-VN" sz="2400" err="1"/>
              <a:t>khác</a:t>
            </a:r>
            <a:r>
              <a:rPr lang="vi-VN" sz="2400"/>
              <a:t> nhau) </a:t>
            </a:r>
            <a:r>
              <a:rPr lang="vi-VN" sz="2400" err="1"/>
              <a:t>nhằm</a:t>
            </a:r>
            <a:r>
              <a:rPr lang="vi-VN" sz="2400"/>
              <a:t> </a:t>
            </a:r>
            <a:r>
              <a:rPr lang="vi-VN" sz="2400" err="1"/>
              <a:t>giảm</a:t>
            </a:r>
            <a:r>
              <a:rPr lang="vi-VN" sz="2400"/>
              <a:t> </a:t>
            </a:r>
            <a:r>
              <a:rPr lang="vi-VN" sz="2400" err="1"/>
              <a:t>việc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quá</a:t>
            </a:r>
            <a:r>
              <a:rPr lang="vi-VN" sz="2400"/>
              <a:t> </a:t>
            </a:r>
            <a:r>
              <a:rPr lang="vi-VN" sz="2400" err="1"/>
              <a:t>khớp</a:t>
            </a:r>
            <a:r>
              <a:rPr lang="vi-VN" sz="2400"/>
              <a:t> </a:t>
            </a:r>
            <a:r>
              <a:rPr lang="vi-VN" sz="2400" err="1"/>
              <a:t>hoặc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chưa </a:t>
            </a:r>
            <a:r>
              <a:rPr lang="vi-VN" sz="2400" err="1"/>
              <a:t>khớp</a:t>
            </a:r>
            <a:r>
              <a:rPr lang="vi-VN" sz="2400"/>
              <a:t> </a:t>
            </a:r>
            <a:r>
              <a:rPr lang="vi-VN" sz="2400" err="1"/>
              <a:t>với</a:t>
            </a:r>
            <a:r>
              <a:rPr lang="vi-VN" sz="2400"/>
              <a:t> </a:t>
            </a:r>
            <a:r>
              <a:rPr lang="vi-VN" sz="2400" err="1"/>
              <a:t>tập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huấn</a:t>
            </a:r>
            <a:r>
              <a:rPr lang="vi-VN" sz="2400"/>
              <a:t> </a:t>
            </a:r>
            <a:r>
              <a:rPr lang="vi-VN" sz="2400" err="1"/>
              <a:t>luyện</a:t>
            </a:r>
            <a:r>
              <a:rPr lang="vi-VN" sz="240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BBB20-E70C-30C9-992F-66DF63A06938}"/>
              </a:ext>
            </a:extLst>
          </p:cNvPr>
          <p:cNvSpPr txBox="1"/>
          <p:nvPr/>
        </p:nvSpPr>
        <p:spPr>
          <a:xfrm>
            <a:off x="797439" y="2256912"/>
            <a:ext cx="1087710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/>
              <a:t>Phương </a:t>
            </a:r>
            <a:r>
              <a:rPr lang="vi-VN" sz="2400" b="1" err="1"/>
              <a:t>pháp</a:t>
            </a:r>
            <a:r>
              <a:rPr lang="vi-VN" sz="2400" b="1"/>
              <a:t> </a:t>
            </a:r>
            <a:r>
              <a:rPr lang="vi-VN" sz="2400" b="1" err="1"/>
              <a:t>kết</a:t>
            </a:r>
            <a:r>
              <a:rPr lang="vi-VN" sz="2400" b="1"/>
              <a:t> </a:t>
            </a:r>
            <a:r>
              <a:rPr lang="vi-VN" sz="2400" b="1" err="1"/>
              <a:t>hợp</a:t>
            </a:r>
            <a:r>
              <a:rPr lang="vi-VN" sz="2400" b="1"/>
              <a:t> mô </a:t>
            </a:r>
            <a:r>
              <a:rPr lang="vi-VN" sz="2400" b="1" err="1"/>
              <a:t>hình</a:t>
            </a:r>
            <a:r>
              <a:rPr lang="vi-VN" sz="2400" b="1"/>
              <a:t> tăng </a:t>
            </a:r>
            <a:r>
              <a:rPr lang="vi-VN" sz="2400" b="1" err="1"/>
              <a:t>cường</a:t>
            </a:r>
            <a:r>
              <a:rPr lang="vi-VN" sz="2400"/>
              <a:t>: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chuỗi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yếu</a:t>
            </a:r>
            <a:r>
              <a:rPr lang="vi-VN" sz="2400"/>
              <a:t> </a:t>
            </a:r>
            <a:r>
              <a:rPr lang="vi-VN" sz="2400" err="1"/>
              <a:t>tuần</a:t>
            </a:r>
            <a:r>
              <a:rPr lang="vi-VN" sz="2400"/>
              <a:t> </a:t>
            </a:r>
            <a:r>
              <a:rPr lang="vi-VN" sz="2400" err="1"/>
              <a:t>tự</a:t>
            </a:r>
            <a:r>
              <a:rPr lang="vi-VN" sz="2400"/>
              <a:t> sao cho mô </a:t>
            </a:r>
            <a:r>
              <a:rPr lang="vi-VN" sz="2400" err="1"/>
              <a:t>hình</a:t>
            </a:r>
            <a:r>
              <a:rPr lang="vi-VN" sz="2400"/>
              <a:t> sau </a:t>
            </a:r>
            <a:r>
              <a:rPr lang="vi-VN" sz="2400" err="1"/>
              <a:t>sẽ</a:t>
            </a:r>
            <a:r>
              <a:rPr lang="vi-VN" sz="2400"/>
              <a:t> </a:t>
            </a:r>
            <a:r>
              <a:rPr lang="vi-VN" sz="2400" err="1"/>
              <a:t>học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sửa</a:t>
            </a:r>
            <a:r>
              <a:rPr lang="vi-VN" sz="2400"/>
              <a:t> </a:t>
            </a:r>
            <a:r>
              <a:rPr lang="vi-VN" sz="2400" err="1"/>
              <a:t>lỗi</a:t>
            </a:r>
            <a:r>
              <a:rPr lang="vi-VN" sz="2400"/>
              <a:t> </a:t>
            </a:r>
            <a:r>
              <a:rPr lang="vi-VN" sz="2400" err="1"/>
              <a:t>và</a:t>
            </a:r>
            <a:r>
              <a:rPr lang="vi-VN" sz="2400"/>
              <a:t> </a:t>
            </a:r>
            <a:r>
              <a:rPr lang="vi-VN" sz="2400" err="1"/>
              <a:t>cập</a:t>
            </a:r>
            <a:r>
              <a:rPr lang="vi-VN" sz="2400"/>
              <a:t> </a:t>
            </a:r>
            <a:r>
              <a:rPr lang="vi-VN" sz="2400" err="1"/>
              <a:t>nhật</a:t>
            </a:r>
            <a:r>
              <a:rPr lang="vi-VN" sz="2400"/>
              <a:t> </a:t>
            </a:r>
            <a:r>
              <a:rPr lang="vi-VN" sz="2400" err="1"/>
              <a:t>lại</a:t>
            </a:r>
            <a:r>
              <a:rPr lang="vi-VN" sz="2400"/>
              <a:t> </a:t>
            </a:r>
            <a:r>
              <a:rPr lang="vi-VN" sz="2400" err="1"/>
              <a:t>trọng</a:t>
            </a:r>
            <a:r>
              <a:rPr lang="vi-VN" sz="2400"/>
              <a:t> </a:t>
            </a:r>
            <a:r>
              <a:rPr lang="vi-VN" sz="2400" err="1"/>
              <a:t>số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quả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trước</a:t>
            </a:r>
            <a:r>
              <a:rPr lang="vi-V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60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3.2.5.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Thuật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toán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tăng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cường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độ</a:t>
            </a:r>
            <a:r>
              <a:rPr lang="vi-VN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vi-VN" sz="3200" b="1" strike="noStrike" spc="-1" err="1">
                <a:solidFill>
                  <a:schemeClr val="bg1"/>
                </a:solidFill>
                <a:latin typeface="+mj-lt"/>
              </a:rPr>
              <a:t>dốc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F5615-7163-C67E-5BC0-DAD62FF9C5D7}"/>
              </a:ext>
            </a:extLst>
          </p:cNvPr>
          <p:cNvSpPr txBox="1"/>
          <p:nvPr/>
        </p:nvSpPr>
        <p:spPr>
          <a:xfrm>
            <a:off x="659728" y="1022442"/>
            <a:ext cx="1087710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vi-VN" sz="2400" b="1"/>
              <a:t>Tăng </a:t>
            </a:r>
            <a:r>
              <a:rPr lang="vi-VN" sz="2400" b="1" err="1"/>
              <a:t>cường</a:t>
            </a:r>
            <a:r>
              <a:rPr lang="vi-VN" sz="2400" b="1"/>
              <a:t> </a:t>
            </a:r>
            <a:r>
              <a:rPr lang="vi-VN" sz="2400" b="1" err="1"/>
              <a:t>độ</a:t>
            </a:r>
            <a:r>
              <a:rPr lang="vi-VN" sz="2400" b="1"/>
              <a:t> </a:t>
            </a:r>
            <a:r>
              <a:rPr lang="vi-VN" sz="2400" b="1" err="1"/>
              <a:t>dốc</a:t>
            </a:r>
            <a:r>
              <a:rPr lang="vi-VN" sz="2400"/>
              <a:t>: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phương </a:t>
            </a:r>
            <a:r>
              <a:rPr lang="vi-VN" sz="2400" err="1"/>
              <a:t>pháp</a:t>
            </a:r>
            <a:r>
              <a:rPr lang="vi-VN" sz="2400"/>
              <a:t> </a:t>
            </a:r>
            <a:r>
              <a:rPr lang="vi-VN" sz="2400" err="1"/>
              <a:t>kết</a:t>
            </a:r>
            <a:r>
              <a:rPr lang="vi-VN" sz="2400"/>
              <a:t> </a:t>
            </a:r>
            <a:r>
              <a:rPr lang="vi-VN" sz="2400" err="1"/>
              <a:t>hợp</a:t>
            </a:r>
            <a:r>
              <a:rPr lang="vi-VN" sz="2400"/>
              <a:t> tăng </a:t>
            </a:r>
            <a:r>
              <a:rPr lang="vi-VN" sz="2400" err="1"/>
              <a:t>cường</a:t>
            </a:r>
            <a:r>
              <a:rPr lang="vi-VN" sz="2400"/>
              <a:t>,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chủ</a:t>
            </a:r>
            <a:r>
              <a:rPr lang="vi-VN" sz="2400"/>
              <a:t> </a:t>
            </a:r>
            <a:r>
              <a:rPr lang="vi-VN" sz="2400" err="1"/>
              <a:t>yếu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trong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</a:t>
            </a:r>
            <a:r>
              <a:rPr lang="vi-VN" sz="2400" err="1"/>
              <a:t>thường</a:t>
            </a:r>
            <a:r>
              <a:rPr lang="vi-VN" sz="2400"/>
              <a:t> </a:t>
            </a:r>
            <a:r>
              <a:rPr lang="vi-VN" sz="2400" err="1"/>
              <a:t>là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(</a:t>
            </a:r>
            <a:r>
              <a:rPr lang="vi-VN" sz="2400" err="1"/>
              <a:t>các</a:t>
            </a:r>
            <a:r>
              <a:rPr lang="vi-VN" sz="2400"/>
              <a:t> cây </a:t>
            </a:r>
            <a:r>
              <a:rPr lang="vi-VN" sz="2400" err="1"/>
              <a:t>quyết</a:t>
            </a:r>
            <a:r>
              <a:rPr lang="vi-VN" sz="2400"/>
              <a:t> </a:t>
            </a:r>
            <a:r>
              <a:rPr lang="vi-VN" sz="2400" err="1"/>
              <a:t>định</a:t>
            </a:r>
            <a:r>
              <a:rPr lang="vi-VN" sz="2400"/>
              <a:t> </a:t>
            </a:r>
            <a:r>
              <a:rPr lang="vi-VN" sz="2400" err="1"/>
              <a:t>thường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8 </a:t>
            </a:r>
            <a:r>
              <a:rPr lang="vi-VN" sz="2400" err="1"/>
              <a:t>đến</a:t>
            </a:r>
            <a:r>
              <a:rPr lang="vi-VN" sz="2400"/>
              <a:t> 32 </a:t>
            </a:r>
            <a:r>
              <a:rPr lang="vi-VN" sz="2400" err="1"/>
              <a:t>lá</a:t>
            </a:r>
            <a:r>
              <a:rPr lang="vi-VN" sz="2400"/>
              <a:t>).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</a:t>
            </a:r>
            <a:r>
              <a:rPr lang="vi-VN" sz="2400" err="1"/>
              <a:t>sử</a:t>
            </a:r>
            <a:r>
              <a:rPr lang="vi-VN" sz="2400"/>
              <a:t> </a:t>
            </a:r>
            <a:r>
              <a:rPr lang="vi-VN" sz="2400" err="1"/>
              <a:t>dụng</a:t>
            </a:r>
            <a:r>
              <a:rPr lang="vi-VN" sz="2400"/>
              <a:t> </a:t>
            </a:r>
            <a:r>
              <a:rPr lang="vi-VN" sz="2400" err="1"/>
              <a:t>thuật</a:t>
            </a:r>
            <a:r>
              <a:rPr lang="vi-VN" sz="2400"/>
              <a:t> </a:t>
            </a:r>
            <a:r>
              <a:rPr lang="vi-VN" sz="2400" err="1"/>
              <a:t>toán</a:t>
            </a:r>
            <a:r>
              <a:rPr lang="vi-VN" sz="2400"/>
              <a:t> Suy </a:t>
            </a:r>
            <a:r>
              <a:rPr lang="vi-VN" sz="2400" err="1"/>
              <a:t>giảm</a:t>
            </a:r>
            <a:r>
              <a:rPr lang="vi-VN" sz="2400"/>
              <a:t> </a:t>
            </a:r>
            <a:r>
              <a:rPr lang="vi-VN" sz="2400" err="1"/>
              <a:t>độ</a:t>
            </a:r>
            <a:r>
              <a:rPr lang="vi-VN" sz="2400"/>
              <a:t> </a:t>
            </a:r>
            <a:r>
              <a:rPr lang="vi-VN" sz="2400" err="1"/>
              <a:t>dốc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học</a:t>
            </a:r>
            <a:r>
              <a:rPr lang="vi-VN" sz="2400"/>
              <a:t> </a:t>
            </a:r>
            <a:r>
              <a:rPr lang="vi-VN" sz="2400" err="1"/>
              <a:t>cách</a:t>
            </a:r>
            <a:r>
              <a:rPr lang="vi-VN" sz="2400"/>
              <a:t> </a:t>
            </a:r>
            <a:r>
              <a:rPr lang="vi-VN" sz="2400" err="1"/>
              <a:t>sửa</a:t>
            </a:r>
            <a:r>
              <a:rPr lang="vi-VN" sz="2400"/>
              <a:t> </a:t>
            </a:r>
            <a:r>
              <a:rPr lang="vi-VN" sz="2400" err="1"/>
              <a:t>lỗi</a:t>
            </a:r>
            <a:r>
              <a:rPr lang="vi-VN" sz="2400"/>
              <a:t> </a:t>
            </a:r>
            <a:r>
              <a:rPr lang="vi-VN" sz="2400" err="1"/>
              <a:t>và</a:t>
            </a:r>
            <a:r>
              <a:rPr lang="vi-VN" sz="2400"/>
              <a:t> </a:t>
            </a:r>
            <a:r>
              <a:rPr lang="vi-VN" sz="2400" err="1"/>
              <a:t>cập</a:t>
            </a:r>
            <a:r>
              <a:rPr lang="vi-VN" sz="2400"/>
              <a:t> </a:t>
            </a:r>
            <a:r>
              <a:rPr lang="vi-VN" sz="2400" err="1"/>
              <a:t>nhật</a:t>
            </a:r>
            <a:r>
              <a:rPr lang="vi-VN" sz="2400"/>
              <a:t> </a:t>
            </a:r>
            <a:r>
              <a:rPr lang="vi-VN" sz="2400" err="1"/>
              <a:t>lại</a:t>
            </a:r>
            <a:r>
              <a:rPr lang="vi-VN" sz="2400"/>
              <a:t> </a:t>
            </a:r>
            <a:r>
              <a:rPr lang="vi-VN" sz="2400" err="1"/>
              <a:t>trọng</a:t>
            </a:r>
            <a:r>
              <a:rPr lang="vi-VN" sz="2400"/>
              <a:t> </a:t>
            </a:r>
            <a:r>
              <a:rPr lang="vi-VN" sz="2400" err="1"/>
              <a:t>số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trước</a:t>
            </a:r>
            <a:r>
              <a:rPr lang="vi-VN" sz="2400"/>
              <a:t> </a:t>
            </a:r>
            <a:r>
              <a:rPr lang="vi-VN" sz="2400" err="1"/>
              <a:t>đó</a:t>
            </a:r>
            <a:r>
              <a:rPr lang="vi-V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25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3.3. BERT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1148314" y="1954676"/>
            <a:ext cx="6943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err="1"/>
              <a:t>Mã</a:t>
            </a:r>
            <a:r>
              <a:rPr lang="vi-VN" sz="2400" b="1"/>
              <a:t> </a:t>
            </a:r>
            <a:r>
              <a:rPr lang="vi-VN" sz="2400" b="1" err="1"/>
              <a:t>hóa</a:t>
            </a:r>
            <a:r>
              <a:rPr lang="vi-VN" sz="2400" b="1"/>
              <a:t> </a:t>
            </a:r>
            <a:r>
              <a:rPr lang="vi-VN" sz="2400" b="1" err="1"/>
              <a:t>Transformers</a:t>
            </a:r>
            <a:r>
              <a:rPr lang="vi-VN" sz="2400"/>
              <a:t>: </a:t>
            </a:r>
            <a:r>
              <a:rPr lang="vi-VN" sz="2400" err="1"/>
              <a:t>học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đặc</a:t>
            </a:r>
            <a:r>
              <a:rPr lang="vi-VN" sz="2400"/>
              <a:t> </a:t>
            </a:r>
            <a:r>
              <a:rPr lang="vi-VN" sz="2400" err="1"/>
              <a:t>điểm</a:t>
            </a:r>
            <a:r>
              <a:rPr lang="vi-VN" sz="2400"/>
              <a:t>, thông tin </a:t>
            </a:r>
            <a:r>
              <a:rPr lang="vi-VN" sz="2400" err="1"/>
              <a:t>từ</a:t>
            </a:r>
            <a:r>
              <a:rPr lang="vi-VN" sz="2400"/>
              <a:t> câu, sau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biểu</a:t>
            </a:r>
            <a:r>
              <a:rPr lang="vi-VN" sz="2400"/>
              <a:t> </a:t>
            </a:r>
            <a:r>
              <a:rPr lang="vi-VN" sz="2400" err="1"/>
              <a:t>diễn</a:t>
            </a:r>
            <a:r>
              <a:rPr lang="vi-VN" sz="2400"/>
              <a:t> </a:t>
            </a:r>
            <a:r>
              <a:rPr lang="vi-VN" sz="2400" err="1"/>
              <a:t>dưới</a:t>
            </a:r>
            <a:r>
              <a:rPr lang="vi-VN" sz="2400"/>
              <a:t> </a:t>
            </a:r>
            <a:r>
              <a:rPr lang="vi-VN" sz="2400" err="1"/>
              <a:t>dạng</a:t>
            </a:r>
            <a:r>
              <a:rPr lang="vi-VN" sz="2400"/>
              <a:t> </a:t>
            </a:r>
            <a:r>
              <a:rPr lang="vi-VN" sz="2400" err="1"/>
              <a:t>véc</a:t>
            </a:r>
            <a:r>
              <a:rPr lang="vi-VN" sz="2400"/>
              <a:t>-tơ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hiện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toàn</a:t>
            </a:r>
            <a:r>
              <a:rPr lang="vi-VN" sz="2400"/>
              <a:t> </a:t>
            </a:r>
            <a:r>
              <a:rPr lang="vi-VN" sz="2400" err="1"/>
              <a:t>bộ</a:t>
            </a:r>
            <a:r>
              <a:rPr lang="vi-VN" sz="2400"/>
              <a:t> thông tin </a:t>
            </a:r>
            <a:r>
              <a:rPr lang="vi-VN" sz="2400" err="1"/>
              <a:t>từ</a:t>
            </a:r>
            <a:r>
              <a:rPr lang="vi-VN" sz="2400"/>
              <a:t> câu </a:t>
            </a:r>
            <a:r>
              <a:rPr lang="vi-VN" sz="2400" err="1"/>
              <a:t>đầu</a:t>
            </a:r>
            <a:r>
              <a:rPr lang="vi-VN" sz="2400"/>
              <a:t> </a:t>
            </a:r>
            <a:r>
              <a:rPr lang="vi-VN" sz="2400" err="1"/>
              <a:t>vào</a:t>
            </a:r>
            <a:r>
              <a:rPr lang="vi-VN" sz="2400"/>
              <a:t>. </a:t>
            </a:r>
          </a:p>
          <a:p>
            <a:pPr algn="just"/>
            <a:endParaRPr lang="vi-VN" sz="2400"/>
          </a:p>
          <a:p>
            <a:pPr algn="just"/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</a:t>
            </a:r>
            <a:r>
              <a:rPr lang="vi-VN" sz="2400" err="1"/>
              <a:t>trước</a:t>
            </a:r>
            <a:r>
              <a:rPr lang="vi-VN" sz="2400"/>
              <a:t> khi đưa </a:t>
            </a:r>
            <a:r>
              <a:rPr lang="vi-VN" sz="2400" err="1"/>
              <a:t>vào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cần</a:t>
            </a:r>
            <a:r>
              <a:rPr lang="vi-VN" sz="2400"/>
              <a:t> </a:t>
            </a:r>
            <a:r>
              <a:rPr lang="vi-VN" sz="2400" err="1"/>
              <a:t>phải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biểu</a:t>
            </a:r>
            <a:r>
              <a:rPr lang="vi-VN" sz="2400"/>
              <a:t> </a:t>
            </a:r>
            <a:r>
              <a:rPr lang="vi-VN" sz="2400" err="1"/>
              <a:t>diễn</a:t>
            </a:r>
            <a:r>
              <a:rPr lang="vi-VN" sz="2400"/>
              <a:t> theo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véc</a:t>
            </a:r>
            <a:r>
              <a:rPr lang="vi-VN" sz="2400"/>
              <a:t>-tơ, sau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chuyển</a:t>
            </a:r>
            <a:r>
              <a:rPr lang="vi-VN" sz="2400"/>
              <a:t> qua </a:t>
            </a:r>
            <a:r>
              <a:rPr lang="vi-VN" sz="2400" err="1"/>
              <a:t>lớp</a:t>
            </a:r>
            <a:r>
              <a:rPr lang="vi-VN" sz="2400"/>
              <a:t> </a:t>
            </a:r>
            <a:r>
              <a:rPr lang="vi-VN" sz="2400" err="1"/>
              <a:t>mã</a:t>
            </a:r>
            <a:r>
              <a:rPr lang="vi-VN" sz="2400"/>
              <a:t> </a:t>
            </a:r>
            <a:r>
              <a:rPr lang="vi-VN" sz="2400" err="1"/>
              <a:t>hóa</a:t>
            </a:r>
            <a:r>
              <a:rPr lang="vi-VN" sz="2400"/>
              <a:t> </a:t>
            </a:r>
            <a:r>
              <a:rPr lang="vi-VN" sz="2400" err="1"/>
              <a:t>vị</a:t>
            </a:r>
            <a:r>
              <a:rPr lang="vi-VN" sz="2400"/>
              <a:t> </a:t>
            </a:r>
            <a:r>
              <a:rPr lang="vi-VN" sz="2400" err="1"/>
              <a:t>trí</a:t>
            </a:r>
            <a:r>
              <a:rPr lang="vi-VN" sz="2400"/>
              <a:t> (</a:t>
            </a:r>
            <a:r>
              <a:rPr lang="vi-VN" sz="2400" err="1"/>
              <a:t>Positional</a:t>
            </a:r>
            <a:r>
              <a:rPr lang="vi-VN" sz="2400"/>
              <a:t> </a:t>
            </a:r>
            <a:r>
              <a:rPr lang="vi-VN" sz="2400" err="1"/>
              <a:t>Encoding</a:t>
            </a:r>
            <a:r>
              <a:rPr lang="vi-VN" sz="2400"/>
              <a:t>) </a:t>
            </a:r>
            <a:r>
              <a:rPr lang="vi-VN" sz="2400" err="1"/>
              <a:t>để</a:t>
            </a:r>
            <a:r>
              <a:rPr lang="vi-VN" sz="2400"/>
              <a:t> lưu </a:t>
            </a:r>
            <a:r>
              <a:rPr lang="vi-VN" sz="2400" err="1"/>
              <a:t>lại</a:t>
            </a:r>
            <a:r>
              <a:rPr lang="vi-VN" sz="2400"/>
              <a:t> thông tin </a:t>
            </a:r>
            <a:r>
              <a:rPr lang="vi-VN" sz="2400" err="1"/>
              <a:t>về</a:t>
            </a:r>
            <a:r>
              <a:rPr lang="vi-VN" sz="2400"/>
              <a:t> </a:t>
            </a:r>
            <a:r>
              <a:rPr lang="vi-VN" sz="2400" err="1"/>
              <a:t>vị</a:t>
            </a:r>
            <a:r>
              <a:rPr lang="vi-VN" sz="2400"/>
              <a:t> </a:t>
            </a:r>
            <a:r>
              <a:rPr lang="vi-VN" sz="2400" err="1"/>
              <a:t>trí</a:t>
            </a:r>
            <a:r>
              <a:rPr lang="vi-VN" sz="2400"/>
              <a:t> ban </a:t>
            </a:r>
            <a:r>
              <a:rPr lang="vi-VN" sz="2400" err="1"/>
              <a:t>đầu</a:t>
            </a:r>
            <a:r>
              <a:rPr lang="vi-VN" sz="2400"/>
              <a:t> </a:t>
            </a:r>
            <a:r>
              <a:rPr lang="vi-VN" sz="2400" err="1"/>
              <a:t>của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trong câu.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4ACE97-B4E2-3A6C-660C-5C7ECB00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226" y="1023870"/>
            <a:ext cx="2965857" cy="4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3.3. BERT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6209415" y="1770010"/>
            <a:ext cx="5277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BERT (</a:t>
            </a:r>
            <a:r>
              <a:rPr lang="vi-VN" sz="2400" b="1" err="1"/>
              <a:t>Biểu</a:t>
            </a:r>
            <a:r>
              <a:rPr lang="vi-VN" sz="2400" b="1"/>
              <a:t> </a:t>
            </a:r>
            <a:r>
              <a:rPr lang="vi-VN" sz="2400" b="1" err="1"/>
              <a:t>diễn</a:t>
            </a:r>
            <a:r>
              <a:rPr lang="vi-VN" sz="2400" b="1"/>
              <a:t> </a:t>
            </a:r>
            <a:r>
              <a:rPr lang="vi-VN" sz="2400" b="1" err="1"/>
              <a:t>bộ</a:t>
            </a:r>
            <a:r>
              <a:rPr lang="vi-VN" sz="2400" b="1"/>
              <a:t> </a:t>
            </a:r>
            <a:r>
              <a:rPr lang="vi-VN" sz="2400" b="1" err="1"/>
              <a:t>mã</a:t>
            </a:r>
            <a:r>
              <a:rPr lang="vi-VN" sz="2400" b="1"/>
              <a:t> </a:t>
            </a:r>
            <a:r>
              <a:rPr lang="vi-VN" sz="2400" b="1" err="1"/>
              <a:t>hóa</a:t>
            </a:r>
            <a:r>
              <a:rPr lang="vi-VN" sz="2400" b="1"/>
              <a:t> hai </a:t>
            </a:r>
            <a:r>
              <a:rPr lang="vi-VN" sz="2400" b="1" err="1"/>
              <a:t>chiều</a:t>
            </a:r>
            <a:r>
              <a:rPr lang="vi-VN" sz="2400" b="1"/>
              <a:t> </a:t>
            </a:r>
            <a:r>
              <a:rPr lang="vi-VN" sz="2400" b="1" err="1"/>
              <a:t>từ</a:t>
            </a:r>
            <a:r>
              <a:rPr lang="vi-VN" sz="2400" b="1"/>
              <a:t> </a:t>
            </a:r>
            <a:r>
              <a:rPr lang="vi-VN" sz="2400" b="1" err="1"/>
              <a:t>Transformers</a:t>
            </a:r>
            <a:r>
              <a:rPr lang="vi-VN" sz="2400" b="1"/>
              <a:t>):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học</a:t>
            </a:r>
            <a:r>
              <a:rPr lang="vi-VN" sz="2400"/>
              <a:t> </a:t>
            </a:r>
            <a:r>
              <a:rPr lang="vi-VN" sz="2400" err="1"/>
              <a:t>sẵn</a:t>
            </a:r>
            <a:r>
              <a:rPr lang="vi-VN" sz="2400"/>
              <a:t>, </a:t>
            </a:r>
            <a:r>
              <a:rPr lang="vi-VN" sz="2400" err="1"/>
              <a:t>học</a:t>
            </a:r>
            <a:r>
              <a:rPr lang="vi-VN" sz="2400"/>
              <a:t> ra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véc</a:t>
            </a:r>
            <a:r>
              <a:rPr lang="vi-VN" sz="2400"/>
              <a:t>-tơ </a:t>
            </a:r>
            <a:r>
              <a:rPr lang="vi-VN" sz="2400" err="1"/>
              <a:t>đại</a:t>
            </a:r>
            <a:r>
              <a:rPr lang="vi-VN" sz="2400"/>
              <a:t> </a:t>
            </a:r>
            <a:r>
              <a:rPr lang="vi-VN" sz="2400" err="1"/>
              <a:t>diện</a:t>
            </a:r>
            <a:r>
              <a:rPr lang="vi-VN" sz="2400"/>
              <a:t> cho văn </a:t>
            </a:r>
            <a:r>
              <a:rPr lang="vi-VN" sz="2400" err="1"/>
              <a:t>bản</a:t>
            </a:r>
            <a:r>
              <a:rPr lang="vi-VN" sz="2400"/>
              <a:t> thông qua </a:t>
            </a:r>
            <a:r>
              <a:rPr lang="vi-VN" sz="2400" err="1"/>
              <a:t>ngữ</a:t>
            </a:r>
            <a:r>
              <a:rPr lang="vi-VN" sz="2400"/>
              <a:t> </a:t>
            </a:r>
            <a:r>
              <a:rPr lang="vi-VN" sz="2400" err="1"/>
              <a:t>cảnh</a:t>
            </a:r>
            <a:r>
              <a:rPr lang="vi-VN" sz="2400"/>
              <a:t> hai </a:t>
            </a:r>
            <a:r>
              <a:rPr lang="vi-VN" sz="2400" err="1"/>
              <a:t>chiều</a:t>
            </a:r>
            <a:r>
              <a:rPr lang="vi-VN" sz="2400"/>
              <a:t> (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trái</a:t>
            </a:r>
            <a:r>
              <a:rPr lang="vi-VN" sz="2400"/>
              <a:t> qua </a:t>
            </a:r>
            <a:r>
              <a:rPr lang="vi-VN" sz="2400" err="1"/>
              <a:t>phải</a:t>
            </a:r>
            <a:r>
              <a:rPr lang="vi-VN" sz="2400"/>
              <a:t>,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phải</a:t>
            </a:r>
            <a:r>
              <a:rPr lang="vi-VN" sz="2400"/>
              <a:t> qua </a:t>
            </a:r>
            <a:r>
              <a:rPr lang="vi-VN" sz="2400" err="1"/>
              <a:t>trái</a:t>
            </a:r>
            <a:r>
              <a:rPr lang="vi-VN" sz="2400"/>
              <a:t>) </a:t>
            </a:r>
            <a:r>
              <a:rPr lang="vi-VN" sz="2400" err="1"/>
              <a:t>hoặc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dùng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tinh </a:t>
            </a:r>
            <a:r>
              <a:rPr lang="vi-VN" sz="2400" err="1"/>
              <a:t>chỉnh</a:t>
            </a:r>
            <a:r>
              <a:rPr lang="vi-VN" sz="2400"/>
              <a:t> cho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nhiệm</a:t>
            </a:r>
            <a:r>
              <a:rPr lang="vi-VN" sz="2400"/>
              <a:t> </a:t>
            </a:r>
            <a:r>
              <a:rPr lang="vi-VN" sz="2400" err="1"/>
              <a:t>vụ</a:t>
            </a:r>
            <a:r>
              <a:rPr lang="vi-VN" sz="2400"/>
              <a:t> </a:t>
            </a:r>
            <a:r>
              <a:rPr lang="vi-VN" sz="2400" err="1"/>
              <a:t>cụ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4B308D-B890-0E52-4D03-A7DDC096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3" y="1263388"/>
            <a:ext cx="5061791" cy="43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2387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3.3. BERT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8B615-29DC-D48E-3231-8184969A66AD}"/>
              </a:ext>
            </a:extLst>
          </p:cNvPr>
          <p:cNvSpPr txBox="1"/>
          <p:nvPr/>
        </p:nvSpPr>
        <p:spPr>
          <a:xfrm>
            <a:off x="6209415" y="1440400"/>
            <a:ext cx="527729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err="1"/>
              <a:t>Mặt</a:t>
            </a:r>
            <a:r>
              <a:rPr lang="vi-VN" sz="2400"/>
              <a:t> </a:t>
            </a:r>
            <a:r>
              <a:rPr lang="vi-VN" sz="2400" err="1"/>
              <a:t>nạ</a:t>
            </a:r>
            <a:r>
              <a:rPr lang="vi-VN" sz="2400"/>
              <a:t> LM: </a:t>
            </a:r>
            <a:r>
              <a:rPr lang="vi-VN" sz="2400" err="1"/>
              <a:t>Quá</a:t>
            </a:r>
            <a:r>
              <a:rPr lang="vi-VN" sz="2400"/>
              <a:t> </a:t>
            </a:r>
            <a:r>
              <a:rPr lang="vi-VN" sz="2400" err="1"/>
              <a:t>trình</a:t>
            </a:r>
            <a:r>
              <a:rPr lang="vi-VN" sz="2400"/>
              <a:t> che </a:t>
            </a:r>
            <a:r>
              <a:rPr lang="vi-VN" sz="2400" err="1"/>
              <a:t>giấu</a:t>
            </a:r>
            <a:r>
              <a:rPr lang="vi-VN" sz="2400"/>
              <a:t> </a:t>
            </a:r>
            <a:r>
              <a:rPr lang="vi-VN" sz="2400" err="1"/>
              <a:t>ngẫu</a:t>
            </a:r>
            <a:r>
              <a:rPr lang="vi-VN" sz="2400"/>
              <a:t> nhiên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số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, </a:t>
            </a:r>
            <a:r>
              <a:rPr lang="vi-VN" sz="2400" err="1"/>
              <a:t>cụm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tách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, </a:t>
            </a:r>
            <a:r>
              <a:rPr lang="vi-VN" sz="2400" err="1"/>
              <a:t>một</a:t>
            </a:r>
            <a:r>
              <a:rPr lang="vi-VN" sz="2400"/>
              <a:t> câu hay </a:t>
            </a:r>
            <a:r>
              <a:rPr lang="vi-VN" sz="2400" err="1"/>
              <a:t>là</a:t>
            </a:r>
            <a:r>
              <a:rPr lang="vi-VN" sz="2400"/>
              <a:t> </a:t>
            </a:r>
            <a:r>
              <a:rPr lang="vi-VN" sz="2400" err="1"/>
              <a:t>một</a:t>
            </a:r>
            <a:r>
              <a:rPr lang="vi-VN" sz="2400"/>
              <a:t> văn </a:t>
            </a:r>
            <a:r>
              <a:rPr lang="vi-VN" sz="2400" err="1"/>
              <a:t>bản</a:t>
            </a:r>
            <a:r>
              <a:rPr lang="vi-VN" sz="2400"/>
              <a:t>, sau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, </a:t>
            </a:r>
            <a:r>
              <a:rPr lang="vi-VN" sz="2400" err="1"/>
              <a:t>cụm</a:t>
            </a:r>
            <a:r>
              <a:rPr lang="vi-VN" sz="2400"/>
              <a:t> </a:t>
            </a:r>
            <a:r>
              <a:rPr lang="vi-VN" sz="2400" err="1"/>
              <a:t>từ</a:t>
            </a:r>
            <a:r>
              <a:rPr lang="vi-VN" sz="2400"/>
              <a:t> </a:t>
            </a:r>
            <a:r>
              <a:rPr lang="vi-VN" sz="2400" err="1"/>
              <a:t>bị</a:t>
            </a:r>
            <a:r>
              <a:rPr lang="vi-VN" sz="2400"/>
              <a:t> che </a:t>
            </a:r>
            <a:r>
              <a:rPr lang="vi-VN" sz="2400" err="1"/>
              <a:t>giấu</a:t>
            </a:r>
            <a:r>
              <a:rPr lang="vi-VN" sz="2400"/>
              <a:t> </a:t>
            </a:r>
            <a:r>
              <a:rPr lang="vi-VN" sz="2400" err="1"/>
              <a:t>đó</a:t>
            </a:r>
            <a:r>
              <a:rPr lang="vi-VN" sz="2400"/>
              <a:t> </a:t>
            </a:r>
            <a:r>
              <a:rPr lang="vi-VN" sz="2400" err="1"/>
              <a:t>để</a:t>
            </a:r>
            <a:r>
              <a:rPr lang="vi-VN" sz="2400"/>
              <a:t> </a:t>
            </a:r>
            <a:r>
              <a:rPr lang="vi-VN" sz="2400" err="1"/>
              <a:t>đào</a:t>
            </a:r>
            <a:r>
              <a:rPr lang="vi-VN" sz="2400"/>
              <a:t> </a:t>
            </a:r>
            <a:r>
              <a:rPr lang="vi-VN" sz="2400" err="1"/>
              <a:t>tạo</a:t>
            </a:r>
            <a:r>
              <a:rPr lang="vi-VN" sz="2400"/>
              <a:t> hai chiều. 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4B308D-B890-0E52-4D03-A7DDC096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93" y="1263388"/>
            <a:ext cx="5061791" cy="4331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7D5821-306E-325F-6BD8-B31BDBD8C91C}"/>
              </a:ext>
            </a:extLst>
          </p:cNvPr>
          <p:cNvSpPr txBox="1"/>
          <p:nvPr/>
        </p:nvSpPr>
        <p:spPr>
          <a:xfrm>
            <a:off x="6209415" y="3379392"/>
            <a:ext cx="527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câu </a:t>
            </a:r>
            <a:r>
              <a:rPr lang="vi-VN" sz="2400" err="1"/>
              <a:t>tiếp</a:t>
            </a:r>
            <a:r>
              <a:rPr lang="vi-VN" sz="2400"/>
              <a:t> theo: </a:t>
            </a:r>
            <a:r>
              <a:rPr lang="vi-VN" sz="2400" err="1"/>
              <a:t>Để</a:t>
            </a:r>
            <a:r>
              <a:rPr lang="vi-VN" sz="2400"/>
              <a:t> cho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đào</a:t>
            </a:r>
            <a:r>
              <a:rPr lang="vi-VN" sz="2400"/>
              <a:t> </a:t>
            </a:r>
            <a:r>
              <a:rPr lang="vi-VN" sz="2400" err="1"/>
              <a:t>tạo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biểu</a:t>
            </a:r>
            <a:r>
              <a:rPr lang="vi-VN" sz="2400"/>
              <a:t> </a:t>
            </a:r>
            <a:r>
              <a:rPr lang="vi-VN" sz="2400" err="1"/>
              <a:t>diễn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</a:t>
            </a:r>
            <a:r>
              <a:rPr lang="vi-VN" sz="2400" err="1"/>
              <a:t>mối</a:t>
            </a:r>
            <a:r>
              <a:rPr lang="vi-VN" sz="2400"/>
              <a:t> quan </a:t>
            </a:r>
            <a:r>
              <a:rPr lang="vi-VN" sz="2400" err="1"/>
              <a:t>hệ</a:t>
            </a:r>
            <a:r>
              <a:rPr lang="vi-VN" sz="2400"/>
              <a:t> </a:t>
            </a:r>
            <a:r>
              <a:rPr lang="vi-VN" sz="2400" err="1"/>
              <a:t>giữa</a:t>
            </a:r>
            <a:r>
              <a:rPr lang="vi-VN" sz="2400"/>
              <a:t> </a:t>
            </a:r>
            <a:r>
              <a:rPr lang="vi-VN" sz="2400" err="1"/>
              <a:t>các</a:t>
            </a:r>
            <a:r>
              <a:rPr lang="vi-VN" sz="2400"/>
              <a:t> câu nên </a:t>
            </a:r>
            <a:r>
              <a:rPr lang="vi-VN" sz="2400" err="1"/>
              <a:t>cần</a:t>
            </a:r>
            <a:r>
              <a:rPr lang="vi-VN" sz="2400"/>
              <a:t> xây </a:t>
            </a:r>
            <a:r>
              <a:rPr lang="vi-VN" sz="2400" err="1"/>
              <a:t>dựng</a:t>
            </a:r>
            <a:r>
              <a:rPr lang="vi-VN" sz="2400"/>
              <a:t> mô </a:t>
            </a:r>
            <a:r>
              <a:rPr lang="vi-VN" sz="2400" err="1"/>
              <a:t>hình</a:t>
            </a:r>
            <a:r>
              <a:rPr lang="vi-VN" sz="2400"/>
              <a:t> </a:t>
            </a:r>
            <a:r>
              <a:rPr lang="vi-VN" sz="2400" err="1"/>
              <a:t>có</a:t>
            </a:r>
            <a:r>
              <a:rPr lang="vi-VN" sz="2400"/>
              <a:t> </a:t>
            </a:r>
            <a:r>
              <a:rPr lang="vi-VN" sz="2400" err="1"/>
              <a:t>thể</a:t>
            </a:r>
            <a:r>
              <a:rPr lang="vi-VN" sz="2400"/>
              <a:t> </a:t>
            </a:r>
            <a:r>
              <a:rPr lang="vi-VN" sz="2400" err="1"/>
              <a:t>dự</a:t>
            </a:r>
            <a:r>
              <a:rPr lang="vi-VN" sz="2400"/>
              <a:t> </a:t>
            </a:r>
            <a:r>
              <a:rPr lang="vi-VN" sz="2400" err="1"/>
              <a:t>đoán</a:t>
            </a:r>
            <a:r>
              <a:rPr lang="vi-VN" sz="2400"/>
              <a:t> </a:t>
            </a:r>
            <a:r>
              <a:rPr lang="vi-VN" sz="2400" err="1"/>
              <a:t>được</a:t>
            </a:r>
            <a:r>
              <a:rPr lang="vi-VN" sz="2400"/>
              <a:t> câu </a:t>
            </a:r>
            <a:r>
              <a:rPr lang="vi-VN" sz="2400" err="1"/>
              <a:t>tiếp</a:t>
            </a:r>
            <a:r>
              <a:rPr lang="vi-VN" sz="2400"/>
              <a:t> theo.</a:t>
            </a:r>
          </a:p>
        </p:txBody>
      </p:sp>
    </p:spTree>
    <p:extLst>
      <p:ext uri="{BB962C8B-B14F-4D97-AF65-F5344CB8AC3E}">
        <p14:creationId xmlns:p14="http://schemas.microsoft.com/office/powerpoint/2010/main" val="2484650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Giới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thiệu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nghiên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cứu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liên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quan</a:t>
            </a:r>
            <a:endParaRPr lang="en-US" sz="2800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Các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phương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pháp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latin typeface="Calibri"/>
              </a:rPr>
              <a:t>Mô </a:t>
            </a:r>
            <a:r>
              <a:rPr lang="en-US" sz="2800" spc="-1" err="1">
                <a:latin typeface="Calibri"/>
              </a:rPr>
              <a:t>hình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phân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loại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cảm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xúc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văn</a:t>
            </a:r>
            <a:r>
              <a:rPr lang="en-US" sz="2800" spc="-1">
                <a:latin typeface="Calibri"/>
              </a:rPr>
              <a:t> </a:t>
            </a:r>
            <a:r>
              <a:rPr lang="en-US" sz="2800" spc="-1" err="1">
                <a:latin typeface="Calibri"/>
              </a:rPr>
              <a:t>bản</a:t>
            </a:r>
            <a:endParaRPr lang="en-US" sz="2800" spc="-1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Kịch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thực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nghiệm</a:t>
            </a:r>
            <a:endParaRPr lang="en-US" sz="2800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Kết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luận</a:t>
            </a:r>
            <a:endParaRPr lang="en-US" sz="2800" b="0" strike="noStrike" spc="-1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38DF704B-DD35-023B-1EBB-E1CCB8288BA3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5350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/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616D27E-9442-87E7-E061-C5DE41EEBC1D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loại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cảm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xúc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văn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bản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A5956E8-0608-B9CC-4E3B-253F6DF1B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0317" y="932487"/>
            <a:ext cx="8551125" cy="51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57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987055" y="1347155"/>
            <a:ext cx="10217890" cy="374550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</a:rPr>
              <a:t>Thu </a:t>
            </a:r>
            <a:r>
              <a:rPr lang="en-US" sz="2400" spc="-1" err="1">
                <a:solidFill>
                  <a:srgbClr val="000000"/>
                </a:solidFill>
              </a:rPr>
              <a:t>thập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dữ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liệu</a:t>
            </a:r>
            <a:r>
              <a:rPr lang="en-US" sz="2400" spc="-1">
                <a:solidFill>
                  <a:srgbClr val="000000"/>
                </a:solidFill>
              </a:rPr>
              <a:t> </a:t>
            </a:r>
            <a:r>
              <a:rPr lang="en-US" sz="2400" spc="-1" err="1">
                <a:solidFill>
                  <a:srgbClr val="000000"/>
                </a:solidFill>
              </a:rPr>
              <a:t>các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trên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các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sàn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thương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mại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điện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tử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Loại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bỏ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các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kí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tự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đặc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biệt</a:t>
            </a:r>
            <a:r>
              <a:rPr lang="en-US" sz="2400" spc="-1">
                <a:solidFill>
                  <a:srgbClr val="000000"/>
                </a:solidFill>
              </a:rPr>
              <a:t>, </a:t>
            </a:r>
            <a:r>
              <a:rPr lang="en-US" sz="2400" spc="-1" err="1">
                <a:solidFill>
                  <a:srgbClr val="000000"/>
                </a:solidFill>
              </a:rPr>
              <a:t>đường</a:t>
            </a:r>
            <a:r>
              <a:rPr lang="en-US" sz="2400" spc="-1">
                <a:solidFill>
                  <a:srgbClr val="000000"/>
                </a:solidFill>
              </a:rPr>
              <a:t> link </a:t>
            </a:r>
            <a:r>
              <a:rPr lang="en-US" sz="2400" spc="-1" err="1">
                <a:solidFill>
                  <a:srgbClr val="000000"/>
                </a:solidFill>
              </a:rPr>
              <a:t>hoặc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mã</a:t>
            </a:r>
            <a:r>
              <a:rPr lang="en-US" sz="2400" spc="-1">
                <a:solidFill>
                  <a:srgbClr val="000000"/>
                </a:solidFill>
              </a:rPr>
              <a:t> HTML </a:t>
            </a:r>
            <a:r>
              <a:rPr lang="en-US" sz="2400" spc="-1" err="1">
                <a:solidFill>
                  <a:srgbClr val="000000"/>
                </a:solidFill>
              </a:rPr>
              <a:t>có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trong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Chuẩn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hóa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về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mã</a:t>
            </a:r>
            <a:r>
              <a:rPr lang="en-US" sz="2400" spc="-1">
                <a:solidFill>
                  <a:srgbClr val="000000"/>
                </a:solidFill>
              </a:rPr>
              <a:t> Unicode </a:t>
            </a:r>
            <a:r>
              <a:rPr lang="en-US" sz="2400" spc="-1" err="1">
                <a:solidFill>
                  <a:srgbClr val="000000"/>
                </a:solidFill>
              </a:rPr>
              <a:t>dựng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sẵn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Lưu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lại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dữ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liệu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dưới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dạng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tập</a:t>
            </a:r>
            <a:r>
              <a:rPr lang="en-US" sz="2400" spc="-1">
                <a:solidFill>
                  <a:srgbClr val="000000"/>
                </a:solidFill>
              </a:rPr>
              <a:t> tin CSV, </a:t>
            </a:r>
            <a:r>
              <a:rPr lang="en-US" sz="2400" spc="-1" err="1">
                <a:solidFill>
                  <a:srgbClr val="000000"/>
                </a:solidFill>
              </a:rPr>
              <a:t>gồm</a:t>
            </a:r>
            <a:r>
              <a:rPr lang="en-US" sz="2400" spc="-1">
                <a:solidFill>
                  <a:srgbClr val="000000"/>
                </a:solidFill>
              </a:rPr>
              <a:t> 1 </a:t>
            </a:r>
            <a:r>
              <a:rPr lang="en-US" sz="2400" spc="-1" err="1">
                <a:solidFill>
                  <a:srgbClr val="000000"/>
                </a:solidFill>
              </a:rPr>
              <a:t>cột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là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nội</a:t>
            </a:r>
            <a:r>
              <a:rPr lang="en-US" sz="2400" spc="-1">
                <a:solidFill>
                  <a:srgbClr val="000000"/>
                </a:solidFill>
              </a:rPr>
              <a:t> dung </a:t>
            </a:r>
            <a:r>
              <a:rPr lang="en-US" sz="2400" spc="-1" err="1">
                <a:solidFill>
                  <a:srgbClr val="000000"/>
                </a:solidFill>
              </a:rPr>
              <a:t>của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r>
              <a:rPr lang="en-US" sz="2400" spc="-1">
                <a:solidFill>
                  <a:srgbClr val="000000"/>
                </a:solidFill>
              </a:rPr>
              <a:t>, 1 </a:t>
            </a:r>
            <a:r>
              <a:rPr lang="en-US" sz="2400" spc="-1" err="1">
                <a:solidFill>
                  <a:srgbClr val="000000"/>
                </a:solidFill>
              </a:rPr>
              <a:t>cột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là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nhãn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được</a:t>
            </a:r>
            <a:r>
              <a:rPr lang="en-US" sz="2400" spc="-1">
                <a:solidFill>
                  <a:srgbClr val="000000"/>
                </a:solidFill>
              </a:rPr>
              <a:t> </a:t>
            </a:r>
            <a:r>
              <a:rPr lang="en-US" sz="2400" spc="-1" err="1">
                <a:solidFill>
                  <a:srgbClr val="000000"/>
                </a:solidFill>
              </a:rPr>
              <a:t>gán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cho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đó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DC97FFB7-154A-DC3D-2B98-86B9D14D6162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4.1.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Tiền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xử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lý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1081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39FD1B42-D9CC-D57B-20D1-AFFB8F261348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không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gian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vector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EAFEA-72E4-A321-8E54-1720FF744F50}"/>
              </a:ext>
            </a:extLst>
          </p:cNvPr>
          <p:cNvSpPr txBox="1"/>
          <p:nvPr/>
        </p:nvSpPr>
        <p:spPr>
          <a:xfrm>
            <a:off x="701749" y="1796902"/>
            <a:ext cx="9207796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Sử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dụng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thư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viện</a:t>
            </a:r>
            <a:r>
              <a:rPr lang="en-US" sz="2400" spc="-1">
                <a:solidFill>
                  <a:srgbClr val="000000"/>
                </a:solidFill>
              </a:rPr>
              <a:t> Scikit-learn.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Giới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hạn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kích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thước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từ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điển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là</a:t>
            </a:r>
            <a:r>
              <a:rPr lang="en-US" sz="2400" spc="-1">
                <a:solidFill>
                  <a:srgbClr val="000000"/>
                </a:solidFill>
              </a:rPr>
              <a:t> 100,000 </a:t>
            </a:r>
            <a:r>
              <a:rPr lang="en-US" sz="2400" spc="-1" err="1">
                <a:solidFill>
                  <a:srgbClr val="000000"/>
                </a:solidFill>
              </a:rPr>
              <a:t>từ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Sử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dụng</a:t>
            </a:r>
            <a:r>
              <a:rPr lang="en-US" sz="2400" spc="-1">
                <a:solidFill>
                  <a:srgbClr val="000000"/>
                </a:solidFill>
              </a:rPr>
              <a:t> n-gram </a:t>
            </a:r>
            <a:r>
              <a:rPr lang="en-US" sz="2400" spc="-1" err="1">
                <a:solidFill>
                  <a:srgbClr val="000000"/>
                </a:solidFill>
              </a:rPr>
              <a:t>để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làm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giàu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bộ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từ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điển</a:t>
            </a:r>
            <a:r>
              <a:rPr lang="en-US" sz="2400" spc="-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CBD69429-1095-635F-332D-1377B89E081C}"/>
              </a:ext>
            </a:extLst>
          </p:cNvPr>
          <p:cNvSpPr txBox="1"/>
          <p:nvPr/>
        </p:nvSpPr>
        <p:spPr>
          <a:xfrm>
            <a:off x="986935" y="1091258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Biểu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diễn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dữ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liệu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với</a:t>
            </a:r>
            <a:r>
              <a:rPr lang="en-US" sz="2400" spc="-1">
                <a:solidFill>
                  <a:srgbClr val="000000"/>
                </a:solidFill>
              </a:rPr>
              <a:t> TF-IDF Vectorizer:</a:t>
            </a:r>
          </a:p>
        </p:txBody>
      </p:sp>
    </p:spTree>
    <p:extLst>
      <p:ext uri="{BB962C8B-B14F-4D97-AF65-F5344CB8AC3E}">
        <p14:creationId xmlns:p14="http://schemas.microsoft.com/office/powerpoint/2010/main" val="2232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8DA8CA22-4894-44EC-320B-9E838B252EE0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không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gian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vector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31C23183-579C-7DD8-BC72-E68FE7CCFF0D}"/>
              </a:ext>
            </a:extLst>
          </p:cNvPr>
          <p:cNvSpPr txBox="1"/>
          <p:nvPr/>
        </p:nvSpPr>
        <p:spPr>
          <a:xfrm>
            <a:off x="986935" y="1091258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Biểu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diễn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dữ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liệu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với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mô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fastText</a:t>
            </a:r>
            <a:r>
              <a:rPr lang="en-US" sz="2400" spc="-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F0FDA-7A82-BB0F-8281-B0ED0E8DB50F}"/>
              </a:ext>
            </a:extLst>
          </p:cNvPr>
          <p:cNvSpPr txBox="1"/>
          <p:nvPr/>
        </p:nvSpPr>
        <p:spPr>
          <a:xfrm>
            <a:off x="701749" y="1796902"/>
            <a:ext cx="105030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pre-trained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model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để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biểu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diễn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vector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kích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thước</a:t>
            </a:r>
            <a:r>
              <a:rPr lang="vi-VN" sz="2400" spc="-1">
                <a:solidFill>
                  <a:srgbClr val="000000"/>
                </a:solidFill>
              </a:rPr>
              <a:t> 300 cho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câu </a:t>
            </a:r>
            <a:r>
              <a:rPr lang="vi-VN" sz="2400" spc="-1" err="1">
                <a:solidFill>
                  <a:srgbClr val="000000"/>
                </a:solidFill>
              </a:rPr>
              <a:t>bình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luận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tiếng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Việt</a:t>
            </a:r>
            <a:r>
              <a:rPr lang="vi-VN" sz="2400" spc="-1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 thư </a:t>
            </a:r>
            <a:r>
              <a:rPr lang="vi-VN" sz="2400" spc="-1" err="1">
                <a:solidFill>
                  <a:srgbClr val="000000"/>
                </a:solidFill>
              </a:rPr>
              <a:t>viện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undertheseaNLP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để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tách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 trong câu </a:t>
            </a:r>
            <a:r>
              <a:rPr lang="vi-VN" sz="2400" spc="-1" err="1">
                <a:solidFill>
                  <a:srgbClr val="000000"/>
                </a:solidFill>
              </a:rPr>
              <a:t>bình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luận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tokens</a:t>
            </a:r>
            <a:r>
              <a:rPr lang="vi-VN" sz="2400" spc="-1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 mô </a:t>
            </a:r>
            <a:r>
              <a:rPr lang="vi-VN" sz="2400" spc="-1" err="1">
                <a:solidFill>
                  <a:srgbClr val="000000"/>
                </a:solidFill>
              </a:rPr>
              <a:t>hình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fastText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để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ánh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xạ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, </a:t>
            </a:r>
            <a:r>
              <a:rPr lang="vi-VN" sz="2400" spc="-1" err="1">
                <a:solidFill>
                  <a:srgbClr val="000000"/>
                </a:solidFill>
              </a:rPr>
              <a:t>cụm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 trên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véc</a:t>
            </a:r>
            <a:r>
              <a:rPr lang="vi-VN" sz="2400" spc="-1">
                <a:solidFill>
                  <a:srgbClr val="000000"/>
                </a:solidFill>
              </a:rPr>
              <a:t>-tơ </a:t>
            </a:r>
            <a:r>
              <a:rPr lang="vi-VN" sz="2400" spc="-1" err="1">
                <a:solidFill>
                  <a:srgbClr val="000000"/>
                </a:solidFill>
              </a:rPr>
              <a:t>có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chiều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là</a:t>
            </a:r>
            <a:r>
              <a:rPr lang="vi-VN" sz="2400" spc="-1">
                <a:solidFill>
                  <a:srgbClr val="000000"/>
                </a:solidFill>
              </a:rPr>
              <a:t> 300, </a:t>
            </a:r>
            <a:r>
              <a:rPr lang="vi-VN" sz="2400" spc="-1" err="1">
                <a:solidFill>
                  <a:srgbClr val="000000"/>
                </a:solidFill>
              </a:rPr>
              <a:t>nếu</a:t>
            </a:r>
            <a:r>
              <a:rPr lang="vi-VN" sz="2400" spc="-1">
                <a:solidFill>
                  <a:srgbClr val="000000"/>
                </a:solidFill>
              </a:rPr>
              <a:t> như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, </a:t>
            </a:r>
            <a:r>
              <a:rPr lang="vi-VN" sz="2400" spc="-1" err="1">
                <a:solidFill>
                  <a:srgbClr val="000000"/>
                </a:solidFill>
              </a:rPr>
              <a:t>cụm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nào</a:t>
            </a:r>
            <a:r>
              <a:rPr lang="vi-VN" sz="2400" spc="-1">
                <a:solidFill>
                  <a:srgbClr val="000000"/>
                </a:solidFill>
              </a:rPr>
              <a:t> chưa </a:t>
            </a:r>
            <a:r>
              <a:rPr lang="vi-VN" sz="2400" spc="-1" err="1">
                <a:solidFill>
                  <a:srgbClr val="000000"/>
                </a:solidFill>
              </a:rPr>
              <a:t>có</a:t>
            </a:r>
            <a:r>
              <a:rPr lang="vi-VN" sz="2400" spc="-1">
                <a:solidFill>
                  <a:srgbClr val="000000"/>
                </a:solidFill>
              </a:rPr>
              <a:t> trong mô </a:t>
            </a:r>
            <a:r>
              <a:rPr lang="vi-VN" sz="2400" spc="-1" err="1">
                <a:solidFill>
                  <a:srgbClr val="000000"/>
                </a:solidFill>
              </a:rPr>
              <a:t>hình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fastText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sẽ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được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ánh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xạ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một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véc</a:t>
            </a:r>
            <a:r>
              <a:rPr lang="vi-VN" sz="2400" spc="-1">
                <a:solidFill>
                  <a:srgbClr val="000000"/>
                </a:solidFill>
              </a:rPr>
              <a:t>-tơ </a:t>
            </a:r>
            <a:r>
              <a:rPr lang="vi-VN" sz="2400" spc="-1" err="1">
                <a:solidFill>
                  <a:srgbClr val="000000"/>
                </a:solidFill>
              </a:rPr>
              <a:t>có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chiều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là</a:t>
            </a:r>
            <a:r>
              <a:rPr lang="vi-VN" sz="2400" spc="-1">
                <a:solidFill>
                  <a:srgbClr val="000000"/>
                </a:solidFill>
              </a:rPr>
              <a:t> 300.</a:t>
            </a:r>
          </a:p>
        </p:txBody>
      </p:sp>
    </p:spTree>
    <p:extLst>
      <p:ext uri="{BB962C8B-B14F-4D97-AF65-F5344CB8AC3E}">
        <p14:creationId xmlns:p14="http://schemas.microsoft.com/office/powerpoint/2010/main" val="22214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latin typeface="Calibri"/>
              </a:rPr>
              <a:t>Giới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thiệu</a:t>
            </a:r>
            <a:endParaRPr lang="en-US" sz="2800" b="0" strike="noStrike" spc="-1"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>
                <a:solidFill>
                  <a:schemeClr val="bg2">
                    <a:lumMod val="90000"/>
                  </a:schemeClr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chemeClr val="bg2">
                    <a:lumMod val="90000"/>
                  </a:schemeClr>
                </a:solidFill>
                <a:latin typeface="Calibri"/>
              </a:rPr>
              <a:t>nghiên</a:t>
            </a:r>
            <a:r>
              <a:rPr lang="en-US" sz="2800" spc="-1">
                <a:solidFill>
                  <a:schemeClr val="bg2">
                    <a:lumMod val="90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2">
                    <a:lumMod val="90000"/>
                  </a:schemeClr>
                </a:solidFill>
                <a:latin typeface="Calibri"/>
              </a:rPr>
              <a:t>cứu</a:t>
            </a:r>
            <a:r>
              <a:rPr lang="en-US" sz="2800" spc="-1">
                <a:solidFill>
                  <a:schemeClr val="bg2">
                    <a:lumMod val="90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2">
                    <a:lumMod val="90000"/>
                  </a:schemeClr>
                </a:solidFill>
                <a:latin typeface="Calibri"/>
              </a:rPr>
              <a:t>liên</a:t>
            </a:r>
            <a:r>
              <a:rPr lang="en-US" sz="2800" spc="-1">
                <a:solidFill>
                  <a:schemeClr val="bg2">
                    <a:lumMod val="90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2">
                    <a:lumMod val="90000"/>
                  </a:schemeClr>
                </a:solidFill>
                <a:latin typeface="Calibri"/>
              </a:rPr>
              <a:t>quan</a:t>
            </a:r>
            <a:endParaRPr lang="en-US" sz="2800" spc="-1">
              <a:solidFill>
                <a:schemeClr val="bg2">
                  <a:lumMod val="90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phương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pháp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Mô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hình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cảm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xúc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Kịch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thực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nghiệm</a:t>
            </a:r>
            <a:endParaRPr lang="en-US" sz="2800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Kết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luận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14C3479E-1E5A-E72B-D41D-1C76CEA11D6B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3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F247AFD5-57C2-9274-0210-E1E537259CE3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Biểu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diễn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trong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không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gian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vector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17FD609C-AD9A-93E6-8443-3124461FC313}"/>
              </a:ext>
            </a:extLst>
          </p:cNvPr>
          <p:cNvSpPr txBox="1"/>
          <p:nvPr/>
        </p:nvSpPr>
        <p:spPr>
          <a:xfrm>
            <a:off x="986935" y="1091258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</a:rPr>
              <a:t>Biểu diễn dữ liệu với mô hình PhoBERT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C7D2-7B56-3AB0-29F8-767112390E80}"/>
              </a:ext>
            </a:extLst>
          </p:cNvPr>
          <p:cNvSpPr txBox="1"/>
          <p:nvPr/>
        </p:nvSpPr>
        <p:spPr>
          <a:xfrm>
            <a:off x="701748" y="1796902"/>
            <a:ext cx="10611293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dirty="0" err="1">
                <a:solidFill>
                  <a:srgbClr val="000000"/>
                </a:solidFill>
              </a:rPr>
              <a:t>Sử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dụng</a:t>
            </a:r>
            <a:r>
              <a:rPr lang="vi-VN" sz="2400" spc="-1" dirty="0">
                <a:solidFill>
                  <a:srgbClr val="000000"/>
                </a:solidFill>
              </a:rPr>
              <a:t> </a:t>
            </a:r>
            <a:r>
              <a:rPr lang="vi-VN" sz="2400" spc="-1">
                <a:solidFill>
                  <a:srgbClr val="000000"/>
                </a:solidFill>
              </a:rPr>
              <a:t>PhoBERT_base_fairseq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để</a:t>
            </a:r>
            <a:r>
              <a:rPr lang="vi-VN" sz="2400" spc="-1" dirty="0">
                <a:solidFill>
                  <a:srgbClr val="000000"/>
                </a:solidFill>
              </a:rPr>
              <a:t> </a:t>
            </a:r>
            <a:r>
              <a:rPr lang="vi-VN" sz="2400" spc="-1" dirty="0" err="1">
                <a:solidFill>
                  <a:srgbClr val="000000"/>
                </a:solidFill>
              </a:rPr>
              <a:t>biểu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diễn</a:t>
            </a:r>
            <a:r>
              <a:rPr lang="vi-VN" sz="2400" spc="-1" dirty="0">
                <a:solidFill>
                  <a:srgbClr val="000000"/>
                </a:solidFill>
              </a:rPr>
              <a:t> câu </a:t>
            </a:r>
            <a:r>
              <a:rPr lang="vi-VN" sz="2400" spc="-1" dirty="0" err="1">
                <a:solidFill>
                  <a:srgbClr val="000000"/>
                </a:solidFill>
              </a:rPr>
              <a:t>bình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luận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dưới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dạng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vector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có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kích</a:t>
            </a:r>
            <a:r>
              <a:rPr lang="vi-VN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 err="1">
                <a:solidFill>
                  <a:srgbClr val="000000"/>
                </a:solidFill>
              </a:rPr>
              <a:t>thước</a:t>
            </a:r>
            <a:r>
              <a:rPr lang="vi-VN" sz="2400" spc="-1" dirty="0">
                <a:solidFill>
                  <a:srgbClr val="000000"/>
                </a:solidFill>
              </a:rPr>
              <a:t> 768.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undertheseaNLP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để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tách</a:t>
            </a:r>
            <a:r>
              <a:rPr lang="vi-VN" sz="2400" spc="-1">
                <a:solidFill>
                  <a:srgbClr val="000000"/>
                </a:solidFill>
              </a:rPr>
              <a:t> câu </a:t>
            </a:r>
            <a:r>
              <a:rPr lang="vi-VN" sz="2400" spc="-1" err="1">
                <a:solidFill>
                  <a:srgbClr val="000000"/>
                </a:solidFill>
              </a:rPr>
              <a:t>bình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luận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tokens</a:t>
            </a:r>
            <a:r>
              <a:rPr lang="vi-VN" sz="2400" spc="-1">
                <a:solidFill>
                  <a:srgbClr val="000000"/>
                </a:solidFill>
              </a:rPr>
              <a:t>, sau </a:t>
            </a:r>
            <a:r>
              <a:rPr lang="vi-VN" sz="2400" spc="-1" err="1">
                <a:solidFill>
                  <a:srgbClr val="000000"/>
                </a:solidFill>
              </a:rPr>
              <a:t>đó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ghép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tokens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câu </a:t>
            </a:r>
            <a:r>
              <a:rPr lang="vi-VN" sz="2400" spc="-1" err="1">
                <a:solidFill>
                  <a:srgbClr val="000000"/>
                </a:solidFill>
              </a:rPr>
              <a:t>bình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luận</a:t>
            </a:r>
            <a:r>
              <a:rPr lang="vi-VN" sz="2400" spc="-1">
                <a:solidFill>
                  <a:srgbClr val="000000"/>
                </a:solidFill>
              </a:rPr>
              <a:t> như </a:t>
            </a:r>
            <a:r>
              <a:rPr lang="vi-VN" sz="2400" spc="-1" err="1">
                <a:solidFill>
                  <a:srgbClr val="000000"/>
                </a:solidFill>
              </a:rPr>
              <a:t>cũ</a:t>
            </a:r>
            <a:r>
              <a:rPr lang="vi-VN" sz="2400" spc="-1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thuật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toán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mã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hóa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cặp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byte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tập</a:t>
            </a:r>
            <a:r>
              <a:rPr lang="vi-VN" sz="2400" spc="-1">
                <a:solidFill>
                  <a:srgbClr val="000000"/>
                </a:solidFill>
              </a:rPr>
              <a:t> tin </a:t>
            </a:r>
            <a:r>
              <a:rPr lang="vi-VN" sz="2400" spc="-1" err="1">
                <a:solidFill>
                  <a:srgbClr val="000000"/>
                </a:solidFill>
              </a:rPr>
              <a:t>bpe.code</a:t>
            </a:r>
            <a:r>
              <a:rPr lang="vi-VN" sz="2400" spc="-1">
                <a:solidFill>
                  <a:srgbClr val="000000"/>
                </a:solidFill>
              </a:rPr>
              <a:t> trong </a:t>
            </a:r>
            <a:r>
              <a:rPr lang="vi-VN" sz="2400" spc="-1" err="1">
                <a:solidFill>
                  <a:srgbClr val="000000"/>
                </a:solidFill>
              </a:rPr>
              <a:t>PhoBERT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để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mã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hóa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câu sau khi </a:t>
            </a:r>
            <a:r>
              <a:rPr lang="vi-VN" sz="2400" spc="-1" err="1">
                <a:solidFill>
                  <a:srgbClr val="000000"/>
                </a:solidFill>
              </a:rPr>
              <a:t>được</a:t>
            </a:r>
            <a:r>
              <a:rPr lang="vi-VN" sz="2400" spc="-1">
                <a:solidFill>
                  <a:srgbClr val="000000"/>
                </a:solidFill>
              </a:rPr>
              <a:t> phân </a:t>
            </a:r>
            <a:r>
              <a:rPr lang="vi-VN" sz="2400" spc="-1" err="1">
                <a:solidFill>
                  <a:srgbClr val="000000"/>
                </a:solidFill>
              </a:rPr>
              <a:t>tách</a:t>
            </a:r>
            <a:r>
              <a:rPr lang="vi-VN" sz="2400" spc="-1">
                <a:solidFill>
                  <a:srgbClr val="000000"/>
                </a:solidFill>
              </a:rPr>
              <a:t> ở trên </a:t>
            </a:r>
            <a:r>
              <a:rPr lang="vi-VN" sz="2400" spc="-1" err="1">
                <a:solidFill>
                  <a:srgbClr val="000000"/>
                </a:solidFill>
              </a:rPr>
              <a:t>thành</a:t>
            </a:r>
            <a:r>
              <a:rPr lang="vi-VN" sz="2400" spc="-1">
                <a:solidFill>
                  <a:srgbClr val="000000"/>
                </a:solidFill>
              </a:rPr>
              <a:t> danh </a:t>
            </a:r>
            <a:r>
              <a:rPr lang="vi-VN" sz="2400" spc="-1" err="1">
                <a:solidFill>
                  <a:srgbClr val="000000"/>
                </a:solidFill>
              </a:rPr>
              <a:t>sách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từ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phụ</a:t>
            </a:r>
            <a:r>
              <a:rPr lang="vi-VN" sz="2400" spc="-1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Véc</a:t>
            </a:r>
            <a:r>
              <a:rPr lang="vi-VN" sz="2400" spc="-1">
                <a:solidFill>
                  <a:srgbClr val="000000"/>
                </a:solidFill>
              </a:rPr>
              <a:t>-tơ </a:t>
            </a:r>
            <a:r>
              <a:rPr lang="vi-VN" sz="2400" spc="-1" err="1">
                <a:solidFill>
                  <a:srgbClr val="000000"/>
                </a:solidFill>
              </a:rPr>
              <a:t>đại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diện</a:t>
            </a:r>
            <a:r>
              <a:rPr lang="vi-VN" sz="2400" spc="-1">
                <a:solidFill>
                  <a:srgbClr val="000000"/>
                </a:solidFill>
              </a:rPr>
              <a:t> cho văn </a:t>
            </a:r>
            <a:r>
              <a:rPr lang="vi-VN" sz="2400" spc="-1" err="1">
                <a:solidFill>
                  <a:srgbClr val="000000"/>
                </a:solidFill>
              </a:rPr>
              <a:t>bản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sẽ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là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một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véc</a:t>
            </a:r>
            <a:r>
              <a:rPr lang="vi-VN" sz="2400" spc="-1">
                <a:solidFill>
                  <a:srgbClr val="000000"/>
                </a:solidFill>
              </a:rPr>
              <a:t>-tơ trung </a:t>
            </a:r>
            <a:r>
              <a:rPr lang="vi-VN" sz="2400" spc="-1" err="1">
                <a:solidFill>
                  <a:srgbClr val="000000"/>
                </a:solidFill>
              </a:rPr>
              <a:t>bình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của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tổng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véc</a:t>
            </a:r>
            <a:r>
              <a:rPr lang="vi-VN" sz="2400" spc="-1">
                <a:solidFill>
                  <a:srgbClr val="000000"/>
                </a:solidFill>
              </a:rPr>
              <a:t>-tơ </a:t>
            </a:r>
            <a:r>
              <a:rPr lang="vi-VN" sz="2400" spc="-1" err="1">
                <a:solidFill>
                  <a:srgbClr val="000000"/>
                </a:solidFill>
              </a:rPr>
              <a:t>của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các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đoạn</a:t>
            </a:r>
            <a:r>
              <a:rPr lang="vi-VN" sz="2400" spc="-1">
                <a:solidFill>
                  <a:srgbClr val="000000"/>
                </a:solidFill>
              </a:rPr>
              <a:t> văn </a:t>
            </a:r>
            <a:r>
              <a:rPr lang="vi-VN" sz="2400" spc="-1" err="1">
                <a:solidFill>
                  <a:srgbClr val="000000"/>
                </a:solidFill>
              </a:rPr>
              <a:t>bản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được</a:t>
            </a:r>
            <a:r>
              <a:rPr lang="vi-VN" sz="2400" spc="-1">
                <a:solidFill>
                  <a:srgbClr val="000000"/>
                </a:solidFill>
              </a:rPr>
              <a:t> chia </a:t>
            </a:r>
            <a:r>
              <a:rPr lang="vi-VN" sz="2400" spc="-1" err="1">
                <a:solidFill>
                  <a:srgbClr val="000000"/>
                </a:solidFill>
              </a:rPr>
              <a:t>nhỏ</a:t>
            </a:r>
            <a:r>
              <a:rPr lang="vi-VN" sz="2400" spc="-1">
                <a:solidFill>
                  <a:srgbClr val="000000"/>
                </a:solidFill>
              </a:rPr>
              <a:t> trong văn </a:t>
            </a:r>
            <a:r>
              <a:rPr lang="vi-VN" sz="2400" spc="-1" err="1">
                <a:solidFill>
                  <a:srgbClr val="000000"/>
                </a:solidFill>
              </a:rPr>
              <a:t>bản</a:t>
            </a:r>
            <a:r>
              <a:rPr lang="vi-VN" sz="2400" spc="-1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149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E57BECE1-8D8B-7EBD-5C88-F1FBC52604BA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4.3.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lớp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21C484BC-F1BD-402A-45A1-0FFD177873E7}"/>
              </a:ext>
            </a:extLst>
          </p:cNvPr>
          <p:cNvSpPr txBox="1"/>
          <p:nvPr/>
        </p:nvSpPr>
        <p:spPr>
          <a:xfrm>
            <a:off x="986935" y="1091258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Mô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hình</a:t>
            </a:r>
            <a:r>
              <a:rPr lang="en-US" sz="2400" spc="-1">
                <a:solidFill>
                  <a:srgbClr val="000000"/>
                </a:solidFill>
              </a:rPr>
              <a:t> </a:t>
            </a:r>
            <a:r>
              <a:rPr lang="en-US" sz="2400" spc="-1" err="1">
                <a:solidFill>
                  <a:srgbClr val="000000"/>
                </a:solidFill>
              </a:rPr>
              <a:t>học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máy</a:t>
            </a:r>
            <a:r>
              <a:rPr lang="en-US" sz="2400" spc="-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06593-EDFD-773C-8786-5ED90CD4FB06}"/>
              </a:ext>
            </a:extLst>
          </p:cNvPr>
          <p:cNvSpPr txBox="1"/>
          <p:nvPr/>
        </p:nvSpPr>
        <p:spPr>
          <a:xfrm>
            <a:off x="701748" y="1796902"/>
            <a:ext cx="106112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Logistic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Regression</a:t>
            </a:r>
            <a:endParaRPr lang="vi-VN" sz="2400" spc="-1">
              <a:solidFill>
                <a:srgbClr val="000000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Mô </a:t>
            </a:r>
            <a:r>
              <a:rPr lang="vi-VN" sz="2400" spc="-1" err="1">
                <a:solidFill>
                  <a:srgbClr val="000000"/>
                </a:solidFill>
              </a:rPr>
              <a:t>hình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Naive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Bayes</a:t>
            </a:r>
            <a:endParaRPr lang="vi-VN" sz="2400" spc="-1">
              <a:solidFill>
                <a:srgbClr val="000000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Mô </a:t>
            </a:r>
            <a:r>
              <a:rPr lang="vi-VN" sz="2400" spc="-1" err="1">
                <a:solidFill>
                  <a:srgbClr val="000000"/>
                </a:solidFill>
              </a:rPr>
              <a:t>hình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Random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Forest</a:t>
            </a:r>
            <a:endParaRPr lang="vi-VN" sz="2400" spc="-1">
              <a:solidFill>
                <a:srgbClr val="000000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Mô </a:t>
            </a:r>
            <a:r>
              <a:rPr lang="vi-VN" sz="2400" spc="-1" err="1">
                <a:solidFill>
                  <a:srgbClr val="000000"/>
                </a:solidFill>
              </a:rPr>
              <a:t>hình</a:t>
            </a:r>
            <a:r>
              <a:rPr lang="vi-VN" sz="2400" spc="-1">
                <a:solidFill>
                  <a:srgbClr val="000000"/>
                </a:solidFill>
              </a:rPr>
              <a:t> SVM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Thuật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toán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XGBoost</a:t>
            </a:r>
            <a:endParaRPr lang="vi-VN" sz="2400" spc="-1">
              <a:solidFill>
                <a:srgbClr val="000000"/>
              </a:solidFill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56D0D2E5-2E9F-12D2-009F-17477F297091}"/>
              </a:ext>
            </a:extLst>
          </p:cNvPr>
          <p:cNvSpPr txBox="1"/>
          <p:nvPr/>
        </p:nvSpPr>
        <p:spPr>
          <a:xfrm>
            <a:off x="986935" y="3870227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400" spc="-1" err="1">
                <a:solidFill>
                  <a:srgbClr val="000000"/>
                </a:solidFill>
              </a:rPr>
              <a:t>Tối</a:t>
            </a:r>
            <a:r>
              <a:rPr lang="vi-VN" sz="2400" spc="-1">
                <a:solidFill>
                  <a:srgbClr val="000000"/>
                </a:solidFill>
              </a:rPr>
              <a:t> ưu tham </a:t>
            </a:r>
            <a:r>
              <a:rPr lang="vi-VN" sz="2400" spc="-1" err="1">
                <a:solidFill>
                  <a:srgbClr val="000000"/>
                </a:solidFill>
              </a:rPr>
              <a:t>số</a:t>
            </a:r>
            <a:endParaRPr lang="en-US" sz="2400" spc="-1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53E5B-2A24-E62C-59CC-9474CE459A89}"/>
              </a:ext>
            </a:extLst>
          </p:cNvPr>
          <p:cNvSpPr txBox="1"/>
          <p:nvPr/>
        </p:nvSpPr>
        <p:spPr>
          <a:xfrm>
            <a:off x="701748" y="4575871"/>
            <a:ext cx="10611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err="1">
                <a:solidFill>
                  <a:srgbClr val="000000"/>
                </a:solidFill>
              </a:rPr>
              <a:t>Sử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dụng</a:t>
            </a:r>
            <a:r>
              <a:rPr lang="vi-VN" sz="2400" spc="-1">
                <a:solidFill>
                  <a:srgbClr val="000000"/>
                </a:solidFill>
              </a:rPr>
              <a:t> </a:t>
            </a:r>
            <a:r>
              <a:rPr lang="vi-VN" sz="2400" spc="-1" err="1">
                <a:solidFill>
                  <a:srgbClr val="000000"/>
                </a:solidFill>
              </a:rPr>
              <a:t>hàm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điều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chỉnh</a:t>
            </a:r>
            <a:r>
              <a:rPr lang="vi-VN" sz="2400" spc="-1">
                <a:solidFill>
                  <a:srgbClr val="000000"/>
                </a:solidFill>
              </a:rPr>
              <a:t> tham </a:t>
            </a:r>
            <a:r>
              <a:rPr lang="vi-VN" sz="2400" spc="-1" err="1">
                <a:solidFill>
                  <a:srgbClr val="000000"/>
                </a:solidFill>
              </a:rPr>
              <a:t>số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tự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động</a:t>
            </a:r>
            <a:r>
              <a:rPr lang="vi-VN" sz="2400" spc="-1">
                <a:solidFill>
                  <a:srgbClr val="000000"/>
                </a:solidFill>
              </a:rPr>
              <a:t> </a:t>
            </a:r>
            <a:r>
              <a:rPr lang="vi-VN" sz="2400" spc="-1" err="1">
                <a:solidFill>
                  <a:srgbClr val="000000"/>
                </a:solidFill>
              </a:rPr>
              <a:t>GridSearchCV</a:t>
            </a:r>
            <a:endParaRPr lang="vi-VN" sz="2400" spc="-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49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99D6BB04-73A4-FF46-EF21-CBA07BF5FFC2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4.3.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hình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lớp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B9473A9-5DBB-E3ED-AA1D-B3E491CBE0AB}"/>
              </a:ext>
            </a:extLst>
          </p:cNvPr>
          <p:cNvSpPr txBox="1"/>
          <p:nvPr/>
        </p:nvSpPr>
        <p:spPr>
          <a:xfrm>
            <a:off x="986935" y="1091258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Mô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học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sâu</a:t>
            </a:r>
            <a:r>
              <a:rPr lang="en-US" sz="2400" spc="-1">
                <a:solidFill>
                  <a:srgbClr val="000000"/>
                </a:solidFill>
              </a:rPr>
              <a:t> </a:t>
            </a:r>
            <a:r>
              <a:rPr lang="en-US" sz="2400" spc="-1" err="1">
                <a:solidFill>
                  <a:srgbClr val="000000"/>
                </a:solidFill>
              </a:rPr>
              <a:t>RoBERTa</a:t>
            </a:r>
            <a:r>
              <a:rPr lang="en-US" sz="2400" spc="-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07EF2-8487-4575-169D-2106EB57EC4F}"/>
              </a:ext>
            </a:extLst>
          </p:cNvPr>
          <p:cNvSpPr txBox="1"/>
          <p:nvPr/>
        </p:nvSpPr>
        <p:spPr>
          <a:xfrm>
            <a:off x="701748" y="1796902"/>
            <a:ext cx="10768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dirty="0">
                <a:solidFill>
                  <a:srgbClr val="000000"/>
                </a:solidFill>
              </a:rPr>
              <a:t>Sử dụng </a:t>
            </a:r>
            <a:r>
              <a:rPr lang="vi-VN" sz="2400" spc="-1" dirty="0" err="1">
                <a:solidFill>
                  <a:srgbClr val="000000"/>
                </a:solidFill>
              </a:rPr>
              <a:t>pre-trained</a:t>
            </a:r>
            <a:r>
              <a:rPr lang="vi-VN" sz="2400" spc="-1" dirty="0">
                <a:solidFill>
                  <a:srgbClr val="000000"/>
                </a:solidFill>
              </a:rPr>
              <a:t> </a:t>
            </a:r>
            <a:r>
              <a:rPr lang="vi-VN" sz="2400" spc="-1" dirty="0" err="1">
                <a:solidFill>
                  <a:srgbClr val="000000"/>
                </a:solidFill>
              </a:rPr>
              <a:t>PhoBERT_base_transformers</a:t>
            </a:r>
            <a:r>
              <a:rPr lang="vi-VN" sz="2400" spc="-1" dirty="0">
                <a:solidFill>
                  <a:srgbClr val="000000"/>
                </a:solidFill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 dirty="0">
                <a:solidFill>
                  <a:srgbClr val="000000"/>
                </a:solidFill>
              </a:rPr>
              <a:t>Kiến trúc của </a:t>
            </a:r>
            <a:r>
              <a:rPr lang="vi-VN" sz="2400" spc="-1" dirty="0" err="1">
                <a:solidFill>
                  <a:srgbClr val="000000"/>
                </a:solidFill>
              </a:rPr>
              <a:t>RoBERTa</a:t>
            </a:r>
            <a:r>
              <a:rPr lang="vi-VN" sz="2400" spc="-1" dirty="0">
                <a:solidFill>
                  <a:srgbClr val="000000"/>
                </a:solidFill>
              </a:rPr>
              <a:t> có 2 nhiệm vụ: tìm </a:t>
            </a:r>
            <a:r>
              <a:rPr lang="vi-VN" sz="2400" spc="-1" dirty="0" err="1">
                <a:solidFill>
                  <a:srgbClr val="000000"/>
                </a:solidFill>
              </a:rPr>
              <a:t>vector</a:t>
            </a:r>
            <a:r>
              <a:rPr lang="vi-VN" sz="2400" spc="-1" dirty="0">
                <a:solidFill>
                  <a:srgbClr val="000000"/>
                </a:solidFill>
              </a:rPr>
              <a:t> biểu diễn được thông tin từ câu bình luận đầu vào và phân loại nhãn.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8C5D2E5C-0F15-A853-777A-A509F8A7DB75}"/>
              </a:ext>
            </a:extLst>
          </p:cNvPr>
          <p:cNvSpPr txBox="1"/>
          <p:nvPr/>
        </p:nvSpPr>
        <p:spPr>
          <a:xfrm>
            <a:off x="986935" y="2940044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Lựa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chọn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tham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số</a:t>
            </a:r>
            <a:endParaRPr lang="en-US" sz="2400" spc="-1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AA78B-5D97-20DF-280F-C69830D620A5}"/>
              </a:ext>
            </a:extLst>
          </p:cNvPr>
          <p:cNvSpPr txBox="1"/>
          <p:nvPr/>
        </p:nvSpPr>
        <p:spPr>
          <a:xfrm>
            <a:off x="701748" y="3655627"/>
            <a:ext cx="10611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Kích thước của vector mã hóa từ là 258, số lượng nhãn là 3.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Số lượng các đầu kết nối trong 1 lớp Attention là 12.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spc="-1">
                <a:solidFill>
                  <a:srgbClr val="000000"/>
                </a:solidFill>
              </a:rPr>
              <a:t>Kích thước lớp mã hóa Encoder là 768.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CC277427-DD1B-023E-0052-1EA2829F07F4}"/>
              </a:ext>
            </a:extLst>
          </p:cNvPr>
          <p:cNvSpPr txBox="1"/>
          <p:nvPr/>
        </p:nvSpPr>
        <p:spPr>
          <a:xfrm>
            <a:off x="986935" y="4856446"/>
            <a:ext cx="10217890" cy="65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vi-VN" sz="2400" spc="-1">
                <a:solidFill>
                  <a:srgbClr val="000000"/>
                </a:solidFill>
              </a:rPr>
              <a:t>Thuật toán tối ưu: Sử dụng Adam Weighted Decay</a:t>
            </a:r>
          </a:p>
        </p:txBody>
      </p:sp>
    </p:spTree>
    <p:extLst>
      <p:ext uri="{BB962C8B-B14F-4D97-AF65-F5344CB8AC3E}">
        <p14:creationId xmlns:p14="http://schemas.microsoft.com/office/powerpoint/2010/main" val="2267388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Giới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thiệu</a:t>
            </a:r>
            <a:endParaRPr lang="en-US" sz="28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Các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nghiên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cứu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liên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quan</a:t>
            </a:r>
            <a:endParaRPr lang="en-US" sz="2800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Các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phương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pháp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Mô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hình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cảm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xúc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dirty="0" err="1">
                <a:latin typeface="Calibri"/>
              </a:rPr>
              <a:t>Kịch</a:t>
            </a:r>
            <a:r>
              <a:rPr lang="en-US" sz="2800" b="0" strike="noStrike" spc="-1" dirty="0">
                <a:latin typeface="Calibri"/>
              </a:rPr>
              <a:t> </a:t>
            </a:r>
            <a:r>
              <a:rPr lang="en-US" sz="2800" b="0" strike="noStrike" spc="-1" dirty="0" err="1">
                <a:latin typeface="Calibri"/>
              </a:rPr>
              <a:t>bản</a:t>
            </a:r>
            <a:r>
              <a:rPr lang="en-US" sz="2800" b="0" strike="noStrike" spc="-1" dirty="0">
                <a:latin typeface="Calibri"/>
              </a:rPr>
              <a:t> </a:t>
            </a:r>
            <a:r>
              <a:rPr lang="en-US" sz="2800" b="0" strike="noStrike" spc="-1" dirty="0" err="1">
                <a:latin typeface="Calibri"/>
              </a:rPr>
              <a:t>thực</a:t>
            </a:r>
            <a:r>
              <a:rPr lang="en-US" sz="2800" b="0" strike="noStrike" spc="-1" dirty="0">
                <a:latin typeface="Calibri"/>
              </a:rPr>
              <a:t> </a:t>
            </a:r>
            <a:r>
              <a:rPr lang="en-US" sz="2800" b="0" strike="noStrike" spc="-1" dirty="0" err="1">
                <a:latin typeface="Calibri"/>
              </a:rPr>
              <a:t>nghiệm</a:t>
            </a:r>
            <a:endParaRPr lang="en-US" sz="2800" spc="-1" dirty="0"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Kết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luận</a:t>
            </a:r>
            <a:endParaRPr lang="en-US" sz="28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E88FCDA4-C640-8C72-8AEF-0527F9CB1CA7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796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7" descr="Ảnh có chứa văn bản, tờ báo&#10;&#10;Mô tả được tự động tạo">
            <a:extLst>
              <a:ext uri="{FF2B5EF4-FFF2-40B4-BE49-F238E27FC236}">
                <a16:creationId xmlns:a16="http://schemas.microsoft.com/office/drawing/2014/main" id="{E25FC695-1E72-FC44-35CD-D635769D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620622"/>
            <a:ext cx="6527800" cy="3616756"/>
          </a:xfrm>
          <a:prstGeom prst="rect">
            <a:avLst/>
          </a:prstGeom>
        </p:spPr>
      </p:pic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30B421F4-7EC6-036C-E4DB-604E8DCF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2" y="1874730"/>
            <a:ext cx="2743200" cy="2917065"/>
          </a:xfrm>
          <a:prstGeom prst="rect">
            <a:avLst/>
          </a:prstGeom>
        </p:spPr>
      </p:pic>
      <p:grpSp>
        <p:nvGrpSpPr>
          <p:cNvPr id="6" name="Nhóm 5">
            <a:extLst>
              <a:ext uri="{FF2B5EF4-FFF2-40B4-BE49-F238E27FC236}">
                <a16:creationId xmlns:a16="http://schemas.microsoft.com/office/drawing/2014/main" id="{7A439257-3E8A-D711-BAF3-46348D1F4CF8}"/>
              </a:ext>
            </a:extLst>
          </p:cNvPr>
          <p:cNvGrpSpPr/>
          <p:nvPr/>
        </p:nvGrpSpPr>
        <p:grpSpPr>
          <a:xfrm>
            <a:off x="6354693" y="1996195"/>
            <a:ext cx="3049836" cy="363557"/>
            <a:chOff x="3086559" y="3926595"/>
            <a:chExt cx="3049836" cy="363557"/>
          </a:xfrm>
        </p:grpSpPr>
        <p:pic>
          <p:nvPicPr>
            <p:cNvPr id="3" name="Đồ họa 4" descr="Arrow Right outline" title="Tích cực">
              <a:extLst>
                <a:ext uri="{FF2B5EF4-FFF2-40B4-BE49-F238E27FC236}">
                  <a16:creationId xmlns:a16="http://schemas.microsoft.com/office/drawing/2014/main" id="{CF06D30C-0E83-E64F-91E1-180C711EF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6559" y="3926595"/>
              <a:ext cx="363557" cy="363557"/>
            </a:xfrm>
            <a:prstGeom prst="rect">
              <a:avLst/>
            </a:prstGeom>
          </p:spPr>
        </p:pic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C9886D41-BA1E-729D-8C4F-152FD6756F06}"/>
                </a:ext>
              </a:extLst>
            </p:cNvPr>
            <p:cNvSpPr txBox="1"/>
            <p:nvPr/>
          </p:nvSpPr>
          <p:spPr>
            <a:xfrm>
              <a:off x="3393196" y="3953218"/>
              <a:ext cx="27431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1400" err="1"/>
                <a:t>Tích</a:t>
              </a:r>
              <a:r>
                <a:rPr lang="vi-VN" sz="1400"/>
                <a:t> </a:t>
              </a:r>
              <a:r>
                <a:rPr lang="vi-VN" sz="1400" err="1"/>
                <a:t>cực</a:t>
              </a:r>
              <a:r>
                <a:rPr lang="vi-VN" sz="1400"/>
                <a:t> 😀</a:t>
              </a: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879564A1-4FF8-5A50-A940-6F894C789F09}"/>
              </a:ext>
            </a:extLst>
          </p:cNvPr>
          <p:cNvGrpSpPr/>
          <p:nvPr/>
        </p:nvGrpSpPr>
        <p:grpSpPr>
          <a:xfrm>
            <a:off x="6352244" y="2929159"/>
            <a:ext cx="3049836" cy="363557"/>
            <a:chOff x="3086559" y="3926595"/>
            <a:chExt cx="3049836" cy="363557"/>
          </a:xfrm>
        </p:grpSpPr>
        <p:pic>
          <p:nvPicPr>
            <p:cNvPr id="10" name="Đồ họa 4" descr="Arrow Right outline" title="Tích cực">
              <a:extLst>
                <a:ext uri="{FF2B5EF4-FFF2-40B4-BE49-F238E27FC236}">
                  <a16:creationId xmlns:a16="http://schemas.microsoft.com/office/drawing/2014/main" id="{41DECDBA-E747-B1F6-0271-D121F714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6559" y="3926595"/>
              <a:ext cx="363557" cy="363557"/>
            </a:xfrm>
            <a:prstGeom prst="rect">
              <a:avLst/>
            </a:prstGeom>
          </p:spPr>
        </p:pic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C0784E87-BE52-BA34-E827-C32EDFD4FE68}"/>
                </a:ext>
              </a:extLst>
            </p:cNvPr>
            <p:cNvSpPr txBox="1"/>
            <p:nvPr/>
          </p:nvSpPr>
          <p:spPr>
            <a:xfrm>
              <a:off x="3393196" y="3953218"/>
              <a:ext cx="27431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1400"/>
                <a:t>Trung </a:t>
              </a:r>
              <a:r>
                <a:rPr lang="vi-VN" sz="1400" err="1"/>
                <a:t>tính</a:t>
              </a:r>
              <a:r>
                <a:rPr lang="vi-VN" sz="1400"/>
                <a:t> 😐</a:t>
              </a:r>
              <a:endParaRPr lang="vi-VN" err="1"/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496CA3F3-E66C-6D4D-1698-9DB0764D1AAE}"/>
              </a:ext>
            </a:extLst>
          </p:cNvPr>
          <p:cNvGrpSpPr/>
          <p:nvPr/>
        </p:nvGrpSpPr>
        <p:grpSpPr>
          <a:xfrm>
            <a:off x="6354692" y="3582522"/>
            <a:ext cx="3049836" cy="363557"/>
            <a:chOff x="3086559" y="3926595"/>
            <a:chExt cx="3049836" cy="363557"/>
          </a:xfrm>
        </p:grpSpPr>
        <p:pic>
          <p:nvPicPr>
            <p:cNvPr id="13" name="Đồ họa 4" descr="Arrow Right outline" title="Tích cực">
              <a:extLst>
                <a:ext uri="{FF2B5EF4-FFF2-40B4-BE49-F238E27FC236}">
                  <a16:creationId xmlns:a16="http://schemas.microsoft.com/office/drawing/2014/main" id="{5908C974-8D91-1055-1C0B-75817942F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6559" y="3926595"/>
              <a:ext cx="363557" cy="363557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71608E29-91FD-2579-265B-7E8DA86B825A}"/>
                </a:ext>
              </a:extLst>
            </p:cNvPr>
            <p:cNvSpPr txBox="1"/>
            <p:nvPr/>
          </p:nvSpPr>
          <p:spPr>
            <a:xfrm>
              <a:off x="3393196" y="3953218"/>
              <a:ext cx="27431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1400"/>
                <a:t>Tiêu </a:t>
              </a:r>
              <a:r>
                <a:rPr lang="vi-VN" sz="1400" err="1"/>
                <a:t>cực</a:t>
              </a:r>
              <a:r>
                <a:rPr lang="vi-VN" sz="1400"/>
                <a:t> 😑</a:t>
              </a:r>
            </a:p>
          </p:txBody>
        </p:sp>
      </p:grpSp>
      <p:sp>
        <p:nvSpPr>
          <p:cNvPr id="15" name="TextShape 2">
            <a:extLst>
              <a:ext uri="{FF2B5EF4-FFF2-40B4-BE49-F238E27FC236}">
                <a16:creationId xmlns:a16="http://schemas.microsoft.com/office/drawing/2014/main" id="{E94D3FF2-CF21-5D35-5DEB-508728057745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5.1.  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Hình ảnh 3" descr="Ảnh có chứa văn bản, tờ báo&#10;&#10;Mô tả được tự động tạo">
            <a:extLst>
              <a:ext uri="{FF2B5EF4-FFF2-40B4-BE49-F238E27FC236}">
                <a16:creationId xmlns:a16="http://schemas.microsoft.com/office/drawing/2014/main" id="{92205D07-7899-B9E2-B230-9E7AAEB6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65" y="1198675"/>
            <a:ext cx="9155933" cy="4643439"/>
          </a:xfrm>
          <a:prstGeom prst="rect">
            <a:avLst/>
          </a:prstGeom>
        </p:spPr>
      </p:pic>
      <p:sp>
        <p:nvSpPr>
          <p:cNvPr id="5" name="TextShape 2">
            <a:extLst>
              <a:ext uri="{FF2B5EF4-FFF2-40B4-BE49-F238E27FC236}">
                <a16:creationId xmlns:a16="http://schemas.microsoft.com/office/drawing/2014/main" id="{1709E65F-6381-AE0D-77F7-E6CC7FFC20A1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5.1.  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783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99674" y="1058760"/>
            <a:ext cx="10953326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</a:rPr>
              <a:t>Bao </a:t>
            </a:r>
            <a:r>
              <a:rPr lang="en-US" sz="2400" spc="-1" err="1">
                <a:solidFill>
                  <a:srgbClr val="000000"/>
                </a:solidFill>
              </a:rPr>
              <a:t>gồm</a:t>
            </a:r>
            <a:r>
              <a:rPr lang="en-US" sz="2400" spc="-1">
                <a:solidFill>
                  <a:srgbClr val="000000"/>
                </a:solidFill>
              </a:rPr>
              <a:t> 15053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endParaRPr lang="en-US" sz="2400" spc="-1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Trung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mỗi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câu</a:t>
            </a:r>
            <a:r>
              <a:rPr lang="en-US" sz="2400" spc="-1">
                <a:solidFill>
                  <a:srgbClr val="000000"/>
                </a:solidFill>
              </a:rPr>
              <a:t> 12 </a:t>
            </a:r>
            <a:r>
              <a:rPr lang="en-US" sz="2400" spc="-1" err="1">
                <a:solidFill>
                  <a:srgbClr val="000000"/>
                </a:solidFill>
              </a:rPr>
              <a:t>từ</a:t>
            </a:r>
            <a:endParaRPr lang="en-US" sz="2400" spc="-1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</a:rPr>
              <a:t>3 </a:t>
            </a:r>
            <a:r>
              <a:rPr lang="en-US" sz="2400" spc="-1" err="1">
                <a:solidFill>
                  <a:srgbClr val="000000"/>
                </a:solidFill>
              </a:rPr>
              <a:t>nhãn</a:t>
            </a:r>
            <a:r>
              <a:rPr lang="en-US" sz="2400" spc="-1">
                <a:solidFill>
                  <a:srgbClr val="000000"/>
                </a:solidFill>
              </a:rPr>
              <a:t>: </a:t>
            </a:r>
            <a:r>
              <a:rPr lang="en-US" sz="2400" spc="-1" err="1">
                <a:solidFill>
                  <a:srgbClr val="000000"/>
                </a:solidFill>
              </a:rPr>
              <a:t>Tích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cực</a:t>
            </a:r>
            <a:r>
              <a:rPr lang="en-US" sz="2400" spc="-1">
                <a:solidFill>
                  <a:srgbClr val="000000"/>
                </a:solidFill>
              </a:rPr>
              <a:t>, </a:t>
            </a:r>
            <a:r>
              <a:rPr lang="en-US" sz="2400" spc="-1" err="1">
                <a:solidFill>
                  <a:srgbClr val="000000"/>
                </a:solidFill>
              </a:rPr>
              <a:t>Trung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tính</a:t>
            </a:r>
            <a:r>
              <a:rPr lang="en-US" sz="2400" spc="-1">
                <a:solidFill>
                  <a:srgbClr val="000000"/>
                </a:solidFill>
              </a:rPr>
              <a:t>, </a:t>
            </a:r>
            <a:r>
              <a:rPr lang="en-US" sz="2400" spc="-1" err="1">
                <a:solidFill>
                  <a:srgbClr val="000000"/>
                </a:solidFill>
              </a:rPr>
              <a:t>Tiêu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cực</a:t>
            </a:r>
            <a:endParaRPr lang="en-US" sz="2400" spc="-1">
              <a:solidFill>
                <a:srgbClr val="000000"/>
              </a:solidFill>
            </a:endParaRPr>
          </a:p>
        </p:txBody>
      </p:sp>
      <p:pic>
        <p:nvPicPr>
          <p:cNvPr id="2" name="Hình ảnh 3">
            <a:extLst>
              <a:ext uri="{FF2B5EF4-FFF2-40B4-BE49-F238E27FC236}">
                <a16:creationId xmlns:a16="http://schemas.microsoft.com/office/drawing/2014/main" id="{B469C891-7878-E16C-D237-AD6AB4A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10" y="1425803"/>
            <a:ext cx="4999892" cy="3530996"/>
          </a:xfrm>
          <a:prstGeom prst="rect">
            <a:avLst/>
          </a:prstGeom>
        </p:spPr>
      </p:pic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D17190CE-B6E3-FD8E-19C6-E0CCB2A7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7618"/>
              </p:ext>
            </p:extLst>
          </p:nvPr>
        </p:nvGraphicFramePr>
        <p:xfrm>
          <a:off x="1259094" y="3191301"/>
          <a:ext cx="570547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741">
                  <a:extLst>
                    <a:ext uri="{9D8B030D-6E8A-4147-A177-3AD203B41FA5}">
                      <a16:colId xmlns:a16="http://schemas.microsoft.com/office/drawing/2014/main" val="2753994346"/>
                    </a:ext>
                  </a:extLst>
                </a:gridCol>
                <a:gridCol w="1528590">
                  <a:extLst>
                    <a:ext uri="{9D8B030D-6E8A-4147-A177-3AD203B41FA5}">
                      <a16:colId xmlns:a16="http://schemas.microsoft.com/office/drawing/2014/main" val="15850435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73279065"/>
                    </a:ext>
                  </a:extLst>
                </a:gridCol>
                <a:gridCol w="1481191">
                  <a:extLst>
                    <a:ext uri="{9D8B030D-6E8A-4147-A177-3AD203B41FA5}">
                      <a16:colId xmlns:a16="http://schemas.microsoft.com/office/drawing/2014/main" val="2951189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Nhãn </a:t>
                      </a:r>
                      <a:endParaRPr lang="vi-VN" sz="16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Tiêu </a:t>
                      </a:r>
                      <a:r>
                        <a:rPr lang="vi-VN" sz="1600" err="1">
                          <a:effectLst/>
                        </a:rPr>
                        <a:t>cực</a:t>
                      </a: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Trung tính </a:t>
                      </a:r>
                      <a:endParaRPr lang="vi-VN" sz="16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Tích cực </a:t>
                      </a:r>
                      <a:endParaRPr lang="vi-VN" sz="16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5563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dirty="0">
                          <a:effectLst/>
                        </a:rPr>
                        <a:t>Số lượng </a:t>
                      </a:r>
                      <a:endParaRPr lang="vi-VN" sz="1600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dirty="0">
                          <a:effectLst/>
                        </a:rPr>
                        <a:t>2676 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1435 </a:t>
                      </a:r>
                      <a:endParaRPr lang="vi-VN" sz="16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dirty="0">
                          <a:effectLst/>
                        </a:rPr>
                        <a:t>10942 </a:t>
                      </a:r>
                      <a:endParaRPr lang="vi-VN" sz="1600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391384"/>
                  </a:ext>
                </a:extLst>
              </a:tr>
            </a:tbl>
          </a:graphicData>
        </a:graphic>
      </p:graphicFrame>
      <p:sp>
        <p:nvSpPr>
          <p:cNvPr id="6" name="Mũi tên: Phải 5">
            <a:extLst>
              <a:ext uri="{FF2B5EF4-FFF2-40B4-BE49-F238E27FC236}">
                <a16:creationId xmlns:a16="http://schemas.microsoft.com/office/drawing/2014/main" id="{3500EAD2-BC65-EE86-9A63-E2474421C26A}"/>
              </a:ext>
            </a:extLst>
          </p:cNvPr>
          <p:cNvSpPr/>
          <p:nvPr/>
        </p:nvSpPr>
        <p:spPr>
          <a:xfrm>
            <a:off x="1033942" y="4798606"/>
            <a:ext cx="556847" cy="322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B861CE9-0AEA-8636-543D-F367C8F16895}"/>
              </a:ext>
            </a:extLst>
          </p:cNvPr>
          <p:cNvSpPr txBox="1"/>
          <p:nvPr/>
        </p:nvSpPr>
        <p:spPr>
          <a:xfrm>
            <a:off x="1754157" y="4697903"/>
            <a:ext cx="609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err="1"/>
              <a:t>Mất</a:t>
            </a:r>
            <a:r>
              <a:rPr lang="vi-VN" sz="2400"/>
              <a:t> cân </a:t>
            </a:r>
            <a:r>
              <a:rPr lang="vi-VN" sz="2400" err="1"/>
              <a:t>bằng</a:t>
            </a:r>
            <a:r>
              <a:rPr lang="vi-VN" sz="2400"/>
              <a:t> </a:t>
            </a:r>
            <a:r>
              <a:rPr lang="vi-VN" sz="2400" err="1"/>
              <a:t>dữ</a:t>
            </a:r>
            <a:r>
              <a:rPr lang="vi-VN" sz="2400"/>
              <a:t> </a:t>
            </a:r>
            <a:r>
              <a:rPr lang="vi-VN" sz="2400" err="1"/>
              <a:t>liệu</a:t>
            </a:r>
            <a:r>
              <a:rPr lang="vi-VN" sz="2400"/>
              <a:t> (</a:t>
            </a:r>
            <a:r>
              <a:rPr lang="vi-VN" sz="2400" err="1"/>
              <a:t>Data</a:t>
            </a:r>
            <a:r>
              <a:rPr lang="vi-VN" sz="2400"/>
              <a:t> </a:t>
            </a:r>
            <a:r>
              <a:rPr lang="vi-VN" sz="2400" err="1"/>
              <a:t>Imbalance</a:t>
            </a:r>
            <a:r>
              <a:rPr lang="vi-VN" sz="2400"/>
              <a:t>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25DB6D3-BFC5-ED5A-DFE4-37AE6B760CB0}"/>
              </a:ext>
            </a:extLst>
          </p:cNvPr>
          <p:cNvSpPr txBox="1"/>
          <p:nvPr/>
        </p:nvSpPr>
        <p:spPr>
          <a:xfrm>
            <a:off x="7638021" y="4942690"/>
            <a:ext cx="39744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000" err="1"/>
              <a:t>Hình</a:t>
            </a:r>
            <a:r>
              <a:rPr lang="vi-VN" sz="2000"/>
              <a:t> 5.1. </a:t>
            </a:r>
            <a:r>
              <a:rPr lang="vi-VN" sz="2000" err="1"/>
              <a:t>Tỉ</a:t>
            </a:r>
            <a:r>
              <a:rPr lang="vi-VN" sz="2000"/>
              <a:t> </a:t>
            </a:r>
            <a:r>
              <a:rPr lang="vi-VN" sz="2000" err="1"/>
              <a:t>lệ</a:t>
            </a:r>
            <a:r>
              <a:rPr lang="vi-VN" sz="2000"/>
              <a:t> </a:t>
            </a:r>
            <a:r>
              <a:rPr lang="vi-VN" sz="2000" err="1"/>
              <a:t>mẫu</a:t>
            </a:r>
            <a:r>
              <a:rPr lang="vi-VN" sz="2000"/>
              <a:t> </a:t>
            </a:r>
            <a:r>
              <a:rPr lang="vi-VN" sz="2000" err="1"/>
              <a:t>của</a:t>
            </a:r>
            <a:r>
              <a:rPr lang="vi-VN" sz="2000"/>
              <a:t> </a:t>
            </a:r>
            <a:r>
              <a:rPr lang="vi-VN" sz="2000" err="1"/>
              <a:t>các</a:t>
            </a:r>
            <a:r>
              <a:rPr lang="vi-VN" sz="2000"/>
              <a:t> </a:t>
            </a:r>
            <a:r>
              <a:rPr lang="vi-VN" sz="2000" err="1"/>
              <a:t>lớp</a:t>
            </a:r>
            <a:endParaRPr lang="vi-VN" sz="2000"/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A5026082-A76C-5BE4-3B90-E485A10C434F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5.1.  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Bộ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dữ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liệu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517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1073888" y="974700"/>
            <a:ext cx="10779112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</a:rPr>
              <a:t>2 </a:t>
            </a:r>
            <a:r>
              <a:rPr lang="en-US" sz="2400" spc="-1" err="1">
                <a:solidFill>
                  <a:srgbClr val="000000"/>
                </a:solidFill>
              </a:rPr>
              <a:t>tiêu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chí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chính</a:t>
            </a:r>
            <a:r>
              <a:rPr lang="en-US" sz="2400" spc="-1">
                <a:solidFill>
                  <a:srgbClr val="000000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Độ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chính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xác</a:t>
            </a:r>
            <a:r>
              <a:rPr lang="en-US" sz="2400" spc="-1">
                <a:solidFill>
                  <a:srgbClr val="000000"/>
                </a:solidFill>
              </a:rPr>
              <a:t>: </a:t>
            </a:r>
          </a:p>
          <a:p>
            <a:pPr lvl="3"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</a:rPr>
              <a:t>Accuracy = </a:t>
            </a:r>
            <a:r>
              <a:rPr lang="en-US" sz="2400" spc="-1" err="1">
                <a:solidFill>
                  <a:srgbClr val="000000"/>
                </a:solidFill>
              </a:rPr>
              <a:t>Số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gán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nhãn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đúng</a:t>
            </a:r>
            <a:r>
              <a:rPr lang="en-US" sz="2400" spc="-1">
                <a:solidFill>
                  <a:srgbClr val="000000"/>
                </a:solidFill>
              </a:rPr>
              <a:t> / </a:t>
            </a:r>
            <a:r>
              <a:rPr lang="en-US" sz="2400" spc="-1" err="1">
                <a:solidFill>
                  <a:srgbClr val="000000"/>
                </a:solidFill>
              </a:rPr>
              <a:t>Tổng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số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bình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luận</a:t>
            </a:r>
            <a:endParaRPr lang="en-US" sz="2400" spc="-1">
              <a:solidFill>
                <a:srgbClr val="0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-1" err="1">
                <a:solidFill>
                  <a:srgbClr val="000000"/>
                </a:solidFill>
              </a:rPr>
              <a:t>Điểm</a:t>
            </a:r>
            <a:r>
              <a:rPr lang="en-US" sz="2400" spc="-1">
                <a:solidFill>
                  <a:srgbClr val="000000"/>
                </a:solidFill>
              </a:rPr>
              <a:t> F1:</a:t>
            </a:r>
          </a:p>
          <a:p>
            <a:pPr lvl="3"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  <a:cs typeface="Calibri"/>
              </a:rPr>
              <a:t>F1 = 2PR / (P+R), </a:t>
            </a:r>
            <a:r>
              <a:rPr lang="en-US" sz="2400" spc="-1" err="1">
                <a:solidFill>
                  <a:srgbClr val="000000"/>
                </a:solidFill>
                <a:cs typeface="Calibri"/>
              </a:rPr>
              <a:t>trong</a:t>
            </a:r>
            <a:r>
              <a:rPr lang="en-US" sz="2400" spc="-1">
                <a:solidFill>
                  <a:srgbClr val="000000"/>
                </a:solidFill>
                <a:cs typeface="Calibri"/>
              </a:rPr>
              <a:t> </a:t>
            </a:r>
            <a:r>
              <a:rPr lang="en-US" sz="2400" spc="-1" err="1">
                <a:solidFill>
                  <a:srgbClr val="000000"/>
                </a:solidFill>
                <a:cs typeface="Calibri"/>
              </a:rPr>
              <a:t>đó</a:t>
            </a:r>
            <a:r>
              <a:rPr lang="en-US" sz="2400" spc="-1">
                <a:solidFill>
                  <a:srgbClr val="000000"/>
                </a:solidFill>
                <a:cs typeface="Calibri"/>
              </a:rPr>
              <a:t>:</a:t>
            </a:r>
            <a:endParaRPr lang="en-US" sz="2400" spc="-1">
              <a:ea typeface="+mn-lt"/>
              <a:cs typeface="+mn-lt"/>
            </a:endParaRPr>
          </a:p>
          <a:p>
            <a:pPr lvl="4"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</a:rPr>
              <a:t>Precision: P = TP / (TP + FP)</a:t>
            </a:r>
            <a:endParaRPr lang="en-US" sz="2400" spc="-1"/>
          </a:p>
          <a:p>
            <a:pPr lvl="4">
              <a:lnSpc>
                <a:spcPct val="150000"/>
              </a:lnSpc>
            </a:pPr>
            <a:r>
              <a:rPr lang="en-US" sz="2400" spc="-1">
                <a:solidFill>
                  <a:srgbClr val="000000"/>
                </a:solidFill>
              </a:rPr>
              <a:t>Recall: R = TP / (TP + FN)</a:t>
            </a:r>
          </a:p>
          <a:p>
            <a:pPr marL="0" lvl="1"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Lưu</a:t>
            </a:r>
            <a:r>
              <a:rPr lang="en-US" sz="2400" spc="-1">
                <a:solidFill>
                  <a:srgbClr val="000000"/>
                </a:solidFill>
              </a:rPr>
              <a:t> ý: </a:t>
            </a:r>
            <a:r>
              <a:rPr lang="en-US" sz="2400" spc="-1" err="1">
                <a:solidFill>
                  <a:srgbClr val="000000"/>
                </a:solidFill>
              </a:rPr>
              <a:t>Dữ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liệu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bị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mất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cân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bằng</a:t>
            </a:r>
            <a:endParaRPr lang="en-US" sz="2400" spc="-1">
              <a:solidFill>
                <a:srgbClr val="000000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sz="2400" spc="-1" err="1">
                <a:solidFill>
                  <a:srgbClr val="000000"/>
                </a:solidFill>
              </a:rPr>
              <a:t>Làm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thế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nào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để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chọn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tiêu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chí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phù</a:t>
            </a:r>
            <a:r>
              <a:rPr lang="en-US" sz="2400" spc="-1">
                <a:solidFill>
                  <a:srgbClr val="000000"/>
                </a:solidFill>
              </a:rPr>
              <a:t> </a:t>
            </a:r>
            <a:r>
              <a:rPr lang="en-US" sz="2400" spc="-1" err="1">
                <a:solidFill>
                  <a:srgbClr val="000000"/>
                </a:solidFill>
              </a:rPr>
              <a:t>hợp</a:t>
            </a:r>
            <a:r>
              <a:rPr lang="en-US" sz="2400" spc="-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71503549-B5FE-6103-A15E-2F1335066E38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Tiêu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chí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đánh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giá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2639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706894" y="1058760"/>
            <a:ext cx="11146106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solidFill>
                  <a:srgbClr val="000000"/>
                </a:solidFill>
                <a:latin typeface="Calibri"/>
              </a:rPr>
              <a:t>Xử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Calibri"/>
              </a:rPr>
              <a:t>lý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Calibri"/>
              </a:rPr>
              <a:t>dữ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Calibri"/>
              </a:rPr>
              <a:t>liệu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400" spc="-1" err="1">
                <a:latin typeface="Calibri"/>
              </a:rPr>
              <a:t>mất</a:t>
            </a:r>
            <a:r>
              <a:rPr lang="en-US" sz="2400" spc="-1">
                <a:latin typeface="Calibri"/>
              </a:rPr>
              <a:t> </a:t>
            </a:r>
            <a:r>
              <a:rPr lang="en-US" sz="2400" spc="-1" err="1">
                <a:latin typeface="Calibri"/>
              </a:rPr>
              <a:t>cân</a:t>
            </a:r>
            <a:r>
              <a:rPr lang="en-US" sz="2400" spc="-1">
                <a:latin typeface="Calibri"/>
              </a:rPr>
              <a:t> </a:t>
            </a:r>
            <a:r>
              <a:rPr lang="en-US" sz="2400" spc="-1" err="1">
                <a:latin typeface="Calibri"/>
              </a:rPr>
              <a:t>bằng</a:t>
            </a:r>
            <a:r>
              <a:rPr lang="en-US" sz="2400" spc="-1">
                <a:latin typeface="Calibri"/>
              </a:rPr>
              <a:t>: Oversampling, </a:t>
            </a:r>
            <a:br>
              <a:rPr lang="en-US" sz="2400" spc="-1">
                <a:latin typeface="Calibri"/>
              </a:rPr>
            </a:br>
            <a:r>
              <a:rPr lang="en-US" sz="2400" spc="-1" err="1">
                <a:latin typeface="Calibri"/>
              </a:rPr>
              <a:t>Undersampling</a:t>
            </a:r>
            <a:r>
              <a:rPr lang="en-US" sz="2400" spc="-1">
                <a:latin typeface="Calibri"/>
              </a:rPr>
              <a:t>, SMOTE,...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latin typeface="Calibri"/>
                <a:cs typeface="Calibri"/>
              </a:rPr>
              <a:t>Giảm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số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mẫu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của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lớp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đa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số</a:t>
            </a:r>
            <a:endParaRPr lang="en-US" sz="2400" spc="-1">
              <a:latin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spc="-1" err="1">
                <a:latin typeface="Calibri"/>
                <a:cs typeface="Calibri"/>
              </a:rPr>
              <a:t>Tích</a:t>
            </a:r>
            <a:r>
              <a:rPr lang="en-US" sz="2400" spc="-1">
                <a:latin typeface="Calibri"/>
                <a:cs typeface="Calibri"/>
              </a:rPr>
              <a:t> </a:t>
            </a:r>
            <a:r>
              <a:rPr lang="en-US" sz="2400" spc="-1" err="1">
                <a:latin typeface="Calibri"/>
                <a:cs typeface="Calibri"/>
              </a:rPr>
              <a:t>cực</a:t>
            </a:r>
            <a:r>
              <a:rPr lang="en-US" sz="2400" spc="-1">
                <a:latin typeface="Calibri"/>
                <a:cs typeface="Calibri"/>
              </a:rPr>
              <a:t>: 10942 -&gt; 3002</a:t>
            </a: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D17190CE-B6E3-FD8E-19C6-E0CCB2A7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48416"/>
              </p:ext>
            </p:extLst>
          </p:nvPr>
        </p:nvGraphicFramePr>
        <p:xfrm>
          <a:off x="801940" y="3528263"/>
          <a:ext cx="5705470" cy="77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741">
                  <a:extLst>
                    <a:ext uri="{9D8B030D-6E8A-4147-A177-3AD203B41FA5}">
                      <a16:colId xmlns:a16="http://schemas.microsoft.com/office/drawing/2014/main" val="2753994346"/>
                    </a:ext>
                  </a:extLst>
                </a:gridCol>
                <a:gridCol w="1528590">
                  <a:extLst>
                    <a:ext uri="{9D8B030D-6E8A-4147-A177-3AD203B41FA5}">
                      <a16:colId xmlns:a16="http://schemas.microsoft.com/office/drawing/2014/main" val="15850435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73279065"/>
                    </a:ext>
                  </a:extLst>
                </a:gridCol>
                <a:gridCol w="1481191">
                  <a:extLst>
                    <a:ext uri="{9D8B030D-6E8A-4147-A177-3AD203B41FA5}">
                      <a16:colId xmlns:a16="http://schemas.microsoft.com/office/drawing/2014/main" val="295118924"/>
                    </a:ext>
                  </a:extLst>
                </a:gridCol>
              </a:tblGrid>
              <a:tr h="255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Nhãn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Tiêu </a:t>
                      </a:r>
                      <a:r>
                        <a:rPr lang="vi-VN" sz="1600" err="1">
                          <a:effectLst/>
                        </a:rPr>
                        <a:t>cực</a:t>
                      </a: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Trung tính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Tích cực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56301"/>
                  </a:ext>
                </a:extLst>
              </a:tr>
              <a:tr h="4412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Số lượng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dirty="0">
                          <a:effectLst/>
                        </a:rPr>
                        <a:t>2676 </a:t>
                      </a:r>
                      <a:endParaRPr lang="vi-VN" sz="1600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>
                          <a:effectLst/>
                        </a:rPr>
                        <a:t>1435 </a:t>
                      </a:r>
                      <a:endParaRPr lang="vi-VN" sz="16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vi-VN" sz="1600" dirty="0">
                          <a:effectLst/>
                        </a:rPr>
                        <a:t>3002</a:t>
                      </a:r>
                      <a:endParaRPr lang="vi-VN" sz="16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91384"/>
                  </a:ext>
                </a:extLst>
              </a:tr>
            </a:tbl>
          </a:graphicData>
        </a:graphic>
      </p:graphicFrame>
      <p:grpSp>
        <p:nvGrpSpPr>
          <p:cNvPr id="2" name="Nhóm 1">
            <a:extLst>
              <a:ext uri="{FF2B5EF4-FFF2-40B4-BE49-F238E27FC236}">
                <a16:creationId xmlns:a16="http://schemas.microsoft.com/office/drawing/2014/main" id="{4A54E7C5-D320-3CBF-80DB-DB6F6683AF77}"/>
              </a:ext>
            </a:extLst>
          </p:cNvPr>
          <p:cNvGrpSpPr/>
          <p:nvPr/>
        </p:nvGrpSpPr>
        <p:grpSpPr>
          <a:xfrm>
            <a:off x="904770" y="4722310"/>
            <a:ext cx="6809323" cy="461665"/>
            <a:chOff x="706894" y="4697903"/>
            <a:chExt cx="6809323" cy="461665"/>
          </a:xfrm>
        </p:grpSpPr>
        <p:sp>
          <p:nvSpPr>
            <p:cNvPr id="6" name="Mũi tên: Phải 5">
              <a:extLst>
                <a:ext uri="{FF2B5EF4-FFF2-40B4-BE49-F238E27FC236}">
                  <a16:creationId xmlns:a16="http://schemas.microsoft.com/office/drawing/2014/main" id="{3500EAD2-BC65-EE86-9A63-E2474421C26A}"/>
                </a:ext>
              </a:extLst>
            </p:cNvPr>
            <p:cNvSpPr/>
            <p:nvPr/>
          </p:nvSpPr>
          <p:spPr>
            <a:xfrm>
              <a:off x="706894" y="4798606"/>
              <a:ext cx="556847" cy="3229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CB861CE9-0AEA-8636-543D-F367C8F16895}"/>
                </a:ext>
              </a:extLst>
            </p:cNvPr>
            <p:cNvSpPr txBox="1"/>
            <p:nvPr/>
          </p:nvSpPr>
          <p:spPr>
            <a:xfrm>
              <a:off x="1418642" y="4697903"/>
              <a:ext cx="609757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400" err="1">
                  <a:latin typeface="Calibri"/>
                </a:rPr>
                <a:t>Tái</a:t>
              </a:r>
              <a:r>
                <a:rPr lang="vi-VN" sz="2400">
                  <a:latin typeface="Calibri"/>
                </a:rPr>
                <a:t> cân </a:t>
              </a:r>
              <a:r>
                <a:rPr lang="vi-VN" sz="2400" err="1">
                  <a:latin typeface="Calibri"/>
                </a:rPr>
                <a:t>bằng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dữ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liệu</a:t>
              </a:r>
              <a:r>
                <a:rPr lang="vi-VN" sz="2400">
                  <a:latin typeface="Calibri"/>
                </a:rPr>
                <a:t>  </a:t>
              </a:r>
            </a:p>
          </p:txBody>
        </p: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25DB6D3-BFC5-ED5A-DFE4-37AE6B760CB0}"/>
              </a:ext>
            </a:extLst>
          </p:cNvPr>
          <p:cNvSpPr txBox="1"/>
          <p:nvPr/>
        </p:nvSpPr>
        <p:spPr>
          <a:xfrm>
            <a:off x="7882569" y="4797845"/>
            <a:ext cx="34501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000" err="1"/>
              <a:t>Hình</a:t>
            </a:r>
            <a:r>
              <a:rPr lang="vi-VN" sz="2000"/>
              <a:t> 5.2. </a:t>
            </a:r>
            <a:r>
              <a:rPr lang="vi-VN" sz="2000" err="1"/>
              <a:t>Tỉ</a:t>
            </a:r>
            <a:r>
              <a:rPr lang="vi-VN" sz="2000"/>
              <a:t> </a:t>
            </a:r>
            <a:r>
              <a:rPr lang="vi-VN" sz="2000" err="1"/>
              <a:t>lệ</a:t>
            </a:r>
            <a:r>
              <a:rPr lang="vi-VN" sz="2000"/>
              <a:t> </a:t>
            </a:r>
            <a:r>
              <a:rPr lang="vi-VN" sz="2000" err="1"/>
              <a:t>mẫu</a:t>
            </a:r>
            <a:r>
              <a:rPr lang="vi-VN" sz="2000"/>
              <a:t> </a:t>
            </a:r>
            <a:r>
              <a:rPr lang="vi-VN" sz="2000" err="1"/>
              <a:t>của</a:t>
            </a:r>
            <a:r>
              <a:rPr lang="vi-VN" sz="2000"/>
              <a:t> </a:t>
            </a:r>
            <a:r>
              <a:rPr lang="vi-VN" sz="2000" err="1"/>
              <a:t>các</a:t>
            </a:r>
            <a:r>
              <a:rPr lang="vi-VN" sz="2000"/>
              <a:t> </a:t>
            </a:r>
            <a:r>
              <a:rPr lang="vi-VN" sz="2000" err="1"/>
              <a:t>lớp</a:t>
            </a:r>
            <a:r>
              <a:rPr lang="vi-VN" sz="2000"/>
              <a:t> sau khi </a:t>
            </a:r>
            <a:r>
              <a:rPr lang="vi-VN" sz="2000" err="1"/>
              <a:t>Undersampling</a:t>
            </a:r>
            <a:endParaRPr lang="vi-VN" sz="2000"/>
          </a:p>
        </p:txBody>
      </p:sp>
      <p:pic>
        <p:nvPicPr>
          <p:cNvPr id="4" name="Hình ảnh 7">
            <a:extLst>
              <a:ext uri="{FF2B5EF4-FFF2-40B4-BE49-F238E27FC236}">
                <a16:creationId xmlns:a16="http://schemas.microsoft.com/office/drawing/2014/main" id="{9B7EF610-CBF6-4D9B-1BEC-D8F131E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33" y="1609860"/>
            <a:ext cx="4453466" cy="3189547"/>
          </a:xfrm>
          <a:prstGeom prst="rect">
            <a:avLst/>
          </a:prstGeom>
        </p:spPr>
      </p:pic>
      <p:sp>
        <p:nvSpPr>
          <p:cNvPr id="12" name="TextShape 2">
            <a:extLst>
              <a:ext uri="{FF2B5EF4-FFF2-40B4-BE49-F238E27FC236}">
                <a16:creationId xmlns:a16="http://schemas.microsoft.com/office/drawing/2014/main" id="{117CF025-DBB9-EBA9-9E65-11810F73023C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5.2.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Tiêu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chí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đánh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giá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818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Hình ảnh 2" descr="Ảnh có chứa văn bản, mẫu họa, đồ họa véc-tơ&#10;&#10;Mô tả được tự động tạo">
            <a:extLst>
              <a:ext uri="{FF2B5EF4-FFF2-40B4-BE49-F238E27FC236}">
                <a16:creationId xmlns:a16="http://schemas.microsoft.com/office/drawing/2014/main" id="{F6514873-60C7-4881-AE11-668976EB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4" y="1806935"/>
            <a:ext cx="2904186" cy="1076186"/>
          </a:xfrm>
          <a:prstGeom prst="rect">
            <a:avLst/>
          </a:prstGeom>
        </p:spPr>
      </p:pic>
      <p:pic>
        <p:nvPicPr>
          <p:cNvPr id="3" name="Hình ảnh 3">
            <a:extLst>
              <a:ext uri="{FF2B5EF4-FFF2-40B4-BE49-F238E27FC236}">
                <a16:creationId xmlns:a16="http://schemas.microsoft.com/office/drawing/2014/main" id="{31E3AE2F-A1F9-AB0B-79F8-34A9434E2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330" y="1488594"/>
            <a:ext cx="2743200" cy="1476756"/>
          </a:xfrm>
          <a:prstGeom prst="rect">
            <a:avLst/>
          </a:prstGeom>
        </p:spPr>
      </p:pic>
      <p:pic>
        <p:nvPicPr>
          <p:cNvPr id="4" name="Hình ảnh 4">
            <a:extLst>
              <a:ext uri="{FF2B5EF4-FFF2-40B4-BE49-F238E27FC236}">
                <a16:creationId xmlns:a16="http://schemas.microsoft.com/office/drawing/2014/main" id="{60C45EB6-DC37-4BCA-4175-B9341662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949" y="1770739"/>
            <a:ext cx="2990045" cy="1341763"/>
          </a:xfrm>
          <a:prstGeom prst="rect">
            <a:avLst/>
          </a:prstGeom>
        </p:spPr>
      </p:pic>
      <p:pic>
        <p:nvPicPr>
          <p:cNvPr id="5" name="Hình ảnh 5">
            <a:extLst>
              <a:ext uri="{FF2B5EF4-FFF2-40B4-BE49-F238E27FC236}">
                <a16:creationId xmlns:a16="http://schemas.microsoft.com/office/drawing/2014/main" id="{C959B9CA-5963-3996-7855-E4146CDE5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30" y="3752313"/>
            <a:ext cx="2743200" cy="1714500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299F068B-F67B-0920-1E23-FE8965DF9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3397786"/>
            <a:ext cx="2743200" cy="2743200"/>
          </a:xfrm>
          <a:prstGeom prst="rect">
            <a:avLst/>
          </a:prstGeom>
        </p:spPr>
      </p:pic>
      <p:pic>
        <p:nvPicPr>
          <p:cNvPr id="7" name="Hình ảnh 7">
            <a:extLst>
              <a:ext uri="{FF2B5EF4-FFF2-40B4-BE49-F238E27FC236}">
                <a16:creationId xmlns:a16="http://schemas.microsoft.com/office/drawing/2014/main" id="{97591F02-5707-60C1-5027-5201491875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323" y="3832030"/>
            <a:ext cx="2743200" cy="2027016"/>
          </a:xfrm>
          <a:prstGeom prst="rect">
            <a:avLst/>
          </a:prstGeom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D067C5C4-5CA6-B4BD-724B-5C825F4C3EC3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5.3.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Môi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trường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5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thiệu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chung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0AA0FAF-A81A-BEBD-92D0-2EF70270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96" y="1340241"/>
            <a:ext cx="4557263" cy="344427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7849AC5-F043-52C4-FD17-D6DE9A17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95" y="5100210"/>
            <a:ext cx="537354" cy="2947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F65B8-C691-E2FE-35AD-6B885924B19F}"/>
              </a:ext>
            </a:extLst>
          </p:cNvPr>
          <p:cNvSpPr txBox="1"/>
          <p:nvPr/>
        </p:nvSpPr>
        <p:spPr>
          <a:xfrm>
            <a:off x="6096000" y="5003463"/>
            <a:ext cx="53871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err="1">
                <a:ea typeface="+mn-lt"/>
                <a:cs typeface="+mn-lt"/>
              </a:rPr>
              <a:t>Bài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toán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Phân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loại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cảm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xúc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bình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luận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pPr algn="l"/>
            <a:endParaRPr lang="en-US" sz="2400"/>
          </a:p>
        </p:txBody>
      </p:sp>
      <p:graphicFrame>
        <p:nvGraphicFramePr>
          <p:cNvPr id="315" name="TextBox 8">
            <a:extLst>
              <a:ext uri="{FF2B5EF4-FFF2-40B4-BE49-F238E27FC236}">
                <a16:creationId xmlns:a16="http://schemas.microsoft.com/office/drawing/2014/main" id="{FABE0C92-8C2C-98F1-25E6-8B8FB76A8619}"/>
              </a:ext>
            </a:extLst>
          </p:cNvPr>
          <p:cNvGraphicFramePr/>
          <p:nvPr/>
        </p:nvGraphicFramePr>
        <p:xfrm>
          <a:off x="5730816" y="1403231"/>
          <a:ext cx="5781042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117BBE6-14F6-E6A6-F4C5-220BBB08623E}"/>
              </a:ext>
            </a:extLst>
          </p:cNvPr>
          <p:cNvSpPr txBox="1"/>
          <p:nvPr/>
        </p:nvSpPr>
        <p:spPr>
          <a:xfrm>
            <a:off x="0" y="5677620"/>
            <a:ext cx="1219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000" dirty="0"/>
              <a:t>Bảng 5.1. Kết quả các thuật toán trên bộ dữ liệu gốc</a:t>
            </a: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66BBAC0A-D053-1919-9FFE-69F5A5AA6F76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5DAC36-EDE3-ADAC-8985-5D1BD13D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0309" y="975164"/>
            <a:ext cx="7671381" cy="45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7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117BBE6-14F6-E6A6-F4C5-220BBB08623E}"/>
              </a:ext>
            </a:extLst>
          </p:cNvPr>
          <p:cNvSpPr txBox="1"/>
          <p:nvPr/>
        </p:nvSpPr>
        <p:spPr>
          <a:xfrm>
            <a:off x="0" y="5677620"/>
            <a:ext cx="1219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2000" dirty="0"/>
              <a:t>Bảng 5.2. Kết quả các thuật toán trên bộ dữ liệu đã </a:t>
            </a:r>
            <a:r>
              <a:rPr lang="vi-VN" sz="2000" dirty="0" err="1"/>
              <a:t>Undersampling</a:t>
            </a:r>
            <a:endParaRPr lang="vi-VN" sz="2000" dirty="0"/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66BBAC0A-D053-1919-9FFE-69F5A5AA6F76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5DAC36-EDE3-ADAC-8985-5D1BD13D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824" y="898816"/>
            <a:ext cx="7794351" cy="46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77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74227" y="1143427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Điểm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học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tập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và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kiểm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tra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chéo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trên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các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tập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mẫu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tăng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dần</a:t>
            </a:r>
            <a:endParaRPr lang="en-US" sz="28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Hình ảnh 7">
            <a:extLst>
              <a:ext uri="{FF2B5EF4-FFF2-40B4-BE49-F238E27FC236}">
                <a16:creationId xmlns:a16="http://schemas.microsoft.com/office/drawing/2014/main" id="{279C3EA5-9B74-6A01-2E20-86BF09F0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85" y="2216194"/>
            <a:ext cx="4415972" cy="3192454"/>
          </a:xfrm>
          <a:prstGeom prst="rect">
            <a:avLst/>
          </a:prstGeom>
        </p:spPr>
      </p:pic>
      <p:pic>
        <p:nvPicPr>
          <p:cNvPr id="9" name="Hình ảnh 9">
            <a:extLst>
              <a:ext uri="{FF2B5EF4-FFF2-40B4-BE49-F238E27FC236}">
                <a16:creationId xmlns:a16="http://schemas.microsoft.com/office/drawing/2014/main" id="{B0554761-07C9-71BF-F75C-685BE98F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21757"/>
            <a:ext cx="4822370" cy="3185138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D532CF47-C707-A98C-6F60-FC0674F2D277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EF984BC-6B10-5457-DEC7-EFDB92BCF633}"/>
              </a:ext>
            </a:extLst>
          </p:cNvPr>
          <p:cNvSpPr txBox="1"/>
          <p:nvPr/>
        </p:nvSpPr>
        <p:spPr>
          <a:xfrm>
            <a:off x="1539631" y="5408246"/>
            <a:ext cx="4110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5.2. SVM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gốc</a:t>
            </a:r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638F991-7219-5C8B-805C-7BFF74586CB7}"/>
              </a:ext>
            </a:extLst>
          </p:cNvPr>
          <p:cNvSpPr txBox="1"/>
          <p:nvPr/>
        </p:nvSpPr>
        <p:spPr>
          <a:xfrm>
            <a:off x="6766170" y="5408246"/>
            <a:ext cx="51464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5.3. </a:t>
            </a:r>
            <a:r>
              <a:rPr lang="vi-VN" dirty="0" err="1"/>
              <a:t>Hồi</a:t>
            </a:r>
            <a:r>
              <a:rPr lang="vi-VN" dirty="0"/>
              <a:t> quy </a:t>
            </a:r>
            <a:r>
              <a:rPr lang="vi-VN" dirty="0" err="1"/>
              <a:t>Logistic</a:t>
            </a:r>
            <a:r>
              <a:rPr lang="vi-VN" dirty="0"/>
              <a:t>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gốc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161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74227" y="1143427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Điểm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học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tập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và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kiểm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tra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chéo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trên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các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tập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mẫu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tăng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dần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Undersampling</a:t>
            </a:r>
            <a:endParaRPr lang="en-US" sz="2800" spc="-1" dirty="0" err="1">
              <a:ea typeface="+mn-lt"/>
              <a:cs typeface="+mn-lt"/>
            </a:endParaRP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Hình ảnh 2">
            <a:extLst>
              <a:ext uri="{FF2B5EF4-FFF2-40B4-BE49-F238E27FC236}">
                <a16:creationId xmlns:a16="http://schemas.microsoft.com/office/drawing/2014/main" id="{B59BB82F-B053-3986-E03E-11FB74CE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2282065"/>
            <a:ext cx="4408714" cy="3173102"/>
          </a:xfrm>
          <a:prstGeom prst="rect">
            <a:avLst/>
          </a:prstGeom>
        </p:spPr>
      </p:pic>
      <p:pic>
        <p:nvPicPr>
          <p:cNvPr id="3" name="Hình ảnh 3">
            <a:extLst>
              <a:ext uri="{FF2B5EF4-FFF2-40B4-BE49-F238E27FC236}">
                <a16:creationId xmlns:a16="http://schemas.microsoft.com/office/drawing/2014/main" id="{7B01B797-4D77-7B9F-E591-6E90F4EF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15" y="2291835"/>
            <a:ext cx="4419600" cy="3162215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241A952B-8489-20E1-119D-7B47DAFEA620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AD3EFC-B525-D743-4B57-17B6945FC298}"/>
              </a:ext>
            </a:extLst>
          </p:cNvPr>
          <p:cNvSpPr txBox="1"/>
          <p:nvPr/>
        </p:nvSpPr>
        <p:spPr>
          <a:xfrm>
            <a:off x="6756400" y="5447323"/>
            <a:ext cx="509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5.5. SVM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 </a:t>
            </a:r>
            <a:r>
              <a:rPr lang="vi-VN" dirty="0" err="1"/>
              <a:t>Undersampling</a:t>
            </a:r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D282B03-0110-8623-3301-4757BE4FEACB}"/>
              </a:ext>
            </a:extLst>
          </p:cNvPr>
          <p:cNvSpPr txBox="1"/>
          <p:nvPr/>
        </p:nvSpPr>
        <p:spPr>
          <a:xfrm>
            <a:off x="1060938" y="5447323"/>
            <a:ext cx="509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5.4. LGBM 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 </a:t>
            </a:r>
            <a:r>
              <a:rPr lang="vi-VN" dirty="0" err="1"/>
              <a:t>Undersampling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9364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74227" y="1143427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Trực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quan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hóa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điểmF1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trên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từng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nhãn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cs typeface="Calibri"/>
              </a:rPr>
              <a:t>bằng</a:t>
            </a:r>
            <a:r>
              <a:rPr lang="en-US" sz="2800" spc="-1" dirty="0">
                <a:solidFill>
                  <a:srgbClr val="000000"/>
                </a:solidFill>
                <a:latin typeface="Calibri"/>
                <a:cs typeface="Calibri"/>
              </a:rPr>
              <a:t> Confusion Matrix</a:t>
            </a:r>
            <a:endParaRPr lang="en-US" sz="2800" spc="-1" dirty="0">
              <a:latin typeface="Calibri"/>
              <a:ea typeface="+mn-lt"/>
              <a:cs typeface="Calibri"/>
            </a:endParaRPr>
          </a:p>
          <a:p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1A952B-8489-20E1-119D-7B47DAFEA620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1AD3EFC-B525-D743-4B57-17B6945FC298}"/>
              </a:ext>
            </a:extLst>
          </p:cNvPr>
          <p:cNvSpPr txBox="1"/>
          <p:nvPr/>
        </p:nvSpPr>
        <p:spPr>
          <a:xfrm>
            <a:off x="6233099" y="5447323"/>
            <a:ext cx="6171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5.6. </a:t>
            </a:r>
            <a:r>
              <a:rPr lang="vi-VN" dirty="0" err="1">
                <a:ea typeface="+mn-lt"/>
                <a:cs typeface="+mn-lt"/>
              </a:rPr>
              <a:t>Hồi</a:t>
            </a:r>
            <a:r>
              <a:rPr lang="vi-VN" dirty="0">
                <a:ea typeface="+mn-lt"/>
                <a:cs typeface="+mn-lt"/>
              </a:rPr>
              <a:t> quy </a:t>
            </a:r>
            <a:r>
              <a:rPr lang="vi-VN" dirty="0" err="1">
                <a:ea typeface="+mn-lt"/>
                <a:cs typeface="+mn-lt"/>
              </a:rPr>
              <a:t>Logistic</a:t>
            </a:r>
            <a:r>
              <a:rPr lang="vi-VN" dirty="0">
                <a:ea typeface="+mn-lt"/>
                <a:cs typeface="+mn-lt"/>
              </a:rPr>
              <a:t> trên </a:t>
            </a:r>
            <a:r>
              <a:rPr lang="vi-VN" dirty="0" err="1">
                <a:ea typeface="+mn-lt"/>
                <a:cs typeface="+mn-lt"/>
              </a:rPr>
              <a:t>tập</a:t>
            </a:r>
            <a:r>
              <a:rPr lang="vi-VN" dirty="0">
                <a:ea typeface="+mn-lt"/>
                <a:cs typeface="+mn-lt"/>
              </a:rPr>
              <a:t> </a:t>
            </a:r>
            <a:r>
              <a:rPr lang="vi-VN" dirty="0" err="1">
                <a:ea typeface="+mn-lt"/>
                <a:cs typeface="+mn-lt"/>
              </a:rPr>
              <a:t>dữ</a:t>
            </a:r>
            <a:r>
              <a:rPr lang="vi-VN" dirty="0">
                <a:ea typeface="+mn-lt"/>
                <a:cs typeface="+mn-lt"/>
              </a:rPr>
              <a:t> </a:t>
            </a:r>
            <a:r>
              <a:rPr lang="vi-VN" dirty="0" err="1">
                <a:ea typeface="+mn-lt"/>
                <a:cs typeface="+mn-lt"/>
              </a:rPr>
              <a:t>liệu</a:t>
            </a:r>
            <a:r>
              <a:rPr lang="vi-VN" dirty="0">
                <a:ea typeface="+mn-lt"/>
                <a:cs typeface="+mn-lt"/>
              </a:rPr>
              <a:t> </a:t>
            </a:r>
            <a:r>
              <a:rPr lang="vi-VN" dirty="0" err="1"/>
              <a:t>Undersampling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D282B03-0110-8623-3301-4757BE4FEACB}"/>
              </a:ext>
            </a:extLst>
          </p:cNvPr>
          <p:cNvSpPr txBox="1"/>
          <p:nvPr/>
        </p:nvSpPr>
        <p:spPr>
          <a:xfrm>
            <a:off x="1060938" y="5447323"/>
            <a:ext cx="509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Hình</a:t>
            </a:r>
            <a:r>
              <a:rPr lang="vi-VN" dirty="0"/>
              <a:t> 5.6. </a:t>
            </a:r>
            <a:r>
              <a:rPr lang="vi-VN" dirty="0" err="1"/>
              <a:t>Hồi</a:t>
            </a:r>
            <a:r>
              <a:rPr lang="vi-VN" dirty="0"/>
              <a:t> quy </a:t>
            </a:r>
            <a:r>
              <a:rPr lang="vi-VN" dirty="0" err="1"/>
              <a:t>Logistic</a:t>
            </a:r>
            <a:r>
              <a:rPr lang="vi-VN" dirty="0"/>
              <a:t> trên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 </a:t>
            </a:r>
            <a:r>
              <a:rPr lang="vi-VN" dirty="0" err="1"/>
              <a:t>gốc</a:t>
            </a:r>
            <a:endParaRPr lang="vi-VN" dirty="0"/>
          </a:p>
        </p:txBody>
      </p:sp>
      <p:pic>
        <p:nvPicPr>
          <p:cNvPr id="10" name="Hình ảnh 10">
            <a:extLst>
              <a:ext uri="{FF2B5EF4-FFF2-40B4-BE49-F238E27FC236}">
                <a16:creationId xmlns:a16="http://schemas.microsoft.com/office/drawing/2014/main" id="{57081DFF-25D8-E944-5B77-5030F837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18" y="2135092"/>
            <a:ext cx="4622493" cy="2840630"/>
          </a:xfrm>
          <a:prstGeom prst="rect">
            <a:avLst/>
          </a:prstGeom>
        </p:spPr>
      </p:pic>
      <p:pic>
        <p:nvPicPr>
          <p:cNvPr id="11" name="Hình ảnh 11">
            <a:extLst>
              <a:ext uri="{FF2B5EF4-FFF2-40B4-BE49-F238E27FC236}">
                <a16:creationId xmlns:a16="http://schemas.microsoft.com/office/drawing/2014/main" id="{5B319C6B-422D-186F-F504-9AFA3302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29" y="2103533"/>
            <a:ext cx="4741843" cy="28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04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474227" y="1143427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1A952B-8489-20E1-119D-7B47DAFEA620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5.4. 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quả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thực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nghiệm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BAA6B7CE-9AF9-B386-7E2C-5CCEF2FE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5" y="1217051"/>
            <a:ext cx="4022969" cy="4218744"/>
          </a:xfrm>
          <a:prstGeom prst="rect">
            <a:avLst/>
          </a:prstGeom>
        </p:spPr>
      </p:pic>
      <p:pic>
        <p:nvPicPr>
          <p:cNvPr id="5" name="Hình ảnh 6">
            <a:extLst>
              <a:ext uri="{FF2B5EF4-FFF2-40B4-BE49-F238E27FC236}">
                <a16:creationId xmlns:a16="http://schemas.microsoft.com/office/drawing/2014/main" id="{F622FEC7-013C-78F2-42D7-A7A06BCA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96" y="1203447"/>
            <a:ext cx="3986578" cy="4236182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1242670-E379-4412-DEFB-0A0DEA4727A4}"/>
              </a:ext>
            </a:extLst>
          </p:cNvPr>
          <p:cNvSpPr txBox="1"/>
          <p:nvPr/>
        </p:nvSpPr>
        <p:spPr>
          <a:xfrm>
            <a:off x="5310554" y="3063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/>
              <a:t>KFold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K = 5</a:t>
            </a:r>
          </a:p>
        </p:txBody>
      </p:sp>
    </p:spTree>
    <p:extLst>
      <p:ext uri="{BB962C8B-B14F-4D97-AF65-F5344CB8AC3E}">
        <p14:creationId xmlns:p14="http://schemas.microsoft.com/office/powerpoint/2010/main" val="2553583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967563" y="1143427"/>
            <a:ext cx="11020904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Lỗi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dán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nhãn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 </a:t>
            </a:r>
            <a:endParaRPr lang="en-US" sz="2400" spc="-1" dirty="0">
              <a:latin typeface="Calibri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vi-VN" sz="2400" spc="-1" dirty="0">
                <a:latin typeface="Calibri"/>
                <a:ea typeface="+mn-lt"/>
                <a:cs typeface="+mn-lt"/>
              </a:rPr>
              <a:t> Tích cực (1): 5 sao, 4 sao</a:t>
            </a:r>
            <a:endParaRPr lang="en-US" sz="2400" spc="-1" dirty="0">
              <a:latin typeface="Calibri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vi-VN" sz="2400" spc="-1" dirty="0">
                <a:latin typeface="Calibri"/>
                <a:ea typeface="+mn-lt"/>
                <a:cs typeface="+mn-lt"/>
              </a:rPr>
              <a:t> Trung tính (0): 3 sao</a:t>
            </a:r>
            <a:endParaRPr lang="en-US" sz="2400" spc="-1" dirty="0">
              <a:latin typeface="Calibri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vi-VN" sz="2400" spc="-1" dirty="0">
                <a:latin typeface="Calibri"/>
                <a:ea typeface="+mn-lt"/>
                <a:cs typeface="+mn-lt"/>
              </a:rPr>
              <a:t> Tiêu cực (-1): 2 sao, 1 sao</a:t>
            </a:r>
            <a:endParaRPr lang="en-US" sz="2400" spc="-1" dirty="0">
              <a:latin typeface="Calibri"/>
              <a:ea typeface="+mn-lt"/>
              <a:cs typeface="+mn-lt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D950A2B7-C8E8-CDEC-55FC-06A7A415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4" y="2925388"/>
            <a:ext cx="11658600" cy="277645"/>
          </a:xfrm>
          <a:prstGeom prst="rect">
            <a:avLst/>
          </a:prstGeom>
        </p:spPr>
      </p:pic>
      <p:pic>
        <p:nvPicPr>
          <p:cNvPr id="6" name="Hình ảnh 6">
            <a:extLst>
              <a:ext uri="{FF2B5EF4-FFF2-40B4-BE49-F238E27FC236}">
                <a16:creationId xmlns:a16="http://schemas.microsoft.com/office/drawing/2014/main" id="{CF6EABCE-A5A3-7214-C4B5-487CD8FC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6" y="3634580"/>
            <a:ext cx="4037239" cy="291192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8C979F5-6C31-E13B-3887-CE1259BF90E0}"/>
              </a:ext>
            </a:extLst>
          </p:cNvPr>
          <p:cNvSpPr txBox="1"/>
          <p:nvPr/>
        </p:nvSpPr>
        <p:spPr>
          <a:xfrm>
            <a:off x="967563" y="4843749"/>
            <a:ext cx="40304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"/>
                <a:cs typeface="Calibri"/>
              </a:rPr>
              <a:t>Thuật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toán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chưa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tối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ưu</a:t>
            </a:r>
            <a:endParaRPr lang="en-US" sz="2400">
              <a:latin typeface="Calibri"/>
              <a:ea typeface="+mn-lt"/>
              <a:cs typeface="Calibri"/>
            </a:endParaRPr>
          </a:p>
          <a:p>
            <a:pPr algn="l"/>
            <a:endParaRPr lang="vi-VN" sz="2400">
              <a:latin typeface="Calibri"/>
            </a:endParaRPr>
          </a:p>
        </p:txBody>
      </p: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4A53367E-0DF0-26CB-7932-89EB8404A778}"/>
              </a:ext>
            </a:extLst>
          </p:cNvPr>
          <p:cNvGrpSpPr/>
          <p:nvPr/>
        </p:nvGrpSpPr>
        <p:grpSpPr>
          <a:xfrm>
            <a:off x="1016021" y="4314163"/>
            <a:ext cx="6705173" cy="461665"/>
            <a:chOff x="737598" y="4266409"/>
            <a:chExt cx="6705173" cy="461665"/>
          </a:xfrm>
        </p:grpSpPr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6F1705B6-8CF8-BF25-3BFA-67E6AC115786}"/>
                </a:ext>
              </a:extLst>
            </p:cNvPr>
            <p:cNvSpPr txBox="1"/>
            <p:nvPr/>
          </p:nvSpPr>
          <p:spPr>
            <a:xfrm>
              <a:off x="1345196" y="4266409"/>
              <a:ext cx="609757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400">
                  <a:latin typeface="Calibri"/>
                </a:rPr>
                <a:t>Xây </a:t>
              </a:r>
              <a:r>
                <a:rPr lang="vi-VN" sz="2400" err="1">
                  <a:latin typeface="Calibri"/>
                </a:rPr>
                <a:t>dựng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bộ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dữ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liệu</a:t>
              </a:r>
              <a:r>
                <a:rPr lang="vi-VN" sz="2400">
                  <a:latin typeface="Calibri"/>
                </a:rPr>
                <a:t> </a:t>
              </a:r>
              <a:r>
                <a:rPr lang="vi-VN" sz="2400" err="1">
                  <a:latin typeface="Calibri"/>
                </a:rPr>
                <a:t>chất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lượng</a:t>
              </a:r>
              <a:r>
                <a:rPr lang="vi-VN" sz="2400">
                  <a:latin typeface="Calibri"/>
                </a:rPr>
                <a:t> hơn</a:t>
              </a:r>
            </a:p>
          </p:txBody>
        </p:sp>
        <p:sp>
          <p:nvSpPr>
            <p:cNvPr id="10" name="Mũi tên: Phải 9">
              <a:extLst>
                <a:ext uri="{FF2B5EF4-FFF2-40B4-BE49-F238E27FC236}">
                  <a16:creationId xmlns:a16="http://schemas.microsoft.com/office/drawing/2014/main" id="{B4DD0B7B-DB2C-362D-54C8-1C2ECDC9905A}"/>
                </a:ext>
              </a:extLst>
            </p:cNvPr>
            <p:cNvSpPr/>
            <p:nvPr/>
          </p:nvSpPr>
          <p:spPr>
            <a:xfrm>
              <a:off x="737598" y="4367112"/>
              <a:ext cx="556847" cy="3229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D523A811-8386-A53F-56C4-37C66162EB4C}"/>
              </a:ext>
            </a:extLst>
          </p:cNvPr>
          <p:cNvGrpSpPr/>
          <p:nvPr/>
        </p:nvGrpSpPr>
        <p:grpSpPr>
          <a:xfrm>
            <a:off x="1016021" y="5332987"/>
            <a:ext cx="9009533" cy="461665"/>
            <a:chOff x="737598" y="5322192"/>
            <a:chExt cx="9009533" cy="461665"/>
          </a:xfrm>
        </p:grpSpPr>
        <p:sp>
          <p:nvSpPr>
            <p:cNvPr id="12" name="Mũi tên: Phải 11">
              <a:extLst>
                <a:ext uri="{FF2B5EF4-FFF2-40B4-BE49-F238E27FC236}">
                  <a16:creationId xmlns:a16="http://schemas.microsoft.com/office/drawing/2014/main" id="{083CCCB1-79C8-12F8-7E5A-5A444B8AB209}"/>
                </a:ext>
              </a:extLst>
            </p:cNvPr>
            <p:cNvSpPr/>
            <p:nvPr/>
          </p:nvSpPr>
          <p:spPr>
            <a:xfrm>
              <a:off x="737598" y="5441257"/>
              <a:ext cx="556847" cy="3229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EE24F235-3A83-B3E8-F145-23B4EEB0E014}"/>
                </a:ext>
              </a:extLst>
            </p:cNvPr>
            <p:cNvSpPr txBox="1"/>
            <p:nvPr/>
          </p:nvSpPr>
          <p:spPr>
            <a:xfrm>
              <a:off x="1409460" y="5322192"/>
              <a:ext cx="8337671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vi-VN" sz="2400" err="1">
                  <a:latin typeface="Calibri"/>
                </a:rPr>
                <a:t>Thử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các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thuật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toán</a:t>
              </a:r>
              <a:r>
                <a:rPr lang="vi-VN" sz="2400">
                  <a:latin typeface="Calibri"/>
                </a:rPr>
                <a:t> </a:t>
              </a:r>
              <a:r>
                <a:rPr lang="vi-VN" sz="2400" err="1">
                  <a:latin typeface="Calibri"/>
                </a:rPr>
                <a:t>khác</a:t>
              </a:r>
              <a:r>
                <a:rPr lang="vi-VN" sz="2400">
                  <a:latin typeface="Calibri"/>
                </a:rPr>
                <a:t> nhau, thay </a:t>
              </a:r>
              <a:r>
                <a:rPr lang="vi-VN" sz="2400" err="1">
                  <a:latin typeface="Calibri"/>
                </a:rPr>
                <a:t>đổi</a:t>
              </a:r>
              <a:r>
                <a:rPr lang="vi-VN" sz="2400">
                  <a:latin typeface="Calibri"/>
                </a:rPr>
                <a:t> tham </a:t>
              </a:r>
              <a:r>
                <a:rPr lang="vi-VN" sz="2400" err="1">
                  <a:latin typeface="Calibri"/>
                </a:rPr>
                <a:t>số</a:t>
              </a:r>
              <a:r>
                <a:rPr lang="vi-VN" sz="2400">
                  <a:latin typeface="Calibri"/>
                </a:rPr>
                <a:t>...</a:t>
              </a:r>
              <a:endParaRPr lang="vi-VN" sz="1600"/>
            </a:p>
          </p:txBody>
        </p:sp>
      </p:grpSp>
      <p:sp>
        <p:nvSpPr>
          <p:cNvPr id="16" name="TextShape 2">
            <a:extLst>
              <a:ext uri="{FF2B5EF4-FFF2-40B4-BE49-F238E27FC236}">
                <a16:creationId xmlns:a16="http://schemas.microsoft.com/office/drawing/2014/main" id="{09F7C42B-A0D4-73C7-B73B-6CF678A401CC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>
                <a:solidFill>
                  <a:schemeClr val="bg1"/>
                </a:solidFill>
                <a:latin typeface="+mj-lt"/>
              </a:rPr>
              <a:t>5.5. 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Phân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tích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err="1">
                <a:solidFill>
                  <a:schemeClr val="bg1"/>
                </a:solidFill>
                <a:latin typeface="+mj-lt"/>
              </a:rPr>
              <a:t>lỗi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228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Giới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thiệu</a:t>
            </a:r>
            <a:endParaRPr lang="en-US" sz="28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Các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nghiên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cứu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liên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quan</a:t>
            </a:r>
            <a:endParaRPr lang="en-US" sz="2800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Các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phương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pháp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Mô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hình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phân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loại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cảm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xúc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văn</a:t>
            </a:r>
            <a:r>
              <a:rPr lang="en-US" sz="28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endParaRPr lang="en-US" sz="2800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Kịch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bản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thực</a:t>
            </a:r>
            <a:r>
              <a:rPr lang="en-US" sz="28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nghiệm</a:t>
            </a:r>
            <a:endParaRPr lang="en-US" sz="2800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AutoNum type="arabicPeriod"/>
            </a:pPr>
            <a:r>
              <a:rPr lang="en-US" sz="2800" spc="-1" dirty="0" err="1">
                <a:latin typeface="Calibri"/>
              </a:rPr>
              <a:t>Kết</a:t>
            </a:r>
            <a:r>
              <a:rPr lang="en-US" sz="2800" spc="-1" dirty="0">
                <a:latin typeface="Calibri"/>
              </a:rPr>
              <a:t> </a:t>
            </a:r>
            <a:r>
              <a:rPr lang="en-US" sz="2800" spc="-1" dirty="0" err="1">
                <a:latin typeface="Calibri"/>
              </a:rPr>
              <a:t>luận</a:t>
            </a:r>
            <a:endParaRPr lang="en-US" sz="2800" b="0" strike="noStrike" spc="-1" dirty="0"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E88FCDA4-C640-8C72-8AEF-0527F9CB1CA7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761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E88FCDA4-C640-8C72-8AEF-0527F9CB1CA7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1" spc="-1" dirty="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3200" b="1" spc="-1" dirty="0" err="1">
                <a:solidFill>
                  <a:schemeClr val="bg1"/>
                </a:solidFill>
                <a:latin typeface="+mj-lt"/>
              </a:rPr>
              <a:t>Kết</a:t>
            </a:r>
            <a:r>
              <a:rPr lang="en-US" sz="3200" b="1" spc="-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pc="-1" dirty="0" err="1">
                <a:solidFill>
                  <a:schemeClr val="bg1"/>
                </a:solidFill>
                <a:latin typeface="+mj-lt"/>
              </a:rPr>
              <a:t>luận</a:t>
            </a:r>
            <a:endParaRPr lang="vi-VN" dirty="0" err="1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5A07543-3EC7-A3DA-3F9A-CE356D5716AA}"/>
              </a:ext>
            </a:extLst>
          </p:cNvPr>
          <p:cNvSpPr txBox="1"/>
          <p:nvPr/>
        </p:nvSpPr>
        <p:spPr>
          <a:xfrm>
            <a:off x="670715" y="980362"/>
            <a:ext cx="10855841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b="1" dirty="0" err="1">
                <a:ea typeface="+mn-lt"/>
                <a:cs typeface="+mn-lt"/>
              </a:rPr>
              <a:t>Kết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luận</a:t>
            </a:r>
            <a:r>
              <a:rPr lang="vi-VN" sz="2400" dirty="0">
                <a:ea typeface="+mn-lt"/>
                <a:cs typeface="+mn-lt"/>
              </a:rPr>
              <a:t>: </a:t>
            </a:r>
            <a:r>
              <a:rPr lang="vi-VN" sz="2400" dirty="0" err="1">
                <a:ea typeface="+mn-lt"/>
                <a:cs typeface="+mn-lt"/>
              </a:rPr>
              <a:t>Xử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lí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dữ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liệu</a:t>
            </a:r>
            <a:r>
              <a:rPr lang="vi-VN" sz="2400" dirty="0">
                <a:ea typeface="+mn-lt"/>
                <a:cs typeface="+mn-lt"/>
              </a:rPr>
              <a:t>, xây </a:t>
            </a:r>
            <a:r>
              <a:rPr lang="vi-VN" sz="2400" dirty="0" err="1">
                <a:ea typeface="+mn-lt"/>
                <a:cs typeface="+mn-lt"/>
              </a:rPr>
              <a:t>dựng</a:t>
            </a:r>
            <a:r>
              <a:rPr lang="vi-VN" sz="2400" dirty="0">
                <a:ea typeface="+mn-lt"/>
                <a:cs typeface="+mn-lt"/>
              </a:rPr>
              <a:t> mô </a:t>
            </a:r>
            <a:r>
              <a:rPr lang="vi-VN" sz="2400" dirty="0" err="1">
                <a:ea typeface="+mn-lt"/>
                <a:cs typeface="+mn-lt"/>
              </a:rPr>
              <a:t>hình</a:t>
            </a:r>
            <a:r>
              <a:rPr lang="vi-VN" sz="2400" dirty="0">
                <a:ea typeface="+mn-lt"/>
                <a:cs typeface="+mn-lt"/>
              </a:rPr>
              <a:t>, thay </a:t>
            </a:r>
            <a:r>
              <a:rPr lang="vi-VN" sz="2400" dirty="0" err="1">
                <a:ea typeface="+mn-lt"/>
                <a:cs typeface="+mn-lt"/>
              </a:rPr>
              <a:t>đổi</a:t>
            </a:r>
            <a:r>
              <a:rPr lang="vi-VN" sz="2400" dirty="0">
                <a:ea typeface="+mn-lt"/>
                <a:cs typeface="+mn-lt"/>
              </a:rPr>
              <a:t> tham </a:t>
            </a:r>
            <a:r>
              <a:rPr lang="vi-VN" sz="2400" dirty="0" err="1">
                <a:ea typeface="+mn-lt"/>
                <a:cs typeface="+mn-lt"/>
              </a:rPr>
              <a:t>số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có</a:t>
            </a:r>
            <a:r>
              <a:rPr lang="vi-VN" sz="2400" dirty="0">
                <a:ea typeface="+mn-lt"/>
                <a:cs typeface="+mn-lt"/>
              </a:rPr>
              <a:t> vai </a:t>
            </a:r>
            <a:r>
              <a:rPr lang="vi-VN" sz="2400" dirty="0" err="1">
                <a:ea typeface="+mn-lt"/>
                <a:cs typeface="+mn-lt"/>
              </a:rPr>
              <a:t>trò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rất</a:t>
            </a:r>
            <a:r>
              <a:rPr lang="vi-VN" sz="2400" dirty="0">
                <a:ea typeface="+mn-lt"/>
                <a:cs typeface="+mn-lt"/>
              </a:rPr>
              <a:t> quan </a:t>
            </a:r>
            <a:r>
              <a:rPr lang="vi-VN" sz="2400" dirty="0" err="1">
                <a:ea typeface="+mn-lt"/>
                <a:cs typeface="+mn-lt"/>
              </a:rPr>
              <a:t>trọng</a:t>
            </a:r>
            <a:r>
              <a:rPr lang="vi-VN" sz="2400" dirty="0">
                <a:ea typeface="+mn-lt"/>
                <a:cs typeface="+mn-lt"/>
              </a:rPr>
              <a:t> trong </a:t>
            </a:r>
            <a:r>
              <a:rPr lang="vi-VN" sz="2400" dirty="0" err="1">
                <a:ea typeface="+mn-lt"/>
                <a:cs typeface="+mn-lt"/>
              </a:rPr>
              <a:t>việc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có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được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một</a:t>
            </a:r>
            <a:r>
              <a:rPr lang="vi-VN" sz="2400" dirty="0">
                <a:ea typeface="+mn-lt"/>
                <a:cs typeface="+mn-lt"/>
              </a:rPr>
              <a:t> mô </a:t>
            </a:r>
            <a:r>
              <a:rPr lang="vi-VN" sz="2400" dirty="0" err="1">
                <a:ea typeface="+mn-lt"/>
                <a:cs typeface="+mn-lt"/>
              </a:rPr>
              <a:t>hình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tốt</a:t>
            </a:r>
            <a:r>
              <a:rPr lang="vi-VN" sz="24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4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2400" b="1" dirty="0" err="1">
                <a:ea typeface="+mn-lt"/>
                <a:cs typeface="+mn-lt"/>
              </a:rPr>
              <a:t>Đóng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góp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chính</a:t>
            </a:r>
            <a:r>
              <a:rPr lang="vi-VN" sz="2400" dirty="0">
                <a:ea typeface="+mn-lt"/>
                <a:cs typeface="+mn-lt"/>
              </a:rPr>
              <a:t>: thu </a:t>
            </a:r>
            <a:r>
              <a:rPr lang="vi-VN" sz="2400" dirty="0" err="1">
                <a:ea typeface="+mn-lt"/>
                <a:cs typeface="+mn-lt"/>
              </a:rPr>
              <a:t>thập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và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tiền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xử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lý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dữ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liệu</a:t>
            </a:r>
            <a:r>
              <a:rPr lang="vi-VN" sz="2400" dirty="0">
                <a:ea typeface="+mn-lt"/>
                <a:cs typeface="+mn-lt"/>
              </a:rPr>
              <a:t>, </a:t>
            </a:r>
            <a:r>
              <a:rPr lang="vi-VN" sz="2400" dirty="0" err="1">
                <a:ea typeface="+mn-lt"/>
                <a:cs typeface="+mn-lt"/>
              </a:rPr>
              <a:t>áp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dụng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được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đúng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các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lý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thuyết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và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thuật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toán</a:t>
            </a:r>
            <a:r>
              <a:rPr lang="vi-VN" sz="2400" dirty="0">
                <a:ea typeface="+mn-lt"/>
                <a:cs typeface="+mn-lt"/>
              </a:rPr>
              <a:t>, </a:t>
            </a:r>
            <a:r>
              <a:rPr lang="vi-VN" sz="2400" dirty="0" err="1">
                <a:ea typeface="+mn-lt"/>
                <a:cs typeface="+mn-lt"/>
              </a:rPr>
              <a:t>sử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dụng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được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các</a:t>
            </a:r>
            <a:r>
              <a:rPr lang="vi-VN" sz="2400" dirty="0">
                <a:ea typeface="+mn-lt"/>
                <a:cs typeface="+mn-lt"/>
              </a:rPr>
              <a:t> thư </a:t>
            </a:r>
            <a:r>
              <a:rPr lang="vi-VN" sz="2400" dirty="0" err="1">
                <a:ea typeface="+mn-lt"/>
                <a:cs typeface="+mn-lt"/>
              </a:rPr>
              <a:t>viện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có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sẵn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một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cách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hợp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lý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và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hiệu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quả</a:t>
            </a:r>
            <a:r>
              <a:rPr lang="vi-VN" sz="2400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vi-VN" sz="2400" b="1" dirty="0" err="1">
                <a:ea typeface="+mn-lt"/>
                <a:cs typeface="+mn-lt"/>
              </a:rPr>
              <a:t>Hạn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chế</a:t>
            </a:r>
            <a:r>
              <a:rPr lang="vi-VN" sz="2400" dirty="0">
                <a:ea typeface="+mn-lt"/>
                <a:cs typeface="+mn-lt"/>
              </a:rPr>
              <a:t>: </a:t>
            </a:r>
            <a:r>
              <a:rPr lang="vi-VN" sz="2400" dirty="0" err="1">
                <a:ea typeface="+mn-lt"/>
                <a:cs typeface="+mn-lt"/>
              </a:rPr>
              <a:t>bộ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dữ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liệu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còn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hạn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chế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về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số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lượng</a:t>
            </a:r>
            <a:r>
              <a:rPr lang="vi-VN" sz="2400" dirty="0">
                <a:ea typeface="+mn-lt"/>
                <a:cs typeface="+mn-lt"/>
              </a:rPr>
              <a:t>, chưa </a:t>
            </a:r>
            <a:r>
              <a:rPr lang="vi-VN" sz="2400" dirty="0" err="1">
                <a:ea typeface="+mn-lt"/>
                <a:cs typeface="+mn-lt"/>
              </a:rPr>
              <a:t>được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dán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nhãn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chính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xác</a:t>
            </a:r>
            <a:r>
              <a:rPr lang="vi-VN" sz="2400" dirty="0">
                <a:ea typeface="+mn-lt"/>
                <a:cs typeface="+mn-lt"/>
              </a:rPr>
              <a:t>, </a:t>
            </a:r>
            <a:r>
              <a:rPr lang="vi-VN" sz="2400" dirty="0" err="1">
                <a:ea typeface="+mn-lt"/>
                <a:cs typeface="+mn-lt"/>
              </a:rPr>
              <a:t>thuật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toán</a:t>
            </a:r>
            <a:r>
              <a:rPr lang="vi-VN" sz="2400" dirty="0">
                <a:ea typeface="+mn-lt"/>
                <a:cs typeface="+mn-lt"/>
              </a:rPr>
              <a:t> chưa </a:t>
            </a:r>
            <a:r>
              <a:rPr lang="vi-VN" sz="2400" dirty="0" err="1">
                <a:ea typeface="+mn-lt"/>
                <a:cs typeface="+mn-lt"/>
              </a:rPr>
              <a:t>tối</a:t>
            </a:r>
            <a:r>
              <a:rPr lang="vi-VN" sz="2400" dirty="0">
                <a:ea typeface="+mn-lt"/>
                <a:cs typeface="+mn-lt"/>
              </a:rPr>
              <a:t> ưu </a:t>
            </a:r>
            <a:r>
              <a:rPr lang="vi-VN" sz="2400" dirty="0" err="1">
                <a:ea typeface="+mn-lt"/>
                <a:cs typeface="+mn-lt"/>
              </a:rPr>
              <a:t>dẫn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đến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hiệu</a:t>
            </a:r>
            <a:r>
              <a:rPr lang="vi-VN" sz="2400" dirty="0">
                <a:ea typeface="+mn-lt"/>
                <a:cs typeface="+mn-lt"/>
              </a:rPr>
              <a:t> năng chưa </a:t>
            </a:r>
            <a:r>
              <a:rPr lang="vi-VN" sz="2400" dirty="0" err="1">
                <a:ea typeface="+mn-lt"/>
                <a:cs typeface="+mn-lt"/>
              </a:rPr>
              <a:t>đạt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tới</a:t>
            </a:r>
            <a:r>
              <a:rPr lang="vi-VN" sz="2400" dirty="0">
                <a:ea typeface="+mn-lt"/>
                <a:cs typeface="+mn-lt"/>
              </a:rPr>
              <a:t> 90%.</a:t>
            </a:r>
          </a:p>
          <a:p>
            <a:pPr marL="285750" indent="-285750" algn="just">
              <a:buFont typeface="Arial"/>
              <a:buChar char="•"/>
            </a:pPr>
            <a:endParaRPr lang="vi-VN" sz="24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2400" b="1" dirty="0" err="1">
                <a:ea typeface="+mn-lt"/>
                <a:cs typeface="+mn-lt"/>
              </a:rPr>
              <a:t>Hướng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phát</a:t>
            </a:r>
            <a:r>
              <a:rPr lang="vi-VN" sz="2400" b="1" dirty="0">
                <a:ea typeface="+mn-lt"/>
                <a:cs typeface="+mn-lt"/>
              </a:rPr>
              <a:t> </a:t>
            </a:r>
            <a:r>
              <a:rPr lang="vi-VN" sz="2400" b="1" dirty="0" err="1">
                <a:ea typeface="+mn-lt"/>
                <a:cs typeface="+mn-lt"/>
              </a:rPr>
              <a:t>triển</a:t>
            </a:r>
            <a:r>
              <a:rPr lang="vi-VN" sz="2400" b="1" dirty="0">
                <a:ea typeface="+mn-lt"/>
                <a:cs typeface="+mn-lt"/>
              </a:rPr>
              <a:t> trong tương lai:</a:t>
            </a:r>
            <a:r>
              <a:rPr lang="vi-VN" sz="2400" dirty="0">
                <a:ea typeface="+mn-lt"/>
                <a:cs typeface="+mn-lt"/>
              </a:rPr>
              <a:t> </a:t>
            </a:r>
          </a:p>
          <a:p>
            <a:pPr marL="800100" lvl="1" indent="-342900" algn="just">
              <a:buFont typeface="Wingdings"/>
              <a:buChar char="§"/>
            </a:pPr>
            <a:r>
              <a:rPr lang="vi-VN" sz="2400" dirty="0">
                <a:ea typeface="+mn-lt"/>
                <a:cs typeface="+mn-lt"/>
              </a:rPr>
              <a:t>Thu </a:t>
            </a:r>
            <a:r>
              <a:rPr lang="vi-VN" sz="2400" dirty="0" err="1">
                <a:ea typeface="+mn-lt"/>
                <a:cs typeface="+mn-lt"/>
              </a:rPr>
              <a:t>thập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dữ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liệu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đáng</a:t>
            </a:r>
            <a:r>
              <a:rPr lang="vi-VN" sz="2400" dirty="0">
                <a:ea typeface="+mn-lt"/>
                <a:cs typeface="+mn-lt"/>
              </a:rPr>
              <a:t> tin </a:t>
            </a:r>
            <a:r>
              <a:rPr lang="vi-VN" sz="2400" dirty="0" err="1">
                <a:ea typeface="+mn-lt"/>
                <a:cs typeface="+mn-lt"/>
              </a:rPr>
              <a:t>cậy</a:t>
            </a:r>
            <a:r>
              <a:rPr lang="vi-VN" sz="2400" dirty="0">
                <a:ea typeface="+mn-lt"/>
                <a:cs typeface="+mn-lt"/>
              </a:rPr>
              <a:t> </a:t>
            </a:r>
            <a:r>
              <a:rPr lang="vi-VN" sz="2400" dirty="0" err="1">
                <a:ea typeface="+mn-lt"/>
                <a:cs typeface="+mn-lt"/>
              </a:rPr>
              <a:t>và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dán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nhãn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chính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xác</a:t>
            </a:r>
            <a:r>
              <a:rPr lang="vi-VN" sz="2400" dirty="0">
                <a:ea typeface="+mn-lt"/>
                <a:cs typeface="+mn-lt"/>
              </a:rPr>
              <a:t> hơn</a:t>
            </a:r>
          </a:p>
          <a:p>
            <a:pPr marL="800100" lvl="1" indent="-342900" algn="just">
              <a:buFont typeface="Wingdings"/>
              <a:buChar char="§"/>
            </a:pPr>
            <a:r>
              <a:rPr lang="vi-VN" sz="2400" dirty="0" err="1">
                <a:ea typeface="+mn-lt"/>
                <a:cs typeface="+mn-lt"/>
              </a:rPr>
              <a:t>Tái</a:t>
            </a:r>
            <a:r>
              <a:rPr lang="vi-VN" sz="2400" dirty="0">
                <a:ea typeface="+mn-lt"/>
                <a:cs typeface="+mn-lt"/>
              </a:rPr>
              <a:t> cân </a:t>
            </a:r>
            <a:r>
              <a:rPr lang="vi-VN" sz="2400" dirty="0" err="1">
                <a:ea typeface="+mn-lt"/>
                <a:cs typeface="+mn-lt"/>
              </a:rPr>
              <a:t>bằng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dữ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liệu</a:t>
            </a:r>
            <a:r>
              <a:rPr lang="vi-VN" sz="2400" dirty="0">
                <a:ea typeface="+mn-lt"/>
                <a:cs typeface="+mn-lt"/>
              </a:rPr>
              <a:t> </a:t>
            </a:r>
            <a:r>
              <a:rPr lang="vi-VN" sz="2400" dirty="0" err="1">
                <a:ea typeface="+mn-lt"/>
                <a:cs typeface="+mn-lt"/>
              </a:rPr>
              <a:t>bằng</a:t>
            </a:r>
            <a:r>
              <a:rPr lang="vi-VN" sz="2400" dirty="0">
                <a:ea typeface="+mn-lt"/>
                <a:cs typeface="+mn-lt"/>
              </a:rPr>
              <a:t> SMOTE, </a:t>
            </a:r>
            <a:r>
              <a:rPr lang="vi-VN" sz="2400" dirty="0" err="1">
                <a:ea typeface="+mn-lt"/>
                <a:cs typeface="+mn-lt"/>
              </a:rPr>
              <a:t>oversampling</a:t>
            </a:r>
            <a:r>
              <a:rPr lang="vi-VN" sz="2400" dirty="0">
                <a:ea typeface="+mn-lt"/>
                <a:cs typeface="+mn-lt"/>
              </a:rPr>
              <a:t>,...</a:t>
            </a:r>
          </a:p>
          <a:p>
            <a:pPr marL="800100" lvl="1" indent="-342900" algn="just">
              <a:buFont typeface="Wingdings"/>
              <a:buChar char="§"/>
            </a:pPr>
            <a:r>
              <a:rPr lang="vi-VN" sz="2400" dirty="0" err="1">
                <a:ea typeface="+mn-lt"/>
                <a:cs typeface="+mn-lt"/>
              </a:rPr>
              <a:t>Thử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áp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dụng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các</a:t>
            </a:r>
            <a:r>
              <a:rPr lang="vi-VN" sz="2400" dirty="0">
                <a:ea typeface="+mn-lt"/>
                <a:cs typeface="+mn-lt"/>
              </a:rPr>
              <a:t> mô </a:t>
            </a:r>
            <a:r>
              <a:rPr lang="vi-VN" sz="2400" dirty="0" err="1">
                <a:ea typeface="+mn-lt"/>
                <a:cs typeface="+mn-lt"/>
              </a:rPr>
              <a:t>hình</a:t>
            </a:r>
            <a:r>
              <a:rPr lang="vi-VN" sz="2400" dirty="0">
                <a:ea typeface="+mn-lt"/>
                <a:cs typeface="+mn-lt"/>
              </a:rPr>
              <a:t> AI </a:t>
            </a:r>
            <a:r>
              <a:rPr lang="vi-VN" sz="2400" dirty="0" err="1">
                <a:ea typeface="+mn-lt"/>
                <a:cs typeface="+mn-lt"/>
              </a:rPr>
              <a:t>khác</a:t>
            </a:r>
            <a:r>
              <a:rPr lang="vi-VN" sz="2400" dirty="0">
                <a:ea typeface="+mn-lt"/>
                <a:cs typeface="+mn-lt"/>
              </a:rPr>
              <a:t> nhau</a:t>
            </a:r>
          </a:p>
          <a:p>
            <a:pPr marL="800100" lvl="1" indent="-342900" algn="just">
              <a:buFont typeface="Wingdings"/>
              <a:buChar char="§"/>
            </a:pPr>
            <a:r>
              <a:rPr lang="vi-VN" sz="2400" dirty="0" err="1">
                <a:ea typeface="+mn-lt"/>
                <a:cs typeface="+mn-lt"/>
              </a:rPr>
              <a:t>Đánh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giá</a:t>
            </a:r>
            <a:r>
              <a:rPr lang="vi-VN" sz="2400" dirty="0">
                <a:ea typeface="+mn-lt"/>
                <a:cs typeface="+mn-lt"/>
              </a:rPr>
              <a:t> mô </a:t>
            </a:r>
            <a:r>
              <a:rPr lang="vi-VN" sz="2400" dirty="0" err="1">
                <a:ea typeface="+mn-lt"/>
                <a:cs typeface="+mn-lt"/>
              </a:rPr>
              <a:t>hình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bằng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các</a:t>
            </a:r>
            <a:r>
              <a:rPr lang="vi-VN" sz="2400" dirty="0">
                <a:ea typeface="+mn-lt"/>
                <a:cs typeface="+mn-lt"/>
              </a:rPr>
              <a:t> phương </a:t>
            </a:r>
            <a:r>
              <a:rPr lang="vi-VN" sz="2400" dirty="0" err="1">
                <a:ea typeface="+mn-lt"/>
                <a:cs typeface="+mn-lt"/>
              </a:rPr>
              <a:t>pháp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khác</a:t>
            </a:r>
            <a:r>
              <a:rPr lang="vi-VN" sz="2400" dirty="0">
                <a:ea typeface="+mn-lt"/>
                <a:cs typeface="+mn-lt"/>
              </a:rPr>
              <a:t> như </a:t>
            </a:r>
            <a:r>
              <a:rPr lang="vi-VN" sz="2400" dirty="0" err="1">
                <a:ea typeface="+mn-lt"/>
                <a:cs typeface="+mn-lt"/>
              </a:rPr>
              <a:t>Boostrap</a:t>
            </a:r>
            <a:r>
              <a:rPr lang="vi-VN" sz="2400" dirty="0">
                <a:ea typeface="+mn-lt"/>
                <a:cs typeface="+mn-lt"/>
              </a:rPr>
              <a:t> </a:t>
            </a:r>
            <a:r>
              <a:rPr lang="vi-VN" sz="2400" dirty="0" err="1">
                <a:ea typeface="+mn-lt"/>
                <a:cs typeface="+mn-lt"/>
              </a:rPr>
              <a:t>Sampling</a:t>
            </a:r>
            <a:endParaRPr lang="vi-VN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58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935665" y="2608707"/>
            <a:ext cx="10143462" cy="8232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spc="-1" err="1">
                <a:ea typeface="+mn-lt"/>
                <a:cs typeface="+mn-lt"/>
              </a:rPr>
              <a:t>Bài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toán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Phân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loại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cảm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xúc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bình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luận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trên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sàn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thương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mại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điện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tử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được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mô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tả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như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sau</a:t>
            </a:r>
            <a:r>
              <a:rPr lang="en-US" sz="2400" spc="-1">
                <a:ea typeface="+mn-lt"/>
                <a:cs typeface="+mn-lt"/>
              </a:rPr>
              <a:t>:</a:t>
            </a:r>
            <a:endParaRPr lang="en-US" sz="2400" strike="noStrike" spc="-1">
              <a:solidFill>
                <a:srgbClr val="000000"/>
              </a:solidFill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Giới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thiệu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chung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915FE-BD4E-B5F6-C577-E55D6EE29F72}"/>
              </a:ext>
            </a:extLst>
          </p:cNvPr>
          <p:cNvSpPr txBox="1"/>
          <p:nvPr/>
        </p:nvSpPr>
        <p:spPr>
          <a:xfrm>
            <a:off x="935665" y="3718397"/>
            <a:ext cx="1014346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err="1">
                <a:ea typeface="+mn-lt"/>
                <a:cs typeface="+mn-lt"/>
              </a:rPr>
              <a:t>Đầu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vào</a:t>
            </a:r>
            <a:r>
              <a:rPr lang="en-US" sz="2400" spc="-1">
                <a:ea typeface="+mn-lt"/>
                <a:cs typeface="+mn-lt"/>
              </a:rPr>
              <a:t>: X - Một </a:t>
            </a:r>
            <a:r>
              <a:rPr lang="en-US" sz="2400" spc="-1" err="1">
                <a:ea typeface="+mn-lt"/>
                <a:cs typeface="+mn-lt"/>
              </a:rPr>
              <a:t>câu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bình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luận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tiếng</a:t>
            </a:r>
            <a:r>
              <a:rPr lang="en-US" sz="2400" spc="-1">
                <a:ea typeface="+mn-lt"/>
                <a:cs typeface="+mn-lt"/>
              </a:rPr>
              <a:t> Việt.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err="1">
                <a:ea typeface="+mn-lt"/>
                <a:cs typeface="+mn-lt"/>
              </a:rPr>
              <a:t>Đầu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ra</a:t>
            </a:r>
            <a:r>
              <a:rPr lang="en-US" sz="2400" spc="-1">
                <a:ea typeface="+mn-lt"/>
                <a:cs typeface="+mn-lt"/>
              </a:rPr>
              <a:t>: Y ∈ {0; 1; 2}  </a:t>
            </a:r>
          </a:p>
          <a:p>
            <a:r>
              <a:rPr lang="en-US" sz="2400" spc="-1">
                <a:ea typeface="+mn-lt"/>
                <a:cs typeface="+mn-lt"/>
              </a:rPr>
              <a:t>    </a:t>
            </a:r>
            <a:r>
              <a:rPr lang="en-US" sz="2400" spc="-1" err="1">
                <a:ea typeface="+mn-lt"/>
                <a:cs typeface="+mn-lt"/>
              </a:rPr>
              <a:t>trong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đó</a:t>
            </a:r>
            <a:r>
              <a:rPr lang="en-US" sz="2400" spc="-1">
                <a:ea typeface="+mn-lt"/>
                <a:cs typeface="+mn-lt"/>
              </a:rPr>
              <a:t>: Y </a:t>
            </a:r>
            <a:r>
              <a:rPr lang="en-US" sz="2400" spc="-1" err="1">
                <a:ea typeface="+mn-lt"/>
                <a:cs typeface="+mn-lt"/>
              </a:rPr>
              <a:t>là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nhãn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của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câu</a:t>
            </a:r>
            <a:r>
              <a:rPr lang="en-US" sz="2400" spc="-1">
                <a:ea typeface="+mn-lt"/>
                <a:cs typeface="+mn-lt"/>
              </a:rPr>
              <a:t> , 0 </a:t>
            </a:r>
            <a:r>
              <a:rPr lang="en-US" sz="2400" spc="-1" err="1">
                <a:ea typeface="+mn-lt"/>
                <a:cs typeface="+mn-lt"/>
              </a:rPr>
              <a:t>là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tiêu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cực</a:t>
            </a:r>
            <a:r>
              <a:rPr lang="en-US" sz="2400" spc="-1">
                <a:ea typeface="+mn-lt"/>
                <a:cs typeface="+mn-lt"/>
              </a:rPr>
              <a:t>, 1 </a:t>
            </a:r>
            <a:r>
              <a:rPr lang="en-US" sz="2400" spc="-1" err="1">
                <a:ea typeface="+mn-lt"/>
                <a:cs typeface="+mn-lt"/>
              </a:rPr>
              <a:t>là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trung</a:t>
            </a:r>
            <a:r>
              <a:rPr lang="en-US" sz="2400" spc="-1">
                <a:ea typeface="+mn-lt"/>
                <a:cs typeface="+mn-lt"/>
              </a:rPr>
              <a:t> </a:t>
            </a:r>
            <a:r>
              <a:rPr lang="en-US" sz="2400" spc="-1" err="1">
                <a:ea typeface="+mn-lt"/>
                <a:cs typeface="+mn-lt"/>
              </a:rPr>
              <a:t>tính</a:t>
            </a:r>
            <a:r>
              <a:rPr lang="en-US" sz="2400" spc="-1">
                <a:ea typeface="+mn-lt"/>
                <a:cs typeface="+mn-lt"/>
              </a:rPr>
              <a:t>, 2 </a:t>
            </a:r>
            <a:r>
              <a:rPr lang="en-US" sz="2400" spc="-1" err="1">
                <a:ea typeface="+mn-lt"/>
                <a:cs typeface="+mn-lt"/>
              </a:rPr>
              <a:t>là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tích</a:t>
            </a:r>
            <a:r>
              <a:rPr lang="en-US" sz="2400" spc="-1">
                <a:ea typeface="+mn-lt"/>
                <a:cs typeface="+mn-lt"/>
              </a:rPr>
              <a:t> </a:t>
            </a:r>
            <a:r>
              <a:rPr lang="en-US" sz="2400" spc="-1" err="1">
                <a:ea typeface="+mn-lt"/>
                <a:cs typeface="+mn-lt"/>
              </a:rPr>
              <a:t>cực</a:t>
            </a:r>
            <a:r>
              <a:rPr lang="en-US" sz="2400" spc="-1">
                <a:ea typeface="+mn-lt"/>
                <a:cs typeface="+mn-lt"/>
              </a:rPr>
              <a:t>.</a:t>
            </a:r>
            <a:endParaRPr lang="en-US" sz="240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04693011-0F9E-2625-0106-AF8E9C9C0C16}"/>
              </a:ext>
            </a:extLst>
          </p:cNvPr>
          <p:cNvSpPr txBox="1"/>
          <p:nvPr/>
        </p:nvSpPr>
        <p:spPr>
          <a:xfrm>
            <a:off x="935665" y="1863657"/>
            <a:ext cx="10143462" cy="5193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1" spc="-1" dirty="0" err="1">
                <a:ea typeface="+mn-lt"/>
                <a:cs typeface="+mn-lt"/>
              </a:rPr>
              <a:t>Phát</a:t>
            </a:r>
            <a:r>
              <a:rPr lang="en-US" sz="2400" b="1" spc="-1" dirty="0">
                <a:ea typeface="+mn-lt"/>
                <a:cs typeface="+mn-lt"/>
              </a:rPr>
              <a:t> </a:t>
            </a:r>
            <a:r>
              <a:rPr lang="en-US" sz="2400" b="1" spc="-1" dirty="0" err="1">
                <a:ea typeface="+mn-lt"/>
                <a:cs typeface="+mn-lt"/>
              </a:rPr>
              <a:t>biểu</a:t>
            </a:r>
            <a:r>
              <a:rPr lang="en-US" sz="2400" b="1" spc="-1" dirty="0">
                <a:ea typeface="+mn-lt"/>
                <a:cs typeface="+mn-lt"/>
              </a:rPr>
              <a:t> </a:t>
            </a:r>
            <a:r>
              <a:rPr lang="en-US" sz="2400" b="1" spc="-1" dirty="0" err="1">
                <a:ea typeface="+mn-lt"/>
                <a:cs typeface="+mn-lt"/>
              </a:rPr>
              <a:t>bài</a:t>
            </a:r>
            <a:r>
              <a:rPr lang="en-US" sz="2400" b="1" spc="-1" dirty="0">
                <a:ea typeface="+mn-lt"/>
                <a:cs typeface="+mn-lt"/>
              </a:rPr>
              <a:t> </a:t>
            </a:r>
            <a:r>
              <a:rPr lang="en-US" sz="2400" b="1" spc="-1" dirty="0" err="1">
                <a:ea typeface="+mn-lt"/>
                <a:cs typeface="+mn-lt"/>
              </a:rPr>
              <a:t>toán</a:t>
            </a:r>
            <a:endParaRPr lang="en-US" sz="2400" b="1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Giới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thiệu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rgbClr val="000000"/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nghiên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cứu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liên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Calibri"/>
              </a:rPr>
              <a:t>quan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Các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phương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pháp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phân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loại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văn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endParaRPr lang="en-US" sz="2800" b="0" strike="noStrike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Mô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hình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phân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loại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cảm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xúc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văn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endParaRPr lang="en-US" sz="2800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Kịch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thực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nghiệm</a:t>
            </a:r>
            <a:endParaRPr lang="en-US" sz="2800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Kết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luận</a:t>
            </a:r>
            <a:endParaRPr lang="en-US" sz="2800" b="0" strike="noStrike" spc="-1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971E45EF-A564-EBEA-9439-3C49ED1FBA9A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31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2400" spc="-1">
                <a:ea typeface="+mn-lt"/>
                <a:cs typeface="+mn-lt"/>
              </a:rPr>
              <a:t>[1] V. </a:t>
            </a:r>
            <a:r>
              <a:rPr lang="fr-FR" sz="2400" spc="-1" err="1">
                <a:ea typeface="+mn-lt"/>
                <a:cs typeface="+mn-lt"/>
              </a:rPr>
              <a:t>Kharde</a:t>
            </a:r>
            <a:r>
              <a:rPr lang="fr-FR" sz="2400" spc="-1">
                <a:ea typeface="+mn-lt"/>
                <a:cs typeface="+mn-lt"/>
              </a:rPr>
              <a:t>, P. </a:t>
            </a:r>
            <a:r>
              <a:rPr lang="fr-FR" sz="2400" spc="-1" err="1">
                <a:ea typeface="+mn-lt"/>
                <a:cs typeface="+mn-lt"/>
              </a:rPr>
              <a:t>Sonawane</a:t>
            </a:r>
            <a:r>
              <a:rPr lang="fr-FR" sz="2400" spc="-1">
                <a:ea typeface="+mn-lt"/>
                <a:cs typeface="+mn-lt"/>
              </a:rPr>
              <a:t> et al., “Sentiment </a:t>
            </a:r>
            <a:r>
              <a:rPr lang="fr-FR" sz="2400" spc="-1" err="1">
                <a:ea typeface="+mn-lt"/>
                <a:cs typeface="+mn-lt"/>
              </a:rPr>
              <a:t>analysis</a:t>
            </a:r>
            <a:r>
              <a:rPr lang="fr-FR" sz="2400" spc="-1">
                <a:ea typeface="+mn-lt"/>
                <a:cs typeface="+mn-lt"/>
              </a:rPr>
              <a:t> of twitter data: a </a:t>
            </a:r>
            <a:r>
              <a:rPr lang="fr-FR" sz="2400" spc="-1" err="1">
                <a:ea typeface="+mn-lt"/>
                <a:cs typeface="+mn-lt"/>
              </a:rPr>
              <a:t>survey</a:t>
            </a:r>
            <a:r>
              <a:rPr lang="fr-FR" sz="2400" spc="-1">
                <a:ea typeface="+mn-lt"/>
                <a:cs typeface="+mn-lt"/>
              </a:rPr>
              <a:t> of </a:t>
            </a:r>
            <a:r>
              <a:rPr lang="fr-FR" sz="2400" spc="-1" err="1">
                <a:ea typeface="+mn-lt"/>
                <a:cs typeface="+mn-lt"/>
              </a:rPr>
              <a:t>tech-niques</a:t>
            </a:r>
            <a:r>
              <a:rPr lang="fr-FR" sz="2400" spc="-1">
                <a:ea typeface="+mn-lt"/>
                <a:cs typeface="+mn-lt"/>
              </a:rPr>
              <a:t>,” </a:t>
            </a:r>
            <a:r>
              <a:rPr lang="fr-FR" sz="2400" spc="-1" err="1">
                <a:ea typeface="+mn-lt"/>
                <a:cs typeface="+mn-lt"/>
              </a:rPr>
              <a:t>arXiv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preprint</a:t>
            </a:r>
            <a:r>
              <a:rPr lang="fr-FR" sz="2400" spc="-1">
                <a:ea typeface="+mn-lt"/>
                <a:cs typeface="+mn-lt"/>
              </a:rPr>
              <a:t> arXiv:1601.06971, 2016.</a:t>
            </a:r>
            <a:endParaRPr lang="en-US" sz="2400" spc="-1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fr-FR" sz="2400" spc="-1" err="1">
                <a:ea typeface="+mn-lt"/>
                <a:cs typeface="+mn-lt"/>
              </a:rPr>
              <a:t>Phương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pháp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véc-tơ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hóa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văn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bản</a:t>
            </a:r>
            <a:r>
              <a:rPr lang="fr-FR" sz="2400" spc="-1">
                <a:ea typeface="+mn-lt"/>
                <a:cs typeface="+mn-lt"/>
              </a:rPr>
              <a:t>: Tf-</a:t>
            </a:r>
            <a:r>
              <a:rPr lang="fr-FR" sz="2400" spc="-1" err="1">
                <a:ea typeface="+mn-lt"/>
                <a:cs typeface="+mn-lt"/>
              </a:rPr>
              <a:t>Idf</a:t>
            </a:r>
            <a:endParaRPr lang="fr-FR" sz="2400" spc="-1">
              <a:ea typeface="+mn-lt"/>
              <a:cs typeface="+mn-lt"/>
            </a:endParaRPr>
          </a:p>
          <a:p>
            <a:pPr marL="514350" indent="-514350">
              <a:buFont typeface="Arial"/>
              <a:buChar char="•"/>
            </a:pPr>
            <a:r>
              <a:rPr lang="fr-FR" sz="2400" spc="-1" err="1">
                <a:ea typeface="+mn-lt"/>
                <a:cs typeface="+mn-lt"/>
              </a:rPr>
              <a:t>Mô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hình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phân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loại</a:t>
            </a:r>
            <a:r>
              <a:rPr lang="fr-FR" sz="2400" spc="-1">
                <a:ea typeface="+mn-lt"/>
                <a:cs typeface="+mn-lt"/>
              </a:rPr>
              <a:t>: </a:t>
            </a:r>
            <a:r>
              <a:rPr lang="fr-FR" sz="2400" spc="-1" err="1">
                <a:ea typeface="+mn-lt"/>
                <a:cs typeface="+mn-lt"/>
              </a:rPr>
              <a:t>Naive</a:t>
            </a:r>
            <a:r>
              <a:rPr lang="fr-FR" sz="2400" spc="-1">
                <a:ea typeface="+mn-lt"/>
                <a:cs typeface="+mn-lt"/>
              </a:rPr>
              <a:t> Bayes (74.56%), SVM (76.68%)</a:t>
            </a:r>
          </a:p>
          <a:p>
            <a:endParaRPr lang="fr-FR" sz="2400" spc="-1">
              <a:ea typeface="+mn-lt"/>
              <a:cs typeface="+mn-lt"/>
            </a:endParaRPr>
          </a:p>
          <a:p>
            <a:r>
              <a:rPr lang="fr-FR" sz="2400" spc="-1">
                <a:ea typeface="+mn-lt"/>
                <a:cs typeface="+mn-lt"/>
              </a:rPr>
              <a:t>[2] Q. T. Nguyen, T. L. Nguyen, N. H. Luong, and Q. H. Ngo, “Fine-tuning </a:t>
            </a:r>
            <a:r>
              <a:rPr lang="fr-FR" sz="2400" spc="-1" err="1">
                <a:ea typeface="+mn-lt"/>
                <a:cs typeface="+mn-lt"/>
              </a:rPr>
              <a:t>bert</a:t>
            </a:r>
            <a:r>
              <a:rPr lang="fr-FR" sz="2400" spc="-1">
                <a:ea typeface="+mn-lt"/>
                <a:cs typeface="+mn-lt"/>
              </a:rPr>
              <a:t> for sentiment </a:t>
            </a:r>
            <a:r>
              <a:rPr lang="fr-FR" sz="2400" spc="-1" err="1">
                <a:ea typeface="+mn-lt"/>
                <a:cs typeface="+mn-lt"/>
              </a:rPr>
              <a:t>analysis</a:t>
            </a:r>
            <a:r>
              <a:rPr lang="fr-FR" sz="2400" spc="-1">
                <a:ea typeface="+mn-lt"/>
                <a:cs typeface="+mn-lt"/>
              </a:rPr>
              <a:t> of </a:t>
            </a:r>
            <a:r>
              <a:rPr lang="fr-FR" sz="2400" spc="-1" err="1">
                <a:ea typeface="+mn-lt"/>
                <a:cs typeface="+mn-lt"/>
              </a:rPr>
              <a:t>vietnamese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reviews</a:t>
            </a:r>
            <a:r>
              <a:rPr lang="fr-FR" sz="2400" spc="-1">
                <a:ea typeface="+mn-lt"/>
                <a:cs typeface="+mn-lt"/>
              </a:rPr>
              <a:t>,” in 2020 7th NAFOSTED </a:t>
            </a:r>
            <a:r>
              <a:rPr lang="fr-FR" sz="2400" spc="-1" err="1">
                <a:ea typeface="+mn-lt"/>
                <a:cs typeface="+mn-lt"/>
              </a:rPr>
              <a:t>Conference</a:t>
            </a:r>
            <a:r>
              <a:rPr lang="fr-FR" sz="2400" spc="-1">
                <a:ea typeface="+mn-lt"/>
                <a:cs typeface="+mn-lt"/>
              </a:rPr>
              <a:t> on Information and Computer Science (NICS). IEEE, 2020, pp. 302–307.</a:t>
            </a:r>
            <a:endParaRPr lang="en-US" sz="2400" spc="-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fr-FR" sz="2400" spc="-1" err="1">
                <a:ea typeface="+mn-lt"/>
                <a:cs typeface="+mn-lt"/>
              </a:rPr>
              <a:t>Phương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pháp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véc-tơ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hóa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văn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bản</a:t>
            </a:r>
            <a:r>
              <a:rPr lang="fr-FR" sz="2400" spc="-1">
                <a:ea typeface="+mn-lt"/>
                <a:cs typeface="+mn-lt"/>
              </a:rPr>
              <a:t>: </a:t>
            </a:r>
            <a:r>
              <a:rPr lang="fr-FR" sz="2400" spc="-1" err="1">
                <a:ea typeface="+mn-lt"/>
                <a:cs typeface="+mn-lt"/>
              </a:rPr>
              <a:t>Glove</a:t>
            </a:r>
            <a:r>
              <a:rPr lang="fr-FR" sz="2400" spc="-1">
                <a:ea typeface="+mn-lt"/>
                <a:cs typeface="+mn-lt"/>
              </a:rPr>
              <a:t>, </a:t>
            </a:r>
            <a:r>
              <a:rPr lang="fr-FR" sz="2400" spc="-1" err="1">
                <a:ea typeface="+mn-lt"/>
                <a:cs typeface="+mn-lt"/>
              </a:rPr>
              <a:t>fastText</a:t>
            </a:r>
            <a:endParaRPr lang="fr-FR" sz="2400" spc="-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fr-FR" sz="2400" spc="-1" err="1">
                <a:ea typeface="+mn-lt"/>
                <a:cs typeface="+mn-lt"/>
              </a:rPr>
              <a:t>Mô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hình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phân</a:t>
            </a:r>
            <a:r>
              <a:rPr lang="fr-FR" sz="2400" spc="-1">
                <a:ea typeface="+mn-lt"/>
                <a:cs typeface="+mn-lt"/>
              </a:rPr>
              <a:t> </a:t>
            </a:r>
            <a:r>
              <a:rPr lang="fr-FR" sz="2400" spc="-1" err="1">
                <a:ea typeface="+mn-lt"/>
                <a:cs typeface="+mn-lt"/>
              </a:rPr>
              <a:t>loại</a:t>
            </a:r>
            <a:r>
              <a:rPr lang="fr-FR" sz="2400" spc="-1">
                <a:ea typeface="+mn-lt"/>
                <a:cs typeface="+mn-lt"/>
              </a:rPr>
              <a:t>: SVM, </a:t>
            </a:r>
            <a:r>
              <a:rPr lang="fr-FR" sz="2400" spc="-1" err="1">
                <a:ea typeface="+mn-lt"/>
                <a:cs typeface="+mn-lt"/>
              </a:rPr>
              <a:t>XGBoost</a:t>
            </a:r>
            <a:r>
              <a:rPr lang="fr-FR" sz="2400" spc="-1">
                <a:ea typeface="+mn-lt"/>
                <a:cs typeface="+mn-lt"/>
              </a:rPr>
              <a:t>, LSTM, BERT</a:t>
            </a:r>
            <a:endParaRPr lang="fr-FR" sz="2400" b="0" strike="noStrike" spc="-1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>
              <a:buFont typeface="Wingdings"/>
              <a:buChar char="Ø"/>
            </a:pPr>
            <a:endParaRPr lang="en-US" sz="2800" spc="-1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Các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nghiên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cứu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liên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b="1" strike="noStrike" spc="-1" err="1">
                <a:solidFill>
                  <a:schemeClr val="bg1"/>
                </a:solidFill>
                <a:latin typeface="+mj-lt"/>
              </a:rPr>
              <a:t>quan</a:t>
            </a:r>
            <a:r>
              <a:rPr lang="en-US" sz="3200" b="1" strike="noStrike" spc="-1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55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1"/>
          <p:cNvSpPr/>
          <p:nvPr/>
        </p:nvSpPr>
        <p:spPr>
          <a:xfrm>
            <a:off x="3209400" y="2164680"/>
            <a:ext cx="360" cy="360"/>
          </a:xfrm>
          <a:custGeom>
            <a:avLst/>
            <a:gdLst/>
            <a:ahLst/>
            <a:cxn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ln/>
        </p:spPr>
      </p:sp>
      <p:sp>
        <p:nvSpPr>
          <p:cNvPr id="311" name="TextShape 2"/>
          <p:cNvSpPr txBox="1"/>
          <p:nvPr/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Giới</a:t>
            </a:r>
            <a:r>
              <a:rPr lang="en-US" sz="2800" b="0" strike="noStrike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thiệu</a:t>
            </a:r>
            <a:endParaRPr lang="en-US" sz="2800" b="0" strike="noStrike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Các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nghiên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cứu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liên</a:t>
            </a:r>
            <a:r>
              <a:rPr lang="en-US" sz="2800" spc="-1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75000"/>
                  </a:schemeClr>
                </a:solidFill>
                <a:latin typeface="Calibri"/>
              </a:rPr>
              <a:t>quan</a:t>
            </a:r>
            <a:endParaRPr lang="en-US" sz="2800" spc="-1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>
                <a:latin typeface="Calibri"/>
              </a:rPr>
              <a:t>Các </a:t>
            </a:r>
            <a:r>
              <a:rPr lang="en-US" sz="2800" b="0" strike="noStrike" spc="-1" err="1">
                <a:latin typeface="Calibri"/>
              </a:rPr>
              <a:t>phương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pháp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phân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loại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văn</a:t>
            </a:r>
            <a:r>
              <a:rPr lang="en-US" sz="2800" b="0" strike="noStrike" spc="-1">
                <a:latin typeface="Calibri"/>
              </a:rPr>
              <a:t> </a:t>
            </a:r>
            <a:r>
              <a:rPr lang="en-US" sz="2800" b="0" strike="noStrike" spc="-1" err="1">
                <a:latin typeface="Calibri"/>
              </a:rPr>
              <a:t>bản</a:t>
            </a:r>
            <a:endParaRPr lang="en-US" sz="2800" b="0" strike="noStrike" spc="-1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Mô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hình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phân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loại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cảm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xúc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văn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endParaRPr lang="en-US" sz="2800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Kịch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bản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thực</a:t>
            </a:r>
            <a:r>
              <a:rPr lang="en-US" sz="2800" b="0" strike="noStrike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b="0" strike="noStrike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nghiệm</a:t>
            </a:r>
            <a:endParaRPr lang="en-US" sz="2800" spc="-1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Kết</a:t>
            </a:r>
            <a:r>
              <a:rPr lang="en-US" sz="2800" spc="-1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800" spc="-1" err="1">
                <a:solidFill>
                  <a:schemeClr val="bg1">
                    <a:lumMod val="65000"/>
                  </a:schemeClr>
                </a:solidFill>
                <a:latin typeface="Calibri"/>
              </a:rPr>
              <a:t>luận</a:t>
            </a:r>
            <a:endParaRPr lang="en-US" sz="2800" b="0" strike="noStrike" spc="-1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FD2357AE-B6AD-40FD-09BB-FB82E1E347E6}"/>
              </a:ext>
            </a:extLst>
          </p:cNvPr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200" b="1" spc="-1" err="1">
                <a:solidFill>
                  <a:schemeClr val="bg1"/>
                </a:solidFill>
                <a:latin typeface="+mj-lt"/>
              </a:rPr>
              <a:t>Nội</a:t>
            </a:r>
            <a:r>
              <a:rPr lang="en-US" sz="3200" b="1" spc="-1">
                <a:solidFill>
                  <a:schemeClr val="bg1"/>
                </a:solidFill>
                <a:latin typeface="+mj-lt"/>
              </a:rPr>
              <a:t> dung</a:t>
            </a:r>
            <a:endParaRPr lang="en-US" sz="3200" b="1" strike="noStrike" spc="-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337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3957</Words>
  <Application>Microsoft Office PowerPoint</Application>
  <PresentationFormat>Widescreen</PresentationFormat>
  <Paragraphs>327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Arial,Sans-Serif</vt:lpstr>
      <vt:lpstr>Calibri</vt:lpstr>
      <vt:lpstr>Cambria Math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NGUYEN TRAN HIEU GIANG 20191804</cp:lastModifiedBy>
  <cp:revision>138</cp:revision>
  <dcterms:created xsi:type="dcterms:W3CDTF">2020-12-31T09:57:48Z</dcterms:created>
  <dcterms:modified xsi:type="dcterms:W3CDTF">2023-07-11T02:52:10Z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