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39" r:id="rId5"/>
  </p:sldMasterIdLst>
  <p:notesMasterIdLst>
    <p:notesMasterId r:id="rId32"/>
  </p:notesMasterIdLst>
  <p:sldIdLst>
    <p:sldId id="256" r:id="rId6"/>
    <p:sldId id="257" r:id="rId7"/>
    <p:sldId id="258" r:id="rId8"/>
    <p:sldId id="265" r:id="rId9"/>
    <p:sldId id="259" r:id="rId10"/>
    <p:sldId id="266" r:id="rId11"/>
    <p:sldId id="269" r:id="rId12"/>
    <p:sldId id="276" r:id="rId13"/>
    <p:sldId id="337" r:id="rId14"/>
    <p:sldId id="339" r:id="rId15"/>
    <p:sldId id="340" r:id="rId16"/>
    <p:sldId id="272" r:id="rId17"/>
    <p:sldId id="279" r:id="rId18"/>
    <p:sldId id="342" r:id="rId19"/>
    <p:sldId id="277" r:id="rId20"/>
    <p:sldId id="278" r:id="rId21"/>
    <p:sldId id="341" r:id="rId22"/>
    <p:sldId id="343" r:id="rId23"/>
    <p:sldId id="345" r:id="rId24"/>
    <p:sldId id="319" r:id="rId25"/>
    <p:sldId id="294" r:id="rId26"/>
    <p:sldId id="346" r:id="rId27"/>
    <p:sldId id="348" r:id="rId28"/>
    <p:sldId id="329" r:id="rId29"/>
    <p:sldId id="331" r:id="rId30"/>
    <p:sldId id="264"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3AA16-E0EB-D944-B0F2-759E08812E17}" v="671" dt="2022-07-10T16:51:17.995"/>
    <p1510:client id="{1B22C960-DE6B-4A43-A2E1-5578D45B4D8F}" v="35" dt="2022-07-10T03:33:20.188"/>
    <p1510:client id="{2BDD29BB-C5B9-8D30-22BE-CAEB26E561B6}" v="474" dt="2022-07-10T05:57:21.053"/>
    <p1510:client id="{30EB7304-0D73-AD7E-1B81-3BFA75CDD51A}" v="19" dt="2022-07-10T04:52:38.695"/>
    <p1510:client id="{89B10948-B4FA-C954-DBFF-CDD079B6AB41}" v="80" dt="2022-07-09T17:55:04.480"/>
    <p1510:client id="{C02DAC21-7D4B-40C5-B5D2-EE12F59622FA}" v="1860" dt="2022-07-10T06:03:39.622"/>
    <p1510:client id="{EB82AF36-7E73-F156-0E6A-DF4938D78FB8}" v="203" dt="2022-07-09T21:50:57.723"/>
    <p1510:client id="{FB7A5231-80D7-752E-19FD-C2BDAA319E50}" v="1676" dt="2022-07-09T21:41:04.512"/>
    <p1510:client id="{FD434927-B7A0-82D8-EB66-B96B95AEC2F8}" v="560" dt="2022-07-10T07:30:27.940"/>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175C0C-DD6C-4C77-A46B-8AA65FFF648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F218946-16FB-4B5C-B018-713EEA03E870}">
      <dgm:prSet/>
      <dgm:spPr/>
      <dgm:t>
        <a:bodyPr/>
        <a:lstStyle/>
        <a:p>
          <a:pPr>
            <a:lnSpc>
              <a:spcPct val="125000"/>
            </a:lnSpc>
          </a:pPr>
          <a:r>
            <a:rPr lang="en-US" dirty="0" err="1"/>
            <a:t>Cây</a:t>
          </a:r>
          <a:r>
            <a:rPr lang="en-US" dirty="0"/>
            <a:t> ATM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việc</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tới</a:t>
          </a:r>
          <a:r>
            <a:rPr lang="en-US" dirty="0"/>
            <a:t> </a:t>
          </a:r>
          <a:r>
            <a:rPr lang="en-US" dirty="0" err="1"/>
            <a:t>giao</a:t>
          </a:r>
          <a:r>
            <a:rPr lang="en-US" dirty="0"/>
            <a:t> </a:t>
          </a:r>
          <a:r>
            <a:rPr lang="en-US" dirty="0" err="1"/>
            <a:t>dịch</a:t>
          </a:r>
          <a:r>
            <a:rPr lang="en-US" dirty="0"/>
            <a:t> </a:t>
          </a:r>
          <a:r>
            <a:rPr lang="en-US" dirty="0" err="1"/>
            <a:t>viên</a:t>
          </a:r>
          <a:r>
            <a:rPr lang="en-US" dirty="0"/>
            <a:t> </a:t>
          </a:r>
        </a:p>
      </dgm:t>
    </dgm:pt>
    <dgm:pt modelId="{3408A2DA-3321-4C1F-9652-D70764F6F96E}" type="parTrans" cxnId="{1E9BE896-EE02-4281-9D85-757CD2BFCD0A}">
      <dgm:prSet/>
      <dgm:spPr/>
      <dgm:t>
        <a:bodyPr/>
        <a:lstStyle/>
        <a:p>
          <a:endParaRPr lang="en-US"/>
        </a:p>
      </dgm:t>
    </dgm:pt>
    <dgm:pt modelId="{B15DA43C-FCA4-4E19-9B1B-FEA5158AF7A0}" type="sibTrans" cxnId="{1E9BE896-EE02-4281-9D85-757CD2BFCD0A}">
      <dgm:prSet/>
      <dgm:spPr/>
      <dgm:t>
        <a:bodyPr/>
        <a:lstStyle/>
        <a:p>
          <a:endParaRPr lang="en-US"/>
        </a:p>
      </dgm:t>
    </dgm:pt>
    <dgm:pt modelId="{2D2921AD-3C14-4BA1-86CA-34C575D409BC}">
      <dgm:prSet/>
      <dgm:spPr/>
      <dgm:t>
        <a:bodyPr/>
        <a:lstStyle/>
        <a:p>
          <a:pPr>
            <a:lnSpc>
              <a:spcPct val="125000"/>
            </a:lnSpc>
          </a:pPr>
          <a:r>
            <a:rPr lang="en-US" dirty="0" err="1"/>
            <a:t>Một</a:t>
          </a:r>
          <a:r>
            <a:rPr lang="en-US" dirty="0"/>
            <a:t> </a:t>
          </a:r>
          <a:r>
            <a:rPr lang="en-US" dirty="0" err="1"/>
            <a:t>ứng</a:t>
          </a:r>
          <a:r>
            <a:rPr lang="en-US" dirty="0"/>
            <a:t> </a:t>
          </a:r>
          <a:r>
            <a:rPr lang="en-US" dirty="0" err="1"/>
            <a:t>dụng</a:t>
          </a:r>
          <a:r>
            <a:rPr lang="en-US" dirty="0"/>
            <a:t> </a:t>
          </a:r>
          <a:r>
            <a:rPr lang="en-US" dirty="0" err="1"/>
            <a:t>hỗ</a:t>
          </a:r>
          <a:r>
            <a:rPr lang="en-US" dirty="0"/>
            <a:t> </a:t>
          </a:r>
          <a:r>
            <a:rPr lang="en-US" dirty="0" err="1"/>
            <a:t>trợ</a:t>
          </a:r>
          <a:r>
            <a:rPr lang="en-US" dirty="0"/>
            <a:t> </a:t>
          </a:r>
          <a:r>
            <a:rPr lang="en-US" dirty="0" err="1"/>
            <a:t>tìm</a:t>
          </a:r>
          <a:r>
            <a:rPr lang="en-US" dirty="0"/>
            <a:t> </a:t>
          </a:r>
          <a:r>
            <a:rPr lang="en-US" dirty="0" err="1"/>
            <a:t>kiếm</a:t>
          </a:r>
          <a:r>
            <a:rPr lang="en-US" dirty="0"/>
            <a:t> </a:t>
          </a:r>
          <a:r>
            <a:rPr lang="en-US" dirty="0" err="1"/>
            <a:t>và</a:t>
          </a:r>
          <a:r>
            <a:rPr lang="en-US" dirty="0"/>
            <a:t> </a:t>
          </a:r>
          <a:r>
            <a:rPr lang="en-US" dirty="0" err="1"/>
            <a:t>chỉ</a:t>
          </a:r>
          <a:r>
            <a:rPr lang="en-US" dirty="0"/>
            <a:t> </a:t>
          </a:r>
          <a:r>
            <a:rPr lang="en-US" dirty="0" err="1"/>
            <a:t>đường</a:t>
          </a:r>
          <a:r>
            <a:rPr lang="en-US" dirty="0"/>
            <a:t> </a:t>
          </a:r>
          <a:r>
            <a:rPr lang="en-US" dirty="0" err="1"/>
            <a:t>tới</a:t>
          </a:r>
          <a:r>
            <a:rPr lang="en-US" dirty="0"/>
            <a:t> </a:t>
          </a:r>
          <a:r>
            <a:rPr lang="en-US" dirty="0" err="1"/>
            <a:t>cây</a:t>
          </a:r>
          <a:r>
            <a:rPr lang="en-US" dirty="0"/>
            <a:t> ATM </a:t>
          </a:r>
          <a:r>
            <a:rPr lang="en-US" dirty="0" err="1"/>
            <a:t>sẽ</a:t>
          </a:r>
          <a:r>
            <a:rPr lang="en-US" dirty="0"/>
            <a:t> </a:t>
          </a:r>
          <a:r>
            <a:rPr lang="en-US" dirty="0" err="1"/>
            <a:t>là</a:t>
          </a:r>
          <a:r>
            <a:rPr lang="en-US" dirty="0"/>
            <a:t> </a:t>
          </a:r>
          <a:r>
            <a:rPr lang="en-US" dirty="0" err="1"/>
            <a:t>công</a:t>
          </a:r>
          <a:r>
            <a:rPr lang="en-US" dirty="0"/>
            <a:t> </a:t>
          </a:r>
          <a:r>
            <a:rPr lang="en-US" dirty="0" err="1"/>
            <a:t>cụ</a:t>
          </a:r>
          <a:r>
            <a:rPr lang="en-US" dirty="0"/>
            <a:t> </a:t>
          </a:r>
          <a:r>
            <a:rPr lang="en-US" dirty="0" err="1"/>
            <a:t>thiết</a:t>
          </a:r>
          <a:r>
            <a:rPr lang="en-US" dirty="0"/>
            <a:t> </a:t>
          </a:r>
          <a:r>
            <a:rPr lang="en-US" dirty="0" err="1"/>
            <a:t>yếu</a:t>
          </a:r>
          <a:r>
            <a:rPr lang="en-US" dirty="0"/>
            <a:t> </a:t>
          </a:r>
          <a:r>
            <a:rPr lang="en-US" dirty="0" err="1"/>
            <a:t>cho</a:t>
          </a:r>
          <a:r>
            <a:rPr lang="en-US" dirty="0"/>
            <a:t> </a:t>
          </a:r>
          <a:r>
            <a:rPr lang="en-US" dirty="0" err="1"/>
            <a:t>những</a:t>
          </a:r>
          <a:r>
            <a:rPr lang="en-US" dirty="0"/>
            <a:t> </a:t>
          </a:r>
          <a:r>
            <a:rPr lang="en-US" dirty="0" err="1"/>
            <a:t>người</a:t>
          </a:r>
          <a:r>
            <a:rPr lang="en-US" dirty="0"/>
            <a:t> </a:t>
          </a:r>
          <a:r>
            <a:rPr lang="en-US" dirty="0" err="1"/>
            <a:t>thường</a:t>
          </a:r>
          <a:r>
            <a:rPr lang="en-US" dirty="0"/>
            <a:t> </a:t>
          </a:r>
          <a:r>
            <a:rPr lang="en-US" dirty="0" err="1"/>
            <a:t>xuyên</a:t>
          </a:r>
          <a:r>
            <a:rPr lang="en-US" dirty="0"/>
            <a:t> </a:t>
          </a:r>
          <a:r>
            <a:rPr lang="en-US" dirty="0" err="1"/>
            <a:t>giao</a:t>
          </a:r>
          <a:r>
            <a:rPr lang="en-US" dirty="0"/>
            <a:t> </a:t>
          </a:r>
          <a:r>
            <a:rPr lang="en-US" dirty="0" err="1"/>
            <a:t>dịch</a:t>
          </a:r>
          <a:r>
            <a:rPr lang="en-US" dirty="0"/>
            <a:t> </a:t>
          </a:r>
        </a:p>
      </dgm:t>
    </dgm:pt>
    <dgm:pt modelId="{24976725-E9E8-40D4-A4B0-622F1ED50A0B}" type="parTrans" cxnId="{BD6FCB66-84FB-4074-8B75-1D3FA682CB4C}">
      <dgm:prSet/>
      <dgm:spPr/>
      <dgm:t>
        <a:bodyPr/>
        <a:lstStyle/>
        <a:p>
          <a:endParaRPr lang="en-US"/>
        </a:p>
      </dgm:t>
    </dgm:pt>
    <dgm:pt modelId="{EC9A1589-BD1A-42B7-9C3F-5EEA39D1052C}" type="sibTrans" cxnId="{BD6FCB66-84FB-4074-8B75-1D3FA682CB4C}">
      <dgm:prSet/>
      <dgm:spPr/>
      <dgm:t>
        <a:bodyPr/>
        <a:lstStyle/>
        <a:p>
          <a:endParaRPr lang="en-US"/>
        </a:p>
      </dgm:t>
    </dgm:pt>
    <dgm:pt modelId="{EEFA8FC7-5D00-4AD0-80AE-05783E786804}" type="pres">
      <dgm:prSet presAssocID="{A4175C0C-DD6C-4C77-A46B-8AA65FFF6483}" presName="hierChild1" presStyleCnt="0">
        <dgm:presLayoutVars>
          <dgm:chPref val="1"/>
          <dgm:dir/>
          <dgm:animOne val="branch"/>
          <dgm:animLvl val="lvl"/>
          <dgm:resizeHandles/>
        </dgm:presLayoutVars>
      </dgm:prSet>
      <dgm:spPr/>
    </dgm:pt>
    <dgm:pt modelId="{26A2C2CA-BDCF-4356-8F05-D58A79EB3C68}" type="pres">
      <dgm:prSet presAssocID="{5F218946-16FB-4B5C-B018-713EEA03E870}" presName="hierRoot1" presStyleCnt="0"/>
      <dgm:spPr/>
    </dgm:pt>
    <dgm:pt modelId="{614ACDB0-E787-485E-8F74-DDD7EA53AA24}" type="pres">
      <dgm:prSet presAssocID="{5F218946-16FB-4B5C-B018-713EEA03E870}" presName="composite" presStyleCnt="0"/>
      <dgm:spPr/>
    </dgm:pt>
    <dgm:pt modelId="{C9D2D39D-431A-464E-BB37-2FF4A23AF233}" type="pres">
      <dgm:prSet presAssocID="{5F218946-16FB-4B5C-B018-713EEA03E870}" presName="background" presStyleLbl="node0" presStyleIdx="0" presStyleCnt="2"/>
      <dgm:spPr/>
    </dgm:pt>
    <dgm:pt modelId="{DD8797E2-B733-41AE-B46D-8F43DBCB5416}" type="pres">
      <dgm:prSet presAssocID="{5F218946-16FB-4B5C-B018-713EEA03E870}" presName="text" presStyleLbl="fgAcc0" presStyleIdx="0" presStyleCnt="2">
        <dgm:presLayoutVars>
          <dgm:chPref val="3"/>
        </dgm:presLayoutVars>
      </dgm:prSet>
      <dgm:spPr/>
    </dgm:pt>
    <dgm:pt modelId="{99412A2E-6DEF-44B9-ABF0-DA8DAD52DC3E}" type="pres">
      <dgm:prSet presAssocID="{5F218946-16FB-4B5C-B018-713EEA03E870}" presName="hierChild2" presStyleCnt="0"/>
      <dgm:spPr/>
    </dgm:pt>
    <dgm:pt modelId="{BC6EEDF3-0B9F-48F3-834A-49D853D3FD7C}" type="pres">
      <dgm:prSet presAssocID="{2D2921AD-3C14-4BA1-86CA-34C575D409BC}" presName="hierRoot1" presStyleCnt="0"/>
      <dgm:spPr/>
    </dgm:pt>
    <dgm:pt modelId="{B861C711-B0FB-4448-977D-7001D2AD4BAA}" type="pres">
      <dgm:prSet presAssocID="{2D2921AD-3C14-4BA1-86CA-34C575D409BC}" presName="composite" presStyleCnt="0"/>
      <dgm:spPr/>
    </dgm:pt>
    <dgm:pt modelId="{9DFFED55-5DC4-4C2A-87A8-B7CDD1D6BC34}" type="pres">
      <dgm:prSet presAssocID="{2D2921AD-3C14-4BA1-86CA-34C575D409BC}" presName="background" presStyleLbl="node0" presStyleIdx="1" presStyleCnt="2"/>
      <dgm:spPr/>
    </dgm:pt>
    <dgm:pt modelId="{AB888223-7E1A-4D0D-991F-9A54EB881ED6}" type="pres">
      <dgm:prSet presAssocID="{2D2921AD-3C14-4BA1-86CA-34C575D409BC}" presName="text" presStyleLbl="fgAcc0" presStyleIdx="1" presStyleCnt="2">
        <dgm:presLayoutVars>
          <dgm:chPref val="3"/>
        </dgm:presLayoutVars>
      </dgm:prSet>
      <dgm:spPr/>
    </dgm:pt>
    <dgm:pt modelId="{368581E4-DA1B-4EA0-B14E-D3540C818FB9}" type="pres">
      <dgm:prSet presAssocID="{2D2921AD-3C14-4BA1-86CA-34C575D409BC}" presName="hierChild2" presStyleCnt="0"/>
      <dgm:spPr/>
    </dgm:pt>
  </dgm:ptLst>
  <dgm:cxnLst>
    <dgm:cxn modelId="{29CA3D43-200F-407B-8208-8C3DD0611D86}" type="presOf" srcId="{5F218946-16FB-4B5C-B018-713EEA03E870}" destId="{DD8797E2-B733-41AE-B46D-8F43DBCB5416}" srcOrd="0" destOrd="0" presId="urn:microsoft.com/office/officeart/2005/8/layout/hierarchy1"/>
    <dgm:cxn modelId="{BD6FCB66-84FB-4074-8B75-1D3FA682CB4C}" srcId="{A4175C0C-DD6C-4C77-A46B-8AA65FFF6483}" destId="{2D2921AD-3C14-4BA1-86CA-34C575D409BC}" srcOrd="1" destOrd="0" parTransId="{24976725-E9E8-40D4-A4B0-622F1ED50A0B}" sibTransId="{EC9A1589-BD1A-42B7-9C3F-5EEA39D1052C}"/>
    <dgm:cxn modelId="{1E9BE896-EE02-4281-9D85-757CD2BFCD0A}" srcId="{A4175C0C-DD6C-4C77-A46B-8AA65FFF6483}" destId="{5F218946-16FB-4B5C-B018-713EEA03E870}" srcOrd="0" destOrd="0" parTransId="{3408A2DA-3321-4C1F-9652-D70764F6F96E}" sibTransId="{B15DA43C-FCA4-4E19-9B1B-FEA5158AF7A0}"/>
    <dgm:cxn modelId="{C072EAAF-F217-47E1-9437-2C4FDBBBD57B}" type="presOf" srcId="{A4175C0C-DD6C-4C77-A46B-8AA65FFF6483}" destId="{EEFA8FC7-5D00-4AD0-80AE-05783E786804}" srcOrd="0" destOrd="0" presId="urn:microsoft.com/office/officeart/2005/8/layout/hierarchy1"/>
    <dgm:cxn modelId="{7C0A88EF-3891-4C9B-B7E9-250B09DD1716}" type="presOf" srcId="{2D2921AD-3C14-4BA1-86CA-34C575D409BC}" destId="{AB888223-7E1A-4D0D-991F-9A54EB881ED6}" srcOrd="0" destOrd="0" presId="urn:microsoft.com/office/officeart/2005/8/layout/hierarchy1"/>
    <dgm:cxn modelId="{5ADB5E2E-35BC-4310-91D4-4480D0CC83B1}" type="presParOf" srcId="{EEFA8FC7-5D00-4AD0-80AE-05783E786804}" destId="{26A2C2CA-BDCF-4356-8F05-D58A79EB3C68}" srcOrd="0" destOrd="0" presId="urn:microsoft.com/office/officeart/2005/8/layout/hierarchy1"/>
    <dgm:cxn modelId="{9DC1D67E-69E0-45C3-98C4-5D54D0B48755}" type="presParOf" srcId="{26A2C2CA-BDCF-4356-8F05-D58A79EB3C68}" destId="{614ACDB0-E787-485E-8F74-DDD7EA53AA24}" srcOrd="0" destOrd="0" presId="urn:microsoft.com/office/officeart/2005/8/layout/hierarchy1"/>
    <dgm:cxn modelId="{3CDD3CF1-57D7-47A7-8691-4B7A76D6FCA8}" type="presParOf" srcId="{614ACDB0-E787-485E-8F74-DDD7EA53AA24}" destId="{C9D2D39D-431A-464E-BB37-2FF4A23AF233}" srcOrd="0" destOrd="0" presId="urn:microsoft.com/office/officeart/2005/8/layout/hierarchy1"/>
    <dgm:cxn modelId="{D9D84811-873B-4560-A3FF-06EEE8B50670}" type="presParOf" srcId="{614ACDB0-E787-485E-8F74-DDD7EA53AA24}" destId="{DD8797E2-B733-41AE-B46D-8F43DBCB5416}" srcOrd="1" destOrd="0" presId="urn:microsoft.com/office/officeart/2005/8/layout/hierarchy1"/>
    <dgm:cxn modelId="{CC328269-7080-4899-BEDB-FEC4A9AC00E4}" type="presParOf" srcId="{26A2C2CA-BDCF-4356-8F05-D58A79EB3C68}" destId="{99412A2E-6DEF-44B9-ABF0-DA8DAD52DC3E}" srcOrd="1" destOrd="0" presId="urn:microsoft.com/office/officeart/2005/8/layout/hierarchy1"/>
    <dgm:cxn modelId="{777B0B22-74B5-4674-8944-C36FE62789FE}" type="presParOf" srcId="{EEFA8FC7-5D00-4AD0-80AE-05783E786804}" destId="{BC6EEDF3-0B9F-48F3-834A-49D853D3FD7C}" srcOrd="1" destOrd="0" presId="urn:microsoft.com/office/officeart/2005/8/layout/hierarchy1"/>
    <dgm:cxn modelId="{88B8110E-3814-4D45-B441-68B859A76241}" type="presParOf" srcId="{BC6EEDF3-0B9F-48F3-834A-49D853D3FD7C}" destId="{B861C711-B0FB-4448-977D-7001D2AD4BAA}" srcOrd="0" destOrd="0" presId="urn:microsoft.com/office/officeart/2005/8/layout/hierarchy1"/>
    <dgm:cxn modelId="{6544FBD6-B302-4FBC-A960-9D543AA8254B}" type="presParOf" srcId="{B861C711-B0FB-4448-977D-7001D2AD4BAA}" destId="{9DFFED55-5DC4-4C2A-87A8-B7CDD1D6BC34}" srcOrd="0" destOrd="0" presId="urn:microsoft.com/office/officeart/2005/8/layout/hierarchy1"/>
    <dgm:cxn modelId="{E257C6B5-DA43-4113-A884-4AE004C84947}" type="presParOf" srcId="{B861C711-B0FB-4448-977D-7001D2AD4BAA}" destId="{AB888223-7E1A-4D0D-991F-9A54EB881ED6}" srcOrd="1" destOrd="0" presId="urn:microsoft.com/office/officeart/2005/8/layout/hierarchy1"/>
    <dgm:cxn modelId="{C4E56BA1-0941-4307-A1EA-A7910BDBCFB5}" type="presParOf" srcId="{BC6EEDF3-0B9F-48F3-834A-49D853D3FD7C}" destId="{368581E4-DA1B-4EA0-B14E-D3540C818FB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2D39D-431A-464E-BB37-2FF4A23AF233}">
      <dsp:nvSpPr>
        <dsp:cNvPr id="0" name=""/>
        <dsp:cNvSpPr/>
      </dsp:nvSpPr>
      <dsp:spPr>
        <a:xfrm>
          <a:off x="705" y="790987"/>
          <a:ext cx="2476984" cy="15728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DD8797E2-B733-41AE-B46D-8F43DBCB5416}">
      <dsp:nvSpPr>
        <dsp:cNvPr id="0" name=""/>
        <dsp:cNvSpPr/>
      </dsp:nvSpPr>
      <dsp:spPr>
        <a:xfrm>
          <a:off x="275926" y="1052447"/>
          <a:ext cx="2476984" cy="15728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125000"/>
            </a:lnSpc>
            <a:spcBef>
              <a:spcPct val="0"/>
            </a:spcBef>
            <a:spcAft>
              <a:spcPct val="35000"/>
            </a:spcAft>
            <a:buNone/>
          </a:pPr>
          <a:r>
            <a:rPr lang="en-US" sz="1500" kern="1200" dirty="0" err="1"/>
            <a:t>Cây</a:t>
          </a:r>
          <a:r>
            <a:rPr lang="en-US" sz="1500" kern="1200" dirty="0"/>
            <a:t> ATM </a:t>
          </a:r>
          <a:r>
            <a:rPr lang="en-US" sz="1500" kern="1200" dirty="0" err="1"/>
            <a:t>được</a:t>
          </a:r>
          <a:r>
            <a:rPr lang="en-US" sz="1500" kern="1200" dirty="0"/>
            <a:t> </a:t>
          </a:r>
          <a:r>
            <a:rPr lang="en-US" sz="1500" kern="1200" dirty="0" err="1"/>
            <a:t>sử</a:t>
          </a:r>
          <a:r>
            <a:rPr lang="en-US" sz="1500" kern="1200" dirty="0"/>
            <a:t> </a:t>
          </a:r>
          <a:r>
            <a:rPr lang="en-US" sz="1500" kern="1200" dirty="0" err="1"/>
            <a:t>dụng</a:t>
          </a:r>
          <a:r>
            <a:rPr lang="en-US" sz="1500" kern="1200" dirty="0"/>
            <a:t> </a:t>
          </a:r>
          <a:r>
            <a:rPr lang="en-US" sz="1500" kern="1200" dirty="0" err="1"/>
            <a:t>trong</a:t>
          </a:r>
          <a:r>
            <a:rPr lang="en-US" sz="1500" kern="1200" dirty="0"/>
            <a:t> </a:t>
          </a:r>
          <a:r>
            <a:rPr lang="en-US" sz="1500" kern="1200" dirty="0" err="1"/>
            <a:t>việc</a:t>
          </a:r>
          <a:r>
            <a:rPr lang="en-US" sz="1500" kern="1200" dirty="0"/>
            <a:t> </a:t>
          </a:r>
          <a:r>
            <a:rPr lang="en-US" sz="1500" kern="1200" dirty="0" err="1"/>
            <a:t>thực</a:t>
          </a:r>
          <a:r>
            <a:rPr lang="en-US" sz="1500" kern="1200" dirty="0"/>
            <a:t> </a:t>
          </a:r>
          <a:r>
            <a:rPr lang="en-US" sz="1500" kern="1200" dirty="0" err="1"/>
            <a:t>hiện</a:t>
          </a:r>
          <a:r>
            <a:rPr lang="en-US" sz="1500" kern="1200" dirty="0"/>
            <a:t> </a:t>
          </a:r>
          <a:r>
            <a:rPr lang="en-US" sz="1500" kern="1200" dirty="0" err="1"/>
            <a:t>các</a:t>
          </a:r>
          <a:r>
            <a:rPr lang="en-US" sz="1500" kern="1200" dirty="0"/>
            <a:t> </a:t>
          </a:r>
          <a:r>
            <a:rPr lang="en-US" sz="1500" kern="1200" dirty="0" err="1"/>
            <a:t>giao</a:t>
          </a:r>
          <a:r>
            <a:rPr lang="en-US" sz="1500" kern="1200" dirty="0"/>
            <a:t> </a:t>
          </a:r>
          <a:r>
            <a:rPr lang="en-US" sz="1500" kern="1200" dirty="0" err="1"/>
            <a:t>dịch</a:t>
          </a:r>
          <a:r>
            <a:rPr lang="en-US" sz="1500" kern="1200" dirty="0"/>
            <a:t> </a:t>
          </a:r>
          <a:r>
            <a:rPr lang="en-US" sz="1500" kern="1200" dirty="0" err="1"/>
            <a:t>mà</a:t>
          </a:r>
          <a:r>
            <a:rPr lang="en-US" sz="1500" kern="1200" dirty="0"/>
            <a:t> </a:t>
          </a:r>
          <a:r>
            <a:rPr lang="en-US" sz="1500" kern="1200" dirty="0" err="1"/>
            <a:t>không</a:t>
          </a:r>
          <a:r>
            <a:rPr lang="en-US" sz="1500" kern="1200" dirty="0"/>
            <a:t> </a:t>
          </a:r>
          <a:r>
            <a:rPr lang="en-US" sz="1500" kern="1200" dirty="0" err="1"/>
            <a:t>cần</a:t>
          </a:r>
          <a:r>
            <a:rPr lang="en-US" sz="1500" kern="1200" dirty="0"/>
            <a:t> </a:t>
          </a:r>
          <a:r>
            <a:rPr lang="en-US" sz="1500" kern="1200" dirty="0" err="1"/>
            <a:t>tới</a:t>
          </a:r>
          <a:r>
            <a:rPr lang="en-US" sz="1500" kern="1200" dirty="0"/>
            <a:t> </a:t>
          </a:r>
          <a:r>
            <a:rPr lang="en-US" sz="1500" kern="1200" dirty="0" err="1"/>
            <a:t>giao</a:t>
          </a:r>
          <a:r>
            <a:rPr lang="en-US" sz="1500" kern="1200" dirty="0"/>
            <a:t> </a:t>
          </a:r>
          <a:r>
            <a:rPr lang="en-US" sz="1500" kern="1200" dirty="0" err="1"/>
            <a:t>dịch</a:t>
          </a:r>
          <a:r>
            <a:rPr lang="en-US" sz="1500" kern="1200" dirty="0"/>
            <a:t> </a:t>
          </a:r>
          <a:r>
            <a:rPr lang="en-US" sz="1500" kern="1200" dirty="0" err="1"/>
            <a:t>viên</a:t>
          </a:r>
          <a:r>
            <a:rPr lang="en-US" sz="1500" kern="1200" dirty="0"/>
            <a:t> </a:t>
          </a:r>
        </a:p>
      </dsp:txBody>
      <dsp:txXfrm>
        <a:off x="321994" y="1098515"/>
        <a:ext cx="2384848" cy="1480749"/>
      </dsp:txXfrm>
    </dsp:sp>
    <dsp:sp modelId="{9DFFED55-5DC4-4C2A-87A8-B7CDD1D6BC34}">
      <dsp:nvSpPr>
        <dsp:cNvPr id="0" name=""/>
        <dsp:cNvSpPr/>
      </dsp:nvSpPr>
      <dsp:spPr>
        <a:xfrm>
          <a:off x="3028131" y="790987"/>
          <a:ext cx="2476984" cy="157288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B888223-7E1A-4D0D-991F-9A54EB881ED6}">
      <dsp:nvSpPr>
        <dsp:cNvPr id="0" name=""/>
        <dsp:cNvSpPr/>
      </dsp:nvSpPr>
      <dsp:spPr>
        <a:xfrm>
          <a:off x="3303351" y="1052447"/>
          <a:ext cx="2476984" cy="157288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125000"/>
            </a:lnSpc>
            <a:spcBef>
              <a:spcPct val="0"/>
            </a:spcBef>
            <a:spcAft>
              <a:spcPct val="35000"/>
            </a:spcAft>
            <a:buNone/>
          </a:pPr>
          <a:r>
            <a:rPr lang="en-US" sz="1500" kern="1200" dirty="0" err="1"/>
            <a:t>Một</a:t>
          </a:r>
          <a:r>
            <a:rPr lang="en-US" sz="1500" kern="1200" dirty="0"/>
            <a:t> </a:t>
          </a:r>
          <a:r>
            <a:rPr lang="en-US" sz="1500" kern="1200" dirty="0" err="1"/>
            <a:t>ứng</a:t>
          </a:r>
          <a:r>
            <a:rPr lang="en-US" sz="1500" kern="1200" dirty="0"/>
            <a:t> </a:t>
          </a:r>
          <a:r>
            <a:rPr lang="en-US" sz="1500" kern="1200" dirty="0" err="1"/>
            <a:t>dụng</a:t>
          </a:r>
          <a:r>
            <a:rPr lang="en-US" sz="1500" kern="1200" dirty="0"/>
            <a:t> </a:t>
          </a:r>
          <a:r>
            <a:rPr lang="en-US" sz="1500" kern="1200" dirty="0" err="1"/>
            <a:t>hỗ</a:t>
          </a:r>
          <a:r>
            <a:rPr lang="en-US" sz="1500" kern="1200" dirty="0"/>
            <a:t> </a:t>
          </a:r>
          <a:r>
            <a:rPr lang="en-US" sz="1500" kern="1200" dirty="0" err="1"/>
            <a:t>trợ</a:t>
          </a:r>
          <a:r>
            <a:rPr lang="en-US" sz="1500" kern="1200" dirty="0"/>
            <a:t> </a:t>
          </a:r>
          <a:r>
            <a:rPr lang="en-US" sz="1500" kern="1200" dirty="0" err="1"/>
            <a:t>tìm</a:t>
          </a:r>
          <a:r>
            <a:rPr lang="en-US" sz="1500" kern="1200" dirty="0"/>
            <a:t> </a:t>
          </a:r>
          <a:r>
            <a:rPr lang="en-US" sz="1500" kern="1200" dirty="0" err="1"/>
            <a:t>kiếm</a:t>
          </a:r>
          <a:r>
            <a:rPr lang="en-US" sz="1500" kern="1200" dirty="0"/>
            <a:t> </a:t>
          </a:r>
          <a:r>
            <a:rPr lang="en-US" sz="1500" kern="1200" dirty="0" err="1"/>
            <a:t>và</a:t>
          </a:r>
          <a:r>
            <a:rPr lang="en-US" sz="1500" kern="1200" dirty="0"/>
            <a:t> </a:t>
          </a:r>
          <a:r>
            <a:rPr lang="en-US" sz="1500" kern="1200" dirty="0" err="1"/>
            <a:t>chỉ</a:t>
          </a:r>
          <a:r>
            <a:rPr lang="en-US" sz="1500" kern="1200" dirty="0"/>
            <a:t> </a:t>
          </a:r>
          <a:r>
            <a:rPr lang="en-US" sz="1500" kern="1200" dirty="0" err="1"/>
            <a:t>đường</a:t>
          </a:r>
          <a:r>
            <a:rPr lang="en-US" sz="1500" kern="1200" dirty="0"/>
            <a:t> </a:t>
          </a:r>
          <a:r>
            <a:rPr lang="en-US" sz="1500" kern="1200" dirty="0" err="1"/>
            <a:t>tới</a:t>
          </a:r>
          <a:r>
            <a:rPr lang="en-US" sz="1500" kern="1200" dirty="0"/>
            <a:t> </a:t>
          </a:r>
          <a:r>
            <a:rPr lang="en-US" sz="1500" kern="1200" dirty="0" err="1"/>
            <a:t>cây</a:t>
          </a:r>
          <a:r>
            <a:rPr lang="en-US" sz="1500" kern="1200" dirty="0"/>
            <a:t> ATM </a:t>
          </a:r>
          <a:r>
            <a:rPr lang="en-US" sz="1500" kern="1200" dirty="0" err="1"/>
            <a:t>sẽ</a:t>
          </a:r>
          <a:r>
            <a:rPr lang="en-US" sz="1500" kern="1200" dirty="0"/>
            <a:t> </a:t>
          </a:r>
          <a:r>
            <a:rPr lang="en-US" sz="1500" kern="1200" dirty="0" err="1"/>
            <a:t>là</a:t>
          </a:r>
          <a:r>
            <a:rPr lang="en-US" sz="1500" kern="1200" dirty="0"/>
            <a:t> </a:t>
          </a:r>
          <a:r>
            <a:rPr lang="en-US" sz="1500" kern="1200" dirty="0" err="1"/>
            <a:t>công</a:t>
          </a:r>
          <a:r>
            <a:rPr lang="en-US" sz="1500" kern="1200" dirty="0"/>
            <a:t> </a:t>
          </a:r>
          <a:r>
            <a:rPr lang="en-US" sz="1500" kern="1200" dirty="0" err="1"/>
            <a:t>cụ</a:t>
          </a:r>
          <a:r>
            <a:rPr lang="en-US" sz="1500" kern="1200" dirty="0"/>
            <a:t> </a:t>
          </a:r>
          <a:r>
            <a:rPr lang="en-US" sz="1500" kern="1200" dirty="0" err="1"/>
            <a:t>thiết</a:t>
          </a:r>
          <a:r>
            <a:rPr lang="en-US" sz="1500" kern="1200" dirty="0"/>
            <a:t> </a:t>
          </a:r>
          <a:r>
            <a:rPr lang="en-US" sz="1500" kern="1200" dirty="0" err="1"/>
            <a:t>yếu</a:t>
          </a:r>
          <a:r>
            <a:rPr lang="en-US" sz="1500" kern="1200" dirty="0"/>
            <a:t> </a:t>
          </a:r>
          <a:r>
            <a:rPr lang="en-US" sz="1500" kern="1200" dirty="0" err="1"/>
            <a:t>cho</a:t>
          </a:r>
          <a:r>
            <a:rPr lang="en-US" sz="1500" kern="1200" dirty="0"/>
            <a:t> </a:t>
          </a:r>
          <a:r>
            <a:rPr lang="en-US" sz="1500" kern="1200" dirty="0" err="1"/>
            <a:t>những</a:t>
          </a:r>
          <a:r>
            <a:rPr lang="en-US" sz="1500" kern="1200" dirty="0"/>
            <a:t> </a:t>
          </a:r>
          <a:r>
            <a:rPr lang="en-US" sz="1500" kern="1200" dirty="0" err="1"/>
            <a:t>người</a:t>
          </a:r>
          <a:r>
            <a:rPr lang="en-US" sz="1500" kern="1200" dirty="0"/>
            <a:t> </a:t>
          </a:r>
          <a:r>
            <a:rPr lang="en-US" sz="1500" kern="1200" dirty="0" err="1"/>
            <a:t>thường</a:t>
          </a:r>
          <a:r>
            <a:rPr lang="en-US" sz="1500" kern="1200" dirty="0"/>
            <a:t> </a:t>
          </a:r>
          <a:r>
            <a:rPr lang="en-US" sz="1500" kern="1200" dirty="0" err="1"/>
            <a:t>xuyên</a:t>
          </a:r>
          <a:r>
            <a:rPr lang="en-US" sz="1500" kern="1200" dirty="0"/>
            <a:t> </a:t>
          </a:r>
          <a:r>
            <a:rPr lang="en-US" sz="1500" kern="1200" dirty="0" err="1"/>
            <a:t>giao</a:t>
          </a:r>
          <a:r>
            <a:rPr lang="en-US" sz="1500" kern="1200" dirty="0"/>
            <a:t> </a:t>
          </a:r>
          <a:r>
            <a:rPr lang="en-US" sz="1500" kern="1200" dirty="0" err="1"/>
            <a:t>dịch</a:t>
          </a:r>
          <a:r>
            <a:rPr lang="en-US" sz="1500" kern="1200" dirty="0"/>
            <a:t> </a:t>
          </a:r>
        </a:p>
      </dsp:txBody>
      <dsp:txXfrm>
        <a:off x="3349419" y="1098515"/>
        <a:ext cx="2384848" cy="14807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0677370-0909-429F-9704-D34FA5AA452F}" type="datetimeFigureOut">
              <a:rPr lang="fr-FR" smtClean="0"/>
              <a:t>19/07/2023</a:t>
            </a:fld>
            <a:endParaRPr lang="fr-FR"/>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7B0E91A-E621-44A8-9D2D-3DCD649EB5BD}" type="slidenum">
              <a:rPr lang="fr-FR" smtClean="0"/>
              <a:t>‹#›</a:t>
            </a:fld>
            <a:endParaRPr lang="fr-FR"/>
          </a:p>
        </p:txBody>
      </p:sp>
    </p:spTree>
    <p:extLst>
      <p:ext uri="{BB962C8B-B14F-4D97-AF65-F5344CB8AC3E}">
        <p14:creationId xmlns:p14="http://schemas.microsoft.com/office/powerpoint/2010/main" val="160172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97B0E91A-E621-44A8-9D2D-3DCD649EB5BD}" type="slidenum">
              <a:rPr lang="fr-FR" smtClean="0"/>
              <a:t>5</a:t>
            </a:fld>
            <a:endParaRPr lang="fr-FR"/>
          </a:p>
        </p:txBody>
      </p:sp>
    </p:spTree>
    <p:extLst>
      <p:ext uri="{BB962C8B-B14F-4D97-AF65-F5344CB8AC3E}">
        <p14:creationId xmlns:p14="http://schemas.microsoft.com/office/powerpoint/2010/main" val="252313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5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1:……………………………………..</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body"/>
          </p:nvPr>
        </p:nvSpPr>
        <p:spPr>
          <a:xfrm>
            <a:off x="330120" y="1406880"/>
            <a:ext cx="5765400" cy="465552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Lato"/>
                <a:ea typeface="Lato"/>
              </a:rPr>
              <a:t>Chart</a:t>
            </a:r>
            <a:endParaRPr lang="en-US" sz="1800" b="0" strike="noStrike" spc="-1">
              <a:solidFill>
                <a:srgbClr val="000000"/>
              </a:solidFill>
              <a:latin typeface="Calibri"/>
            </a:endParaRPr>
          </a:p>
        </p:txBody>
      </p:sp>
      <p:sp>
        <p:nvSpPr>
          <p:cNvPr id="115" name="PlaceHolder 2"/>
          <p:cNvSpPr>
            <a:spLocks noGrp="1"/>
          </p:cNvSpPr>
          <p:nvPr>
            <p:ph type="body"/>
          </p:nvPr>
        </p:nvSpPr>
        <p:spPr>
          <a:xfrm>
            <a:off x="6238800" y="1414440"/>
            <a:ext cx="5444640" cy="4655880"/>
          </a:xfrm>
          <a:prstGeom prst="rect">
            <a:avLst/>
          </a:prstGeom>
        </p:spPr>
        <p:txBody>
          <a:bodyPr lIns="90000" tIns="45000" rIns="90000" bIns="45000">
            <a:noAutofit/>
          </a:bodyPr>
          <a:lstStyle/>
          <a:p>
            <a:pPr>
              <a:lnSpc>
                <a:spcPct val="100000"/>
              </a:lnSpc>
            </a:pPr>
            <a:r>
              <a:rPr lang="en-US" sz="1800" b="0" strike="noStrike" spc="-1">
                <a:solidFill>
                  <a:srgbClr val="000000"/>
                </a:solidFill>
                <a:latin typeface="Lato"/>
                <a:ea typeface="Lato"/>
              </a:rPr>
              <a:t>Picture</a:t>
            </a:r>
            <a:endParaRPr lang="en-US" sz="1800" b="0" strike="noStrike" spc="-1">
              <a:solidFill>
                <a:srgbClr val="000000"/>
              </a:solidFill>
              <a:latin typeface="Calibri"/>
            </a:endParaRPr>
          </a:p>
        </p:txBody>
      </p:sp>
      <p:sp>
        <p:nvSpPr>
          <p:cNvPr id="116" name="PlaceHolder 3"/>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800" b="1" strike="noStrike" spc="-1">
                <a:solidFill>
                  <a:srgbClr val="FFFFFF"/>
                </a:solidFill>
                <a:latin typeface="Lato"/>
                <a:ea typeface="Lato"/>
              </a:rPr>
              <a:t>Title 2:……………………………………..</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338760" y="1058760"/>
            <a:ext cx="11657770" cy="902120"/>
          </a:xfrm>
          <a:prstGeom prst="rect">
            <a:avLst/>
          </a:prstGeom>
          <a:noFill/>
          <a:ln>
            <a:noFill/>
          </a:ln>
        </p:spPr>
        <p:txBody>
          <a:bodyPr lIns="90000" tIns="45000" rIns="90000" bIns="45000" anchor="t">
            <a:noAutofit/>
          </a:bodyPr>
          <a:lstStyle/>
          <a:p>
            <a:pPr>
              <a:lnSpc>
                <a:spcPct val="150000"/>
              </a:lnSpc>
            </a:pPr>
            <a:r>
              <a:rPr lang="vi-VN" spc="-1" dirty="0">
                <a:ea typeface="+mn-lt"/>
                <a:cs typeface="+mn-lt"/>
              </a:rPr>
              <a:t>Thuật toán </a:t>
            </a:r>
            <a:r>
              <a:rPr lang="vi-VN" spc="-1" dirty="0" err="1">
                <a:ea typeface="+mn-lt"/>
                <a:cs typeface="+mn-lt"/>
              </a:rPr>
              <a:t>Dijkstra</a:t>
            </a:r>
            <a:r>
              <a:rPr lang="vi-VN" spc="-1" dirty="0">
                <a:ea typeface="+mn-lt"/>
                <a:cs typeface="+mn-lt"/>
              </a:rPr>
              <a:t> là một trong những thuật toán cổ điển để giải quyết bài toán tìm đường đi ngắn nhất từ một điểm cho trước tới tất cả các điểm còn lại trong đồ thị có trọng số. </a:t>
            </a:r>
            <a:endParaRPr lang="en-US" spc="-1" dirty="0">
              <a:ea typeface="+mn-lt"/>
              <a:cs typeface="+mn-lt"/>
            </a:endParaRPr>
          </a:p>
        </p:txBody>
      </p:sp>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r>
              <a:rPr lang="en-US" sz="3200" b="1" strike="noStrike" spc="-1" dirty="0">
                <a:solidFill>
                  <a:schemeClr val="bg1"/>
                </a:solidFill>
                <a:latin typeface="+mj-lt"/>
              </a:rPr>
              <a:t>2.3. </a:t>
            </a:r>
            <a:r>
              <a:rPr lang="en-US" sz="3200" b="1" strike="noStrike" spc="-1" dirty="0" err="1">
                <a:solidFill>
                  <a:schemeClr val="bg1"/>
                </a:solidFill>
                <a:latin typeface="+mj-lt"/>
              </a:rPr>
              <a:t>Thuật</a:t>
            </a:r>
            <a:r>
              <a:rPr lang="en-US" sz="3200" b="1" strike="noStrike" spc="-1" dirty="0">
                <a:solidFill>
                  <a:schemeClr val="bg1"/>
                </a:solidFill>
                <a:latin typeface="+mj-lt"/>
              </a:rPr>
              <a:t> </a:t>
            </a:r>
            <a:r>
              <a:rPr lang="en-US" sz="3200" b="1" strike="noStrike" spc="-1" dirty="0" err="1">
                <a:solidFill>
                  <a:schemeClr val="bg1"/>
                </a:solidFill>
                <a:latin typeface="+mj-lt"/>
              </a:rPr>
              <a:t>toán</a:t>
            </a:r>
            <a:r>
              <a:rPr lang="en-US" sz="3200" b="1" strike="noStrike" spc="-1" dirty="0">
                <a:solidFill>
                  <a:schemeClr val="bg1"/>
                </a:solidFill>
                <a:latin typeface="+mj-lt"/>
              </a:rPr>
              <a:t> </a:t>
            </a:r>
            <a:r>
              <a:rPr lang="en-US" sz="3200" b="1" strike="noStrike" spc="-1" dirty="0" err="1">
                <a:solidFill>
                  <a:schemeClr val="bg1"/>
                </a:solidFill>
                <a:latin typeface="+mj-lt"/>
              </a:rPr>
              <a:t>tìm</a:t>
            </a:r>
            <a:r>
              <a:rPr lang="en-US" sz="3200" b="1" strike="noStrike" spc="-1" dirty="0">
                <a:solidFill>
                  <a:schemeClr val="bg1"/>
                </a:solidFill>
                <a:latin typeface="+mj-lt"/>
              </a:rPr>
              <a:t> </a:t>
            </a:r>
            <a:r>
              <a:rPr lang="en-US" sz="3200" b="1" strike="noStrike" spc="-1" dirty="0" err="1">
                <a:solidFill>
                  <a:schemeClr val="bg1"/>
                </a:solidFill>
                <a:latin typeface="+mj-lt"/>
              </a:rPr>
              <a:t>đường</a:t>
            </a:r>
            <a:r>
              <a:rPr lang="en-US" sz="3200" b="1" strike="noStrike" spc="-1" dirty="0">
                <a:solidFill>
                  <a:schemeClr val="bg1"/>
                </a:solidFill>
                <a:latin typeface="+mj-lt"/>
              </a:rPr>
              <a:t> </a:t>
            </a:r>
            <a:r>
              <a:rPr lang="en-US" sz="3200" b="1" strike="noStrike" spc="-1" dirty="0" err="1">
                <a:solidFill>
                  <a:schemeClr val="bg1"/>
                </a:solidFill>
                <a:latin typeface="+mj-lt"/>
              </a:rPr>
              <a:t>đi</a:t>
            </a:r>
            <a:r>
              <a:rPr lang="en-US" sz="3200" b="1" strike="noStrike" spc="-1" dirty="0">
                <a:solidFill>
                  <a:schemeClr val="bg1"/>
                </a:solidFill>
                <a:latin typeface="+mj-lt"/>
              </a:rPr>
              <a:t> </a:t>
            </a:r>
            <a:r>
              <a:rPr lang="en-US" sz="3200" b="1" strike="noStrike" spc="-1" dirty="0" err="1">
                <a:solidFill>
                  <a:schemeClr val="bg1"/>
                </a:solidFill>
                <a:latin typeface="+mj-lt"/>
              </a:rPr>
              <a:t>ngắn</a:t>
            </a:r>
            <a:r>
              <a:rPr lang="en-US" sz="3200" b="1" strike="noStrike" spc="-1" dirty="0">
                <a:solidFill>
                  <a:schemeClr val="bg1"/>
                </a:solidFill>
                <a:latin typeface="+mj-lt"/>
              </a:rPr>
              <a:t> </a:t>
            </a:r>
            <a:r>
              <a:rPr lang="en-US" sz="3200" b="1" strike="noStrike" spc="-1" dirty="0" err="1">
                <a:solidFill>
                  <a:schemeClr val="bg1"/>
                </a:solidFill>
                <a:latin typeface="+mj-lt"/>
              </a:rPr>
              <a:t>nhất</a:t>
            </a:r>
            <a:r>
              <a:rPr lang="en-US" sz="3200" b="1" strike="noStrike" spc="-1" dirty="0">
                <a:solidFill>
                  <a:schemeClr val="bg1"/>
                </a:solidFill>
                <a:latin typeface="+mj-lt"/>
              </a:rPr>
              <a:t> Dijkstra</a:t>
            </a:r>
          </a:p>
        </p:txBody>
      </p:sp>
      <p:sp>
        <p:nvSpPr>
          <p:cNvPr id="6" name="TextBox 5">
            <a:extLst>
              <a:ext uri="{FF2B5EF4-FFF2-40B4-BE49-F238E27FC236}">
                <a16:creationId xmlns:a16="http://schemas.microsoft.com/office/drawing/2014/main" id="{9EE890DF-2BE7-C80A-679F-FFECCF381A6F}"/>
              </a:ext>
            </a:extLst>
          </p:cNvPr>
          <p:cNvSpPr txBox="1"/>
          <p:nvPr/>
        </p:nvSpPr>
        <p:spPr>
          <a:xfrm>
            <a:off x="338760" y="1960880"/>
            <a:ext cx="11290023" cy="4524315"/>
          </a:xfrm>
          <a:prstGeom prst="rect">
            <a:avLst/>
          </a:prstGeom>
          <a:noFill/>
        </p:spPr>
        <p:txBody>
          <a:bodyPr wrap="square" rtlCol="0">
            <a:spAutoFit/>
          </a:bodyPr>
          <a:lstStyle/>
          <a:p>
            <a:pPr>
              <a:lnSpc>
                <a:spcPct val="150000"/>
              </a:lnSpc>
            </a:pPr>
            <a:r>
              <a:rPr lang="en-US" spc="-1" dirty="0" err="1">
                <a:ea typeface="+mn-lt"/>
                <a:cs typeface="+mn-lt"/>
              </a:rPr>
              <a:t>Mô</a:t>
            </a:r>
            <a:r>
              <a:rPr lang="en-US" spc="-1" dirty="0">
                <a:ea typeface="+mn-lt"/>
                <a:cs typeface="+mn-lt"/>
              </a:rPr>
              <a:t> </a:t>
            </a:r>
            <a:r>
              <a:rPr lang="en-US" spc="-1" dirty="0" err="1">
                <a:ea typeface="+mn-lt"/>
                <a:cs typeface="+mn-lt"/>
              </a:rPr>
              <a:t>tả</a:t>
            </a:r>
            <a:r>
              <a:rPr lang="en-US" spc="-1" dirty="0">
                <a:ea typeface="+mn-lt"/>
                <a:cs typeface="+mn-lt"/>
              </a:rPr>
              <a:t> </a:t>
            </a:r>
            <a:r>
              <a:rPr lang="en-US" spc="-1" dirty="0" err="1">
                <a:ea typeface="+mn-lt"/>
                <a:cs typeface="+mn-lt"/>
              </a:rPr>
              <a:t>thuật</a:t>
            </a:r>
            <a:r>
              <a:rPr lang="en-US" spc="-1" dirty="0">
                <a:ea typeface="+mn-lt"/>
                <a:cs typeface="+mn-lt"/>
              </a:rPr>
              <a:t> </a:t>
            </a:r>
            <a:r>
              <a:rPr lang="en-US" spc="-1" dirty="0" err="1">
                <a:ea typeface="+mn-lt"/>
                <a:cs typeface="+mn-lt"/>
              </a:rPr>
              <a:t>toán</a:t>
            </a:r>
            <a:r>
              <a:rPr lang="en-US" spc="-1" dirty="0">
                <a:ea typeface="+mn-lt"/>
                <a:cs typeface="+mn-lt"/>
              </a:rPr>
              <a:t>:</a:t>
            </a:r>
          </a:p>
          <a:p>
            <a:pPr marL="342900" indent="-342900">
              <a:lnSpc>
                <a:spcPct val="150000"/>
              </a:lnSpc>
              <a:buFont typeface="Arial" panose="020B0604020202020204" pitchFamily="34" charset="0"/>
              <a:buChar char="•"/>
            </a:pPr>
            <a:r>
              <a:rPr lang="vi-VN" spc="-1" dirty="0">
                <a:ea typeface="+mn-lt"/>
                <a:cs typeface="+mn-lt"/>
              </a:rPr>
              <a:t>Bước 1: Từ đỉnh gốc, khởi tạo khoảng cách tới chính nó là 0, khởi tạo khoảng cách nhỏ nhất ban đầu tới các đỉnh khác là +∞. Ta được danh sách các khoảng cách tới các đỉnh.</a:t>
            </a:r>
          </a:p>
          <a:p>
            <a:pPr marL="342900" indent="-342900">
              <a:lnSpc>
                <a:spcPct val="150000"/>
              </a:lnSpc>
              <a:buFont typeface="Arial" panose="020B0604020202020204" pitchFamily="34" charset="0"/>
              <a:buChar char="•"/>
            </a:pPr>
            <a:r>
              <a:rPr lang="vi-VN" spc="-1" dirty="0">
                <a:ea typeface="+mn-lt"/>
                <a:cs typeface="+mn-lt"/>
              </a:rPr>
              <a:t>Bước 2: Chọn đỉnh a có khoảng cách nhỏ nhất trong danh sách này và ghi nhận. Các lần sau sẽ không xét tới đỉnh này nữa.</a:t>
            </a:r>
          </a:p>
          <a:p>
            <a:pPr marL="342900" indent="-342900">
              <a:lnSpc>
                <a:spcPct val="150000"/>
              </a:lnSpc>
              <a:buFont typeface="Arial" panose="020B0604020202020204" pitchFamily="34" charset="0"/>
              <a:buChar char="•"/>
            </a:pPr>
            <a:r>
              <a:rPr lang="vi-VN" spc="-1" dirty="0">
                <a:ea typeface="+mn-lt"/>
                <a:cs typeface="+mn-lt"/>
              </a:rPr>
              <a:t>Bước 3: Lần lượt xét các đỉnh kề b của đỉnh a. Nếu khoảng cách từ đỉnh gốc tới đỉnh b nhỏ hơn khoảng cách hiện tại đang được ghi nhận thì cập nhật giá trị và đỉnh kề a vào khoảng cách hiện tại của b.</a:t>
            </a:r>
          </a:p>
          <a:p>
            <a:pPr marL="342900" indent="-342900">
              <a:lnSpc>
                <a:spcPct val="150000"/>
              </a:lnSpc>
              <a:buFont typeface="Arial" panose="020B0604020202020204" pitchFamily="34" charset="0"/>
              <a:buChar char="•"/>
            </a:pPr>
            <a:r>
              <a:rPr lang="vi-VN" spc="-1" dirty="0">
                <a:ea typeface="+mn-lt"/>
                <a:cs typeface="+mn-lt"/>
              </a:rPr>
              <a:t>Bước 4: Sau khi xét tất cả đỉnh kề b của đỉnh a. Lúc này ta được danh sách khoảng cách tới các điểm đã được cập nhật. Quay lại Bước 2 với danh sách này. Thuật toán kết thúc khi chọn được khoảng cách nhỏ nhất từ tất cả các điểm.</a:t>
            </a:r>
          </a:p>
          <a:p>
            <a:endParaRPr lang="fr-FR" dirty="0"/>
          </a:p>
        </p:txBody>
      </p:sp>
    </p:spTree>
    <p:extLst>
      <p:ext uri="{BB962C8B-B14F-4D97-AF65-F5344CB8AC3E}">
        <p14:creationId xmlns:p14="http://schemas.microsoft.com/office/powerpoint/2010/main" val="141920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r>
              <a:rPr lang="en-US" sz="3200" b="1" strike="noStrike" spc="-1" dirty="0">
                <a:solidFill>
                  <a:schemeClr val="bg1"/>
                </a:solidFill>
                <a:latin typeface="+mj-lt"/>
              </a:rPr>
              <a:t>2.3. </a:t>
            </a:r>
            <a:r>
              <a:rPr lang="en-US" sz="3200" b="1" strike="noStrike" spc="-1" dirty="0" err="1">
                <a:solidFill>
                  <a:schemeClr val="bg1"/>
                </a:solidFill>
                <a:latin typeface="+mj-lt"/>
              </a:rPr>
              <a:t>Thuật</a:t>
            </a:r>
            <a:r>
              <a:rPr lang="en-US" sz="3200" b="1" strike="noStrike" spc="-1" dirty="0">
                <a:solidFill>
                  <a:schemeClr val="bg1"/>
                </a:solidFill>
                <a:latin typeface="+mj-lt"/>
              </a:rPr>
              <a:t> </a:t>
            </a:r>
            <a:r>
              <a:rPr lang="en-US" sz="3200" b="1" strike="noStrike" spc="-1" dirty="0" err="1">
                <a:solidFill>
                  <a:schemeClr val="bg1"/>
                </a:solidFill>
                <a:latin typeface="+mj-lt"/>
              </a:rPr>
              <a:t>toán</a:t>
            </a:r>
            <a:r>
              <a:rPr lang="en-US" sz="3200" b="1" strike="noStrike" spc="-1" dirty="0">
                <a:solidFill>
                  <a:schemeClr val="bg1"/>
                </a:solidFill>
                <a:latin typeface="+mj-lt"/>
              </a:rPr>
              <a:t> </a:t>
            </a:r>
            <a:r>
              <a:rPr lang="en-US" sz="3200" b="1" strike="noStrike" spc="-1" dirty="0" err="1">
                <a:solidFill>
                  <a:schemeClr val="bg1"/>
                </a:solidFill>
                <a:latin typeface="+mj-lt"/>
              </a:rPr>
              <a:t>tìm</a:t>
            </a:r>
            <a:r>
              <a:rPr lang="en-US" sz="3200" b="1" strike="noStrike" spc="-1" dirty="0">
                <a:solidFill>
                  <a:schemeClr val="bg1"/>
                </a:solidFill>
                <a:latin typeface="+mj-lt"/>
              </a:rPr>
              <a:t> </a:t>
            </a:r>
            <a:r>
              <a:rPr lang="en-US" sz="3200" b="1" strike="noStrike" spc="-1" dirty="0" err="1">
                <a:solidFill>
                  <a:schemeClr val="bg1"/>
                </a:solidFill>
                <a:latin typeface="+mj-lt"/>
              </a:rPr>
              <a:t>đường</a:t>
            </a:r>
            <a:r>
              <a:rPr lang="en-US" sz="3200" b="1" strike="noStrike" spc="-1" dirty="0">
                <a:solidFill>
                  <a:schemeClr val="bg1"/>
                </a:solidFill>
                <a:latin typeface="+mj-lt"/>
              </a:rPr>
              <a:t> </a:t>
            </a:r>
            <a:r>
              <a:rPr lang="en-US" sz="3200" b="1" strike="noStrike" spc="-1" dirty="0" err="1">
                <a:solidFill>
                  <a:schemeClr val="bg1"/>
                </a:solidFill>
                <a:latin typeface="+mj-lt"/>
              </a:rPr>
              <a:t>đi</a:t>
            </a:r>
            <a:r>
              <a:rPr lang="en-US" sz="3200" b="1" strike="noStrike" spc="-1" dirty="0">
                <a:solidFill>
                  <a:schemeClr val="bg1"/>
                </a:solidFill>
                <a:latin typeface="+mj-lt"/>
              </a:rPr>
              <a:t> </a:t>
            </a:r>
            <a:r>
              <a:rPr lang="en-US" sz="3200" b="1" strike="noStrike" spc="-1" dirty="0" err="1">
                <a:solidFill>
                  <a:schemeClr val="bg1"/>
                </a:solidFill>
                <a:latin typeface="+mj-lt"/>
              </a:rPr>
              <a:t>ngắn</a:t>
            </a:r>
            <a:r>
              <a:rPr lang="en-US" sz="3200" b="1" strike="noStrike" spc="-1" dirty="0">
                <a:solidFill>
                  <a:schemeClr val="bg1"/>
                </a:solidFill>
                <a:latin typeface="+mj-lt"/>
              </a:rPr>
              <a:t> </a:t>
            </a:r>
            <a:r>
              <a:rPr lang="en-US" sz="3200" b="1" strike="noStrike" spc="-1" dirty="0" err="1">
                <a:solidFill>
                  <a:schemeClr val="bg1"/>
                </a:solidFill>
                <a:latin typeface="+mj-lt"/>
              </a:rPr>
              <a:t>nhất</a:t>
            </a:r>
            <a:r>
              <a:rPr lang="en-US" sz="3200" b="1" strike="noStrike" spc="-1" dirty="0">
                <a:solidFill>
                  <a:schemeClr val="bg1"/>
                </a:solidFill>
                <a:latin typeface="+mj-lt"/>
              </a:rPr>
              <a:t> Dijkstra</a:t>
            </a:r>
          </a:p>
        </p:txBody>
      </p:sp>
      <p:pic>
        <p:nvPicPr>
          <p:cNvPr id="4" name="Picture 3">
            <a:extLst>
              <a:ext uri="{FF2B5EF4-FFF2-40B4-BE49-F238E27FC236}">
                <a16:creationId xmlns:a16="http://schemas.microsoft.com/office/drawing/2014/main" id="{4E7CB43C-0049-DBE7-821C-02C4BA301306}"/>
              </a:ext>
            </a:extLst>
          </p:cNvPr>
          <p:cNvPicPr>
            <a:picLocks noChangeAspect="1"/>
          </p:cNvPicPr>
          <p:nvPr/>
        </p:nvPicPr>
        <p:blipFill rotWithShape="1">
          <a:blip r:embed="rId2"/>
          <a:srcRect l="5299" r="3747"/>
          <a:stretch/>
        </p:blipFill>
        <p:spPr>
          <a:xfrm>
            <a:off x="338760" y="1911328"/>
            <a:ext cx="4879453" cy="3035344"/>
          </a:xfrm>
          <a:prstGeom prst="rect">
            <a:avLst/>
          </a:prstGeom>
        </p:spPr>
      </p:pic>
      <p:pic>
        <p:nvPicPr>
          <p:cNvPr id="7" name="Picture 6">
            <a:extLst>
              <a:ext uri="{FF2B5EF4-FFF2-40B4-BE49-F238E27FC236}">
                <a16:creationId xmlns:a16="http://schemas.microsoft.com/office/drawing/2014/main" id="{60D609E8-13FA-1423-9AA0-EAB64B0B2E7E}"/>
              </a:ext>
            </a:extLst>
          </p:cNvPr>
          <p:cNvPicPr>
            <a:picLocks noChangeAspect="1"/>
          </p:cNvPicPr>
          <p:nvPr/>
        </p:nvPicPr>
        <p:blipFill>
          <a:blip r:embed="rId3"/>
          <a:stretch>
            <a:fillRect/>
          </a:stretch>
        </p:blipFill>
        <p:spPr>
          <a:xfrm>
            <a:off x="5218213" y="1573700"/>
            <a:ext cx="6636717" cy="3710599"/>
          </a:xfrm>
          <a:prstGeom prst="rect">
            <a:avLst/>
          </a:prstGeom>
        </p:spPr>
      </p:pic>
    </p:spTree>
    <p:extLst>
      <p:ext uri="{BB962C8B-B14F-4D97-AF65-F5344CB8AC3E}">
        <p14:creationId xmlns:p14="http://schemas.microsoft.com/office/powerpoint/2010/main" val="410210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311" name="TextShape 2"/>
          <p:cNvSpPr txBox="1"/>
          <p:nvPr/>
        </p:nvSpPr>
        <p:spPr>
          <a:xfrm>
            <a:off x="338760" y="1058760"/>
            <a:ext cx="11514240" cy="4908600"/>
          </a:xfrm>
          <a:prstGeom prst="rect">
            <a:avLst/>
          </a:prstGeom>
          <a:noFill/>
          <a:ln>
            <a:noFill/>
          </a:ln>
        </p:spPr>
        <p:txBody>
          <a:bodyPr lIns="90000" tIns="45000" rIns="90000" bIns="45000" anchor="t">
            <a:noAutofit/>
          </a:bodyPr>
          <a:lstStyle/>
          <a:p>
            <a:pPr marL="514350" indent="-514350">
              <a:lnSpc>
                <a:spcPct val="150000"/>
              </a:lnSpc>
              <a:buFont typeface="+mj-lt"/>
              <a:buAutoNum type="arabicPeriod"/>
            </a:pPr>
            <a:r>
              <a:rPr lang="en-US" sz="2800" b="0" strike="noStrike" spc="-1" dirty="0" err="1">
                <a:solidFill>
                  <a:schemeClr val="bg2">
                    <a:lumMod val="90000"/>
                  </a:schemeClr>
                </a:solidFill>
                <a:latin typeface="+mj-lt"/>
              </a:rPr>
              <a:t>Giới</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thiệu</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đề</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tài</a:t>
            </a:r>
            <a:endParaRPr lang="en-US" sz="2800" b="0" strike="noStrike"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Các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nghiên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cứu</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quan</a:t>
            </a:r>
            <a:endParaRPr lang="en-US" sz="2800"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10000"/>
                  </a:schemeClr>
                </a:solidFill>
                <a:latin typeface="+mj-lt"/>
              </a:rPr>
              <a:t>Khai</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thác</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và</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chuẩn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bị</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dữ</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liệu</a:t>
            </a:r>
            <a:endParaRPr lang="en-US" sz="2800" spc="-1" dirty="0">
              <a:solidFill>
                <a:schemeClr val="bg2">
                  <a:lumMod val="1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Thiết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kế</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thực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hiện</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b="0" strike="noStrike" spc="-1" dirty="0" err="1">
                <a:solidFill>
                  <a:schemeClr val="bg2">
                    <a:lumMod val="90000"/>
                  </a:schemeClr>
                </a:solidFill>
                <a:latin typeface="+mj-lt"/>
              </a:rPr>
              <a:t>Thực</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nghiệm</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Kết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luận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đánh</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giá</a:t>
            </a:r>
            <a:endParaRPr lang="en-US" sz="2800" b="0" strike="noStrike" spc="-1" dirty="0">
              <a:solidFill>
                <a:schemeClr val="bg2">
                  <a:lumMod val="90000"/>
                </a:schemeClr>
              </a:solidFill>
              <a:latin typeface="+mj-lt"/>
            </a:endParaRPr>
          </a:p>
        </p:txBody>
      </p:sp>
      <p:sp>
        <p:nvSpPr>
          <p:cNvPr id="6" name="TextShape 2">
            <a:extLst>
              <a:ext uri="{FF2B5EF4-FFF2-40B4-BE49-F238E27FC236}">
                <a16:creationId xmlns:a16="http://schemas.microsoft.com/office/drawing/2014/main" id="{FD2357AE-B6AD-40FD-09BB-FB82E1E347E6}"/>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err="1">
                <a:solidFill>
                  <a:schemeClr val="bg1"/>
                </a:solidFill>
                <a:latin typeface="+mj-lt"/>
              </a:rPr>
              <a:t>Nội</a:t>
            </a:r>
            <a:r>
              <a:rPr lang="en-US" sz="3200" b="1" spc="-1" dirty="0">
                <a:solidFill>
                  <a:schemeClr val="bg1"/>
                </a:solidFill>
                <a:latin typeface="+mj-lt"/>
              </a:rPr>
              <a:t> dung</a:t>
            </a:r>
            <a:endParaRPr lang="en-US" sz="3200" b="1" strike="noStrike" spc="-1" dirty="0">
              <a:solidFill>
                <a:schemeClr val="bg1"/>
              </a:solidFill>
              <a:latin typeface="+mj-lt"/>
            </a:endParaRPr>
          </a:p>
        </p:txBody>
      </p:sp>
    </p:spTree>
    <p:extLst>
      <p:ext uri="{BB962C8B-B14F-4D97-AF65-F5344CB8AC3E}">
        <p14:creationId xmlns:p14="http://schemas.microsoft.com/office/powerpoint/2010/main" val="3973372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338759" y="1162878"/>
            <a:ext cx="11514240" cy="2946549"/>
          </a:xfrm>
          <a:prstGeom prst="rect">
            <a:avLst/>
          </a:prstGeom>
          <a:noFill/>
          <a:ln>
            <a:noFill/>
          </a:ln>
        </p:spPr>
        <p:txBody>
          <a:bodyPr lIns="90000" tIns="45000" rIns="90000" bIns="45000" anchor="t">
            <a:noAutofit/>
          </a:bodyPr>
          <a:lstStyle/>
          <a:p>
            <a:pPr marL="457200" indent="-457200">
              <a:lnSpc>
                <a:spcPct val="150000"/>
              </a:lnSpc>
              <a:buFont typeface="Arial"/>
              <a:buChar char="•"/>
            </a:pPr>
            <a:r>
              <a:rPr lang="en-US" sz="2400" spc="-1" noProof="1">
                <a:solidFill>
                  <a:srgbClr val="000000"/>
                </a:solidFill>
              </a:rPr>
              <a:t>Thu thập dữ liệu về tên, vị trí địa lý của toàn bộ cây ATM trong địa bàn thành phố Hà Nội từ OSM</a:t>
            </a:r>
          </a:p>
          <a:p>
            <a:pPr marL="457200" indent="-457200">
              <a:lnSpc>
                <a:spcPct val="150000"/>
              </a:lnSpc>
              <a:buFont typeface="Arial"/>
              <a:buChar char="•"/>
            </a:pPr>
            <a:r>
              <a:rPr lang="en-US" sz="2400" spc="-1" noProof="1">
                <a:solidFill>
                  <a:srgbClr val="000000"/>
                </a:solidFill>
              </a:rPr>
              <a:t>Lưu trữ dữ liệu tìm được trong PostgreSQL</a:t>
            </a:r>
          </a:p>
          <a:p>
            <a:pPr marL="457200" indent="-457200">
              <a:lnSpc>
                <a:spcPct val="150000"/>
              </a:lnSpc>
              <a:buFont typeface="Arial"/>
              <a:buChar char="•"/>
            </a:pPr>
            <a:r>
              <a:rPr lang="en-US" sz="2400" spc="-1" noProof="1">
                <a:solidFill>
                  <a:srgbClr val="000000"/>
                </a:solidFill>
              </a:rPr>
              <a:t>Khởi tạo cột chứa giá trị hàng chờ của từng cây ATM</a:t>
            </a:r>
          </a:p>
          <a:p>
            <a:pPr marL="457200" indent="-457200">
              <a:lnSpc>
                <a:spcPct val="150000"/>
              </a:lnSpc>
              <a:buFont typeface="Arial"/>
              <a:buChar char="•"/>
            </a:pPr>
            <a:r>
              <a:rPr lang="en-US" sz="2400" spc="-1" noProof="1">
                <a:solidFill>
                  <a:srgbClr val="000000"/>
                </a:solidFill>
              </a:rPr>
              <a:t>Khởi tạo index trên số thứ tự và vị trí địa lý của cây ATM</a:t>
            </a:r>
          </a:p>
          <a:p>
            <a:pPr>
              <a:lnSpc>
                <a:spcPct val="150000"/>
              </a:lnSpc>
            </a:pPr>
            <a:endParaRPr lang="en-US" sz="2400" spc="-1" noProof="1">
              <a:solidFill>
                <a:srgbClr val="000000"/>
              </a:solidFill>
            </a:endParaRPr>
          </a:p>
        </p:txBody>
      </p:sp>
      <p:sp>
        <p:nvSpPr>
          <p:cNvPr id="6" name="TextShape 2">
            <a:extLst>
              <a:ext uri="{FF2B5EF4-FFF2-40B4-BE49-F238E27FC236}">
                <a16:creationId xmlns:a16="http://schemas.microsoft.com/office/drawing/2014/main" id="{DC97FFB7-154A-DC3D-2B98-86B9D14D6162}"/>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3.1.  </a:t>
            </a:r>
            <a:r>
              <a:rPr lang="en-US" sz="3200" b="1" spc="-1" dirty="0" err="1">
                <a:solidFill>
                  <a:schemeClr val="bg1"/>
                </a:solidFill>
                <a:latin typeface="+mj-lt"/>
              </a:rPr>
              <a:t>Dữ</a:t>
            </a:r>
            <a:r>
              <a:rPr lang="en-US" sz="3200" b="1" spc="-1" dirty="0">
                <a:solidFill>
                  <a:schemeClr val="bg1"/>
                </a:solidFill>
                <a:latin typeface="+mj-lt"/>
              </a:rPr>
              <a:t> </a:t>
            </a:r>
            <a:r>
              <a:rPr lang="en-US" sz="3200" b="1" spc="-1" dirty="0" err="1">
                <a:solidFill>
                  <a:schemeClr val="bg1"/>
                </a:solidFill>
                <a:latin typeface="+mj-lt"/>
              </a:rPr>
              <a:t>liệu</a:t>
            </a:r>
            <a:r>
              <a:rPr lang="en-US" sz="3200" b="1" spc="-1" dirty="0">
                <a:solidFill>
                  <a:schemeClr val="bg1"/>
                </a:solidFill>
                <a:latin typeface="+mj-lt"/>
              </a:rPr>
              <a:t> </a:t>
            </a:r>
            <a:r>
              <a:rPr lang="en-US" sz="3200" b="1" spc="-1" dirty="0" err="1">
                <a:solidFill>
                  <a:schemeClr val="bg1"/>
                </a:solidFill>
                <a:latin typeface="+mj-lt"/>
              </a:rPr>
              <a:t>cây</a:t>
            </a:r>
            <a:r>
              <a:rPr lang="en-US" sz="3200" b="1" spc="-1" dirty="0">
                <a:solidFill>
                  <a:schemeClr val="bg1"/>
                </a:solidFill>
                <a:latin typeface="+mj-lt"/>
              </a:rPr>
              <a:t> ATM </a:t>
            </a:r>
            <a:r>
              <a:rPr lang="en-US" sz="3200" b="1" spc="-1" dirty="0" err="1">
                <a:solidFill>
                  <a:schemeClr val="bg1"/>
                </a:solidFill>
                <a:latin typeface="+mj-lt"/>
              </a:rPr>
              <a:t>tại</a:t>
            </a:r>
            <a:r>
              <a:rPr lang="en-US" sz="3200" b="1" spc="-1" dirty="0">
                <a:solidFill>
                  <a:schemeClr val="bg1"/>
                </a:solidFill>
                <a:latin typeface="+mj-lt"/>
              </a:rPr>
              <a:t> Hà </a:t>
            </a:r>
            <a:r>
              <a:rPr lang="en-US" sz="3200" b="1" spc="-1" dirty="0" err="1">
                <a:solidFill>
                  <a:schemeClr val="bg1"/>
                </a:solidFill>
                <a:latin typeface="+mj-lt"/>
              </a:rPr>
              <a:t>Nội</a:t>
            </a:r>
            <a:endParaRPr lang="en-US" sz="3200" b="1" strike="noStrike" spc="-1" dirty="0">
              <a:solidFill>
                <a:schemeClr val="bg1"/>
              </a:solidFill>
              <a:latin typeface="+mj-lt"/>
            </a:endParaRPr>
          </a:p>
        </p:txBody>
      </p:sp>
    </p:spTree>
    <p:extLst>
      <p:ext uri="{BB962C8B-B14F-4D97-AF65-F5344CB8AC3E}">
        <p14:creationId xmlns:p14="http://schemas.microsoft.com/office/powerpoint/2010/main" val="264108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a:extLst>
              <a:ext uri="{FF2B5EF4-FFF2-40B4-BE49-F238E27FC236}">
                <a16:creationId xmlns:a16="http://schemas.microsoft.com/office/drawing/2014/main" id="{DC97FFB7-154A-DC3D-2B98-86B9D14D6162}"/>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3.1.  </a:t>
            </a:r>
            <a:r>
              <a:rPr lang="en-US" sz="3200" b="1" spc="-1" dirty="0" err="1">
                <a:solidFill>
                  <a:schemeClr val="bg1"/>
                </a:solidFill>
                <a:latin typeface="+mj-lt"/>
              </a:rPr>
              <a:t>Dữ</a:t>
            </a:r>
            <a:r>
              <a:rPr lang="en-US" sz="3200" b="1" spc="-1" dirty="0">
                <a:solidFill>
                  <a:schemeClr val="bg1"/>
                </a:solidFill>
                <a:latin typeface="+mj-lt"/>
              </a:rPr>
              <a:t> </a:t>
            </a:r>
            <a:r>
              <a:rPr lang="en-US" sz="3200" b="1" spc="-1" dirty="0" err="1">
                <a:solidFill>
                  <a:schemeClr val="bg1"/>
                </a:solidFill>
                <a:latin typeface="+mj-lt"/>
              </a:rPr>
              <a:t>liệu</a:t>
            </a:r>
            <a:r>
              <a:rPr lang="en-US" sz="3200" b="1" spc="-1" dirty="0">
                <a:solidFill>
                  <a:schemeClr val="bg1"/>
                </a:solidFill>
                <a:latin typeface="+mj-lt"/>
              </a:rPr>
              <a:t> </a:t>
            </a:r>
            <a:r>
              <a:rPr lang="en-US" sz="3200" b="1" spc="-1" dirty="0" err="1">
                <a:solidFill>
                  <a:schemeClr val="bg1"/>
                </a:solidFill>
                <a:latin typeface="+mj-lt"/>
              </a:rPr>
              <a:t>hàng</a:t>
            </a:r>
            <a:r>
              <a:rPr lang="en-US" sz="3200" b="1" spc="-1" dirty="0">
                <a:solidFill>
                  <a:schemeClr val="bg1"/>
                </a:solidFill>
                <a:latin typeface="+mj-lt"/>
              </a:rPr>
              <a:t> </a:t>
            </a:r>
            <a:r>
              <a:rPr lang="en-US" sz="3200" b="1" spc="-1" dirty="0" err="1">
                <a:solidFill>
                  <a:schemeClr val="bg1"/>
                </a:solidFill>
                <a:latin typeface="+mj-lt"/>
              </a:rPr>
              <a:t>chờ</a:t>
            </a:r>
            <a:r>
              <a:rPr lang="en-US" sz="3200" b="1" spc="-1" dirty="0">
                <a:solidFill>
                  <a:schemeClr val="bg1"/>
                </a:solidFill>
                <a:latin typeface="+mj-lt"/>
              </a:rPr>
              <a:t> </a:t>
            </a:r>
            <a:r>
              <a:rPr lang="en-US" sz="3200" b="1" spc="-1" dirty="0" err="1">
                <a:solidFill>
                  <a:schemeClr val="bg1"/>
                </a:solidFill>
                <a:latin typeface="+mj-lt"/>
              </a:rPr>
              <a:t>của</a:t>
            </a:r>
            <a:r>
              <a:rPr lang="en-US" sz="3200" b="1" spc="-1" dirty="0">
                <a:solidFill>
                  <a:schemeClr val="bg1"/>
                </a:solidFill>
                <a:latin typeface="+mj-lt"/>
              </a:rPr>
              <a:t> </a:t>
            </a:r>
            <a:r>
              <a:rPr lang="en-US" sz="3200" b="1" spc="-1" dirty="0" err="1">
                <a:solidFill>
                  <a:schemeClr val="bg1"/>
                </a:solidFill>
                <a:latin typeface="+mj-lt"/>
              </a:rPr>
              <a:t>cây</a:t>
            </a:r>
            <a:r>
              <a:rPr lang="en-US" sz="3200" b="1" spc="-1" dirty="0">
                <a:solidFill>
                  <a:schemeClr val="bg1"/>
                </a:solidFill>
                <a:latin typeface="+mj-lt"/>
              </a:rPr>
              <a:t> ATM</a:t>
            </a:r>
            <a:endParaRPr lang="en-US" sz="3200" b="1" strike="noStrike" spc="-1" dirty="0">
              <a:solidFill>
                <a:schemeClr val="bg1"/>
              </a:solidFill>
              <a:latin typeface="+mj-lt"/>
            </a:endParaRPr>
          </a:p>
        </p:txBody>
      </p:sp>
      <p:sp>
        <p:nvSpPr>
          <p:cNvPr id="2" name="TextShape 1">
            <a:extLst>
              <a:ext uri="{FF2B5EF4-FFF2-40B4-BE49-F238E27FC236}">
                <a16:creationId xmlns:a16="http://schemas.microsoft.com/office/drawing/2014/main" id="{A17C664C-64D3-53F7-6A2E-73B213EDBDA7}"/>
              </a:ext>
            </a:extLst>
          </p:cNvPr>
          <p:cNvSpPr txBox="1"/>
          <p:nvPr/>
        </p:nvSpPr>
        <p:spPr>
          <a:xfrm>
            <a:off x="639185" y="1376973"/>
            <a:ext cx="10939901" cy="4139244"/>
          </a:xfrm>
          <a:prstGeom prst="rect">
            <a:avLst/>
          </a:prstGeom>
          <a:noFill/>
          <a:ln>
            <a:noFill/>
          </a:ln>
        </p:spPr>
        <p:txBody>
          <a:bodyPr lIns="90000" tIns="45000" rIns="90000" bIns="45000" anchor="t">
            <a:noAutofit/>
          </a:bodyPr>
          <a:lstStyle/>
          <a:p>
            <a:pPr marL="457200" indent="-457200">
              <a:lnSpc>
                <a:spcPct val="150000"/>
              </a:lnSpc>
              <a:buFont typeface="Arial"/>
              <a:buChar char="•"/>
            </a:pPr>
            <a:r>
              <a:rPr lang="vi-VN" sz="2400" spc="-1" noProof="1">
                <a:solidFill>
                  <a:srgbClr val="000000"/>
                </a:solidFill>
              </a:rPr>
              <a:t>Dữ liệu hàng chờ của cây ATM được mô phỏng dựa vào thời điểm truy</a:t>
            </a:r>
            <a:r>
              <a:rPr lang="en-US" sz="2400" spc="-1" noProof="1">
                <a:solidFill>
                  <a:srgbClr val="000000"/>
                </a:solidFill>
              </a:rPr>
              <a:t> vấn</a:t>
            </a:r>
            <a:r>
              <a:rPr lang="vi-VN" sz="2400" spc="-1" noProof="1">
                <a:solidFill>
                  <a:srgbClr val="000000"/>
                </a:solidFill>
              </a:rPr>
              <a:t> </a:t>
            </a:r>
            <a:endParaRPr lang="en-US" sz="2400" spc="-1" noProof="1">
              <a:solidFill>
                <a:srgbClr val="000000"/>
              </a:solidFill>
            </a:endParaRPr>
          </a:p>
          <a:p>
            <a:pPr marL="457200" indent="-457200">
              <a:lnSpc>
                <a:spcPct val="150000"/>
              </a:lnSpc>
              <a:buFont typeface="Arial"/>
              <a:buChar char="•"/>
            </a:pPr>
            <a:r>
              <a:rPr lang="en-US" sz="2400" spc="-1" noProof="1">
                <a:solidFill>
                  <a:srgbClr val="000000"/>
                </a:solidFill>
              </a:rPr>
              <a:t>Lưu trữ dữ liệu được mô phỏng trong PostgreSQL</a:t>
            </a:r>
          </a:p>
          <a:p>
            <a:pPr marL="457200" indent="-457200">
              <a:lnSpc>
                <a:spcPct val="150000"/>
              </a:lnSpc>
              <a:buFont typeface="Arial"/>
              <a:buChar char="•"/>
            </a:pPr>
            <a:r>
              <a:rPr lang="en-US" sz="2400" spc="-1" noProof="1">
                <a:solidFill>
                  <a:srgbClr val="000000"/>
                </a:solidFill>
              </a:rPr>
              <a:t>Mỗi người trong hàng chờ được giả định sẽ tốn 3 – 5 phút để thực hiện thao tác với cây ATM</a:t>
            </a:r>
          </a:p>
          <a:p>
            <a:pPr marL="457200" indent="-457200">
              <a:lnSpc>
                <a:spcPct val="150000"/>
              </a:lnSpc>
              <a:buFont typeface="Arial"/>
              <a:buChar char="•"/>
            </a:pPr>
            <a:r>
              <a:rPr lang="en-US" sz="2400" spc="-1" noProof="1">
                <a:solidFill>
                  <a:srgbClr val="000000"/>
                </a:solidFill>
              </a:rPr>
              <a:t>Trên thực tế, dữ liệu này có thể được khai thác từ camera của cây ATM và cung cấp số liệu chính xác hơn</a:t>
            </a:r>
          </a:p>
        </p:txBody>
      </p:sp>
    </p:spTree>
    <p:extLst>
      <p:ext uri="{BB962C8B-B14F-4D97-AF65-F5344CB8AC3E}">
        <p14:creationId xmlns:p14="http://schemas.microsoft.com/office/powerpoint/2010/main" val="210768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311" name="TextShape 2"/>
          <p:cNvSpPr txBox="1"/>
          <p:nvPr/>
        </p:nvSpPr>
        <p:spPr>
          <a:xfrm>
            <a:off x="338760" y="1058760"/>
            <a:ext cx="11514240" cy="4908600"/>
          </a:xfrm>
          <a:prstGeom prst="rect">
            <a:avLst/>
          </a:prstGeom>
          <a:noFill/>
          <a:ln>
            <a:noFill/>
          </a:ln>
        </p:spPr>
        <p:txBody>
          <a:bodyPr lIns="90000" tIns="45000" rIns="90000" bIns="45000" anchor="t">
            <a:noAutofit/>
          </a:bodyPr>
          <a:lstStyle/>
          <a:p>
            <a:pPr marL="514350" indent="-514350">
              <a:lnSpc>
                <a:spcPct val="150000"/>
              </a:lnSpc>
              <a:buFont typeface="+mj-lt"/>
              <a:buAutoNum type="arabicPeriod"/>
            </a:pPr>
            <a:r>
              <a:rPr lang="en-US" sz="2800" b="0" strike="noStrike" spc="-1" dirty="0" err="1">
                <a:solidFill>
                  <a:schemeClr val="bg2">
                    <a:lumMod val="90000"/>
                  </a:schemeClr>
                </a:solidFill>
                <a:latin typeface="+mj-lt"/>
              </a:rPr>
              <a:t>Giới</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thiệu</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đề</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tài</a:t>
            </a:r>
            <a:endParaRPr lang="en-US" sz="2800" b="0" strike="noStrike"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Các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nghiên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cứu</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quan</a:t>
            </a:r>
            <a:endParaRPr lang="en-US" sz="2800"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Khai</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chuẩn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bị</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dữ</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liệu</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10000"/>
                  </a:schemeClr>
                </a:solidFill>
                <a:latin typeface="+mj-lt"/>
              </a:rPr>
              <a:t>Thiết</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kế</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thực</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hiện</a:t>
            </a:r>
            <a:endParaRPr lang="en-US" sz="2800" spc="-1" dirty="0">
              <a:solidFill>
                <a:schemeClr val="bg2">
                  <a:lumMod val="10000"/>
                </a:schemeClr>
              </a:solidFill>
              <a:latin typeface="+mj-lt"/>
            </a:endParaRPr>
          </a:p>
          <a:p>
            <a:pPr marL="514350" indent="-514350">
              <a:lnSpc>
                <a:spcPct val="150000"/>
              </a:lnSpc>
              <a:buFont typeface="+mj-lt"/>
              <a:buAutoNum type="arabicPeriod"/>
            </a:pPr>
            <a:r>
              <a:rPr lang="en-US" sz="2800" b="0" strike="noStrike" spc="-1" dirty="0" err="1">
                <a:solidFill>
                  <a:schemeClr val="bg2">
                    <a:lumMod val="90000"/>
                  </a:schemeClr>
                </a:solidFill>
                <a:latin typeface="+mj-lt"/>
              </a:rPr>
              <a:t>Thực</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nghiệm</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Kết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luận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đánh</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giá</a:t>
            </a:r>
            <a:endParaRPr lang="en-US" sz="2800" b="0" strike="noStrike" spc="-1" dirty="0">
              <a:solidFill>
                <a:schemeClr val="bg2">
                  <a:lumMod val="90000"/>
                </a:schemeClr>
              </a:solidFill>
              <a:latin typeface="+mj-lt"/>
            </a:endParaRPr>
          </a:p>
        </p:txBody>
      </p:sp>
      <p:sp>
        <p:nvSpPr>
          <p:cNvPr id="6" name="TextShape 2">
            <a:extLst>
              <a:ext uri="{FF2B5EF4-FFF2-40B4-BE49-F238E27FC236}">
                <a16:creationId xmlns:a16="http://schemas.microsoft.com/office/drawing/2014/main" id="{38DF704B-DD35-023B-1EBB-E1CCB8288BA3}"/>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err="1">
                <a:solidFill>
                  <a:schemeClr val="bg1"/>
                </a:solidFill>
                <a:latin typeface="+mj-lt"/>
              </a:rPr>
              <a:t>Nội</a:t>
            </a:r>
            <a:r>
              <a:rPr lang="en-US" sz="3200" b="1" spc="-1">
                <a:solidFill>
                  <a:schemeClr val="bg1"/>
                </a:solidFill>
                <a:latin typeface="+mj-lt"/>
              </a:rPr>
              <a:t> dung</a:t>
            </a:r>
            <a:endParaRPr lang="en-US" sz="3200" b="1" strike="noStrike" spc="-1">
              <a:solidFill>
                <a:schemeClr val="bg1"/>
              </a:solidFill>
              <a:latin typeface="+mj-lt"/>
            </a:endParaRPr>
          </a:p>
        </p:txBody>
      </p:sp>
    </p:spTree>
    <p:extLst>
      <p:ext uri="{BB962C8B-B14F-4D97-AF65-F5344CB8AC3E}">
        <p14:creationId xmlns:p14="http://schemas.microsoft.com/office/powerpoint/2010/main" val="2525350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2">
            <a:extLst>
              <a:ext uri="{FF2B5EF4-FFF2-40B4-BE49-F238E27FC236}">
                <a16:creationId xmlns:a16="http://schemas.microsoft.com/office/drawing/2014/main" id="{7616D27E-9442-87E7-E061-C5DE41EEBC1D}"/>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trike="noStrike" spc="-1" dirty="0">
                <a:solidFill>
                  <a:schemeClr val="bg1"/>
                </a:solidFill>
                <a:latin typeface="+mj-lt"/>
              </a:rPr>
              <a:t>4. </a:t>
            </a:r>
            <a:r>
              <a:rPr lang="en-US" sz="3200" b="1" strike="noStrike" spc="-1" dirty="0" err="1">
                <a:solidFill>
                  <a:schemeClr val="bg1"/>
                </a:solidFill>
                <a:latin typeface="+mj-lt"/>
              </a:rPr>
              <a:t>Thiết</a:t>
            </a:r>
            <a:r>
              <a:rPr lang="en-US" sz="3200" b="1" strike="noStrike" spc="-1" dirty="0">
                <a:solidFill>
                  <a:schemeClr val="bg1"/>
                </a:solidFill>
                <a:latin typeface="+mj-lt"/>
              </a:rPr>
              <a:t> </a:t>
            </a:r>
            <a:r>
              <a:rPr lang="en-US" sz="3200" b="1" strike="noStrike" spc="-1" dirty="0" err="1">
                <a:solidFill>
                  <a:schemeClr val="bg1"/>
                </a:solidFill>
                <a:latin typeface="+mj-lt"/>
              </a:rPr>
              <a:t>kế</a:t>
            </a:r>
            <a:r>
              <a:rPr lang="en-US" sz="3200" b="1" strike="noStrike" spc="-1" dirty="0">
                <a:solidFill>
                  <a:schemeClr val="bg1"/>
                </a:solidFill>
                <a:latin typeface="+mj-lt"/>
              </a:rPr>
              <a:t> </a:t>
            </a:r>
            <a:r>
              <a:rPr lang="en-US" sz="3200" b="1" strike="noStrike" spc="-1" dirty="0" err="1">
                <a:solidFill>
                  <a:schemeClr val="bg1"/>
                </a:solidFill>
                <a:latin typeface="+mj-lt"/>
              </a:rPr>
              <a:t>thực</a:t>
            </a:r>
            <a:r>
              <a:rPr lang="en-US" sz="3200" b="1" strike="noStrike" spc="-1" dirty="0">
                <a:solidFill>
                  <a:schemeClr val="bg1"/>
                </a:solidFill>
                <a:latin typeface="+mj-lt"/>
              </a:rPr>
              <a:t> </a:t>
            </a:r>
            <a:r>
              <a:rPr lang="en-US" sz="3200" b="1" strike="noStrike" spc="-1" dirty="0" err="1">
                <a:solidFill>
                  <a:schemeClr val="bg1"/>
                </a:solidFill>
                <a:latin typeface="+mj-lt"/>
              </a:rPr>
              <a:t>hiện</a:t>
            </a:r>
            <a:endParaRPr lang="en-US" sz="3200" b="1" strike="noStrike" spc="-1" dirty="0">
              <a:solidFill>
                <a:schemeClr val="bg1"/>
              </a:solidFill>
              <a:latin typeface="+mj-lt"/>
            </a:endParaRPr>
          </a:p>
        </p:txBody>
      </p:sp>
      <p:sp>
        <p:nvSpPr>
          <p:cNvPr id="3" name="Rectangle: Rounded Corners 2">
            <a:extLst>
              <a:ext uri="{FF2B5EF4-FFF2-40B4-BE49-F238E27FC236}">
                <a16:creationId xmlns:a16="http://schemas.microsoft.com/office/drawing/2014/main" id="{98698F98-18AF-582C-9CEA-4118569D823C}"/>
              </a:ext>
            </a:extLst>
          </p:cNvPr>
          <p:cNvSpPr/>
          <p:nvPr/>
        </p:nvSpPr>
        <p:spPr>
          <a:xfrm>
            <a:off x="1186069" y="1032323"/>
            <a:ext cx="2270262" cy="120263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fr-FR" dirty="0" err="1"/>
              <a:t>Tọa</a:t>
            </a:r>
            <a:r>
              <a:rPr lang="fr-FR" dirty="0"/>
              <a:t> </a:t>
            </a:r>
            <a:r>
              <a:rPr lang="fr-FR" dirty="0" err="1"/>
              <a:t>độ</a:t>
            </a:r>
            <a:r>
              <a:rPr lang="fr-FR" dirty="0"/>
              <a:t> </a:t>
            </a:r>
            <a:r>
              <a:rPr lang="fr-FR" dirty="0" err="1"/>
              <a:t>điểm</a:t>
            </a:r>
            <a:br>
              <a:rPr lang="fr-FR" dirty="0"/>
            </a:br>
            <a:r>
              <a:rPr lang="fr-FR" dirty="0" err="1"/>
              <a:t>thực</a:t>
            </a:r>
            <a:r>
              <a:rPr lang="fr-FR" dirty="0"/>
              <a:t> </a:t>
            </a:r>
            <a:r>
              <a:rPr lang="fr-FR" dirty="0" err="1"/>
              <a:t>hiện</a:t>
            </a:r>
            <a:r>
              <a:rPr lang="fr-FR" dirty="0"/>
              <a:t> </a:t>
            </a:r>
            <a:r>
              <a:rPr lang="fr-FR" dirty="0" err="1"/>
              <a:t>truy</a:t>
            </a:r>
            <a:r>
              <a:rPr lang="fr-FR" dirty="0"/>
              <a:t> </a:t>
            </a:r>
            <a:r>
              <a:rPr lang="fr-FR" dirty="0" err="1"/>
              <a:t>vấn</a:t>
            </a:r>
            <a:endParaRPr lang="fr-FR" dirty="0"/>
          </a:p>
        </p:txBody>
      </p:sp>
      <p:sp>
        <p:nvSpPr>
          <p:cNvPr id="4" name="Rectangle: Rounded Corners 3">
            <a:extLst>
              <a:ext uri="{FF2B5EF4-FFF2-40B4-BE49-F238E27FC236}">
                <a16:creationId xmlns:a16="http://schemas.microsoft.com/office/drawing/2014/main" id="{9F8812B1-CD6C-848A-F1A0-71D20ECE437A}"/>
              </a:ext>
            </a:extLst>
          </p:cNvPr>
          <p:cNvSpPr/>
          <p:nvPr/>
        </p:nvSpPr>
        <p:spPr>
          <a:xfrm>
            <a:off x="338759" y="2904039"/>
            <a:ext cx="3964883" cy="1202634"/>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dirty="0" err="1"/>
              <a:t>Xác</a:t>
            </a:r>
            <a:r>
              <a:rPr lang="fr-FR" dirty="0"/>
              <a:t> </a:t>
            </a:r>
            <a:r>
              <a:rPr lang="fr-FR" dirty="0" err="1"/>
              <a:t>định</a:t>
            </a:r>
            <a:r>
              <a:rPr lang="fr-FR" dirty="0"/>
              <a:t> </a:t>
            </a:r>
            <a:r>
              <a:rPr lang="fr-FR" dirty="0" err="1"/>
              <a:t>những</a:t>
            </a:r>
            <a:r>
              <a:rPr lang="fr-FR" dirty="0"/>
              <a:t> </a:t>
            </a:r>
            <a:r>
              <a:rPr lang="fr-FR" dirty="0" err="1"/>
              <a:t>cây</a:t>
            </a:r>
            <a:r>
              <a:rPr lang="fr-FR" dirty="0"/>
              <a:t> ATM </a:t>
            </a:r>
            <a:r>
              <a:rPr lang="fr-FR" dirty="0" err="1"/>
              <a:t>gần</a:t>
            </a:r>
            <a:r>
              <a:rPr lang="fr-FR" dirty="0"/>
              <a:t> </a:t>
            </a:r>
            <a:r>
              <a:rPr lang="fr-FR" dirty="0" err="1"/>
              <a:t>nhất</a:t>
            </a:r>
            <a:br>
              <a:rPr lang="fr-FR" dirty="0"/>
            </a:br>
            <a:r>
              <a:rPr lang="fr-FR" dirty="0"/>
              <a:t>(Theo </a:t>
            </a:r>
            <a:r>
              <a:rPr lang="fr-FR" dirty="0" err="1"/>
              <a:t>khoảng</a:t>
            </a:r>
            <a:r>
              <a:rPr lang="fr-FR" dirty="0"/>
              <a:t> </a:t>
            </a:r>
            <a:r>
              <a:rPr lang="fr-FR" dirty="0" err="1"/>
              <a:t>cách</a:t>
            </a:r>
            <a:r>
              <a:rPr lang="fr-FR" dirty="0"/>
              <a:t> Euclide)</a:t>
            </a:r>
          </a:p>
        </p:txBody>
      </p:sp>
      <p:sp>
        <p:nvSpPr>
          <p:cNvPr id="6" name="Rectangle: Rounded Corners 5">
            <a:extLst>
              <a:ext uri="{FF2B5EF4-FFF2-40B4-BE49-F238E27FC236}">
                <a16:creationId xmlns:a16="http://schemas.microsoft.com/office/drawing/2014/main" id="{2BCA9E69-0865-04B2-7082-13394A1781FD}"/>
              </a:ext>
            </a:extLst>
          </p:cNvPr>
          <p:cNvSpPr/>
          <p:nvPr/>
        </p:nvSpPr>
        <p:spPr>
          <a:xfrm>
            <a:off x="5080649" y="1301202"/>
            <a:ext cx="1583219" cy="120263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fr-FR" dirty="0" err="1"/>
              <a:t>Phương</a:t>
            </a:r>
            <a:r>
              <a:rPr lang="fr-FR" dirty="0"/>
              <a:t> </a:t>
            </a:r>
            <a:r>
              <a:rPr lang="fr-FR" dirty="0" err="1"/>
              <a:t>tiện</a:t>
            </a:r>
            <a:endParaRPr lang="fr-FR" dirty="0"/>
          </a:p>
          <a:p>
            <a:pPr algn="ctr">
              <a:lnSpc>
                <a:spcPct val="150000"/>
              </a:lnSpc>
            </a:pPr>
            <a:r>
              <a:rPr lang="fr-FR" dirty="0"/>
              <a:t>di </a:t>
            </a:r>
            <a:r>
              <a:rPr lang="fr-FR" dirty="0" err="1"/>
              <a:t>chuyển</a:t>
            </a:r>
            <a:endParaRPr lang="fr-FR" dirty="0"/>
          </a:p>
        </p:txBody>
      </p:sp>
      <p:sp>
        <p:nvSpPr>
          <p:cNvPr id="7" name="Rectangle: Rounded Corners 6">
            <a:extLst>
              <a:ext uri="{FF2B5EF4-FFF2-40B4-BE49-F238E27FC236}">
                <a16:creationId xmlns:a16="http://schemas.microsoft.com/office/drawing/2014/main" id="{EC86470F-B35D-AD5B-8577-C8F6957C5275}"/>
              </a:ext>
            </a:extLst>
          </p:cNvPr>
          <p:cNvSpPr/>
          <p:nvPr/>
        </p:nvSpPr>
        <p:spPr>
          <a:xfrm>
            <a:off x="652135" y="4829331"/>
            <a:ext cx="3332092" cy="12026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dirty="0" err="1"/>
              <a:t>Xác</a:t>
            </a:r>
            <a:r>
              <a:rPr lang="fr-FR" dirty="0"/>
              <a:t> </a:t>
            </a:r>
            <a:r>
              <a:rPr lang="fr-FR" dirty="0" err="1"/>
              <a:t>định</a:t>
            </a:r>
            <a:r>
              <a:rPr lang="fr-FR" dirty="0"/>
              <a:t> </a:t>
            </a:r>
            <a:r>
              <a:rPr lang="fr-FR" dirty="0" err="1"/>
              <a:t>đường</a:t>
            </a:r>
            <a:r>
              <a:rPr lang="fr-FR" dirty="0"/>
              <a:t> </a:t>
            </a:r>
            <a:r>
              <a:rPr lang="fr-FR" dirty="0" err="1"/>
              <a:t>đi</a:t>
            </a:r>
            <a:r>
              <a:rPr lang="fr-FR" dirty="0"/>
              <a:t> </a:t>
            </a:r>
            <a:r>
              <a:rPr lang="fr-FR" dirty="0" err="1"/>
              <a:t>ngắn</a:t>
            </a:r>
            <a:r>
              <a:rPr lang="fr-FR" dirty="0"/>
              <a:t> </a:t>
            </a:r>
            <a:r>
              <a:rPr lang="fr-FR" dirty="0" err="1"/>
              <a:t>nhất</a:t>
            </a:r>
            <a:endParaRPr lang="fr-FR" dirty="0"/>
          </a:p>
          <a:p>
            <a:pPr algn="ctr">
              <a:lnSpc>
                <a:spcPct val="150000"/>
              </a:lnSpc>
            </a:pPr>
            <a:r>
              <a:rPr lang="fr-FR" dirty="0"/>
              <a:t>(Theo </a:t>
            </a:r>
            <a:r>
              <a:rPr lang="fr-FR" dirty="0" err="1"/>
              <a:t>thuật</a:t>
            </a:r>
            <a:r>
              <a:rPr lang="fr-FR" dirty="0"/>
              <a:t> </a:t>
            </a:r>
            <a:r>
              <a:rPr lang="fr-FR" dirty="0" err="1"/>
              <a:t>toán</a:t>
            </a:r>
            <a:r>
              <a:rPr lang="fr-FR" dirty="0"/>
              <a:t> Dijkstra)</a:t>
            </a:r>
          </a:p>
        </p:txBody>
      </p:sp>
      <p:sp>
        <p:nvSpPr>
          <p:cNvPr id="8" name="Rectangle: Rounded Corners 7">
            <a:extLst>
              <a:ext uri="{FF2B5EF4-FFF2-40B4-BE49-F238E27FC236}">
                <a16:creationId xmlns:a16="http://schemas.microsoft.com/office/drawing/2014/main" id="{F3720BCD-05AB-DDB4-0CFA-12C2675FAA94}"/>
              </a:ext>
            </a:extLst>
          </p:cNvPr>
          <p:cNvSpPr/>
          <p:nvPr/>
        </p:nvSpPr>
        <p:spPr>
          <a:xfrm>
            <a:off x="4627832" y="5046646"/>
            <a:ext cx="2882349" cy="70567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dirty="0" err="1"/>
              <a:t>Đường</a:t>
            </a:r>
            <a:r>
              <a:rPr lang="fr-FR" dirty="0"/>
              <a:t> </a:t>
            </a:r>
            <a:r>
              <a:rPr lang="fr-FR" dirty="0" err="1"/>
              <a:t>đi</a:t>
            </a:r>
            <a:r>
              <a:rPr lang="fr-FR" dirty="0"/>
              <a:t> </a:t>
            </a:r>
            <a:r>
              <a:rPr lang="fr-FR" dirty="0" err="1"/>
              <a:t>tới</a:t>
            </a:r>
            <a:r>
              <a:rPr lang="fr-FR" dirty="0"/>
              <a:t> </a:t>
            </a:r>
            <a:r>
              <a:rPr lang="fr-FR" dirty="0" err="1"/>
              <a:t>cây</a:t>
            </a:r>
            <a:r>
              <a:rPr lang="fr-FR" dirty="0"/>
              <a:t> ATM</a:t>
            </a:r>
          </a:p>
        </p:txBody>
      </p:sp>
      <p:sp>
        <p:nvSpPr>
          <p:cNvPr id="9" name="Rectangle: Rounded Corners 8">
            <a:extLst>
              <a:ext uri="{FF2B5EF4-FFF2-40B4-BE49-F238E27FC236}">
                <a16:creationId xmlns:a16="http://schemas.microsoft.com/office/drawing/2014/main" id="{8A527121-14AC-4A4A-5824-1FBE111C3B92}"/>
              </a:ext>
            </a:extLst>
          </p:cNvPr>
          <p:cNvSpPr/>
          <p:nvPr/>
        </p:nvSpPr>
        <p:spPr>
          <a:xfrm>
            <a:off x="8644525" y="4829330"/>
            <a:ext cx="2882349" cy="12026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fr-FR" dirty="0" err="1"/>
              <a:t>Cây</a:t>
            </a:r>
            <a:r>
              <a:rPr lang="fr-FR" dirty="0"/>
              <a:t> ATM </a:t>
            </a:r>
            <a:r>
              <a:rPr lang="fr-FR" dirty="0" err="1"/>
              <a:t>có</a:t>
            </a:r>
            <a:endParaRPr lang="fr-FR" dirty="0"/>
          </a:p>
          <a:p>
            <a:pPr algn="ctr">
              <a:lnSpc>
                <a:spcPct val="150000"/>
              </a:lnSpc>
            </a:pPr>
            <a:r>
              <a:rPr lang="fr-FR" dirty="0" err="1"/>
              <a:t>thời</a:t>
            </a:r>
            <a:r>
              <a:rPr lang="fr-FR" dirty="0"/>
              <a:t> </a:t>
            </a:r>
            <a:r>
              <a:rPr lang="fr-FR" dirty="0" err="1"/>
              <a:t>gian</a:t>
            </a:r>
            <a:r>
              <a:rPr lang="fr-FR" dirty="0"/>
              <a:t> </a:t>
            </a:r>
            <a:r>
              <a:rPr lang="fr-FR" dirty="0" err="1"/>
              <a:t>chờ</a:t>
            </a:r>
            <a:r>
              <a:rPr lang="fr-FR" dirty="0"/>
              <a:t> </a:t>
            </a:r>
            <a:r>
              <a:rPr lang="fr-FR" dirty="0" err="1"/>
              <a:t>ngắn</a:t>
            </a:r>
            <a:r>
              <a:rPr lang="fr-FR" dirty="0"/>
              <a:t> </a:t>
            </a:r>
            <a:r>
              <a:rPr lang="fr-FR" dirty="0" err="1"/>
              <a:t>nhất</a:t>
            </a:r>
            <a:endParaRPr lang="fr-FR" dirty="0"/>
          </a:p>
        </p:txBody>
      </p:sp>
      <p:sp>
        <p:nvSpPr>
          <p:cNvPr id="10" name="Rectangle: Rounded Corners 9">
            <a:extLst>
              <a:ext uri="{FF2B5EF4-FFF2-40B4-BE49-F238E27FC236}">
                <a16:creationId xmlns:a16="http://schemas.microsoft.com/office/drawing/2014/main" id="{6E545D62-94D1-E94D-49E3-098B55474722}"/>
              </a:ext>
            </a:extLst>
          </p:cNvPr>
          <p:cNvSpPr/>
          <p:nvPr/>
        </p:nvSpPr>
        <p:spPr>
          <a:xfrm>
            <a:off x="8644525" y="2957615"/>
            <a:ext cx="2882349" cy="12026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fr-FR" dirty="0" err="1"/>
              <a:t>Cây</a:t>
            </a:r>
            <a:r>
              <a:rPr lang="fr-FR" dirty="0"/>
              <a:t> ATM </a:t>
            </a:r>
            <a:r>
              <a:rPr lang="fr-FR" dirty="0" err="1"/>
              <a:t>có</a:t>
            </a:r>
            <a:br>
              <a:rPr lang="fr-FR" dirty="0"/>
            </a:br>
            <a:r>
              <a:rPr lang="fr-FR" dirty="0" err="1"/>
              <a:t>hàng</a:t>
            </a:r>
            <a:r>
              <a:rPr lang="fr-FR" dirty="0"/>
              <a:t> </a:t>
            </a:r>
            <a:r>
              <a:rPr lang="fr-FR" dirty="0" err="1"/>
              <a:t>chờ</a:t>
            </a:r>
            <a:r>
              <a:rPr lang="fr-FR" dirty="0"/>
              <a:t> </a:t>
            </a:r>
            <a:r>
              <a:rPr lang="fr-FR" dirty="0" err="1"/>
              <a:t>vắng</a:t>
            </a:r>
            <a:r>
              <a:rPr lang="fr-FR" dirty="0"/>
              <a:t> </a:t>
            </a:r>
            <a:r>
              <a:rPr lang="fr-FR" dirty="0" err="1"/>
              <a:t>nhất</a:t>
            </a:r>
            <a:endParaRPr lang="fr-FR" dirty="0"/>
          </a:p>
        </p:txBody>
      </p:sp>
      <p:sp>
        <p:nvSpPr>
          <p:cNvPr id="11" name="Arrow: Down 10">
            <a:extLst>
              <a:ext uri="{FF2B5EF4-FFF2-40B4-BE49-F238E27FC236}">
                <a16:creationId xmlns:a16="http://schemas.microsoft.com/office/drawing/2014/main" id="{06F2F8BC-7C2D-A373-3A3F-689FD68E16EF}"/>
              </a:ext>
            </a:extLst>
          </p:cNvPr>
          <p:cNvSpPr/>
          <p:nvPr/>
        </p:nvSpPr>
        <p:spPr>
          <a:xfrm>
            <a:off x="2207312" y="2327385"/>
            <a:ext cx="233157" cy="479618"/>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Arrow: Down 11">
            <a:extLst>
              <a:ext uri="{FF2B5EF4-FFF2-40B4-BE49-F238E27FC236}">
                <a16:creationId xmlns:a16="http://schemas.microsoft.com/office/drawing/2014/main" id="{84CCE1B5-BB26-694C-6B26-6419B384BB85}"/>
              </a:ext>
            </a:extLst>
          </p:cNvPr>
          <p:cNvSpPr/>
          <p:nvPr/>
        </p:nvSpPr>
        <p:spPr>
          <a:xfrm>
            <a:off x="2207312" y="4203709"/>
            <a:ext cx="238539" cy="528586"/>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E0D4AA1F-BB75-ADD5-D343-124659B0D57B}"/>
              </a:ext>
            </a:extLst>
          </p:cNvPr>
          <p:cNvSpPr/>
          <p:nvPr/>
        </p:nvSpPr>
        <p:spPr>
          <a:xfrm>
            <a:off x="4063596" y="5327772"/>
            <a:ext cx="489502" cy="20872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7726EDF-E5B7-26DE-843A-63EE00C8BF65}"/>
              </a:ext>
            </a:extLst>
          </p:cNvPr>
          <p:cNvSpPr/>
          <p:nvPr/>
        </p:nvSpPr>
        <p:spPr>
          <a:xfrm>
            <a:off x="5080649" y="2684182"/>
            <a:ext cx="1583219" cy="120263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fr-FR" dirty="0" err="1"/>
              <a:t>Dữ</a:t>
            </a:r>
            <a:r>
              <a:rPr lang="fr-FR" dirty="0"/>
              <a:t> </a:t>
            </a:r>
            <a:r>
              <a:rPr lang="fr-FR" dirty="0" err="1"/>
              <a:t>liệu</a:t>
            </a:r>
            <a:endParaRPr lang="fr-FR" dirty="0"/>
          </a:p>
          <a:p>
            <a:pPr algn="ctr">
              <a:lnSpc>
                <a:spcPct val="150000"/>
              </a:lnSpc>
            </a:pPr>
            <a:r>
              <a:rPr lang="fr-FR" dirty="0" err="1"/>
              <a:t>hàng</a:t>
            </a:r>
            <a:r>
              <a:rPr lang="fr-FR" dirty="0"/>
              <a:t> </a:t>
            </a:r>
            <a:r>
              <a:rPr lang="fr-FR" dirty="0" err="1"/>
              <a:t>chờ</a:t>
            </a:r>
            <a:endParaRPr lang="fr-FR" dirty="0"/>
          </a:p>
        </p:txBody>
      </p:sp>
      <p:sp>
        <p:nvSpPr>
          <p:cNvPr id="15" name="Arrow: Right 14">
            <a:extLst>
              <a:ext uri="{FF2B5EF4-FFF2-40B4-BE49-F238E27FC236}">
                <a16:creationId xmlns:a16="http://schemas.microsoft.com/office/drawing/2014/main" id="{0EBA8B52-805F-D385-79E2-F3979B80C568}"/>
              </a:ext>
            </a:extLst>
          </p:cNvPr>
          <p:cNvSpPr/>
          <p:nvPr/>
        </p:nvSpPr>
        <p:spPr>
          <a:xfrm>
            <a:off x="7974226" y="1582856"/>
            <a:ext cx="590787" cy="20872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Arrow: Right 15">
            <a:extLst>
              <a:ext uri="{FF2B5EF4-FFF2-40B4-BE49-F238E27FC236}">
                <a16:creationId xmlns:a16="http://schemas.microsoft.com/office/drawing/2014/main" id="{0489B6B1-4E3E-64F4-7EF6-9A8CFC801357}"/>
              </a:ext>
            </a:extLst>
          </p:cNvPr>
          <p:cNvSpPr/>
          <p:nvPr/>
        </p:nvSpPr>
        <p:spPr>
          <a:xfrm>
            <a:off x="7974226" y="3454572"/>
            <a:ext cx="590786" cy="20872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44156288-A44C-FE46-2A59-8AC02A61495B}"/>
              </a:ext>
            </a:extLst>
          </p:cNvPr>
          <p:cNvSpPr/>
          <p:nvPr/>
        </p:nvSpPr>
        <p:spPr>
          <a:xfrm rot="16200000">
            <a:off x="6174173" y="3487270"/>
            <a:ext cx="3723949" cy="1238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04C90FA-1FB7-703B-9E5A-2B417EB37AA6}"/>
              </a:ext>
            </a:extLst>
          </p:cNvPr>
          <p:cNvSpPr/>
          <p:nvPr/>
        </p:nvSpPr>
        <p:spPr>
          <a:xfrm rot="16200000">
            <a:off x="6367525" y="2616383"/>
            <a:ext cx="1423108" cy="1238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FF491C87-0399-F6E0-7853-4CB624F40B17}"/>
              </a:ext>
            </a:extLst>
          </p:cNvPr>
          <p:cNvSpPr/>
          <p:nvPr/>
        </p:nvSpPr>
        <p:spPr>
          <a:xfrm rot="10800000">
            <a:off x="6743380" y="3266018"/>
            <a:ext cx="383535" cy="1238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7F5FFAA8-3614-987C-08AD-54AEFD0190F0}"/>
              </a:ext>
            </a:extLst>
          </p:cNvPr>
          <p:cNvSpPr/>
          <p:nvPr/>
        </p:nvSpPr>
        <p:spPr>
          <a:xfrm rot="10800000">
            <a:off x="6743380" y="1966749"/>
            <a:ext cx="383535" cy="1238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Arrow: Right 27">
            <a:extLst>
              <a:ext uri="{FF2B5EF4-FFF2-40B4-BE49-F238E27FC236}">
                <a16:creationId xmlns:a16="http://schemas.microsoft.com/office/drawing/2014/main" id="{EDEC4B6B-957F-8C40-4FED-4E773A7FCCF4}"/>
              </a:ext>
            </a:extLst>
          </p:cNvPr>
          <p:cNvSpPr/>
          <p:nvPr/>
        </p:nvSpPr>
        <p:spPr>
          <a:xfrm>
            <a:off x="7079079" y="2531754"/>
            <a:ext cx="817570" cy="20872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Rounded Corners 28">
            <a:extLst>
              <a:ext uri="{FF2B5EF4-FFF2-40B4-BE49-F238E27FC236}">
                <a16:creationId xmlns:a16="http://schemas.microsoft.com/office/drawing/2014/main" id="{34610E43-B03E-C14B-70A9-A894611874AB}"/>
              </a:ext>
            </a:extLst>
          </p:cNvPr>
          <p:cNvSpPr/>
          <p:nvPr/>
        </p:nvSpPr>
        <p:spPr>
          <a:xfrm>
            <a:off x="8627179" y="1085899"/>
            <a:ext cx="2882349" cy="1202634"/>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150000"/>
              </a:lnSpc>
            </a:pPr>
            <a:r>
              <a:rPr lang="fr-FR" dirty="0" err="1"/>
              <a:t>Cây</a:t>
            </a:r>
            <a:r>
              <a:rPr lang="fr-FR" dirty="0"/>
              <a:t> ATM </a:t>
            </a:r>
            <a:r>
              <a:rPr lang="fr-FR" dirty="0" err="1"/>
              <a:t>có</a:t>
            </a:r>
            <a:endParaRPr lang="fr-FR" dirty="0"/>
          </a:p>
          <a:p>
            <a:pPr algn="ctr">
              <a:lnSpc>
                <a:spcPct val="150000"/>
              </a:lnSpc>
            </a:pPr>
            <a:r>
              <a:rPr lang="fr-FR" dirty="0" err="1"/>
              <a:t>quãng</a:t>
            </a:r>
            <a:r>
              <a:rPr lang="fr-FR" dirty="0"/>
              <a:t> </a:t>
            </a:r>
            <a:r>
              <a:rPr lang="fr-FR" dirty="0" err="1"/>
              <a:t>đường</a:t>
            </a:r>
            <a:r>
              <a:rPr lang="fr-FR" dirty="0"/>
              <a:t> </a:t>
            </a:r>
            <a:r>
              <a:rPr lang="fr-FR" dirty="0" err="1"/>
              <a:t>ngắn</a:t>
            </a:r>
            <a:r>
              <a:rPr lang="fr-FR" dirty="0"/>
              <a:t> </a:t>
            </a:r>
            <a:r>
              <a:rPr lang="fr-FR" dirty="0" err="1"/>
              <a:t>nhất</a:t>
            </a:r>
            <a:endParaRPr lang="fr-FR" dirty="0"/>
          </a:p>
        </p:txBody>
      </p:sp>
      <p:sp>
        <p:nvSpPr>
          <p:cNvPr id="30" name="Arrow: Right 29">
            <a:extLst>
              <a:ext uri="{FF2B5EF4-FFF2-40B4-BE49-F238E27FC236}">
                <a16:creationId xmlns:a16="http://schemas.microsoft.com/office/drawing/2014/main" id="{9E51FCAD-55E1-09DC-E66C-5D16F6D7D1B1}"/>
              </a:ext>
            </a:extLst>
          </p:cNvPr>
          <p:cNvSpPr/>
          <p:nvPr/>
        </p:nvSpPr>
        <p:spPr>
          <a:xfrm>
            <a:off x="7586795" y="5326286"/>
            <a:ext cx="978217" cy="189241"/>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07157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a:extLst>
              <a:ext uri="{FF2B5EF4-FFF2-40B4-BE49-F238E27FC236}">
                <a16:creationId xmlns:a16="http://schemas.microsoft.com/office/drawing/2014/main" id="{DC97FFB7-154A-DC3D-2B98-86B9D14D6162}"/>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4.1.  </a:t>
            </a:r>
            <a:r>
              <a:rPr lang="en-US" sz="3200" b="1" spc="-1" dirty="0" err="1">
                <a:solidFill>
                  <a:schemeClr val="bg1"/>
                </a:solidFill>
                <a:latin typeface="+mj-lt"/>
              </a:rPr>
              <a:t>Xác</a:t>
            </a:r>
            <a:r>
              <a:rPr lang="en-US" sz="3200" b="1" spc="-1" dirty="0">
                <a:solidFill>
                  <a:schemeClr val="bg1"/>
                </a:solidFill>
                <a:latin typeface="+mj-lt"/>
              </a:rPr>
              <a:t> </a:t>
            </a:r>
            <a:r>
              <a:rPr lang="en-US" sz="3200" b="1" spc="-1" dirty="0" err="1">
                <a:solidFill>
                  <a:schemeClr val="bg1"/>
                </a:solidFill>
                <a:latin typeface="+mj-lt"/>
              </a:rPr>
              <a:t>định</a:t>
            </a:r>
            <a:r>
              <a:rPr lang="en-US" sz="3200" b="1" spc="-1" dirty="0">
                <a:solidFill>
                  <a:schemeClr val="bg1"/>
                </a:solidFill>
                <a:latin typeface="+mj-lt"/>
              </a:rPr>
              <a:t> </a:t>
            </a:r>
            <a:r>
              <a:rPr lang="en-US" sz="3200" b="1" spc="-1" dirty="0" err="1">
                <a:solidFill>
                  <a:schemeClr val="bg1"/>
                </a:solidFill>
                <a:latin typeface="+mj-lt"/>
              </a:rPr>
              <a:t>những</a:t>
            </a:r>
            <a:r>
              <a:rPr lang="en-US" sz="3200" b="1" spc="-1" dirty="0">
                <a:solidFill>
                  <a:schemeClr val="bg1"/>
                </a:solidFill>
                <a:latin typeface="+mj-lt"/>
              </a:rPr>
              <a:t> </a:t>
            </a:r>
            <a:r>
              <a:rPr lang="en-US" sz="3200" b="1" spc="-1" dirty="0" err="1">
                <a:solidFill>
                  <a:schemeClr val="bg1"/>
                </a:solidFill>
                <a:latin typeface="+mj-lt"/>
              </a:rPr>
              <a:t>cây</a:t>
            </a:r>
            <a:r>
              <a:rPr lang="en-US" sz="3200" b="1" spc="-1" dirty="0">
                <a:solidFill>
                  <a:schemeClr val="bg1"/>
                </a:solidFill>
                <a:latin typeface="+mj-lt"/>
              </a:rPr>
              <a:t> ATM </a:t>
            </a:r>
            <a:r>
              <a:rPr lang="en-US" sz="3200" b="1" spc="-1" dirty="0" err="1">
                <a:solidFill>
                  <a:schemeClr val="bg1"/>
                </a:solidFill>
                <a:latin typeface="+mj-lt"/>
              </a:rPr>
              <a:t>gần</a:t>
            </a:r>
            <a:r>
              <a:rPr lang="en-US" sz="3200" b="1" spc="-1" dirty="0">
                <a:solidFill>
                  <a:schemeClr val="bg1"/>
                </a:solidFill>
                <a:latin typeface="+mj-lt"/>
              </a:rPr>
              <a:t> </a:t>
            </a:r>
            <a:r>
              <a:rPr lang="en-US" sz="3200" b="1" spc="-1" dirty="0" err="1">
                <a:solidFill>
                  <a:schemeClr val="bg1"/>
                </a:solidFill>
                <a:latin typeface="+mj-lt"/>
              </a:rPr>
              <a:t>nhất</a:t>
            </a:r>
            <a:endParaRPr lang="en-US" sz="3200" b="1" strike="noStrike" spc="-1" dirty="0">
              <a:solidFill>
                <a:schemeClr val="bg1"/>
              </a:solidFill>
              <a:latin typeface="+mj-lt"/>
            </a:endParaRPr>
          </a:p>
        </p:txBody>
      </p:sp>
      <p:sp>
        <p:nvSpPr>
          <p:cNvPr id="5" name="TextBox 4">
            <a:extLst>
              <a:ext uri="{FF2B5EF4-FFF2-40B4-BE49-F238E27FC236}">
                <a16:creationId xmlns:a16="http://schemas.microsoft.com/office/drawing/2014/main" id="{D2A144C1-1F29-5511-2728-1CFF9085C77C}"/>
              </a:ext>
            </a:extLst>
          </p:cNvPr>
          <p:cNvSpPr txBox="1"/>
          <p:nvPr/>
        </p:nvSpPr>
        <p:spPr>
          <a:xfrm>
            <a:off x="614449" y="1189156"/>
            <a:ext cx="11238551" cy="18819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dirty="0" err="1"/>
              <a:t>Đưa</a:t>
            </a:r>
            <a:r>
              <a:rPr lang="fr-FR" sz="2000" dirty="0"/>
              <a:t> </a:t>
            </a:r>
            <a:r>
              <a:rPr lang="fr-FR" sz="2000" dirty="0" err="1"/>
              <a:t>vào</a:t>
            </a:r>
            <a:r>
              <a:rPr lang="fr-FR" sz="2000" dirty="0"/>
              <a:t> </a:t>
            </a:r>
            <a:r>
              <a:rPr lang="fr-FR" sz="2000" dirty="0" err="1"/>
              <a:t>tham</a:t>
            </a:r>
            <a:r>
              <a:rPr lang="fr-FR" sz="2000" dirty="0"/>
              <a:t> </a:t>
            </a:r>
            <a:r>
              <a:rPr lang="fr-FR" sz="2000" dirty="0" err="1"/>
              <a:t>số</a:t>
            </a:r>
            <a:r>
              <a:rPr lang="fr-FR" sz="2000" dirty="0"/>
              <a:t> </a:t>
            </a:r>
            <a:r>
              <a:rPr lang="fr-FR" sz="2000" dirty="0" err="1"/>
              <a:t>tọa</a:t>
            </a:r>
            <a:r>
              <a:rPr lang="fr-FR" sz="2000" dirty="0"/>
              <a:t> </a:t>
            </a:r>
            <a:r>
              <a:rPr lang="fr-FR" sz="2000" dirty="0" err="1"/>
              <a:t>độ</a:t>
            </a:r>
            <a:r>
              <a:rPr lang="fr-FR" sz="2000" dirty="0"/>
              <a:t> </a:t>
            </a:r>
            <a:r>
              <a:rPr lang="fr-FR" sz="2000" dirty="0" err="1"/>
              <a:t>điểm</a:t>
            </a:r>
            <a:r>
              <a:rPr lang="fr-FR" sz="2000" dirty="0"/>
              <a:t> </a:t>
            </a:r>
            <a:r>
              <a:rPr lang="fr-FR" sz="2000" dirty="0" err="1"/>
              <a:t>truy</a:t>
            </a:r>
            <a:r>
              <a:rPr lang="fr-FR" sz="2000" dirty="0"/>
              <a:t> </a:t>
            </a:r>
            <a:r>
              <a:rPr lang="fr-FR" sz="2000" dirty="0" err="1"/>
              <a:t>vấn</a:t>
            </a:r>
            <a:endParaRPr lang="fr-FR" sz="2000" dirty="0"/>
          </a:p>
          <a:p>
            <a:pPr marL="285750" indent="-285750">
              <a:lnSpc>
                <a:spcPct val="150000"/>
              </a:lnSpc>
              <a:buFont typeface="Arial" panose="020B0604020202020204" pitchFamily="34" charset="0"/>
              <a:buChar char="•"/>
            </a:pPr>
            <a:r>
              <a:rPr lang="fr-FR" sz="2000" dirty="0" err="1"/>
              <a:t>Thực</a:t>
            </a:r>
            <a:r>
              <a:rPr lang="fr-FR" sz="2000" dirty="0"/>
              <a:t> </a:t>
            </a:r>
            <a:r>
              <a:rPr lang="fr-FR" sz="2000" dirty="0" err="1"/>
              <a:t>hiện</a:t>
            </a:r>
            <a:r>
              <a:rPr lang="fr-FR" sz="2000" dirty="0"/>
              <a:t> </a:t>
            </a:r>
            <a:r>
              <a:rPr lang="fr-FR" sz="2000" dirty="0" err="1"/>
              <a:t>truy</a:t>
            </a:r>
            <a:r>
              <a:rPr lang="fr-FR" sz="2000" dirty="0"/>
              <a:t> </a:t>
            </a:r>
            <a:r>
              <a:rPr lang="fr-FR" sz="2000" dirty="0" err="1"/>
              <a:t>vấn</a:t>
            </a:r>
            <a:r>
              <a:rPr lang="fr-FR" sz="2000" dirty="0"/>
              <a:t> </a:t>
            </a:r>
            <a:r>
              <a:rPr lang="fr-FR" sz="2000" dirty="0" err="1"/>
              <a:t>trên</a:t>
            </a:r>
            <a:r>
              <a:rPr lang="fr-FR" sz="2000" dirty="0"/>
              <a:t> </a:t>
            </a:r>
            <a:r>
              <a:rPr lang="fr-FR" sz="2000" dirty="0" err="1"/>
              <a:t>bảng</a:t>
            </a:r>
            <a:r>
              <a:rPr lang="fr-FR" sz="2000" dirty="0"/>
              <a:t> </a:t>
            </a:r>
            <a:r>
              <a:rPr lang="fr-FR" sz="2000" dirty="0" err="1"/>
              <a:t>dữ</a:t>
            </a:r>
            <a:r>
              <a:rPr lang="fr-FR" sz="2000" dirty="0"/>
              <a:t> </a:t>
            </a:r>
            <a:r>
              <a:rPr lang="fr-FR" sz="2000" dirty="0" err="1"/>
              <a:t>liệu</a:t>
            </a:r>
            <a:r>
              <a:rPr lang="fr-FR" sz="2000" dirty="0"/>
              <a:t> </a:t>
            </a:r>
            <a:r>
              <a:rPr lang="fr-FR" sz="2000" dirty="0" err="1"/>
              <a:t>cây</a:t>
            </a:r>
            <a:r>
              <a:rPr lang="fr-FR" sz="2000" dirty="0"/>
              <a:t> ATM</a:t>
            </a:r>
          </a:p>
          <a:p>
            <a:pPr marL="285750" indent="-285750">
              <a:lnSpc>
                <a:spcPct val="150000"/>
              </a:lnSpc>
              <a:buFont typeface="Arial" panose="020B0604020202020204" pitchFamily="34" charset="0"/>
              <a:buChar char="•"/>
            </a:pPr>
            <a:r>
              <a:rPr lang="fr-FR" sz="2000" dirty="0" err="1"/>
              <a:t>Sắp</a:t>
            </a:r>
            <a:r>
              <a:rPr lang="fr-FR" sz="2000" dirty="0"/>
              <a:t> </a:t>
            </a:r>
            <a:r>
              <a:rPr lang="fr-FR" sz="2000" dirty="0" err="1"/>
              <a:t>xếp</a:t>
            </a:r>
            <a:r>
              <a:rPr lang="fr-FR" sz="2000" dirty="0"/>
              <a:t> </a:t>
            </a:r>
            <a:r>
              <a:rPr lang="fr-FR" sz="2000" dirty="0" err="1"/>
              <a:t>và</a:t>
            </a:r>
            <a:r>
              <a:rPr lang="fr-FR" sz="2000" dirty="0"/>
              <a:t> </a:t>
            </a:r>
            <a:r>
              <a:rPr lang="fr-FR" sz="2000" dirty="0" err="1"/>
              <a:t>lấy</a:t>
            </a:r>
            <a:r>
              <a:rPr lang="fr-FR" sz="2000" dirty="0"/>
              <a:t> ra </a:t>
            </a:r>
            <a:r>
              <a:rPr lang="fr-FR" sz="2000" dirty="0" err="1"/>
              <a:t>những</a:t>
            </a:r>
            <a:r>
              <a:rPr lang="fr-FR" sz="2000" dirty="0"/>
              <a:t> </a:t>
            </a:r>
            <a:r>
              <a:rPr lang="fr-FR" sz="2000" dirty="0" err="1"/>
              <a:t>cây</a:t>
            </a:r>
            <a:r>
              <a:rPr lang="fr-FR" sz="2000" dirty="0"/>
              <a:t> ATM </a:t>
            </a:r>
            <a:r>
              <a:rPr lang="fr-FR" sz="2000" dirty="0" err="1"/>
              <a:t>gần</a:t>
            </a:r>
            <a:r>
              <a:rPr lang="fr-FR" sz="2000" dirty="0"/>
              <a:t> </a:t>
            </a:r>
            <a:r>
              <a:rPr lang="fr-FR" sz="2000" dirty="0" err="1"/>
              <a:t>nhất</a:t>
            </a:r>
            <a:r>
              <a:rPr lang="fr-FR" sz="2000" dirty="0"/>
              <a:t> </a:t>
            </a:r>
            <a:r>
              <a:rPr lang="fr-FR" sz="2000" dirty="0" err="1"/>
              <a:t>dựa</a:t>
            </a:r>
            <a:r>
              <a:rPr lang="fr-FR" sz="2000" dirty="0"/>
              <a:t> </a:t>
            </a:r>
            <a:r>
              <a:rPr lang="fr-FR" sz="2000" dirty="0" err="1"/>
              <a:t>trên</a:t>
            </a:r>
            <a:r>
              <a:rPr lang="fr-FR" sz="2000" dirty="0"/>
              <a:t> </a:t>
            </a:r>
            <a:r>
              <a:rPr lang="fr-FR" sz="2000" dirty="0" err="1"/>
              <a:t>khoảng</a:t>
            </a:r>
            <a:r>
              <a:rPr lang="fr-FR" sz="2000" dirty="0"/>
              <a:t> </a:t>
            </a:r>
            <a:r>
              <a:rPr lang="fr-FR" sz="2000" dirty="0" err="1"/>
              <a:t>cách</a:t>
            </a:r>
            <a:r>
              <a:rPr lang="fr-FR" sz="2000" dirty="0"/>
              <a:t> Euclide</a:t>
            </a:r>
            <a:br>
              <a:rPr lang="fr-FR" sz="2000" dirty="0"/>
            </a:br>
            <a:r>
              <a:rPr lang="fr-FR" sz="2000" dirty="0" err="1"/>
              <a:t>từ</a:t>
            </a:r>
            <a:r>
              <a:rPr lang="fr-FR" sz="2000" dirty="0"/>
              <a:t> </a:t>
            </a:r>
            <a:r>
              <a:rPr lang="fr-FR" sz="2000" dirty="0" err="1"/>
              <a:t>điểm</a:t>
            </a:r>
            <a:r>
              <a:rPr lang="fr-FR" sz="2000" dirty="0"/>
              <a:t> </a:t>
            </a:r>
            <a:r>
              <a:rPr lang="fr-FR" sz="2000" dirty="0" err="1"/>
              <a:t>truy</a:t>
            </a:r>
            <a:r>
              <a:rPr lang="fr-FR" sz="2000" dirty="0"/>
              <a:t> </a:t>
            </a:r>
            <a:r>
              <a:rPr lang="fr-FR" sz="2000" dirty="0" err="1"/>
              <a:t>vấn</a:t>
            </a:r>
            <a:r>
              <a:rPr lang="fr-FR" sz="2000" dirty="0"/>
              <a:t> </a:t>
            </a:r>
            <a:r>
              <a:rPr lang="fr-FR" sz="2000" dirty="0" err="1"/>
              <a:t>tới</a:t>
            </a:r>
            <a:r>
              <a:rPr lang="fr-FR" sz="2000" dirty="0"/>
              <a:t> </a:t>
            </a:r>
            <a:r>
              <a:rPr lang="fr-FR" sz="2000" dirty="0" err="1"/>
              <a:t>cây</a:t>
            </a:r>
            <a:r>
              <a:rPr lang="fr-FR" sz="2000" dirty="0"/>
              <a:t> ATM (</a:t>
            </a:r>
            <a:r>
              <a:rPr lang="fr-FR" sz="2000" dirty="0" err="1"/>
              <a:t>mặc</a:t>
            </a:r>
            <a:r>
              <a:rPr lang="fr-FR" sz="2000" dirty="0"/>
              <a:t> </a:t>
            </a:r>
            <a:r>
              <a:rPr lang="fr-FR" sz="2000" dirty="0" err="1"/>
              <a:t>định</a:t>
            </a:r>
            <a:r>
              <a:rPr lang="fr-FR" sz="2000" dirty="0"/>
              <a:t> là 10)</a:t>
            </a:r>
          </a:p>
        </p:txBody>
      </p:sp>
      <p:pic>
        <p:nvPicPr>
          <p:cNvPr id="2" name="Picture 1">
            <a:extLst>
              <a:ext uri="{FF2B5EF4-FFF2-40B4-BE49-F238E27FC236}">
                <a16:creationId xmlns:a16="http://schemas.microsoft.com/office/drawing/2014/main" id="{25DBADB3-6DA7-8E60-5892-78BAE91F0316}"/>
              </a:ext>
            </a:extLst>
          </p:cNvPr>
          <p:cNvPicPr>
            <a:picLocks noChangeAspect="1"/>
          </p:cNvPicPr>
          <p:nvPr/>
        </p:nvPicPr>
        <p:blipFill>
          <a:blip r:embed="rId2"/>
          <a:stretch>
            <a:fillRect/>
          </a:stretch>
        </p:blipFill>
        <p:spPr>
          <a:xfrm>
            <a:off x="5266993" y="3071146"/>
            <a:ext cx="6586007" cy="3256916"/>
          </a:xfrm>
          <a:prstGeom prst="rect">
            <a:avLst/>
          </a:prstGeom>
        </p:spPr>
      </p:pic>
    </p:spTree>
    <p:extLst>
      <p:ext uri="{BB962C8B-B14F-4D97-AF65-F5344CB8AC3E}">
        <p14:creationId xmlns:p14="http://schemas.microsoft.com/office/powerpoint/2010/main" val="277654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a:extLst>
              <a:ext uri="{FF2B5EF4-FFF2-40B4-BE49-F238E27FC236}">
                <a16:creationId xmlns:a16="http://schemas.microsoft.com/office/drawing/2014/main" id="{DC97FFB7-154A-DC3D-2B98-86B9D14D6162}"/>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4.2.  </a:t>
            </a:r>
            <a:r>
              <a:rPr lang="en-US" sz="3200" b="1" spc="-1" dirty="0" err="1">
                <a:solidFill>
                  <a:schemeClr val="bg1"/>
                </a:solidFill>
                <a:latin typeface="+mj-lt"/>
              </a:rPr>
              <a:t>Xác</a:t>
            </a:r>
            <a:r>
              <a:rPr lang="en-US" sz="3200" b="1" spc="-1" dirty="0">
                <a:solidFill>
                  <a:schemeClr val="bg1"/>
                </a:solidFill>
                <a:latin typeface="+mj-lt"/>
              </a:rPr>
              <a:t> </a:t>
            </a:r>
            <a:r>
              <a:rPr lang="en-US" sz="3200" b="1" spc="-1" dirty="0" err="1">
                <a:solidFill>
                  <a:schemeClr val="bg1"/>
                </a:solidFill>
                <a:latin typeface="+mj-lt"/>
              </a:rPr>
              <a:t>định</a:t>
            </a:r>
            <a:r>
              <a:rPr lang="en-US" sz="3200" b="1" spc="-1" dirty="0">
                <a:solidFill>
                  <a:schemeClr val="bg1"/>
                </a:solidFill>
                <a:latin typeface="+mj-lt"/>
              </a:rPr>
              <a:t> </a:t>
            </a:r>
            <a:r>
              <a:rPr lang="en-US" sz="3200" b="1" spc="-1" dirty="0" err="1">
                <a:solidFill>
                  <a:schemeClr val="bg1"/>
                </a:solidFill>
                <a:latin typeface="+mj-lt"/>
              </a:rPr>
              <a:t>đường</a:t>
            </a:r>
            <a:r>
              <a:rPr lang="en-US" sz="3200" b="1" spc="-1" dirty="0">
                <a:solidFill>
                  <a:schemeClr val="bg1"/>
                </a:solidFill>
                <a:latin typeface="+mj-lt"/>
              </a:rPr>
              <a:t> </a:t>
            </a:r>
            <a:r>
              <a:rPr lang="en-US" sz="3200" b="1" spc="-1" dirty="0" err="1">
                <a:solidFill>
                  <a:schemeClr val="bg1"/>
                </a:solidFill>
                <a:latin typeface="+mj-lt"/>
              </a:rPr>
              <a:t>đi</a:t>
            </a:r>
            <a:r>
              <a:rPr lang="en-US" sz="3200" b="1" spc="-1" dirty="0">
                <a:solidFill>
                  <a:schemeClr val="bg1"/>
                </a:solidFill>
                <a:latin typeface="+mj-lt"/>
              </a:rPr>
              <a:t> </a:t>
            </a:r>
            <a:r>
              <a:rPr lang="en-US" sz="3200" b="1" spc="-1" dirty="0" err="1">
                <a:solidFill>
                  <a:schemeClr val="bg1"/>
                </a:solidFill>
                <a:latin typeface="+mj-lt"/>
              </a:rPr>
              <a:t>ngắn</a:t>
            </a:r>
            <a:r>
              <a:rPr lang="en-US" sz="3200" b="1" spc="-1" dirty="0">
                <a:solidFill>
                  <a:schemeClr val="bg1"/>
                </a:solidFill>
                <a:latin typeface="+mj-lt"/>
              </a:rPr>
              <a:t> </a:t>
            </a:r>
            <a:r>
              <a:rPr lang="en-US" sz="3200" b="1" spc="-1" dirty="0" err="1">
                <a:solidFill>
                  <a:schemeClr val="bg1"/>
                </a:solidFill>
                <a:latin typeface="+mj-lt"/>
              </a:rPr>
              <a:t>nhất</a:t>
            </a:r>
            <a:endParaRPr lang="en-US" sz="3200" b="1" strike="noStrike" spc="-1" dirty="0">
              <a:solidFill>
                <a:schemeClr val="bg1"/>
              </a:solidFill>
              <a:latin typeface="+mj-lt"/>
            </a:endParaRPr>
          </a:p>
        </p:txBody>
      </p:sp>
      <p:sp>
        <p:nvSpPr>
          <p:cNvPr id="5" name="TextBox 4">
            <a:extLst>
              <a:ext uri="{FF2B5EF4-FFF2-40B4-BE49-F238E27FC236}">
                <a16:creationId xmlns:a16="http://schemas.microsoft.com/office/drawing/2014/main" id="{D2A144C1-1F29-5511-2728-1CFF9085C77C}"/>
              </a:ext>
            </a:extLst>
          </p:cNvPr>
          <p:cNvSpPr txBox="1"/>
          <p:nvPr/>
        </p:nvSpPr>
        <p:spPr>
          <a:xfrm>
            <a:off x="596347" y="1187724"/>
            <a:ext cx="11151705" cy="33478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400" dirty="0" err="1"/>
              <a:t>Đưa</a:t>
            </a:r>
            <a:r>
              <a:rPr lang="fr-FR" sz="2400" dirty="0"/>
              <a:t> </a:t>
            </a:r>
            <a:r>
              <a:rPr lang="fr-FR" sz="2400" dirty="0" err="1"/>
              <a:t>vào</a:t>
            </a:r>
            <a:r>
              <a:rPr lang="fr-FR" sz="2400" dirty="0"/>
              <a:t> </a:t>
            </a:r>
            <a:r>
              <a:rPr lang="fr-FR" sz="2400" dirty="0" err="1"/>
              <a:t>tham</a:t>
            </a:r>
            <a:r>
              <a:rPr lang="fr-FR" sz="2400" dirty="0"/>
              <a:t> </a:t>
            </a:r>
            <a:r>
              <a:rPr lang="fr-FR" sz="2400" dirty="0" err="1"/>
              <a:t>số</a:t>
            </a:r>
            <a:r>
              <a:rPr lang="fr-FR" sz="2400" dirty="0"/>
              <a:t> </a:t>
            </a:r>
            <a:r>
              <a:rPr lang="fr-FR" sz="2400" dirty="0" err="1"/>
              <a:t>tọa</a:t>
            </a:r>
            <a:r>
              <a:rPr lang="fr-FR" sz="2400" dirty="0"/>
              <a:t> </a:t>
            </a:r>
            <a:r>
              <a:rPr lang="fr-FR" sz="2400" dirty="0" err="1"/>
              <a:t>độ</a:t>
            </a:r>
            <a:r>
              <a:rPr lang="fr-FR" sz="2400" dirty="0"/>
              <a:t> </a:t>
            </a:r>
            <a:r>
              <a:rPr lang="fr-FR" sz="2400" dirty="0" err="1"/>
              <a:t>điểm</a:t>
            </a:r>
            <a:r>
              <a:rPr lang="fr-FR" sz="2400" dirty="0"/>
              <a:t> </a:t>
            </a:r>
            <a:r>
              <a:rPr lang="fr-FR" sz="2400" dirty="0" err="1"/>
              <a:t>truy</a:t>
            </a:r>
            <a:r>
              <a:rPr lang="fr-FR" sz="2400" dirty="0"/>
              <a:t> </a:t>
            </a:r>
            <a:r>
              <a:rPr lang="fr-FR" sz="2400" dirty="0" err="1"/>
              <a:t>vấn</a:t>
            </a:r>
            <a:r>
              <a:rPr lang="fr-FR" sz="2400" dirty="0"/>
              <a:t> </a:t>
            </a:r>
            <a:r>
              <a:rPr lang="fr-FR" sz="2400" dirty="0" err="1"/>
              <a:t>và</a:t>
            </a:r>
            <a:r>
              <a:rPr lang="fr-FR" sz="2400" dirty="0"/>
              <a:t> </a:t>
            </a:r>
            <a:r>
              <a:rPr lang="fr-FR" sz="2400" dirty="0" err="1"/>
              <a:t>vị</a:t>
            </a:r>
            <a:r>
              <a:rPr lang="fr-FR" sz="2400" dirty="0"/>
              <a:t> </a:t>
            </a:r>
            <a:r>
              <a:rPr lang="fr-FR" sz="2400" dirty="0" err="1"/>
              <a:t>trí</a:t>
            </a:r>
            <a:r>
              <a:rPr lang="fr-FR" sz="2400" dirty="0"/>
              <a:t> </a:t>
            </a:r>
            <a:r>
              <a:rPr lang="fr-FR" sz="2400" dirty="0" err="1"/>
              <a:t>của</a:t>
            </a:r>
            <a:r>
              <a:rPr lang="fr-FR" sz="2400" dirty="0"/>
              <a:t> </a:t>
            </a:r>
            <a:r>
              <a:rPr lang="fr-FR" sz="2400" dirty="0" err="1"/>
              <a:t>cây</a:t>
            </a:r>
            <a:r>
              <a:rPr lang="fr-FR" sz="2400" dirty="0"/>
              <a:t> ATM </a:t>
            </a:r>
            <a:r>
              <a:rPr lang="fr-FR" sz="2400" dirty="0" err="1"/>
              <a:t>được</a:t>
            </a:r>
            <a:r>
              <a:rPr lang="fr-FR" sz="2400" dirty="0"/>
              <a:t> </a:t>
            </a:r>
            <a:r>
              <a:rPr lang="fr-FR" sz="2400" dirty="0" err="1"/>
              <a:t>xét</a:t>
            </a:r>
            <a:endParaRPr lang="fr-FR" sz="2400" dirty="0"/>
          </a:p>
          <a:p>
            <a:pPr marL="285750" indent="-285750">
              <a:lnSpc>
                <a:spcPct val="150000"/>
              </a:lnSpc>
              <a:buFont typeface="Arial" panose="020B0604020202020204" pitchFamily="34" charset="0"/>
              <a:buChar char="•"/>
            </a:pPr>
            <a:r>
              <a:rPr lang="fr-FR" sz="2400" dirty="0" err="1"/>
              <a:t>Xác</a:t>
            </a:r>
            <a:r>
              <a:rPr lang="fr-FR" sz="2400" dirty="0"/>
              <a:t> </a:t>
            </a:r>
            <a:r>
              <a:rPr lang="fr-FR" sz="2400" dirty="0" err="1"/>
              <a:t>định</a:t>
            </a:r>
            <a:r>
              <a:rPr lang="fr-FR" sz="2400" dirty="0"/>
              <a:t> </a:t>
            </a:r>
            <a:r>
              <a:rPr lang="fr-FR" sz="2400" dirty="0" err="1"/>
              <a:t>cạnh</a:t>
            </a:r>
            <a:r>
              <a:rPr lang="fr-FR" sz="2400" dirty="0"/>
              <a:t> </a:t>
            </a:r>
            <a:r>
              <a:rPr lang="fr-FR" sz="2400" dirty="0" err="1"/>
              <a:t>gần</a:t>
            </a:r>
            <a:r>
              <a:rPr lang="fr-FR" sz="2400" dirty="0"/>
              <a:t> </a:t>
            </a:r>
            <a:r>
              <a:rPr lang="fr-FR" sz="2400" dirty="0" err="1"/>
              <a:t>nhất</a:t>
            </a:r>
            <a:r>
              <a:rPr lang="fr-FR" sz="2400" dirty="0"/>
              <a:t> </a:t>
            </a:r>
            <a:r>
              <a:rPr lang="fr-FR" sz="2400" dirty="0" err="1"/>
              <a:t>với</a:t>
            </a:r>
            <a:r>
              <a:rPr lang="fr-FR" sz="2400" dirty="0"/>
              <a:t> 2 </a:t>
            </a:r>
            <a:r>
              <a:rPr lang="fr-FR" sz="2400" dirty="0" err="1"/>
              <a:t>điểm</a:t>
            </a:r>
            <a:r>
              <a:rPr lang="fr-FR" sz="2400" dirty="0"/>
              <a:t> </a:t>
            </a:r>
            <a:r>
              <a:rPr lang="fr-FR" sz="2400" dirty="0" err="1"/>
              <a:t>trên</a:t>
            </a:r>
            <a:r>
              <a:rPr lang="fr-FR" sz="2400" dirty="0"/>
              <a:t>, </a:t>
            </a:r>
            <a:r>
              <a:rPr lang="fr-FR" sz="2400" dirty="0" err="1"/>
              <a:t>lấy</a:t>
            </a:r>
            <a:r>
              <a:rPr lang="fr-FR" sz="2400" dirty="0"/>
              <a:t> </a:t>
            </a:r>
            <a:r>
              <a:rPr lang="fr-FR" sz="2400" dirty="0" err="1"/>
              <a:t>gốc</a:t>
            </a:r>
            <a:r>
              <a:rPr lang="fr-FR" sz="2400" dirty="0"/>
              <a:t> </a:t>
            </a:r>
            <a:r>
              <a:rPr lang="fr-FR" sz="2400" dirty="0" err="1"/>
              <a:t>của</a:t>
            </a:r>
            <a:r>
              <a:rPr lang="fr-FR" sz="2400" dirty="0"/>
              <a:t> </a:t>
            </a:r>
            <a:r>
              <a:rPr lang="fr-FR" sz="2400" dirty="0" err="1"/>
              <a:t>mỗi</a:t>
            </a:r>
            <a:r>
              <a:rPr lang="fr-FR" sz="2400" dirty="0"/>
              <a:t> </a:t>
            </a:r>
            <a:r>
              <a:rPr lang="fr-FR" sz="2400" dirty="0" err="1"/>
              <a:t>cạnh</a:t>
            </a:r>
            <a:r>
              <a:rPr lang="fr-FR" sz="2400" dirty="0"/>
              <a:t> </a:t>
            </a:r>
            <a:r>
              <a:rPr lang="fr-FR" sz="2400" dirty="0" err="1"/>
              <a:t>làm</a:t>
            </a:r>
            <a:r>
              <a:rPr lang="fr-FR" sz="2400" dirty="0"/>
              <a:t> </a:t>
            </a:r>
            <a:br>
              <a:rPr lang="fr-FR" sz="2400" dirty="0"/>
            </a:br>
            <a:r>
              <a:rPr lang="fr-FR" sz="2400" dirty="0" err="1"/>
              <a:t>đỉnh</a:t>
            </a:r>
            <a:r>
              <a:rPr lang="fr-FR" sz="2400" dirty="0"/>
              <a:t> </a:t>
            </a:r>
            <a:r>
              <a:rPr lang="fr-FR" sz="2400" dirty="0" err="1"/>
              <a:t>xuất</a:t>
            </a:r>
            <a:r>
              <a:rPr lang="fr-FR" sz="2400" dirty="0"/>
              <a:t> </a:t>
            </a:r>
            <a:r>
              <a:rPr lang="fr-FR" sz="2400" dirty="0" err="1"/>
              <a:t>phát</a:t>
            </a:r>
            <a:r>
              <a:rPr lang="fr-FR" sz="2400" dirty="0"/>
              <a:t> </a:t>
            </a:r>
            <a:r>
              <a:rPr lang="fr-FR" sz="2400" dirty="0" err="1"/>
              <a:t>và</a:t>
            </a:r>
            <a:r>
              <a:rPr lang="fr-FR" sz="2400" dirty="0"/>
              <a:t> </a:t>
            </a:r>
            <a:r>
              <a:rPr lang="fr-FR" sz="2400" dirty="0" err="1"/>
              <a:t>đỉnh</a:t>
            </a:r>
            <a:r>
              <a:rPr lang="fr-FR" sz="2400" dirty="0"/>
              <a:t> </a:t>
            </a:r>
            <a:r>
              <a:rPr lang="fr-FR" sz="2400" dirty="0" err="1"/>
              <a:t>kết</a:t>
            </a:r>
            <a:r>
              <a:rPr lang="fr-FR" sz="2400" dirty="0"/>
              <a:t> </a:t>
            </a:r>
            <a:r>
              <a:rPr lang="fr-FR" sz="2400" dirty="0" err="1"/>
              <a:t>thúc</a:t>
            </a:r>
            <a:endParaRPr lang="fr-FR" sz="2400" dirty="0"/>
          </a:p>
          <a:p>
            <a:pPr marL="285750" indent="-285750">
              <a:lnSpc>
                <a:spcPct val="150000"/>
              </a:lnSpc>
              <a:buFont typeface="Arial" panose="020B0604020202020204" pitchFamily="34" charset="0"/>
              <a:buChar char="•"/>
            </a:pPr>
            <a:r>
              <a:rPr lang="fr-FR" sz="2400" dirty="0" err="1"/>
              <a:t>Áp</a:t>
            </a:r>
            <a:r>
              <a:rPr lang="fr-FR" sz="2400" dirty="0"/>
              <a:t> </a:t>
            </a:r>
            <a:r>
              <a:rPr lang="fr-FR" sz="2400" dirty="0" err="1"/>
              <a:t>dụng</a:t>
            </a:r>
            <a:r>
              <a:rPr lang="fr-FR" sz="2400" dirty="0"/>
              <a:t> </a:t>
            </a:r>
            <a:r>
              <a:rPr lang="fr-FR" sz="2400" dirty="0" err="1"/>
              <a:t>thuật</a:t>
            </a:r>
            <a:r>
              <a:rPr lang="fr-FR" sz="2400" dirty="0"/>
              <a:t> </a:t>
            </a:r>
            <a:r>
              <a:rPr lang="fr-FR" sz="2400" dirty="0" err="1"/>
              <a:t>toán</a:t>
            </a:r>
            <a:r>
              <a:rPr lang="fr-FR" sz="2400" dirty="0"/>
              <a:t> Dijkstra </a:t>
            </a:r>
            <a:r>
              <a:rPr lang="fr-FR" sz="2400" dirty="0" err="1"/>
              <a:t>tìm</a:t>
            </a:r>
            <a:r>
              <a:rPr lang="fr-FR" sz="2400" dirty="0"/>
              <a:t> </a:t>
            </a:r>
            <a:r>
              <a:rPr lang="fr-FR" sz="2400" dirty="0" err="1"/>
              <a:t>đường</a:t>
            </a:r>
            <a:r>
              <a:rPr lang="fr-FR" sz="2400" dirty="0"/>
              <a:t> </a:t>
            </a:r>
            <a:r>
              <a:rPr lang="fr-FR" sz="2400" dirty="0" err="1"/>
              <a:t>đi</a:t>
            </a:r>
            <a:r>
              <a:rPr lang="fr-FR" sz="2400" dirty="0"/>
              <a:t> </a:t>
            </a:r>
            <a:r>
              <a:rPr lang="fr-FR" sz="2400" dirty="0" err="1"/>
              <a:t>ngắn</a:t>
            </a:r>
            <a:r>
              <a:rPr lang="fr-FR" sz="2400" dirty="0"/>
              <a:t> </a:t>
            </a:r>
            <a:r>
              <a:rPr lang="fr-FR" sz="2400" dirty="0" err="1"/>
              <a:t>nhất</a:t>
            </a:r>
            <a:endParaRPr lang="fr-FR" sz="2400" dirty="0"/>
          </a:p>
          <a:p>
            <a:pPr marL="285750" indent="-285750">
              <a:lnSpc>
                <a:spcPct val="150000"/>
              </a:lnSpc>
              <a:buFont typeface="Arial" panose="020B0604020202020204" pitchFamily="34" charset="0"/>
              <a:buChar char="•"/>
            </a:pPr>
            <a:r>
              <a:rPr lang="fr-FR" sz="2400" dirty="0" err="1"/>
              <a:t>Bổ</a:t>
            </a:r>
            <a:r>
              <a:rPr lang="fr-FR" sz="2400" dirty="0"/>
              <a:t> </a:t>
            </a:r>
            <a:r>
              <a:rPr lang="fr-FR" sz="2400" dirty="0" err="1"/>
              <a:t>sung</a:t>
            </a:r>
            <a:r>
              <a:rPr lang="fr-FR" sz="2400" dirty="0"/>
              <a:t> </a:t>
            </a:r>
            <a:r>
              <a:rPr lang="fr-FR" sz="2400" dirty="0" err="1"/>
              <a:t>đường</a:t>
            </a:r>
            <a:r>
              <a:rPr lang="fr-FR" sz="2400" dirty="0"/>
              <a:t> </a:t>
            </a:r>
            <a:r>
              <a:rPr lang="fr-FR" sz="2400" dirty="0" err="1"/>
              <a:t>nối</a:t>
            </a:r>
            <a:r>
              <a:rPr lang="fr-FR" sz="2400" dirty="0"/>
              <a:t> </a:t>
            </a:r>
            <a:r>
              <a:rPr lang="fr-FR" sz="2400" dirty="0" err="1"/>
              <a:t>điểm</a:t>
            </a:r>
            <a:r>
              <a:rPr lang="fr-FR" sz="2400" dirty="0"/>
              <a:t> </a:t>
            </a:r>
            <a:r>
              <a:rPr lang="fr-FR" sz="2400" dirty="0" err="1"/>
              <a:t>truy</a:t>
            </a:r>
            <a:r>
              <a:rPr lang="fr-FR" sz="2400" dirty="0"/>
              <a:t> </a:t>
            </a:r>
            <a:r>
              <a:rPr lang="fr-FR" sz="2400" dirty="0" err="1"/>
              <a:t>vấn</a:t>
            </a:r>
            <a:r>
              <a:rPr lang="fr-FR" sz="2400" dirty="0"/>
              <a:t> – </a:t>
            </a:r>
            <a:r>
              <a:rPr lang="fr-FR" sz="2400" dirty="0" err="1"/>
              <a:t>đỉnh</a:t>
            </a:r>
            <a:r>
              <a:rPr lang="fr-FR" sz="2400" dirty="0"/>
              <a:t> </a:t>
            </a:r>
            <a:r>
              <a:rPr lang="fr-FR" sz="2400" dirty="0" err="1"/>
              <a:t>xuất</a:t>
            </a:r>
            <a:r>
              <a:rPr lang="fr-FR" sz="2400" dirty="0"/>
              <a:t> </a:t>
            </a:r>
            <a:r>
              <a:rPr lang="fr-FR" sz="2400" dirty="0" err="1"/>
              <a:t>phát</a:t>
            </a:r>
            <a:r>
              <a:rPr lang="fr-FR" sz="2400" dirty="0"/>
              <a:t> </a:t>
            </a:r>
            <a:r>
              <a:rPr lang="fr-FR" sz="2400" dirty="0" err="1"/>
              <a:t>và</a:t>
            </a:r>
            <a:r>
              <a:rPr lang="fr-FR" sz="2400" dirty="0"/>
              <a:t> </a:t>
            </a:r>
            <a:r>
              <a:rPr lang="fr-FR" sz="2400" dirty="0" err="1"/>
              <a:t>đỉnh</a:t>
            </a:r>
            <a:r>
              <a:rPr lang="fr-FR" sz="2400" dirty="0"/>
              <a:t> </a:t>
            </a:r>
            <a:r>
              <a:rPr lang="fr-FR" sz="2400" dirty="0" err="1"/>
              <a:t>kết</a:t>
            </a:r>
            <a:r>
              <a:rPr lang="fr-FR" sz="2400" dirty="0"/>
              <a:t> </a:t>
            </a:r>
            <a:r>
              <a:rPr lang="fr-FR" sz="2400" dirty="0" err="1"/>
              <a:t>thúc</a:t>
            </a:r>
            <a:r>
              <a:rPr lang="fr-FR" sz="2400" dirty="0"/>
              <a:t> – </a:t>
            </a:r>
            <a:r>
              <a:rPr lang="fr-FR" sz="2400" dirty="0" err="1"/>
              <a:t>cây</a:t>
            </a:r>
            <a:r>
              <a:rPr lang="fr-FR" sz="2400" dirty="0"/>
              <a:t> ATM </a:t>
            </a:r>
            <a:r>
              <a:rPr lang="fr-FR" sz="2400" dirty="0" err="1"/>
              <a:t>để</a:t>
            </a:r>
            <a:r>
              <a:rPr lang="fr-FR" sz="2400" dirty="0"/>
              <a:t> </a:t>
            </a:r>
            <a:r>
              <a:rPr lang="fr-FR" sz="2400" dirty="0" err="1"/>
              <a:t>có</a:t>
            </a:r>
            <a:r>
              <a:rPr lang="fr-FR" sz="2400" dirty="0"/>
              <a:t> </a:t>
            </a:r>
            <a:r>
              <a:rPr lang="fr-FR" sz="2400" dirty="0" err="1"/>
              <a:t>đường</a:t>
            </a:r>
            <a:r>
              <a:rPr lang="fr-FR" sz="2400" dirty="0"/>
              <a:t> </a:t>
            </a:r>
            <a:r>
              <a:rPr lang="fr-FR" sz="2400" dirty="0" err="1"/>
              <a:t>đi</a:t>
            </a:r>
            <a:r>
              <a:rPr lang="fr-FR" sz="2400" dirty="0"/>
              <a:t> </a:t>
            </a:r>
            <a:r>
              <a:rPr lang="fr-FR" sz="2400" dirty="0" err="1"/>
              <a:t>đầy</a:t>
            </a:r>
            <a:r>
              <a:rPr lang="fr-FR" sz="2400" dirty="0"/>
              <a:t> </a:t>
            </a:r>
            <a:r>
              <a:rPr lang="fr-FR" sz="2400" dirty="0" err="1"/>
              <a:t>đủ</a:t>
            </a:r>
            <a:endParaRPr lang="fr-FR" sz="2400" dirty="0"/>
          </a:p>
        </p:txBody>
      </p:sp>
      <p:sp>
        <p:nvSpPr>
          <p:cNvPr id="7" name="TextBox 6">
            <a:extLst>
              <a:ext uri="{FF2B5EF4-FFF2-40B4-BE49-F238E27FC236}">
                <a16:creationId xmlns:a16="http://schemas.microsoft.com/office/drawing/2014/main" id="{6875D37B-AC7D-08A3-6334-B941318B4518}"/>
              </a:ext>
            </a:extLst>
          </p:cNvPr>
          <p:cNvSpPr txBox="1"/>
          <p:nvPr/>
        </p:nvSpPr>
        <p:spPr>
          <a:xfrm>
            <a:off x="974032" y="4439036"/>
            <a:ext cx="10774019" cy="1131848"/>
          </a:xfrm>
          <a:prstGeom prst="rect">
            <a:avLst/>
          </a:prstGeom>
          <a:noFill/>
        </p:spPr>
        <p:txBody>
          <a:bodyPr wrap="square" rtlCol="0">
            <a:spAutoFit/>
          </a:bodyPr>
          <a:lstStyle/>
          <a:p>
            <a:pPr>
              <a:lnSpc>
                <a:spcPct val="150000"/>
              </a:lnSpc>
            </a:pPr>
            <a:r>
              <a:rPr lang="fr-FR" sz="2400" dirty="0" err="1"/>
              <a:t>Trong</a:t>
            </a:r>
            <a:r>
              <a:rPr lang="fr-FR" sz="2400" dirty="0"/>
              <a:t> </a:t>
            </a:r>
            <a:r>
              <a:rPr lang="fr-FR" sz="2400" dirty="0" err="1"/>
              <a:t>trường</a:t>
            </a:r>
            <a:r>
              <a:rPr lang="fr-FR" sz="2400" dirty="0"/>
              <a:t> </a:t>
            </a:r>
            <a:r>
              <a:rPr lang="fr-FR" sz="2400" dirty="0" err="1"/>
              <a:t>hợp</a:t>
            </a:r>
            <a:r>
              <a:rPr lang="fr-FR" sz="2400" dirty="0"/>
              <a:t> </a:t>
            </a:r>
            <a:r>
              <a:rPr lang="fr-FR" sz="2400" dirty="0" err="1"/>
              <a:t>không</a:t>
            </a:r>
            <a:r>
              <a:rPr lang="fr-FR" sz="2400" dirty="0"/>
              <a:t> </a:t>
            </a:r>
            <a:r>
              <a:rPr lang="fr-FR" sz="2400" dirty="0" err="1"/>
              <a:t>tìm</a:t>
            </a:r>
            <a:r>
              <a:rPr lang="fr-FR" sz="2400" dirty="0"/>
              <a:t> </a:t>
            </a:r>
            <a:r>
              <a:rPr lang="fr-FR" sz="2400" dirty="0" err="1"/>
              <a:t>được</a:t>
            </a:r>
            <a:r>
              <a:rPr lang="fr-FR" sz="2400" dirty="0"/>
              <a:t> </a:t>
            </a:r>
            <a:r>
              <a:rPr lang="fr-FR" sz="2400" dirty="0" err="1"/>
              <a:t>đường</a:t>
            </a:r>
            <a:r>
              <a:rPr lang="fr-FR" sz="2400" dirty="0"/>
              <a:t> </a:t>
            </a:r>
            <a:r>
              <a:rPr lang="fr-FR" sz="2400" dirty="0" err="1"/>
              <a:t>đi</a:t>
            </a:r>
            <a:r>
              <a:rPr lang="fr-FR" sz="2400" dirty="0"/>
              <a:t> do </a:t>
            </a:r>
            <a:r>
              <a:rPr lang="fr-FR" sz="2400" dirty="0" err="1"/>
              <a:t>điểm</a:t>
            </a:r>
            <a:r>
              <a:rPr lang="fr-FR" sz="2400" dirty="0"/>
              <a:t> </a:t>
            </a:r>
            <a:r>
              <a:rPr lang="fr-FR" sz="2400" dirty="0" err="1"/>
              <a:t>truy</a:t>
            </a:r>
            <a:r>
              <a:rPr lang="fr-FR" sz="2400" dirty="0"/>
              <a:t> </a:t>
            </a:r>
            <a:r>
              <a:rPr lang="fr-FR" sz="2400" dirty="0" err="1"/>
              <a:t>vấn</a:t>
            </a:r>
            <a:r>
              <a:rPr lang="fr-FR" sz="2400" dirty="0"/>
              <a:t> </a:t>
            </a:r>
            <a:r>
              <a:rPr lang="fr-FR" sz="2400" dirty="0" err="1"/>
              <a:t>và</a:t>
            </a:r>
            <a:r>
              <a:rPr lang="fr-FR" sz="2400" dirty="0"/>
              <a:t> </a:t>
            </a:r>
            <a:r>
              <a:rPr lang="fr-FR" sz="2400" dirty="0" err="1"/>
              <a:t>cây</a:t>
            </a:r>
            <a:r>
              <a:rPr lang="fr-FR" sz="2400" dirty="0"/>
              <a:t> ATM</a:t>
            </a:r>
          </a:p>
          <a:p>
            <a:pPr>
              <a:lnSpc>
                <a:spcPct val="150000"/>
              </a:lnSpc>
            </a:pPr>
            <a:r>
              <a:rPr lang="fr-FR" sz="2400" dirty="0" err="1"/>
              <a:t>quá</a:t>
            </a:r>
            <a:r>
              <a:rPr lang="fr-FR" sz="2400" dirty="0"/>
              <a:t> </a:t>
            </a:r>
            <a:r>
              <a:rPr lang="fr-FR" sz="2400" dirty="0" err="1"/>
              <a:t>gần</a:t>
            </a:r>
            <a:r>
              <a:rPr lang="fr-FR" sz="2400" dirty="0"/>
              <a:t> </a:t>
            </a:r>
            <a:r>
              <a:rPr lang="fr-FR" sz="2400" dirty="0" err="1"/>
              <a:t>nhau</a:t>
            </a:r>
            <a:r>
              <a:rPr lang="fr-FR" sz="2400" dirty="0"/>
              <a:t>, </a:t>
            </a:r>
            <a:r>
              <a:rPr lang="fr-FR" sz="2400" dirty="0" err="1"/>
              <a:t>thay</a:t>
            </a:r>
            <a:r>
              <a:rPr lang="fr-FR" sz="2400" dirty="0"/>
              <a:t> </a:t>
            </a:r>
            <a:r>
              <a:rPr lang="fr-FR" sz="2400" dirty="0" err="1"/>
              <a:t>thế</a:t>
            </a:r>
            <a:r>
              <a:rPr lang="fr-FR" sz="2400" dirty="0"/>
              <a:t> </a:t>
            </a:r>
            <a:r>
              <a:rPr lang="fr-FR" sz="2400" dirty="0" err="1"/>
              <a:t>bằng</a:t>
            </a:r>
            <a:r>
              <a:rPr lang="fr-FR" sz="2400" dirty="0"/>
              <a:t> </a:t>
            </a:r>
            <a:r>
              <a:rPr lang="fr-FR" sz="2400" dirty="0" err="1"/>
              <a:t>đường</a:t>
            </a:r>
            <a:r>
              <a:rPr lang="fr-FR" sz="2400" dirty="0"/>
              <a:t> </a:t>
            </a:r>
            <a:r>
              <a:rPr lang="fr-FR" sz="2400" dirty="0" err="1"/>
              <a:t>nối</a:t>
            </a:r>
            <a:r>
              <a:rPr lang="fr-FR" sz="2400" dirty="0"/>
              <a:t> </a:t>
            </a:r>
            <a:r>
              <a:rPr lang="fr-FR" sz="2400" dirty="0" err="1"/>
              <a:t>trực</a:t>
            </a:r>
            <a:r>
              <a:rPr lang="fr-FR" sz="2400" dirty="0"/>
              <a:t> </a:t>
            </a:r>
            <a:r>
              <a:rPr lang="fr-FR" sz="2400" dirty="0" err="1"/>
              <a:t>tiếp</a:t>
            </a:r>
            <a:r>
              <a:rPr lang="fr-FR" sz="2400" dirty="0"/>
              <a:t> </a:t>
            </a:r>
            <a:r>
              <a:rPr lang="fr-FR" sz="2400" dirty="0" err="1"/>
              <a:t>từ</a:t>
            </a:r>
            <a:r>
              <a:rPr lang="fr-FR" sz="2400" dirty="0"/>
              <a:t> </a:t>
            </a:r>
            <a:r>
              <a:rPr lang="fr-FR" sz="2400" dirty="0" err="1"/>
              <a:t>điểm</a:t>
            </a:r>
            <a:r>
              <a:rPr lang="fr-FR" sz="2400" dirty="0"/>
              <a:t> </a:t>
            </a:r>
            <a:r>
              <a:rPr lang="fr-FR" sz="2400" dirty="0" err="1"/>
              <a:t>truy</a:t>
            </a:r>
            <a:r>
              <a:rPr lang="fr-FR" sz="2400" dirty="0"/>
              <a:t> </a:t>
            </a:r>
            <a:r>
              <a:rPr lang="fr-FR" sz="2400" dirty="0" err="1"/>
              <a:t>vấn</a:t>
            </a:r>
            <a:r>
              <a:rPr lang="fr-FR" sz="2400" dirty="0"/>
              <a:t> </a:t>
            </a:r>
            <a:r>
              <a:rPr lang="fr-FR" sz="2400" dirty="0" err="1"/>
              <a:t>tới</a:t>
            </a:r>
            <a:r>
              <a:rPr lang="fr-FR" sz="2400" dirty="0"/>
              <a:t> </a:t>
            </a:r>
            <a:r>
              <a:rPr lang="fr-FR" sz="2400" dirty="0" err="1"/>
              <a:t>cây</a:t>
            </a:r>
            <a:r>
              <a:rPr lang="fr-FR" sz="2400" dirty="0"/>
              <a:t> ATM</a:t>
            </a:r>
          </a:p>
        </p:txBody>
      </p:sp>
      <p:sp>
        <p:nvSpPr>
          <p:cNvPr id="9" name="Isosceles Triangle 8">
            <a:extLst>
              <a:ext uri="{FF2B5EF4-FFF2-40B4-BE49-F238E27FC236}">
                <a16:creationId xmlns:a16="http://schemas.microsoft.com/office/drawing/2014/main" id="{A0D646BE-EAE8-6528-480A-C99CC41C56DF}"/>
              </a:ext>
            </a:extLst>
          </p:cNvPr>
          <p:cNvSpPr/>
          <p:nvPr/>
        </p:nvSpPr>
        <p:spPr>
          <a:xfrm>
            <a:off x="331306" y="4776476"/>
            <a:ext cx="530082" cy="456967"/>
          </a:xfrm>
          <a:prstGeom prst="triangle">
            <a:avLst/>
          </a:prstGeom>
          <a:solidFill>
            <a:srgbClr val="FFFF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50000"/>
              </a:lnSpc>
              <a:spcAft>
                <a:spcPts val="600"/>
              </a:spcAft>
            </a:pPr>
            <a:r>
              <a:rPr lang="fr-FR" sz="2000" dirty="0">
                <a:solidFill>
                  <a:srgbClr val="FF0000"/>
                </a:solidFill>
              </a:rPr>
              <a:t>!</a:t>
            </a:r>
          </a:p>
        </p:txBody>
      </p:sp>
    </p:spTree>
    <p:extLst>
      <p:ext uri="{BB962C8B-B14F-4D97-AF65-F5344CB8AC3E}">
        <p14:creationId xmlns:p14="http://schemas.microsoft.com/office/powerpoint/2010/main" val="1804226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2">
            <a:extLst>
              <a:ext uri="{FF2B5EF4-FFF2-40B4-BE49-F238E27FC236}">
                <a16:creationId xmlns:a16="http://schemas.microsoft.com/office/drawing/2014/main" id="{DC97FFB7-154A-DC3D-2B98-86B9D14D6162}"/>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4.3.  </a:t>
            </a:r>
            <a:r>
              <a:rPr lang="en-US" sz="3200" b="1" spc="-1" dirty="0" err="1">
                <a:solidFill>
                  <a:schemeClr val="bg1"/>
                </a:solidFill>
                <a:latin typeface="+mj-lt"/>
              </a:rPr>
              <a:t>Xác</a:t>
            </a:r>
            <a:r>
              <a:rPr lang="en-US" sz="3200" b="1" spc="-1" dirty="0">
                <a:solidFill>
                  <a:schemeClr val="bg1"/>
                </a:solidFill>
                <a:latin typeface="+mj-lt"/>
              </a:rPr>
              <a:t> </a:t>
            </a:r>
            <a:r>
              <a:rPr lang="en-US" sz="3200" b="1" spc="-1" dirty="0" err="1">
                <a:solidFill>
                  <a:schemeClr val="bg1"/>
                </a:solidFill>
                <a:latin typeface="+mj-lt"/>
              </a:rPr>
              <a:t>định</a:t>
            </a:r>
            <a:r>
              <a:rPr lang="en-US" sz="3200" b="1" spc="-1" dirty="0">
                <a:solidFill>
                  <a:schemeClr val="bg1"/>
                </a:solidFill>
                <a:latin typeface="+mj-lt"/>
              </a:rPr>
              <a:t> </a:t>
            </a:r>
            <a:r>
              <a:rPr lang="en-US" sz="3200" b="1" spc="-1" dirty="0" err="1">
                <a:solidFill>
                  <a:schemeClr val="bg1"/>
                </a:solidFill>
                <a:latin typeface="+mj-lt"/>
              </a:rPr>
              <a:t>đường</a:t>
            </a:r>
            <a:r>
              <a:rPr lang="en-US" sz="3200" b="1" spc="-1" dirty="0">
                <a:solidFill>
                  <a:schemeClr val="bg1"/>
                </a:solidFill>
                <a:latin typeface="+mj-lt"/>
              </a:rPr>
              <a:t> </a:t>
            </a:r>
            <a:r>
              <a:rPr lang="en-US" sz="3200" b="1" spc="-1" dirty="0" err="1">
                <a:solidFill>
                  <a:schemeClr val="bg1"/>
                </a:solidFill>
                <a:latin typeface="+mj-lt"/>
              </a:rPr>
              <a:t>đi</a:t>
            </a:r>
            <a:r>
              <a:rPr lang="en-US" sz="3200" b="1" spc="-1" dirty="0">
                <a:solidFill>
                  <a:schemeClr val="bg1"/>
                </a:solidFill>
                <a:latin typeface="+mj-lt"/>
              </a:rPr>
              <a:t> </a:t>
            </a:r>
            <a:r>
              <a:rPr lang="en-US" sz="3200" b="1" spc="-1" dirty="0" err="1">
                <a:solidFill>
                  <a:schemeClr val="bg1"/>
                </a:solidFill>
                <a:latin typeface="+mj-lt"/>
              </a:rPr>
              <a:t>tới</a:t>
            </a:r>
            <a:r>
              <a:rPr lang="en-US" sz="3200" b="1" spc="-1" dirty="0">
                <a:solidFill>
                  <a:schemeClr val="bg1"/>
                </a:solidFill>
                <a:latin typeface="+mj-lt"/>
              </a:rPr>
              <a:t> </a:t>
            </a:r>
            <a:r>
              <a:rPr lang="en-US" sz="3200" b="1" spc="-1" dirty="0" err="1">
                <a:solidFill>
                  <a:schemeClr val="bg1"/>
                </a:solidFill>
                <a:latin typeface="+mj-lt"/>
              </a:rPr>
              <a:t>cây</a:t>
            </a:r>
            <a:r>
              <a:rPr lang="en-US" sz="3200" b="1" spc="-1" dirty="0">
                <a:solidFill>
                  <a:schemeClr val="bg1"/>
                </a:solidFill>
                <a:latin typeface="+mj-lt"/>
              </a:rPr>
              <a:t> ATM </a:t>
            </a:r>
            <a:r>
              <a:rPr lang="en-US" sz="3200" b="1" spc="-1" dirty="0" err="1">
                <a:solidFill>
                  <a:schemeClr val="bg1"/>
                </a:solidFill>
                <a:latin typeface="+mj-lt"/>
              </a:rPr>
              <a:t>thỏa</a:t>
            </a:r>
            <a:r>
              <a:rPr lang="en-US" sz="3200" b="1" spc="-1" dirty="0">
                <a:solidFill>
                  <a:schemeClr val="bg1"/>
                </a:solidFill>
                <a:latin typeface="+mj-lt"/>
              </a:rPr>
              <a:t> </a:t>
            </a:r>
            <a:r>
              <a:rPr lang="en-US" sz="3200" b="1" spc="-1" dirty="0" err="1">
                <a:solidFill>
                  <a:schemeClr val="bg1"/>
                </a:solidFill>
                <a:latin typeface="+mj-lt"/>
              </a:rPr>
              <a:t>mãn</a:t>
            </a:r>
            <a:endParaRPr lang="en-US" sz="3200" b="1" strike="noStrike" spc="-1" dirty="0">
              <a:solidFill>
                <a:schemeClr val="bg1"/>
              </a:solidFill>
              <a:latin typeface="+mj-lt"/>
            </a:endParaRPr>
          </a:p>
        </p:txBody>
      </p:sp>
      <p:sp>
        <p:nvSpPr>
          <p:cNvPr id="5" name="TextBox 4">
            <a:extLst>
              <a:ext uri="{FF2B5EF4-FFF2-40B4-BE49-F238E27FC236}">
                <a16:creationId xmlns:a16="http://schemas.microsoft.com/office/drawing/2014/main" id="{D2A144C1-1F29-5511-2728-1CFF9085C77C}"/>
              </a:ext>
            </a:extLst>
          </p:cNvPr>
          <p:cNvSpPr txBox="1"/>
          <p:nvPr/>
        </p:nvSpPr>
        <p:spPr>
          <a:xfrm>
            <a:off x="596347" y="1187724"/>
            <a:ext cx="11151705" cy="51078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200" dirty="0" err="1"/>
              <a:t>Đưa</a:t>
            </a:r>
            <a:r>
              <a:rPr lang="fr-FR" sz="2200" dirty="0"/>
              <a:t> </a:t>
            </a:r>
            <a:r>
              <a:rPr lang="fr-FR" sz="2200" dirty="0" err="1"/>
              <a:t>vào</a:t>
            </a:r>
            <a:r>
              <a:rPr lang="fr-FR" sz="2200" dirty="0"/>
              <a:t> </a:t>
            </a:r>
            <a:r>
              <a:rPr lang="fr-FR" sz="2200" dirty="0" err="1"/>
              <a:t>tham</a:t>
            </a:r>
            <a:r>
              <a:rPr lang="fr-FR" sz="2200" dirty="0"/>
              <a:t> </a:t>
            </a:r>
            <a:r>
              <a:rPr lang="fr-FR" sz="2200" dirty="0" err="1"/>
              <a:t>số</a:t>
            </a:r>
            <a:r>
              <a:rPr lang="fr-FR" sz="2200" dirty="0"/>
              <a:t> </a:t>
            </a:r>
            <a:r>
              <a:rPr lang="fr-FR" sz="2200" dirty="0" err="1"/>
              <a:t>phương</a:t>
            </a:r>
            <a:r>
              <a:rPr lang="fr-FR" sz="2200" dirty="0"/>
              <a:t> </a:t>
            </a:r>
            <a:r>
              <a:rPr lang="fr-FR" sz="2200" dirty="0" err="1"/>
              <a:t>tiện</a:t>
            </a:r>
            <a:r>
              <a:rPr lang="fr-FR" sz="2200" dirty="0"/>
              <a:t> di </a:t>
            </a:r>
            <a:r>
              <a:rPr lang="fr-FR" sz="2200" dirty="0" err="1"/>
              <a:t>chuyển</a:t>
            </a:r>
            <a:r>
              <a:rPr lang="fr-FR" sz="2200" dirty="0"/>
              <a:t> </a:t>
            </a:r>
            <a:r>
              <a:rPr lang="fr-FR" sz="2200" dirty="0" err="1"/>
              <a:t>và</a:t>
            </a:r>
            <a:r>
              <a:rPr lang="fr-FR" sz="2200" dirty="0"/>
              <a:t> </a:t>
            </a:r>
            <a:r>
              <a:rPr lang="fr-FR" sz="2200" dirty="0" err="1"/>
              <a:t>dữ</a:t>
            </a:r>
            <a:r>
              <a:rPr lang="fr-FR" sz="2200" dirty="0"/>
              <a:t> </a:t>
            </a:r>
            <a:r>
              <a:rPr lang="fr-FR" sz="2200" dirty="0" err="1"/>
              <a:t>liệu</a:t>
            </a:r>
            <a:r>
              <a:rPr lang="fr-FR" sz="2200" dirty="0"/>
              <a:t> </a:t>
            </a:r>
            <a:r>
              <a:rPr lang="fr-FR" sz="2200" dirty="0" err="1"/>
              <a:t>hàng</a:t>
            </a:r>
            <a:r>
              <a:rPr lang="fr-FR" sz="2200" dirty="0"/>
              <a:t> </a:t>
            </a:r>
            <a:r>
              <a:rPr lang="fr-FR" sz="2200" dirty="0" err="1"/>
              <a:t>chờ</a:t>
            </a:r>
            <a:endParaRPr lang="fr-FR" sz="2200" dirty="0"/>
          </a:p>
          <a:p>
            <a:pPr marL="285750" indent="-285750">
              <a:lnSpc>
                <a:spcPct val="150000"/>
              </a:lnSpc>
              <a:buFont typeface="Arial" panose="020B0604020202020204" pitchFamily="34" charset="0"/>
              <a:buChar char="•"/>
            </a:pPr>
            <a:r>
              <a:rPr lang="fr-FR" sz="2200" dirty="0" err="1"/>
              <a:t>Xác</a:t>
            </a:r>
            <a:r>
              <a:rPr lang="fr-FR" sz="2200" dirty="0"/>
              <a:t> </a:t>
            </a:r>
            <a:r>
              <a:rPr lang="fr-FR" sz="2200" dirty="0" err="1"/>
              <a:t>định</a:t>
            </a:r>
            <a:r>
              <a:rPr lang="fr-FR" sz="2200" dirty="0"/>
              <a:t> </a:t>
            </a:r>
            <a:r>
              <a:rPr lang="fr-FR" sz="2200" dirty="0" err="1"/>
              <a:t>cây</a:t>
            </a:r>
            <a:r>
              <a:rPr lang="fr-FR" sz="2200" dirty="0"/>
              <a:t> ATM </a:t>
            </a:r>
            <a:r>
              <a:rPr lang="fr-FR" sz="2200" dirty="0" err="1"/>
              <a:t>có</a:t>
            </a:r>
            <a:r>
              <a:rPr lang="fr-FR" sz="2200" dirty="0"/>
              <a:t> </a:t>
            </a:r>
            <a:r>
              <a:rPr lang="fr-FR" sz="2200" dirty="0" err="1"/>
              <a:t>quãng</a:t>
            </a:r>
            <a:r>
              <a:rPr lang="fr-FR" sz="2200" dirty="0"/>
              <a:t> </a:t>
            </a:r>
            <a:r>
              <a:rPr lang="fr-FR" sz="2200" dirty="0" err="1"/>
              <a:t>đường</a:t>
            </a:r>
            <a:r>
              <a:rPr lang="fr-FR" sz="2200" dirty="0"/>
              <a:t> </a:t>
            </a:r>
            <a:r>
              <a:rPr lang="fr-FR" sz="2200" dirty="0" err="1"/>
              <a:t>ngắn</a:t>
            </a:r>
            <a:r>
              <a:rPr lang="fr-FR" sz="2200" dirty="0"/>
              <a:t> </a:t>
            </a:r>
            <a:r>
              <a:rPr lang="fr-FR" sz="2200" dirty="0" err="1"/>
              <a:t>nhất</a:t>
            </a:r>
            <a:r>
              <a:rPr lang="fr-FR" sz="2200" dirty="0"/>
              <a:t> / </a:t>
            </a:r>
            <a:r>
              <a:rPr lang="fr-FR" sz="2200" dirty="0" err="1"/>
              <a:t>hàng</a:t>
            </a:r>
            <a:r>
              <a:rPr lang="fr-FR" sz="2200" dirty="0"/>
              <a:t> </a:t>
            </a:r>
            <a:r>
              <a:rPr lang="fr-FR" sz="2200" dirty="0" err="1"/>
              <a:t>chờ</a:t>
            </a:r>
            <a:r>
              <a:rPr lang="fr-FR" sz="2200" dirty="0"/>
              <a:t> </a:t>
            </a:r>
            <a:r>
              <a:rPr lang="fr-FR" sz="2200" dirty="0" err="1"/>
              <a:t>vắng</a:t>
            </a:r>
            <a:r>
              <a:rPr lang="fr-FR" sz="2200" dirty="0"/>
              <a:t> </a:t>
            </a:r>
            <a:r>
              <a:rPr lang="fr-FR" sz="2200" dirty="0" err="1"/>
              <a:t>nhất</a:t>
            </a:r>
            <a:r>
              <a:rPr lang="fr-FR" sz="2200" dirty="0"/>
              <a:t> / </a:t>
            </a:r>
            <a:r>
              <a:rPr lang="fr-FR" sz="2200" dirty="0" err="1"/>
              <a:t>thời</a:t>
            </a:r>
            <a:r>
              <a:rPr lang="fr-FR" sz="2200" dirty="0"/>
              <a:t> </a:t>
            </a:r>
            <a:r>
              <a:rPr lang="fr-FR" sz="2200" dirty="0" err="1"/>
              <a:t>gian</a:t>
            </a:r>
            <a:r>
              <a:rPr lang="fr-FR" sz="2200" dirty="0"/>
              <a:t> </a:t>
            </a:r>
            <a:r>
              <a:rPr lang="fr-FR" sz="2200" dirty="0" err="1"/>
              <a:t>chờ</a:t>
            </a:r>
            <a:r>
              <a:rPr lang="fr-FR" sz="2200" dirty="0"/>
              <a:t> </a:t>
            </a:r>
            <a:r>
              <a:rPr lang="fr-FR" sz="2200" dirty="0" err="1"/>
              <a:t>ngắn</a:t>
            </a:r>
            <a:r>
              <a:rPr lang="fr-FR" sz="2200" dirty="0"/>
              <a:t> </a:t>
            </a:r>
            <a:r>
              <a:rPr lang="fr-FR" sz="2200" dirty="0" err="1"/>
              <a:t>nhất</a:t>
            </a:r>
            <a:r>
              <a:rPr lang="fr-FR" sz="2200" dirty="0"/>
              <a:t> : </a:t>
            </a:r>
          </a:p>
          <a:p>
            <a:pPr marL="742950" lvl="1" indent="-285750">
              <a:lnSpc>
                <a:spcPct val="150000"/>
              </a:lnSpc>
              <a:buFont typeface="Arial" panose="020B0604020202020204" pitchFamily="34" charset="0"/>
              <a:buChar char="•"/>
            </a:pPr>
            <a:r>
              <a:rPr lang="fr-FR" sz="2200" dirty="0" err="1"/>
              <a:t>Cây</a:t>
            </a:r>
            <a:r>
              <a:rPr lang="fr-FR" sz="2200" dirty="0"/>
              <a:t> ATM </a:t>
            </a:r>
            <a:r>
              <a:rPr lang="fr-FR" sz="2200" dirty="0" err="1"/>
              <a:t>có</a:t>
            </a:r>
            <a:r>
              <a:rPr lang="fr-FR" sz="2200" dirty="0"/>
              <a:t> </a:t>
            </a:r>
            <a:r>
              <a:rPr lang="fr-FR" sz="2200" dirty="0" err="1"/>
              <a:t>quãng</a:t>
            </a:r>
            <a:r>
              <a:rPr lang="fr-FR" sz="2200" dirty="0"/>
              <a:t> </a:t>
            </a:r>
            <a:r>
              <a:rPr lang="fr-FR" sz="2200" dirty="0" err="1"/>
              <a:t>đường</a:t>
            </a:r>
            <a:r>
              <a:rPr lang="fr-FR" sz="2200" dirty="0"/>
              <a:t> </a:t>
            </a:r>
            <a:r>
              <a:rPr lang="fr-FR" sz="2200" dirty="0" err="1"/>
              <a:t>ngắn</a:t>
            </a:r>
            <a:r>
              <a:rPr lang="fr-FR" sz="2200" dirty="0"/>
              <a:t> </a:t>
            </a:r>
            <a:r>
              <a:rPr lang="fr-FR" sz="2200" dirty="0" err="1"/>
              <a:t>nhất</a:t>
            </a:r>
            <a:r>
              <a:rPr lang="fr-FR" sz="2200" dirty="0"/>
              <a:t> : </a:t>
            </a:r>
            <a:r>
              <a:rPr lang="fr-FR" sz="2200" dirty="0" err="1"/>
              <a:t>Sắp</a:t>
            </a:r>
            <a:r>
              <a:rPr lang="fr-FR" sz="2200" dirty="0"/>
              <a:t> </a:t>
            </a:r>
            <a:r>
              <a:rPr lang="fr-FR" sz="2200" dirty="0" err="1"/>
              <a:t>xếp</a:t>
            </a:r>
            <a:r>
              <a:rPr lang="fr-FR" sz="2200" dirty="0"/>
              <a:t> </a:t>
            </a:r>
            <a:r>
              <a:rPr lang="fr-FR" sz="2200" dirty="0" err="1"/>
              <a:t>theo</a:t>
            </a:r>
            <a:r>
              <a:rPr lang="fr-FR" sz="2200" dirty="0"/>
              <a:t> </a:t>
            </a:r>
            <a:r>
              <a:rPr lang="fr-FR" sz="2200" dirty="0" err="1"/>
              <a:t>quãng</a:t>
            </a:r>
            <a:r>
              <a:rPr lang="fr-FR" sz="2200" dirty="0"/>
              <a:t> </a:t>
            </a:r>
            <a:r>
              <a:rPr lang="fr-FR" sz="2200" dirty="0" err="1"/>
              <a:t>đường</a:t>
            </a:r>
            <a:r>
              <a:rPr lang="fr-FR" sz="2200" dirty="0"/>
              <a:t> </a:t>
            </a:r>
            <a:r>
              <a:rPr lang="fr-FR" sz="2200" dirty="0" err="1"/>
              <a:t>cần</a:t>
            </a:r>
            <a:r>
              <a:rPr lang="fr-FR" sz="2200" dirty="0"/>
              <a:t> di </a:t>
            </a:r>
            <a:r>
              <a:rPr lang="fr-FR" sz="2200" dirty="0" err="1"/>
              <a:t>chuyển</a:t>
            </a:r>
            <a:endParaRPr lang="fr-FR" sz="2200" dirty="0"/>
          </a:p>
          <a:p>
            <a:pPr marL="742950" lvl="1" indent="-285750">
              <a:lnSpc>
                <a:spcPct val="150000"/>
              </a:lnSpc>
              <a:buFont typeface="Arial" panose="020B0604020202020204" pitchFamily="34" charset="0"/>
              <a:buChar char="•"/>
            </a:pPr>
            <a:r>
              <a:rPr lang="fr-FR" sz="2200" dirty="0" err="1"/>
              <a:t>Cây</a:t>
            </a:r>
            <a:r>
              <a:rPr lang="fr-FR" sz="2200" dirty="0"/>
              <a:t> ATM </a:t>
            </a:r>
            <a:r>
              <a:rPr lang="fr-FR" sz="2200" dirty="0" err="1"/>
              <a:t>có</a:t>
            </a:r>
            <a:r>
              <a:rPr lang="fr-FR" sz="2200" dirty="0"/>
              <a:t> </a:t>
            </a:r>
            <a:r>
              <a:rPr lang="fr-FR" sz="2200" dirty="0" err="1"/>
              <a:t>hàng</a:t>
            </a:r>
            <a:r>
              <a:rPr lang="fr-FR" sz="2200" dirty="0"/>
              <a:t> </a:t>
            </a:r>
            <a:r>
              <a:rPr lang="fr-FR" sz="2200" dirty="0" err="1"/>
              <a:t>chờ</a:t>
            </a:r>
            <a:r>
              <a:rPr lang="fr-FR" sz="2200" dirty="0"/>
              <a:t> </a:t>
            </a:r>
            <a:r>
              <a:rPr lang="fr-FR" sz="2200" dirty="0" err="1"/>
              <a:t>vắng</a:t>
            </a:r>
            <a:r>
              <a:rPr lang="fr-FR" sz="2200" dirty="0"/>
              <a:t> </a:t>
            </a:r>
            <a:r>
              <a:rPr lang="fr-FR" sz="2200" dirty="0" err="1"/>
              <a:t>nhất</a:t>
            </a:r>
            <a:r>
              <a:rPr lang="fr-FR" sz="2200" dirty="0"/>
              <a:t>: </a:t>
            </a:r>
            <a:r>
              <a:rPr lang="fr-FR" sz="2200" dirty="0" err="1"/>
              <a:t>Sắp</a:t>
            </a:r>
            <a:r>
              <a:rPr lang="fr-FR" sz="2200" dirty="0"/>
              <a:t> </a:t>
            </a:r>
            <a:r>
              <a:rPr lang="fr-FR" sz="2200" dirty="0" err="1"/>
              <a:t>xếp</a:t>
            </a:r>
            <a:r>
              <a:rPr lang="fr-FR" sz="2200" dirty="0"/>
              <a:t> </a:t>
            </a:r>
            <a:r>
              <a:rPr lang="fr-FR" sz="2200" dirty="0" err="1"/>
              <a:t>theo</a:t>
            </a:r>
            <a:r>
              <a:rPr lang="fr-FR" sz="2200" dirty="0"/>
              <a:t> </a:t>
            </a:r>
            <a:r>
              <a:rPr lang="fr-FR" sz="2200" dirty="0" err="1"/>
              <a:t>hàng</a:t>
            </a:r>
            <a:r>
              <a:rPr lang="fr-FR" sz="2200" dirty="0"/>
              <a:t> </a:t>
            </a:r>
            <a:r>
              <a:rPr lang="fr-FR" sz="2200" dirty="0" err="1"/>
              <a:t>chờ</a:t>
            </a:r>
            <a:r>
              <a:rPr lang="fr-FR" sz="2200" dirty="0"/>
              <a:t> </a:t>
            </a:r>
            <a:r>
              <a:rPr lang="fr-FR" sz="2200" dirty="0" err="1"/>
              <a:t>hiện</a:t>
            </a:r>
            <a:r>
              <a:rPr lang="fr-FR" sz="2200" dirty="0"/>
              <a:t> </a:t>
            </a:r>
            <a:r>
              <a:rPr lang="fr-FR" sz="2200" dirty="0" err="1"/>
              <a:t>tại</a:t>
            </a:r>
            <a:r>
              <a:rPr lang="fr-FR" sz="2200" dirty="0"/>
              <a:t> </a:t>
            </a:r>
            <a:r>
              <a:rPr lang="fr-FR" sz="2200" dirty="0" err="1"/>
              <a:t>của</a:t>
            </a:r>
            <a:r>
              <a:rPr lang="fr-FR" sz="2200" dirty="0"/>
              <a:t> </a:t>
            </a:r>
            <a:r>
              <a:rPr lang="fr-FR" sz="2200" dirty="0" err="1"/>
              <a:t>cây</a:t>
            </a:r>
            <a:r>
              <a:rPr lang="fr-FR" sz="2200" dirty="0"/>
              <a:t> ATM</a:t>
            </a:r>
          </a:p>
          <a:p>
            <a:pPr marL="742950" lvl="1" indent="-285750">
              <a:lnSpc>
                <a:spcPct val="150000"/>
              </a:lnSpc>
              <a:buFont typeface="Arial" panose="020B0604020202020204" pitchFamily="34" charset="0"/>
              <a:buChar char="•"/>
            </a:pPr>
            <a:r>
              <a:rPr lang="fr-FR" sz="2200" dirty="0" err="1"/>
              <a:t>Cây</a:t>
            </a:r>
            <a:r>
              <a:rPr lang="fr-FR" sz="2200" dirty="0"/>
              <a:t> ATM </a:t>
            </a:r>
            <a:r>
              <a:rPr lang="fr-FR" sz="2200" dirty="0" err="1"/>
              <a:t>có</a:t>
            </a:r>
            <a:r>
              <a:rPr lang="fr-FR" sz="2200" dirty="0"/>
              <a:t> </a:t>
            </a:r>
            <a:r>
              <a:rPr lang="fr-FR" sz="2200" dirty="0" err="1"/>
              <a:t>thời</a:t>
            </a:r>
            <a:r>
              <a:rPr lang="fr-FR" sz="2200" dirty="0"/>
              <a:t> </a:t>
            </a:r>
            <a:r>
              <a:rPr lang="fr-FR" sz="2200" dirty="0" err="1"/>
              <a:t>gian</a:t>
            </a:r>
            <a:r>
              <a:rPr lang="fr-FR" sz="2200" dirty="0"/>
              <a:t> </a:t>
            </a:r>
            <a:r>
              <a:rPr lang="fr-FR" sz="2200" dirty="0" err="1"/>
              <a:t>chờ</a:t>
            </a:r>
            <a:r>
              <a:rPr lang="fr-FR" sz="2200" dirty="0"/>
              <a:t> </a:t>
            </a:r>
            <a:r>
              <a:rPr lang="fr-FR" sz="2200" dirty="0" err="1"/>
              <a:t>ngắn</a:t>
            </a:r>
            <a:r>
              <a:rPr lang="fr-FR" sz="2200" dirty="0"/>
              <a:t> </a:t>
            </a:r>
            <a:r>
              <a:rPr lang="fr-FR" sz="2200" dirty="0" err="1"/>
              <a:t>nhất</a:t>
            </a:r>
            <a:r>
              <a:rPr lang="fr-FR" sz="2200" dirty="0"/>
              <a:t>: </a:t>
            </a:r>
            <a:r>
              <a:rPr lang="fr-FR" sz="2200" dirty="0" err="1"/>
              <a:t>Sắp</a:t>
            </a:r>
            <a:r>
              <a:rPr lang="fr-FR" sz="2200" dirty="0"/>
              <a:t> </a:t>
            </a:r>
            <a:r>
              <a:rPr lang="fr-FR" sz="2200" dirty="0" err="1"/>
              <a:t>xếp</a:t>
            </a:r>
            <a:r>
              <a:rPr lang="fr-FR" sz="2200" dirty="0"/>
              <a:t> </a:t>
            </a:r>
            <a:r>
              <a:rPr lang="fr-FR" sz="2200" dirty="0" err="1"/>
              <a:t>theo</a:t>
            </a:r>
            <a:r>
              <a:rPr lang="fr-FR" sz="2200" dirty="0"/>
              <a:t> </a:t>
            </a:r>
            <a:r>
              <a:rPr lang="fr-FR" sz="2200" dirty="0" err="1"/>
              <a:t>thời</a:t>
            </a:r>
            <a:r>
              <a:rPr lang="fr-FR" sz="2200" dirty="0"/>
              <a:t> </a:t>
            </a:r>
            <a:r>
              <a:rPr lang="fr-FR" sz="2200" dirty="0" err="1"/>
              <a:t>gian</a:t>
            </a:r>
            <a:r>
              <a:rPr lang="fr-FR" sz="2200" dirty="0"/>
              <a:t> </a:t>
            </a:r>
            <a:r>
              <a:rPr lang="fr-FR" sz="2200" dirty="0" err="1"/>
              <a:t>phải</a:t>
            </a:r>
            <a:r>
              <a:rPr lang="fr-FR" sz="2200" dirty="0"/>
              <a:t> </a:t>
            </a:r>
            <a:r>
              <a:rPr lang="fr-FR" sz="2200" dirty="0" err="1"/>
              <a:t>chờ</a:t>
            </a:r>
            <a:r>
              <a:rPr lang="fr-FR" sz="2200" dirty="0"/>
              <a:t> </a:t>
            </a:r>
            <a:r>
              <a:rPr lang="fr-FR" sz="2200" dirty="0" err="1"/>
              <a:t>sau</a:t>
            </a:r>
            <a:r>
              <a:rPr lang="fr-FR" sz="2200" dirty="0"/>
              <a:t> khi di </a:t>
            </a:r>
            <a:r>
              <a:rPr lang="fr-FR" sz="2200" dirty="0" err="1"/>
              <a:t>chuyển</a:t>
            </a:r>
            <a:r>
              <a:rPr lang="fr-FR" sz="2200" dirty="0"/>
              <a:t> </a:t>
            </a:r>
            <a:r>
              <a:rPr lang="fr-FR" sz="2200" dirty="0" err="1"/>
              <a:t>tới</a:t>
            </a:r>
            <a:r>
              <a:rPr lang="fr-FR" sz="2200" dirty="0"/>
              <a:t> </a:t>
            </a:r>
            <a:r>
              <a:rPr lang="fr-FR" sz="2200" dirty="0" err="1"/>
              <a:t>cây</a:t>
            </a:r>
            <a:r>
              <a:rPr lang="fr-FR" sz="2200" dirty="0"/>
              <a:t> ATM</a:t>
            </a:r>
          </a:p>
          <a:p>
            <a:pPr marL="285750" indent="-285750">
              <a:lnSpc>
                <a:spcPct val="150000"/>
              </a:lnSpc>
              <a:buFont typeface="Arial" panose="020B0604020202020204" pitchFamily="34" charset="0"/>
              <a:buChar char="•"/>
            </a:pPr>
            <a:r>
              <a:rPr lang="fr-FR" sz="2200" dirty="0" err="1"/>
              <a:t>Đưa</a:t>
            </a:r>
            <a:r>
              <a:rPr lang="fr-FR" sz="2200" dirty="0"/>
              <a:t> ra </a:t>
            </a:r>
            <a:r>
              <a:rPr lang="fr-FR" sz="2200" dirty="0" err="1"/>
              <a:t>kết</a:t>
            </a:r>
            <a:r>
              <a:rPr lang="fr-FR" sz="2200" dirty="0"/>
              <a:t> </a:t>
            </a:r>
            <a:r>
              <a:rPr lang="fr-FR" sz="2200" dirty="0" err="1"/>
              <a:t>quả</a:t>
            </a:r>
            <a:r>
              <a:rPr lang="fr-FR" sz="2200" dirty="0"/>
              <a:t> </a:t>
            </a:r>
            <a:r>
              <a:rPr lang="fr-FR" sz="2200" dirty="0" err="1"/>
              <a:t>truy</a:t>
            </a:r>
            <a:r>
              <a:rPr lang="fr-FR" sz="2200" dirty="0"/>
              <a:t> </a:t>
            </a:r>
            <a:r>
              <a:rPr lang="fr-FR" sz="2200" dirty="0" err="1"/>
              <a:t>vấn</a:t>
            </a:r>
            <a:r>
              <a:rPr lang="fr-FR" sz="2200" dirty="0"/>
              <a:t>: </a:t>
            </a:r>
            <a:r>
              <a:rPr lang="fr-FR" sz="2200" dirty="0" err="1"/>
              <a:t>Đường</a:t>
            </a:r>
            <a:r>
              <a:rPr lang="fr-FR" sz="2200" dirty="0"/>
              <a:t> </a:t>
            </a:r>
            <a:r>
              <a:rPr lang="fr-FR" sz="2200" dirty="0" err="1"/>
              <a:t>đi</a:t>
            </a:r>
            <a:r>
              <a:rPr lang="fr-FR" sz="2200" dirty="0"/>
              <a:t>, </a:t>
            </a:r>
            <a:r>
              <a:rPr lang="fr-FR" sz="2200" dirty="0" err="1"/>
              <a:t>quãng</a:t>
            </a:r>
            <a:r>
              <a:rPr lang="fr-FR" sz="2200" dirty="0"/>
              <a:t> </a:t>
            </a:r>
            <a:r>
              <a:rPr lang="fr-FR" sz="2200" dirty="0" err="1"/>
              <a:t>đường</a:t>
            </a:r>
            <a:r>
              <a:rPr lang="fr-FR" sz="2200" dirty="0"/>
              <a:t> </a:t>
            </a:r>
            <a:r>
              <a:rPr lang="fr-FR" sz="2200" dirty="0" err="1"/>
              <a:t>cần</a:t>
            </a:r>
            <a:r>
              <a:rPr lang="fr-FR" sz="2200" dirty="0"/>
              <a:t> di </a:t>
            </a:r>
            <a:r>
              <a:rPr lang="fr-FR" sz="2200" dirty="0" err="1"/>
              <a:t>chuyển</a:t>
            </a:r>
            <a:r>
              <a:rPr lang="fr-FR" sz="2200" dirty="0"/>
              <a:t>, </a:t>
            </a:r>
            <a:r>
              <a:rPr lang="fr-FR" sz="2200" dirty="0" err="1"/>
              <a:t>thời</a:t>
            </a:r>
            <a:r>
              <a:rPr lang="fr-FR" sz="2200" dirty="0"/>
              <a:t> </a:t>
            </a:r>
            <a:r>
              <a:rPr lang="fr-FR" sz="2200" dirty="0" err="1"/>
              <a:t>gian</a:t>
            </a:r>
            <a:r>
              <a:rPr lang="fr-FR" sz="2200" dirty="0"/>
              <a:t> di </a:t>
            </a:r>
            <a:r>
              <a:rPr lang="fr-FR" sz="2200" dirty="0" err="1"/>
              <a:t>chuyển</a:t>
            </a:r>
            <a:r>
              <a:rPr lang="fr-FR" sz="2200" dirty="0"/>
              <a:t>, </a:t>
            </a:r>
            <a:r>
              <a:rPr lang="fr-FR" sz="2200" dirty="0" err="1"/>
              <a:t>hàng</a:t>
            </a:r>
            <a:r>
              <a:rPr lang="fr-FR" sz="2200" dirty="0"/>
              <a:t> </a:t>
            </a:r>
            <a:r>
              <a:rPr lang="fr-FR" sz="2200" dirty="0" err="1"/>
              <a:t>chờ</a:t>
            </a:r>
            <a:r>
              <a:rPr lang="fr-FR" sz="2200" dirty="0"/>
              <a:t> </a:t>
            </a:r>
            <a:r>
              <a:rPr lang="fr-FR" sz="2200" dirty="0" err="1"/>
              <a:t>tại</a:t>
            </a:r>
            <a:r>
              <a:rPr lang="fr-FR" sz="2200" dirty="0"/>
              <a:t> </a:t>
            </a:r>
            <a:r>
              <a:rPr lang="fr-FR" sz="2200" dirty="0" err="1"/>
              <a:t>thời</a:t>
            </a:r>
            <a:r>
              <a:rPr lang="fr-FR" sz="2200" dirty="0"/>
              <a:t> </a:t>
            </a:r>
            <a:r>
              <a:rPr lang="fr-FR" sz="2200" dirty="0" err="1"/>
              <a:t>điểm</a:t>
            </a:r>
            <a:r>
              <a:rPr lang="fr-FR" sz="2200" dirty="0"/>
              <a:t> </a:t>
            </a:r>
            <a:r>
              <a:rPr lang="fr-FR" sz="2200" dirty="0" err="1"/>
              <a:t>truy</a:t>
            </a:r>
            <a:r>
              <a:rPr lang="fr-FR" sz="2200" dirty="0"/>
              <a:t> </a:t>
            </a:r>
            <a:r>
              <a:rPr lang="fr-FR" sz="2200" dirty="0" err="1"/>
              <a:t>vấn</a:t>
            </a:r>
            <a:r>
              <a:rPr lang="fr-FR" sz="2200" dirty="0"/>
              <a:t>, </a:t>
            </a:r>
            <a:r>
              <a:rPr lang="fr-FR" sz="2200" dirty="0" err="1"/>
              <a:t>thời</a:t>
            </a:r>
            <a:r>
              <a:rPr lang="fr-FR" sz="2200" dirty="0"/>
              <a:t> </a:t>
            </a:r>
            <a:r>
              <a:rPr lang="fr-FR" sz="2200" dirty="0" err="1"/>
              <a:t>gian</a:t>
            </a:r>
            <a:r>
              <a:rPr lang="fr-FR" sz="2200" dirty="0"/>
              <a:t> </a:t>
            </a:r>
            <a:r>
              <a:rPr lang="fr-FR" sz="2200" dirty="0" err="1"/>
              <a:t>phải</a:t>
            </a:r>
            <a:r>
              <a:rPr lang="fr-FR" sz="2200" dirty="0"/>
              <a:t> </a:t>
            </a:r>
            <a:r>
              <a:rPr lang="fr-FR" sz="2200" dirty="0" err="1"/>
              <a:t>chờ</a:t>
            </a:r>
            <a:r>
              <a:rPr lang="fr-FR" sz="2200" dirty="0"/>
              <a:t> </a:t>
            </a:r>
            <a:r>
              <a:rPr lang="fr-FR" sz="2200" dirty="0" err="1"/>
              <a:t>sau</a:t>
            </a:r>
            <a:r>
              <a:rPr lang="fr-FR" sz="2200" dirty="0"/>
              <a:t> khi di </a:t>
            </a:r>
            <a:r>
              <a:rPr lang="fr-FR" sz="2200" dirty="0" err="1"/>
              <a:t>chuyển</a:t>
            </a:r>
            <a:endParaRPr lang="fr-FR" sz="2200" dirty="0"/>
          </a:p>
          <a:p>
            <a:pPr lvl="1">
              <a:lnSpc>
                <a:spcPct val="150000"/>
              </a:lnSpc>
            </a:pPr>
            <a:endParaRPr lang="fr-FR" sz="2200" dirty="0"/>
          </a:p>
        </p:txBody>
      </p:sp>
    </p:spTree>
    <p:extLst>
      <p:ext uri="{BB962C8B-B14F-4D97-AF65-F5344CB8AC3E}">
        <p14:creationId xmlns:p14="http://schemas.microsoft.com/office/powerpoint/2010/main" val="109559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2"/>
          <a:stretch/>
        </p:blipFill>
        <p:spPr>
          <a:xfrm>
            <a:off x="392040" y="271440"/>
            <a:ext cx="3174120" cy="1153080"/>
          </a:xfrm>
          <a:prstGeom prst="rect">
            <a:avLst/>
          </a:prstGeom>
          <a:ln>
            <a:noFill/>
          </a:ln>
        </p:spPr>
      </p:pic>
      <p:sp>
        <p:nvSpPr>
          <p:cNvPr id="307" name="CustomShape 1"/>
          <p:cNvSpPr/>
          <p:nvPr/>
        </p:nvSpPr>
        <p:spPr>
          <a:xfrm>
            <a:off x="3566160" y="1805379"/>
            <a:ext cx="7087663" cy="1642953"/>
          </a:xfrm>
          <a:prstGeom prst="rect">
            <a:avLst/>
          </a:prstGeom>
          <a:noFill/>
          <a:ln>
            <a:noFill/>
          </a:ln>
        </p:spPr>
        <p:style>
          <a:lnRef idx="0">
            <a:scrgbClr r="0" g="0" b="0"/>
          </a:lnRef>
          <a:fillRef idx="0">
            <a:scrgbClr r="0" g="0" b="0"/>
          </a:fillRef>
          <a:effectRef idx="0">
            <a:scrgbClr r="0" g="0" b="0"/>
          </a:effectRef>
          <a:fontRef idx="minor"/>
        </p:style>
        <p:txBody>
          <a:bodyPr/>
          <a:lstStyle/>
          <a:p>
            <a:r>
              <a:rPr lang="en-US" sz="3600" b="1" dirty="0" err="1">
                <a:solidFill>
                  <a:srgbClr val="002060"/>
                </a:solidFill>
                <a:latin typeface="+mn-lt"/>
                <a:cs typeface="Times New Roman" panose="02020603050405020304" pitchFamily="18" charset="0"/>
              </a:rPr>
              <a:t>Hệ</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thống</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lưu</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trữ</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và</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thao</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tác</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với</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dữ</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liệu</a:t>
            </a:r>
            <a:r>
              <a:rPr lang="en-US" sz="3600" b="1" dirty="0">
                <a:solidFill>
                  <a:srgbClr val="002060"/>
                </a:solidFill>
                <a:latin typeface="+mn-lt"/>
                <a:cs typeface="Times New Roman" panose="02020603050405020304" pitchFamily="18" charset="0"/>
              </a:rPr>
              <a:t> </a:t>
            </a:r>
            <a:r>
              <a:rPr lang="en-US" sz="3600" b="1" dirty="0" err="1">
                <a:solidFill>
                  <a:srgbClr val="002060"/>
                </a:solidFill>
                <a:latin typeface="+mn-lt"/>
                <a:cs typeface="Times New Roman" panose="02020603050405020304" pitchFamily="18" charset="0"/>
              </a:rPr>
              <a:t>cây</a:t>
            </a:r>
            <a:r>
              <a:rPr lang="en-US" sz="3600" b="1" dirty="0">
                <a:solidFill>
                  <a:srgbClr val="002060"/>
                </a:solidFill>
                <a:latin typeface="+mn-lt"/>
                <a:cs typeface="Times New Roman" panose="02020603050405020304" pitchFamily="18" charset="0"/>
              </a:rPr>
              <a:t> ATM </a:t>
            </a:r>
            <a:r>
              <a:rPr lang="en-US" sz="3600" b="1" dirty="0" err="1">
                <a:solidFill>
                  <a:srgbClr val="002060"/>
                </a:solidFill>
                <a:latin typeface="+mn-lt"/>
                <a:cs typeface="Times New Roman" panose="02020603050405020304" pitchFamily="18" charset="0"/>
              </a:rPr>
              <a:t>tại</a:t>
            </a:r>
            <a:r>
              <a:rPr lang="en-US" sz="3600" b="1" dirty="0">
                <a:solidFill>
                  <a:srgbClr val="002060"/>
                </a:solidFill>
                <a:latin typeface="+mn-lt"/>
                <a:cs typeface="Times New Roman" panose="02020603050405020304" pitchFamily="18" charset="0"/>
              </a:rPr>
              <a:t> Hà </a:t>
            </a:r>
            <a:r>
              <a:rPr lang="en-US" sz="3600" b="1" dirty="0" err="1">
                <a:solidFill>
                  <a:srgbClr val="002060"/>
                </a:solidFill>
                <a:latin typeface="+mn-lt"/>
                <a:cs typeface="Times New Roman" panose="02020603050405020304" pitchFamily="18" charset="0"/>
              </a:rPr>
              <a:t>Nội</a:t>
            </a:r>
            <a:endParaRPr lang="en-US" sz="3600" dirty="0">
              <a:solidFill>
                <a:srgbClr val="002060"/>
              </a:solidFill>
            </a:endParaRPr>
          </a:p>
        </p:txBody>
      </p:sp>
      <p:sp>
        <p:nvSpPr>
          <p:cNvPr id="308" name="CustomShape 2"/>
          <p:cNvSpPr/>
          <p:nvPr/>
        </p:nvSpPr>
        <p:spPr>
          <a:xfrm>
            <a:off x="3048239" y="3303794"/>
            <a:ext cx="6861073" cy="222336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t"/>
          <a:lstStyle/>
          <a:p>
            <a:r>
              <a:rPr lang="en-US" sz="2000" b="1" dirty="0" err="1"/>
              <a:t>Giảng</a:t>
            </a:r>
            <a:r>
              <a:rPr lang="en-US" sz="2000" b="1" dirty="0"/>
              <a:t> </a:t>
            </a:r>
            <a:r>
              <a:rPr lang="en-US" sz="2000" b="1" dirty="0" err="1"/>
              <a:t>viên</a:t>
            </a:r>
            <a:r>
              <a:rPr lang="en-US" sz="2000" dirty="0"/>
              <a:t>: </a:t>
            </a:r>
            <a:r>
              <a:rPr lang="vi-VN" sz="2000" dirty="0"/>
              <a:t>TS. </a:t>
            </a:r>
            <a:r>
              <a:rPr lang="en-US" sz="2000" dirty="0"/>
              <a:t>Vũ </a:t>
            </a:r>
            <a:r>
              <a:rPr lang="en-US" sz="2000" dirty="0" err="1"/>
              <a:t>Tuyết</a:t>
            </a:r>
            <a:r>
              <a:rPr lang="en-US" sz="2000" dirty="0"/>
              <a:t> Trinh</a:t>
            </a:r>
          </a:p>
          <a:p>
            <a:r>
              <a:rPr lang="en-US" sz="2000" b="1" dirty="0" err="1"/>
              <a:t>Nhóm</a:t>
            </a:r>
            <a:r>
              <a:rPr lang="en-US" sz="2000" b="1" dirty="0"/>
              <a:t> </a:t>
            </a:r>
            <a:r>
              <a:rPr lang="en-US" sz="2000" b="1" dirty="0" err="1"/>
              <a:t>sinh</a:t>
            </a:r>
            <a:r>
              <a:rPr lang="en-US" sz="2000" b="1" dirty="0"/>
              <a:t> </a:t>
            </a:r>
            <a:r>
              <a:rPr lang="en-US" sz="2000" b="1" dirty="0" err="1"/>
              <a:t>viên</a:t>
            </a:r>
            <a:r>
              <a:rPr lang="en-US" sz="2000" dirty="0"/>
              <a:t>: 	</a:t>
            </a:r>
          </a:p>
          <a:p>
            <a:pPr marL="1431925" lvl="4"/>
            <a:r>
              <a:rPr lang="vi-VN" sz="2000" dirty="0"/>
              <a:t>Phùng Phú Cường</a:t>
            </a:r>
            <a:r>
              <a:rPr lang="en-US" sz="2000" dirty="0"/>
              <a:t>		</a:t>
            </a:r>
            <a:r>
              <a:rPr lang="vi-VN" sz="2000" dirty="0"/>
              <a:t>20190084</a:t>
            </a:r>
          </a:p>
          <a:p>
            <a:pPr marL="1431925" lvl="4"/>
            <a:r>
              <a:rPr lang="vi-VN" sz="2000" dirty="0"/>
              <a:t>Nguyễn Trần Hiếu Giang </a:t>
            </a:r>
            <a:r>
              <a:rPr lang="en-US" sz="2000" dirty="0"/>
              <a:t>	</a:t>
            </a:r>
            <a:r>
              <a:rPr lang="vi-VN" sz="2000" dirty="0"/>
              <a:t>20191804</a:t>
            </a:r>
          </a:p>
          <a:p>
            <a:pPr marL="1431925" lvl="4"/>
            <a:r>
              <a:rPr lang="vi-VN" sz="2000" dirty="0"/>
              <a:t>Nguyễn Đức Hiếu </a:t>
            </a:r>
            <a:r>
              <a:rPr lang="en-US" sz="2000" dirty="0"/>
              <a:t>		</a:t>
            </a:r>
            <a:r>
              <a:rPr lang="vi-VN" sz="2000" dirty="0"/>
              <a:t>20192845</a:t>
            </a:r>
            <a:endParaRPr lang="en-US" sz="2000" dirty="0"/>
          </a:p>
        </p:txBody>
      </p:sp>
      <p:sp>
        <p:nvSpPr>
          <p:cNvPr id="309" name="CustomShape 3"/>
          <p:cNvSpPr/>
          <p:nvPr/>
        </p:nvSpPr>
        <p:spPr>
          <a:xfrm>
            <a:off x="3931500" y="2059560"/>
            <a:ext cx="4329000" cy="1369440"/>
          </a:xfrm>
          <a:prstGeom prst="rect">
            <a:avLst/>
          </a:prstGeom>
          <a:noFill/>
          <a:ln>
            <a:noFill/>
          </a:ln>
        </p:spPr>
        <p:style>
          <a:lnRef idx="0">
            <a:scrgbClr r="0" g="0" b="0"/>
          </a:lnRef>
          <a:fillRef idx="0">
            <a:scrgbClr r="0" g="0" b="0"/>
          </a:fillRef>
          <a:effectRef idx="0">
            <a:scrgbClr r="0" g="0" b="0"/>
          </a:effectRef>
          <a:fontRef idx="minor"/>
        </p:style>
        <p:txBody>
          <a:bodyPr/>
          <a:lstStyle/>
          <a:p>
            <a:endParaRPr lang="fr-FR"/>
          </a:p>
        </p:txBody>
      </p:sp>
      <p:sp>
        <p:nvSpPr>
          <p:cNvPr id="6" name="CustomShape 1">
            <a:extLst>
              <a:ext uri="{FF2B5EF4-FFF2-40B4-BE49-F238E27FC236}">
                <a16:creationId xmlns:a16="http://schemas.microsoft.com/office/drawing/2014/main" id="{B67DA3C8-CA58-D184-69C2-765EA5AF73B6}"/>
              </a:ext>
            </a:extLst>
          </p:cNvPr>
          <p:cNvSpPr/>
          <p:nvPr/>
        </p:nvSpPr>
        <p:spPr>
          <a:xfrm>
            <a:off x="2132979" y="1839021"/>
            <a:ext cx="1604134" cy="603506"/>
          </a:xfrm>
          <a:prstGeom prst="rect">
            <a:avLst/>
          </a:prstGeom>
          <a:noFill/>
          <a:ln>
            <a:noFill/>
          </a:ln>
        </p:spPr>
        <p:style>
          <a:lnRef idx="0">
            <a:scrgbClr r="0" g="0" b="0"/>
          </a:lnRef>
          <a:fillRef idx="0">
            <a:scrgbClr r="0" g="0" b="0"/>
          </a:fillRef>
          <a:effectRef idx="0">
            <a:scrgbClr r="0" g="0" b="0"/>
          </a:effectRef>
          <a:fontRef idx="minor"/>
        </p:style>
        <p:txBody>
          <a:bodyPr/>
          <a:lstStyle/>
          <a:p>
            <a:pPr algn="ctr"/>
            <a:r>
              <a:rPr lang="en-US" sz="3200" dirty="0" err="1">
                <a:cs typeface="Times New Roman" panose="02020603050405020304" pitchFamily="18" charset="0"/>
              </a:rPr>
              <a:t>Đề</a:t>
            </a:r>
            <a:r>
              <a:rPr lang="en-US" sz="3200" dirty="0">
                <a:cs typeface="Times New Roman" panose="02020603050405020304" pitchFamily="18" charset="0"/>
              </a:rPr>
              <a:t> </a:t>
            </a:r>
            <a:r>
              <a:rPr lang="en-US" sz="3200" dirty="0" err="1">
                <a:cs typeface="Times New Roman" panose="02020603050405020304" pitchFamily="18" charset="0"/>
              </a:rPr>
              <a:t>tài</a:t>
            </a:r>
            <a:r>
              <a:rPr lang="en-US" sz="3200" dirty="0">
                <a:cs typeface="Times New Roman" panose="02020603050405020304" pitchFamily="18" charset="0"/>
              </a:rPr>
              <a:t> :</a:t>
            </a:r>
            <a:endParaRPr lang="en-US" sz="3200"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311" name="TextShape 2"/>
          <p:cNvSpPr txBox="1"/>
          <p:nvPr/>
        </p:nvSpPr>
        <p:spPr>
          <a:xfrm>
            <a:off x="338760" y="1058760"/>
            <a:ext cx="11514240" cy="4908600"/>
          </a:xfrm>
          <a:prstGeom prst="rect">
            <a:avLst/>
          </a:prstGeom>
          <a:noFill/>
          <a:ln>
            <a:noFill/>
          </a:ln>
        </p:spPr>
        <p:txBody>
          <a:bodyPr lIns="90000" tIns="45000" rIns="90000" bIns="45000" anchor="t">
            <a:noAutofit/>
          </a:bodyPr>
          <a:lstStyle/>
          <a:p>
            <a:pPr marL="514350" indent="-514350">
              <a:lnSpc>
                <a:spcPct val="150000"/>
              </a:lnSpc>
              <a:buFont typeface="+mj-lt"/>
              <a:buAutoNum type="arabicPeriod"/>
            </a:pPr>
            <a:r>
              <a:rPr lang="en-US" sz="2800" b="0" strike="noStrike" spc="-1" dirty="0" err="1">
                <a:solidFill>
                  <a:schemeClr val="bg2">
                    <a:lumMod val="90000"/>
                  </a:schemeClr>
                </a:solidFill>
                <a:latin typeface="+mj-lt"/>
              </a:rPr>
              <a:t>Giới</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thiệu</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đề</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tài</a:t>
            </a:r>
            <a:endParaRPr lang="en-US" sz="2800" b="0" strike="noStrike"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Các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nghiên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cứu</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quan</a:t>
            </a:r>
            <a:endParaRPr lang="en-US" sz="2800"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Khai</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chuẩn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bị</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dữ</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liệu</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Thiết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kế</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thực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hiện</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b="0" strike="noStrike" spc="-1" dirty="0" err="1">
                <a:solidFill>
                  <a:schemeClr val="bg2">
                    <a:lumMod val="10000"/>
                  </a:schemeClr>
                </a:solidFill>
                <a:latin typeface="+mj-lt"/>
              </a:rPr>
              <a:t>Thực</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nghiệm</a:t>
            </a:r>
            <a:endParaRPr lang="en-US" sz="2800" spc="-1" dirty="0">
              <a:solidFill>
                <a:schemeClr val="bg2">
                  <a:lumMod val="1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Kết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luận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đánh</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giá</a:t>
            </a:r>
            <a:endParaRPr lang="en-US" sz="2800" b="0" strike="noStrike" spc="-1" dirty="0">
              <a:solidFill>
                <a:schemeClr val="bg2">
                  <a:lumMod val="90000"/>
                </a:schemeClr>
              </a:solidFill>
              <a:latin typeface="+mj-lt"/>
            </a:endParaRPr>
          </a:p>
        </p:txBody>
      </p:sp>
      <p:sp>
        <p:nvSpPr>
          <p:cNvPr id="6" name="TextShape 2">
            <a:extLst>
              <a:ext uri="{FF2B5EF4-FFF2-40B4-BE49-F238E27FC236}">
                <a16:creationId xmlns:a16="http://schemas.microsoft.com/office/drawing/2014/main" id="{E88FCDA4-C640-8C72-8AEF-0527F9CB1CA7}"/>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err="1">
                <a:solidFill>
                  <a:schemeClr val="bg1"/>
                </a:solidFill>
                <a:latin typeface="+mj-lt"/>
              </a:rPr>
              <a:t>Nội</a:t>
            </a:r>
            <a:r>
              <a:rPr lang="en-US" sz="3200" b="1" spc="-1">
                <a:solidFill>
                  <a:schemeClr val="bg1"/>
                </a:solidFill>
                <a:latin typeface="+mj-lt"/>
              </a:rPr>
              <a:t> dung</a:t>
            </a:r>
            <a:endParaRPr lang="en-US" sz="3200" b="1" strike="noStrike" spc="-1">
              <a:solidFill>
                <a:schemeClr val="bg1"/>
              </a:solidFill>
              <a:latin typeface="+mj-lt"/>
            </a:endParaRPr>
          </a:p>
        </p:txBody>
      </p:sp>
    </p:spTree>
    <p:extLst>
      <p:ext uri="{BB962C8B-B14F-4D97-AF65-F5344CB8AC3E}">
        <p14:creationId xmlns:p14="http://schemas.microsoft.com/office/powerpoint/2010/main" val="2954796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Shape 2">
            <a:extLst>
              <a:ext uri="{FF2B5EF4-FFF2-40B4-BE49-F238E27FC236}">
                <a16:creationId xmlns:a16="http://schemas.microsoft.com/office/drawing/2014/main" id="{E94D3FF2-CF21-5D35-5DEB-508728057745}"/>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5.1. </a:t>
            </a:r>
            <a:r>
              <a:rPr lang="en-US" sz="3200" b="1" spc="-1" dirty="0" err="1">
                <a:solidFill>
                  <a:schemeClr val="bg1"/>
                </a:solidFill>
                <a:latin typeface="+mj-lt"/>
              </a:rPr>
              <a:t>Chuẩn</a:t>
            </a:r>
            <a:r>
              <a:rPr lang="en-US" sz="3200" b="1" spc="-1" dirty="0">
                <a:solidFill>
                  <a:schemeClr val="bg1"/>
                </a:solidFill>
                <a:latin typeface="+mj-lt"/>
              </a:rPr>
              <a:t> </a:t>
            </a:r>
            <a:r>
              <a:rPr lang="en-US" sz="3200" b="1" spc="-1" dirty="0" err="1">
                <a:solidFill>
                  <a:schemeClr val="bg1"/>
                </a:solidFill>
                <a:latin typeface="+mj-lt"/>
              </a:rPr>
              <a:t>bị</a:t>
            </a:r>
            <a:r>
              <a:rPr lang="en-US" sz="3200" b="1" spc="-1" dirty="0">
                <a:solidFill>
                  <a:schemeClr val="bg1"/>
                </a:solidFill>
                <a:latin typeface="+mj-lt"/>
              </a:rPr>
              <a:t> </a:t>
            </a:r>
            <a:r>
              <a:rPr lang="en-US" sz="3200" b="1" spc="-1" dirty="0" err="1">
                <a:solidFill>
                  <a:schemeClr val="bg1"/>
                </a:solidFill>
                <a:latin typeface="+mj-lt"/>
              </a:rPr>
              <a:t>dữ</a:t>
            </a:r>
            <a:r>
              <a:rPr lang="en-US" sz="3200" b="1" spc="-1" dirty="0">
                <a:solidFill>
                  <a:schemeClr val="bg1"/>
                </a:solidFill>
                <a:latin typeface="+mj-lt"/>
              </a:rPr>
              <a:t> </a:t>
            </a:r>
            <a:r>
              <a:rPr lang="en-US" sz="3200" b="1" spc="-1" dirty="0" err="1">
                <a:solidFill>
                  <a:schemeClr val="bg1"/>
                </a:solidFill>
                <a:latin typeface="+mj-lt"/>
              </a:rPr>
              <a:t>liệu</a:t>
            </a:r>
            <a:r>
              <a:rPr lang="en-US" sz="3200" b="1" spc="-1" dirty="0">
                <a:solidFill>
                  <a:schemeClr val="bg1"/>
                </a:solidFill>
                <a:latin typeface="+mj-lt"/>
              </a:rPr>
              <a:t> </a:t>
            </a:r>
            <a:r>
              <a:rPr lang="en-US" sz="3200" b="1" spc="-1" dirty="0" err="1">
                <a:solidFill>
                  <a:schemeClr val="bg1"/>
                </a:solidFill>
                <a:latin typeface="+mj-lt"/>
              </a:rPr>
              <a:t>các</a:t>
            </a:r>
            <a:r>
              <a:rPr lang="en-US" sz="3200" b="1" spc="-1" dirty="0">
                <a:solidFill>
                  <a:schemeClr val="bg1"/>
                </a:solidFill>
                <a:latin typeface="+mj-lt"/>
              </a:rPr>
              <a:t> </a:t>
            </a:r>
            <a:r>
              <a:rPr lang="en-US" sz="3200" b="1" spc="-1" dirty="0" err="1">
                <a:solidFill>
                  <a:schemeClr val="bg1"/>
                </a:solidFill>
                <a:latin typeface="+mj-lt"/>
              </a:rPr>
              <a:t>cây</a:t>
            </a:r>
            <a:r>
              <a:rPr lang="en-US" sz="3200" b="1" spc="-1" dirty="0">
                <a:solidFill>
                  <a:schemeClr val="bg1"/>
                </a:solidFill>
                <a:latin typeface="+mj-lt"/>
              </a:rPr>
              <a:t> ATM </a:t>
            </a:r>
            <a:r>
              <a:rPr lang="en-US" sz="3200" b="1" spc="-1" dirty="0" err="1">
                <a:solidFill>
                  <a:schemeClr val="bg1"/>
                </a:solidFill>
                <a:latin typeface="+mj-lt"/>
              </a:rPr>
              <a:t>tại</a:t>
            </a:r>
            <a:r>
              <a:rPr lang="en-US" sz="3200" b="1" spc="-1" dirty="0">
                <a:solidFill>
                  <a:schemeClr val="bg1"/>
                </a:solidFill>
                <a:latin typeface="+mj-lt"/>
              </a:rPr>
              <a:t> Hà </a:t>
            </a:r>
            <a:r>
              <a:rPr lang="en-US" sz="3200" b="1" spc="-1" dirty="0" err="1">
                <a:solidFill>
                  <a:schemeClr val="bg1"/>
                </a:solidFill>
                <a:latin typeface="+mj-lt"/>
              </a:rPr>
              <a:t>Nội</a:t>
            </a:r>
            <a:endParaRPr lang="en-US" sz="3200" b="1" strike="noStrike" spc="-1" dirty="0">
              <a:solidFill>
                <a:schemeClr val="bg1"/>
              </a:solidFill>
              <a:latin typeface="+mj-lt"/>
            </a:endParaRPr>
          </a:p>
        </p:txBody>
      </p:sp>
      <p:sp>
        <p:nvSpPr>
          <p:cNvPr id="2" name="TextBox 1">
            <a:extLst>
              <a:ext uri="{FF2B5EF4-FFF2-40B4-BE49-F238E27FC236}">
                <a16:creationId xmlns:a16="http://schemas.microsoft.com/office/drawing/2014/main" id="{96D636F8-D7F0-F5C3-64A6-B528CA0B0C62}"/>
              </a:ext>
            </a:extLst>
          </p:cNvPr>
          <p:cNvSpPr txBox="1"/>
          <p:nvPr/>
        </p:nvSpPr>
        <p:spPr>
          <a:xfrm>
            <a:off x="596347" y="954156"/>
            <a:ext cx="4777644" cy="44558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dirty="0" err="1"/>
              <a:t>Sau</a:t>
            </a:r>
            <a:r>
              <a:rPr lang="fr-FR" sz="2400" dirty="0"/>
              <a:t> khi </a:t>
            </a:r>
            <a:r>
              <a:rPr lang="fr-FR" sz="2400" dirty="0" err="1"/>
              <a:t>có</a:t>
            </a:r>
            <a:r>
              <a:rPr lang="fr-FR" sz="2400" dirty="0"/>
              <a:t> </a:t>
            </a:r>
            <a:r>
              <a:rPr lang="fr-FR" sz="2400" dirty="0" err="1"/>
              <a:t>dữ</a:t>
            </a:r>
            <a:r>
              <a:rPr lang="fr-FR" sz="2400" dirty="0"/>
              <a:t> </a:t>
            </a:r>
            <a:r>
              <a:rPr lang="fr-FR" sz="2400" dirty="0" err="1"/>
              <a:t>liệu</a:t>
            </a:r>
            <a:r>
              <a:rPr lang="fr-FR" sz="2400" dirty="0"/>
              <a:t> </a:t>
            </a:r>
            <a:r>
              <a:rPr lang="fr-FR" sz="2400" dirty="0" err="1"/>
              <a:t>được</a:t>
            </a:r>
            <a:r>
              <a:rPr lang="fr-FR" sz="2400" dirty="0"/>
              <a:t> </a:t>
            </a:r>
            <a:r>
              <a:rPr lang="fr-FR" sz="2400" dirty="0" err="1"/>
              <a:t>trích</a:t>
            </a:r>
            <a:r>
              <a:rPr lang="fr-FR" sz="2400" dirty="0"/>
              <a:t> </a:t>
            </a:r>
            <a:r>
              <a:rPr lang="fr-FR" sz="2400" dirty="0" err="1"/>
              <a:t>xuất</a:t>
            </a:r>
            <a:r>
              <a:rPr lang="fr-FR" sz="2400" dirty="0"/>
              <a:t> </a:t>
            </a:r>
            <a:r>
              <a:rPr lang="fr-FR" sz="2400" dirty="0" err="1"/>
              <a:t>từ</a:t>
            </a:r>
            <a:r>
              <a:rPr lang="fr-FR" sz="2400" dirty="0"/>
              <a:t> file </a:t>
            </a:r>
            <a:r>
              <a:rPr lang="fr-FR" sz="2400" dirty="0" err="1"/>
              <a:t>Vietnam.osm</a:t>
            </a:r>
            <a:r>
              <a:rPr lang="fr-FR" sz="2400" dirty="0"/>
              <a:t>, </a:t>
            </a:r>
            <a:r>
              <a:rPr lang="fr-FR" sz="2400" dirty="0" err="1"/>
              <a:t>lọc</a:t>
            </a:r>
            <a:br>
              <a:rPr lang="fr-FR" sz="2400" dirty="0"/>
            </a:br>
            <a:r>
              <a:rPr lang="fr-FR" sz="2400" dirty="0" err="1"/>
              <a:t>và</a:t>
            </a:r>
            <a:r>
              <a:rPr lang="fr-FR" sz="2400" dirty="0"/>
              <a:t> </a:t>
            </a:r>
            <a:r>
              <a:rPr lang="fr-FR" sz="2400" dirty="0" err="1"/>
              <a:t>lưu</a:t>
            </a:r>
            <a:r>
              <a:rPr lang="fr-FR" sz="2400" dirty="0"/>
              <a:t> </a:t>
            </a:r>
            <a:r>
              <a:rPr lang="fr-FR" sz="2400" dirty="0" err="1"/>
              <a:t>trữ</a:t>
            </a:r>
            <a:r>
              <a:rPr lang="fr-FR" sz="2400" dirty="0"/>
              <a:t> </a:t>
            </a:r>
            <a:r>
              <a:rPr lang="fr-FR" sz="2400" dirty="0" err="1"/>
              <a:t>dữ</a:t>
            </a:r>
            <a:r>
              <a:rPr lang="fr-FR" sz="2400" dirty="0"/>
              <a:t> </a:t>
            </a:r>
            <a:r>
              <a:rPr lang="fr-FR" sz="2400" dirty="0" err="1"/>
              <a:t>liệu</a:t>
            </a:r>
            <a:r>
              <a:rPr lang="fr-FR" sz="2400" dirty="0"/>
              <a:t> </a:t>
            </a:r>
            <a:r>
              <a:rPr lang="fr-FR" sz="2400" dirty="0" err="1"/>
              <a:t>liên</a:t>
            </a:r>
            <a:r>
              <a:rPr lang="fr-FR" sz="2400" dirty="0"/>
              <a:t> </a:t>
            </a:r>
            <a:r>
              <a:rPr lang="fr-FR" sz="2400" dirty="0" err="1"/>
              <a:t>quan</a:t>
            </a:r>
            <a:r>
              <a:rPr lang="fr-FR" sz="2400" dirty="0"/>
              <a:t> </a:t>
            </a:r>
            <a:r>
              <a:rPr lang="fr-FR" sz="2400" dirty="0" err="1"/>
              <a:t>đến</a:t>
            </a:r>
            <a:r>
              <a:rPr lang="fr-FR" sz="2400" dirty="0"/>
              <a:t> </a:t>
            </a:r>
            <a:r>
              <a:rPr lang="fr-FR" sz="2400" dirty="0" err="1"/>
              <a:t>các</a:t>
            </a:r>
            <a:r>
              <a:rPr lang="fr-FR" sz="2400" dirty="0"/>
              <a:t> </a:t>
            </a:r>
            <a:r>
              <a:rPr lang="fr-FR" sz="2400" dirty="0" err="1"/>
              <a:t>cây</a:t>
            </a:r>
            <a:r>
              <a:rPr lang="fr-FR" sz="2400" dirty="0"/>
              <a:t> ATM </a:t>
            </a:r>
            <a:r>
              <a:rPr lang="fr-FR" sz="2400" dirty="0" err="1"/>
              <a:t>tại</a:t>
            </a:r>
            <a:r>
              <a:rPr lang="fr-FR" sz="2400" dirty="0"/>
              <a:t> </a:t>
            </a:r>
            <a:r>
              <a:rPr lang="fr-FR" sz="2400" dirty="0" err="1"/>
              <a:t>Hà</a:t>
            </a:r>
            <a:r>
              <a:rPr lang="fr-FR" sz="2400" dirty="0"/>
              <a:t> </a:t>
            </a:r>
            <a:r>
              <a:rPr lang="fr-FR" sz="2400" dirty="0" err="1"/>
              <a:t>Nội</a:t>
            </a:r>
            <a:endParaRPr lang="fr-FR" sz="2400" dirty="0"/>
          </a:p>
          <a:p>
            <a:pPr marL="342900" indent="-342900">
              <a:lnSpc>
                <a:spcPct val="150000"/>
              </a:lnSpc>
              <a:buFont typeface="Arial" panose="020B0604020202020204" pitchFamily="34" charset="0"/>
              <a:buChar char="•"/>
            </a:pPr>
            <a:r>
              <a:rPr lang="fr-FR" sz="2400" dirty="0" err="1"/>
              <a:t>Có</a:t>
            </a:r>
            <a:r>
              <a:rPr lang="fr-FR" sz="2400" dirty="0"/>
              <a:t> </a:t>
            </a:r>
            <a:r>
              <a:rPr lang="fr-FR" sz="2400" dirty="0" err="1"/>
              <a:t>tổng</a:t>
            </a:r>
            <a:r>
              <a:rPr lang="fr-FR" sz="2400" dirty="0"/>
              <a:t> </a:t>
            </a:r>
            <a:r>
              <a:rPr lang="fr-FR" sz="2400" dirty="0" err="1"/>
              <a:t>cộng</a:t>
            </a:r>
            <a:r>
              <a:rPr lang="fr-FR" sz="2400" dirty="0"/>
              <a:t> 1259 </a:t>
            </a:r>
            <a:r>
              <a:rPr lang="fr-FR" sz="2400" dirty="0" err="1"/>
              <a:t>điểm</a:t>
            </a:r>
            <a:r>
              <a:rPr lang="fr-FR" sz="2400" dirty="0"/>
              <a:t> là </a:t>
            </a:r>
            <a:r>
              <a:rPr lang="fr-FR" sz="2400" dirty="0" err="1"/>
              <a:t>các</a:t>
            </a:r>
            <a:r>
              <a:rPr lang="fr-FR" sz="2400" dirty="0"/>
              <a:t> </a:t>
            </a:r>
            <a:r>
              <a:rPr lang="fr-FR" sz="2400" dirty="0" err="1"/>
              <a:t>cây</a:t>
            </a:r>
            <a:r>
              <a:rPr lang="fr-FR" sz="2400" dirty="0"/>
              <a:t> ATM </a:t>
            </a:r>
            <a:r>
              <a:rPr lang="fr-FR" sz="2400" dirty="0" err="1"/>
              <a:t>có</a:t>
            </a:r>
            <a:r>
              <a:rPr lang="fr-FR" sz="2400" dirty="0"/>
              <a:t> </a:t>
            </a:r>
            <a:r>
              <a:rPr lang="fr-FR" sz="2400" dirty="0" err="1"/>
              <a:t>tên</a:t>
            </a:r>
            <a:r>
              <a:rPr lang="fr-FR" sz="2400" dirty="0"/>
              <a:t> </a:t>
            </a:r>
            <a:r>
              <a:rPr lang="fr-FR" sz="2400" dirty="0" err="1"/>
              <a:t>ngân</a:t>
            </a:r>
            <a:r>
              <a:rPr lang="fr-FR" sz="2400" dirty="0"/>
              <a:t> </a:t>
            </a:r>
            <a:r>
              <a:rPr lang="fr-FR" sz="2400" dirty="0" err="1"/>
              <a:t>hàng</a:t>
            </a:r>
            <a:endParaRPr lang="fr-FR" sz="2400" dirty="0"/>
          </a:p>
          <a:p>
            <a:pPr marL="342900" indent="-342900">
              <a:lnSpc>
                <a:spcPct val="150000"/>
              </a:lnSpc>
              <a:buFont typeface="Arial" panose="020B0604020202020204" pitchFamily="34" charset="0"/>
              <a:buChar char="•"/>
            </a:pPr>
            <a:r>
              <a:rPr lang="fr-FR" sz="2400" dirty="0" err="1"/>
              <a:t>Thời</a:t>
            </a:r>
            <a:r>
              <a:rPr lang="fr-FR" sz="2400" dirty="0"/>
              <a:t> </a:t>
            </a:r>
            <a:r>
              <a:rPr lang="fr-FR" sz="2400" dirty="0" err="1"/>
              <a:t>gian</a:t>
            </a:r>
            <a:r>
              <a:rPr lang="fr-FR" sz="2400" dirty="0"/>
              <a:t> </a:t>
            </a:r>
            <a:r>
              <a:rPr lang="fr-FR" sz="2400" dirty="0" err="1"/>
              <a:t>truy</a:t>
            </a:r>
            <a:r>
              <a:rPr lang="fr-FR" sz="2400" dirty="0"/>
              <a:t> </a:t>
            </a:r>
            <a:r>
              <a:rPr lang="fr-FR" sz="2400" dirty="0" err="1"/>
              <a:t>vấn</a:t>
            </a:r>
            <a:r>
              <a:rPr lang="fr-FR" sz="2400" dirty="0"/>
              <a:t> là 118ms</a:t>
            </a:r>
          </a:p>
          <a:p>
            <a:pPr marL="342900" indent="-342900">
              <a:lnSpc>
                <a:spcPct val="150000"/>
              </a:lnSpc>
              <a:buFont typeface="Arial" panose="020B0604020202020204" pitchFamily="34" charset="0"/>
              <a:buChar char="•"/>
            </a:pPr>
            <a:endParaRPr lang="fr-FR" sz="2400" dirty="0"/>
          </a:p>
        </p:txBody>
      </p:sp>
      <p:pic>
        <p:nvPicPr>
          <p:cNvPr id="8" name="Picture 7">
            <a:extLst>
              <a:ext uri="{FF2B5EF4-FFF2-40B4-BE49-F238E27FC236}">
                <a16:creationId xmlns:a16="http://schemas.microsoft.com/office/drawing/2014/main" id="{01553FC0-4368-AA16-9437-A894D6D45EEF}"/>
              </a:ext>
            </a:extLst>
          </p:cNvPr>
          <p:cNvPicPr>
            <a:picLocks noChangeAspect="1"/>
          </p:cNvPicPr>
          <p:nvPr/>
        </p:nvPicPr>
        <p:blipFill>
          <a:blip r:embed="rId2"/>
          <a:stretch>
            <a:fillRect/>
          </a:stretch>
        </p:blipFill>
        <p:spPr>
          <a:xfrm>
            <a:off x="5373991" y="954156"/>
            <a:ext cx="6479009" cy="5346499"/>
          </a:xfrm>
          <a:prstGeom prst="rect">
            <a:avLst/>
          </a:prstGeom>
        </p:spPr>
      </p:pic>
      <p:pic>
        <p:nvPicPr>
          <p:cNvPr id="20" name="Picture 19">
            <a:extLst>
              <a:ext uri="{FF2B5EF4-FFF2-40B4-BE49-F238E27FC236}">
                <a16:creationId xmlns:a16="http://schemas.microsoft.com/office/drawing/2014/main" id="{419A58C0-3D92-EF55-7B15-2A449BFE330E}"/>
              </a:ext>
            </a:extLst>
          </p:cNvPr>
          <p:cNvPicPr>
            <a:picLocks noChangeAspect="1"/>
          </p:cNvPicPr>
          <p:nvPr/>
        </p:nvPicPr>
        <p:blipFill rotWithShape="1">
          <a:blip r:embed="rId3"/>
          <a:srcRect l="47730"/>
          <a:stretch/>
        </p:blipFill>
        <p:spPr>
          <a:xfrm>
            <a:off x="1079285" y="5584613"/>
            <a:ext cx="4118386" cy="462507"/>
          </a:xfrm>
          <a:prstGeom prst="rect">
            <a:avLst/>
          </a:prstGeom>
        </p:spPr>
      </p:pic>
      <p:pic>
        <p:nvPicPr>
          <p:cNvPr id="21" name="Picture 20">
            <a:extLst>
              <a:ext uri="{FF2B5EF4-FFF2-40B4-BE49-F238E27FC236}">
                <a16:creationId xmlns:a16="http://schemas.microsoft.com/office/drawing/2014/main" id="{C37A7089-D0ED-301D-48E1-E5A4DF258216}"/>
              </a:ext>
            </a:extLst>
          </p:cNvPr>
          <p:cNvPicPr>
            <a:picLocks noChangeAspect="1"/>
          </p:cNvPicPr>
          <p:nvPr/>
        </p:nvPicPr>
        <p:blipFill rotWithShape="1">
          <a:blip r:embed="rId3"/>
          <a:srcRect r="54575"/>
          <a:stretch/>
        </p:blipFill>
        <p:spPr>
          <a:xfrm>
            <a:off x="1079285" y="4947484"/>
            <a:ext cx="3579087" cy="462507"/>
          </a:xfrm>
          <a:prstGeom prst="rect">
            <a:avLst/>
          </a:prstGeom>
        </p:spPr>
      </p:pic>
    </p:spTree>
    <p:extLst>
      <p:ext uri="{BB962C8B-B14F-4D97-AF65-F5344CB8AC3E}">
        <p14:creationId xmlns:p14="http://schemas.microsoft.com/office/powerpoint/2010/main" val="314115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001A63-446A-FFD3-CC29-546B06349D5C}"/>
              </a:ext>
            </a:extLst>
          </p:cNvPr>
          <p:cNvPicPr>
            <a:picLocks noChangeAspect="1"/>
          </p:cNvPicPr>
          <p:nvPr/>
        </p:nvPicPr>
        <p:blipFill rotWithShape="1">
          <a:blip r:embed="rId2"/>
          <a:srcRect l="4667" t="3354" r="5035"/>
          <a:stretch/>
        </p:blipFill>
        <p:spPr>
          <a:xfrm>
            <a:off x="5325128" y="1114474"/>
            <a:ext cx="6527872" cy="4789370"/>
          </a:xfrm>
          <a:prstGeom prst="rect">
            <a:avLst/>
          </a:prstGeom>
        </p:spPr>
      </p:pic>
      <p:sp>
        <p:nvSpPr>
          <p:cNvPr id="15" name="TextShape 2">
            <a:extLst>
              <a:ext uri="{FF2B5EF4-FFF2-40B4-BE49-F238E27FC236}">
                <a16:creationId xmlns:a16="http://schemas.microsoft.com/office/drawing/2014/main" id="{E94D3FF2-CF21-5D35-5DEB-508728057745}"/>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5.2.1. </a:t>
            </a:r>
            <a:r>
              <a:rPr lang="en-US" sz="3200" b="1" spc="-1" dirty="0" err="1">
                <a:solidFill>
                  <a:schemeClr val="bg1"/>
                </a:solidFill>
                <a:latin typeface="+mj-lt"/>
              </a:rPr>
              <a:t>Đường</a:t>
            </a:r>
            <a:r>
              <a:rPr lang="en-US" sz="3200" b="1" spc="-1" dirty="0">
                <a:solidFill>
                  <a:schemeClr val="bg1"/>
                </a:solidFill>
                <a:latin typeface="+mj-lt"/>
              </a:rPr>
              <a:t> </a:t>
            </a:r>
            <a:r>
              <a:rPr lang="en-US" sz="3200" b="1" spc="-1" dirty="0" err="1">
                <a:solidFill>
                  <a:schemeClr val="bg1"/>
                </a:solidFill>
                <a:latin typeface="+mj-lt"/>
              </a:rPr>
              <a:t>đi</a:t>
            </a:r>
            <a:r>
              <a:rPr lang="en-US" sz="3200" b="1" spc="-1" dirty="0">
                <a:solidFill>
                  <a:schemeClr val="bg1"/>
                </a:solidFill>
                <a:latin typeface="+mj-lt"/>
              </a:rPr>
              <a:t> </a:t>
            </a:r>
            <a:r>
              <a:rPr lang="en-US" sz="3200" b="1" spc="-1" dirty="0" err="1">
                <a:solidFill>
                  <a:schemeClr val="bg1"/>
                </a:solidFill>
                <a:latin typeface="+mj-lt"/>
              </a:rPr>
              <a:t>tới</a:t>
            </a:r>
            <a:r>
              <a:rPr lang="en-US" sz="3200" b="1" spc="-1" dirty="0">
                <a:solidFill>
                  <a:schemeClr val="bg1"/>
                </a:solidFill>
                <a:latin typeface="+mj-lt"/>
              </a:rPr>
              <a:t> </a:t>
            </a:r>
            <a:r>
              <a:rPr lang="en-US" sz="3200" b="1" spc="-1" dirty="0" err="1">
                <a:solidFill>
                  <a:schemeClr val="bg1"/>
                </a:solidFill>
                <a:latin typeface="+mj-lt"/>
              </a:rPr>
              <a:t>cây</a:t>
            </a:r>
            <a:r>
              <a:rPr lang="en-US" sz="3200" b="1" spc="-1" dirty="0">
                <a:solidFill>
                  <a:schemeClr val="bg1"/>
                </a:solidFill>
                <a:latin typeface="+mj-lt"/>
              </a:rPr>
              <a:t> ATM </a:t>
            </a:r>
            <a:r>
              <a:rPr lang="en-US" sz="3200" b="1" spc="-1" dirty="0" err="1">
                <a:solidFill>
                  <a:schemeClr val="bg1"/>
                </a:solidFill>
                <a:latin typeface="+mj-lt"/>
              </a:rPr>
              <a:t>có</a:t>
            </a:r>
            <a:r>
              <a:rPr lang="en-US" sz="3200" b="1" spc="-1" dirty="0">
                <a:solidFill>
                  <a:schemeClr val="bg1"/>
                </a:solidFill>
                <a:latin typeface="+mj-lt"/>
              </a:rPr>
              <a:t> </a:t>
            </a:r>
            <a:r>
              <a:rPr lang="en-US" sz="3200" b="1" spc="-1" dirty="0" err="1">
                <a:solidFill>
                  <a:schemeClr val="bg1"/>
                </a:solidFill>
                <a:latin typeface="+mj-lt"/>
              </a:rPr>
              <a:t>quãng</a:t>
            </a:r>
            <a:r>
              <a:rPr lang="en-US" sz="3200" b="1" spc="-1" dirty="0">
                <a:solidFill>
                  <a:schemeClr val="bg1"/>
                </a:solidFill>
                <a:latin typeface="+mj-lt"/>
              </a:rPr>
              <a:t> </a:t>
            </a:r>
            <a:r>
              <a:rPr lang="en-US" sz="3200" b="1" spc="-1" dirty="0" err="1">
                <a:solidFill>
                  <a:schemeClr val="bg1"/>
                </a:solidFill>
                <a:latin typeface="+mj-lt"/>
              </a:rPr>
              <a:t>đường</a:t>
            </a:r>
            <a:r>
              <a:rPr lang="en-US" sz="3200" b="1" spc="-1" dirty="0">
                <a:solidFill>
                  <a:schemeClr val="bg1"/>
                </a:solidFill>
                <a:latin typeface="+mj-lt"/>
              </a:rPr>
              <a:t> </a:t>
            </a:r>
            <a:r>
              <a:rPr lang="en-US" sz="3200" b="1" spc="-1" dirty="0" err="1">
                <a:solidFill>
                  <a:schemeClr val="bg1"/>
                </a:solidFill>
                <a:latin typeface="+mj-lt"/>
              </a:rPr>
              <a:t>ngắn</a:t>
            </a:r>
            <a:r>
              <a:rPr lang="en-US" sz="3200" b="1" spc="-1" dirty="0">
                <a:solidFill>
                  <a:schemeClr val="bg1"/>
                </a:solidFill>
                <a:latin typeface="+mj-lt"/>
              </a:rPr>
              <a:t> </a:t>
            </a:r>
            <a:r>
              <a:rPr lang="en-US" sz="3200" b="1" spc="-1" dirty="0" err="1">
                <a:solidFill>
                  <a:schemeClr val="bg1"/>
                </a:solidFill>
                <a:latin typeface="+mj-lt"/>
              </a:rPr>
              <a:t>nhất</a:t>
            </a:r>
            <a:endParaRPr lang="en-US" sz="3200" b="1" strike="noStrike" spc="-1" dirty="0">
              <a:solidFill>
                <a:schemeClr val="bg1"/>
              </a:solidFill>
              <a:latin typeface="+mj-lt"/>
            </a:endParaRPr>
          </a:p>
        </p:txBody>
      </p:sp>
      <p:sp>
        <p:nvSpPr>
          <p:cNvPr id="2" name="TextBox 1">
            <a:extLst>
              <a:ext uri="{FF2B5EF4-FFF2-40B4-BE49-F238E27FC236}">
                <a16:creationId xmlns:a16="http://schemas.microsoft.com/office/drawing/2014/main" id="{96D636F8-D7F0-F5C3-64A6-B528CA0B0C62}"/>
              </a:ext>
            </a:extLst>
          </p:cNvPr>
          <p:cNvSpPr txBox="1"/>
          <p:nvPr/>
        </p:nvSpPr>
        <p:spPr>
          <a:xfrm>
            <a:off x="596347" y="1114474"/>
            <a:ext cx="4728781" cy="22398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noProof="1"/>
              <a:t>Lấy tọa độ truy vấn 21.0221037,105.8236547 và phương tiện là xe máy</a:t>
            </a:r>
          </a:p>
          <a:p>
            <a:pPr marL="342900" indent="-342900">
              <a:lnSpc>
                <a:spcPct val="150000"/>
              </a:lnSpc>
              <a:buFont typeface="Arial" panose="020B0604020202020204" pitchFamily="34" charset="0"/>
              <a:buChar char="•"/>
            </a:pPr>
            <a:r>
              <a:rPr lang="fr-FR" sz="2400" noProof="1"/>
              <a:t>Kết quả truy vấn: </a:t>
            </a:r>
          </a:p>
        </p:txBody>
      </p:sp>
      <p:sp>
        <p:nvSpPr>
          <p:cNvPr id="5" name="TextBox 4">
            <a:extLst>
              <a:ext uri="{FF2B5EF4-FFF2-40B4-BE49-F238E27FC236}">
                <a16:creationId xmlns:a16="http://schemas.microsoft.com/office/drawing/2014/main" id="{AF7E66DF-9902-6DF6-A635-3EE35190DD72}"/>
              </a:ext>
            </a:extLst>
          </p:cNvPr>
          <p:cNvSpPr txBox="1"/>
          <p:nvPr/>
        </p:nvSpPr>
        <p:spPr>
          <a:xfrm>
            <a:off x="10684600" y="4934347"/>
            <a:ext cx="1168400" cy="646331"/>
          </a:xfrm>
          <a:prstGeom prst="rect">
            <a:avLst/>
          </a:prstGeom>
          <a:noFill/>
        </p:spPr>
        <p:txBody>
          <a:bodyPr wrap="square" rtlCol="0">
            <a:spAutoFit/>
          </a:bodyPr>
          <a:lstStyle/>
          <a:p>
            <a:pPr algn="ctr"/>
            <a:r>
              <a:rPr lang="fr-FR" dirty="0" err="1">
                <a:solidFill>
                  <a:srgbClr val="003366"/>
                </a:solidFill>
              </a:rPr>
              <a:t>Điểm</a:t>
            </a:r>
            <a:r>
              <a:rPr lang="fr-FR" dirty="0">
                <a:solidFill>
                  <a:srgbClr val="003366"/>
                </a:solidFill>
              </a:rPr>
              <a:t> </a:t>
            </a:r>
          </a:p>
          <a:p>
            <a:pPr algn="ctr"/>
            <a:r>
              <a:rPr lang="fr-FR" dirty="0" err="1">
                <a:solidFill>
                  <a:srgbClr val="003366"/>
                </a:solidFill>
              </a:rPr>
              <a:t>xuất</a:t>
            </a:r>
            <a:r>
              <a:rPr lang="fr-FR" dirty="0">
                <a:solidFill>
                  <a:srgbClr val="003366"/>
                </a:solidFill>
              </a:rPr>
              <a:t> </a:t>
            </a:r>
            <a:r>
              <a:rPr lang="fr-FR" dirty="0" err="1">
                <a:solidFill>
                  <a:srgbClr val="003366"/>
                </a:solidFill>
              </a:rPr>
              <a:t>phát</a:t>
            </a:r>
            <a:endParaRPr lang="fr-FR" dirty="0">
              <a:solidFill>
                <a:srgbClr val="003366"/>
              </a:solidFill>
            </a:endParaRPr>
          </a:p>
        </p:txBody>
      </p:sp>
      <p:sp>
        <p:nvSpPr>
          <p:cNvPr id="6" name="TextBox 5">
            <a:extLst>
              <a:ext uri="{FF2B5EF4-FFF2-40B4-BE49-F238E27FC236}">
                <a16:creationId xmlns:a16="http://schemas.microsoft.com/office/drawing/2014/main" id="{733B1850-5E2A-03B0-BDA6-E3F8EBBE2459}"/>
              </a:ext>
            </a:extLst>
          </p:cNvPr>
          <p:cNvSpPr txBox="1"/>
          <p:nvPr/>
        </p:nvSpPr>
        <p:spPr>
          <a:xfrm>
            <a:off x="7984075" y="1114474"/>
            <a:ext cx="859880" cy="646331"/>
          </a:xfrm>
          <a:prstGeom prst="rect">
            <a:avLst/>
          </a:prstGeom>
          <a:noFill/>
        </p:spPr>
        <p:txBody>
          <a:bodyPr wrap="square" rtlCol="0">
            <a:spAutoFit/>
          </a:bodyPr>
          <a:lstStyle/>
          <a:p>
            <a:pPr algn="ctr"/>
            <a:r>
              <a:rPr lang="fr-FR" dirty="0" err="1">
                <a:solidFill>
                  <a:srgbClr val="003366"/>
                </a:solidFill>
              </a:rPr>
              <a:t>Điểm</a:t>
            </a:r>
            <a:endParaRPr lang="fr-FR" dirty="0">
              <a:solidFill>
                <a:srgbClr val="003366"/>
              </a:solidFill>
            </a:endParaRPr>
          </a:p>
          <a:p>
            <a:pPr algn="ctr"/>
            <a:r>
              <a:rPr lang="fr-FR" dirty="0" err="1">
                <a:solidFill>
                  <a:srgbClr val="003366"/>
                </a:solidFill>
              </a:rPr>
              <a:t>đến</a:t>
            </a:r>
            <a:endParaRPr lang="fr-FR" dirty="0">
              <a:solidFill>
                <a:srgbClr val="003366"/>
              </a:solidFill>
            </a:endParaRPr>
          </a:p>
        </p:txBody>
      </p:sp>
      <p:pic>
        <p:nvPicPr>
          <p:cNvPr id="9" name="Picture 8">
            <a:extLst>
              <a:ext uri="{FF2B5EF4-FFF2-40B4-BE49-F238E27FC236}">
                <a16:creationId xmlns:a16="http://schemas.microsoft.com/office/drawing/2014/main" id="{DBFA3DCF-3231-BF80-A6EE-4C5AC7CC59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6347" y="3424466"/>
            <a:ext cx="4533574" cy="2156212"/>
          </a:xfrm>
          <a:prstGeom prst="rect">
            <a:avLst/>
          </a:prstGeom>
        </p:spPr>
      </p:pic>
    </p:spTree>
    <p:extLst>
      <p:ext uri="{BB962C8B-B14F-4D97-AF65-F5344CB8AC3E}">
        <p14:creationId xmlns:p14="http://schemas.microsoft.com/office/powerpoint/2010/main" val="3804118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E855E96-E306-909E-2E18-BF765D932042}"/>
              </a:ext>
            </a:extLst>
          </p:cNvPr>
          <p:cNvPicPr>
            <a:picLocks noChangeAspect="1"/>
          </p:cNvPicPr>
          <p:nvPr/>
        </p:nvPicPr>
        <p:blipFill rotWithShape="1">
          <a:blip r:embed="rId2"/>
          <a:srcRect l="3210" t="2926" b="2264"/>
          <a:stretch/>
        </p:blipFill>
        <p:spPr>
          <a:xfrm>
            <a:off x="5854478" y="954156"/>
            <a:ext cx="5998522" cy="5202804"/>
          </a:xfrm>
          <a:prstGeom prst="rect">
            <a:avLst/>
          </a:prstGeom>
        </p:spPr>
      </p:pic>
      <p:sp>
        <p:nvSpPr>
          <p:cNvPr id="15" name="TextShape 2">
            <a:extLst>
              <a:ext uri="{FF2B5EF4-FFF2-40B4-BE49-F238E27FC236}">
                <a16:creationId xmlns:a16="http://schemas.microsoft.com/office/drawing/2014/main" id="{E94D3FF2-CF21-5D35-5DEB-508728057745}"/>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a:solidFill>
                  <a:schemeClr val="bg1"/>
                </a:solidFill>
                <a:latin typeface="+mj-lt"/>
              </a:rPr>
              <a:t>5.2.2. </a:t>
            </a:r>
            <a:r>
              <a:rPr lang="en-US" sz="3200" b="1" spc="-1" dirty="0" err="1">
                <a:solidFill>
                  <a:schemeClr val="bg1"/>
                </a:solidFill>
                <a:latin typeface="+mj-lt"/>
              </a:rPr>
              <a:t>Đường</a:t>
            </a:r>
            <a:r>
              <a:rPr lang="en-US" sz="3200" b="1" spc="-1" dirty="0">
                <a:solidFill>
                  <a:schemeClr val="bg1"/>
                </a:solidFill>
                <a:latin typeface="+mj-lt"/>
              </a:rPr>
              <a:t> </a:t>
            </a:r>
            <a:r>
              <a:rPr lang="en-US" sz="3200" b="1" spc="-1" dirty="0" err="1">
                <a:solidFill>
                  <a:schemeClr val="bg1"/>
                </a:solidFill>
                <a:latin typeface="+mj-lt"/>
              </a:rPr>
              <a:t>đi</a:t>
            </a:r>
            <a:r>
              <a:rPr lang="en-US" sz="3200" b="1" spc="-1" dirty="0">
                <a:solidFill>
                  <a:schemeClr val="bg1"/>
                </a:solidFill>
                <a:latin typeface="+mj-lt"/>
              </a:rPr>
              <a:t> </a:t>
            </a:r>
            <a:r>
              <a:rPr lang="en-US" sz="3200" b="1" spc="-1" dirty="0" err="1">
                <a:solidFill>
                  <a:schemeClr val="bg1"/>
                </a:solidFill>
                <a:latin typeface="+mj-lt"/>
              </a:rPr>
              <a:t>tới</a:t>
            </a:r>
            <a:r>
              <a:rPr lang="en-US" sz="3200" b="1" spc="-1" dirty="0">
                <a:solidFill>
                  <a:schemeClr val="bg1"/>
                </a:solidFill>
                <a:latin typeface="+mj-lt"/>
              </a:rPr>
              <a:t> </a:t>
            </a:r>
            <a:r>
              <a:rPr lang="en-US" sz="3200" b="1" spc="-1" dirty="0" err="1">
                <a:solidFill>
                  <a:schemeClr val="bg1"/>
                </a:solidFill>
                <a:latin typeface="+mj-lt"/>
              </a:rPr>
              <a:t>cây</a:t>
            </a:r>
            <a:r>
              <a:rPr lang="en-US" sz="3200" b="1" spc="-1" dirty="0">
                <a:solidFill>
                  <a:schemeClr val="bg1"/>
                </a:solidFill>
                <a:latin typeface="+mj-lt"/>
              </a:rPr>
              <a:t> ATM </a:t>
            </a:r>
            <a:r>
              <a:rPr lang="en-US" sz="3200" b="1" spc="-1" dirty="0" err="1">
                <a:solidFill>
                  <a:schemeClr val="bg1"/>
                </a:solidFill>
                <a:latin typeface="+mj-lt"/>
              </a:rPr>
              <a:t>có</a:t>
            </a:r>
            <a:r>
              <a:rPr lang="en-US" sz="3200" b="1" spc="-1" dirty="0">
                <a:solidFill>
                  <a:schemeClr val="bg1"/>
                </a:solidFill>
                <a:latin typeface="+mj-lt"/>
              </a:rPr>
              <a:t> </a:t>
            </a:r>
            <a:r>
              <a:rPr lang="en-US" sz="3200" b="1" spc="-1" dirty="0" err="1">
                <a:solidFill>
                  <a:schemeClr val="bg1"/>
                </a:solidFill>
                <a:latin typeface="+mj-lt"/>
              </a:rPr>
              <a:t>thời</a:t>
            </a:r>
            <a:r>
              <a:rPr lang="en-US" sz="3200" b="1" spc="-1" dirty="0">
                <a:solidFill>
                  <a:schemeClr val="bg1"/>
                </a:solidFill>
                <a:latin typeface="+mj-lt"/>
              </a:rPr>
              <a:t> </a:t>
            </a:r>
            <a:r>
              <a:rPr lang="en-US" sz="3200" b="1" spc="-1" dirty="0" err="1">
                <a:solidFill>
                  <a:schemeClr val="bg1"/>
                </a:solidFill>
                <a:latin typeface="+mj-lt"/>
              </a:rPr>
              <a:t>gian</a:t>
            </a:r>
            <a:r>
              <a:rPr lang="en-US" sz="3200" b="1" spc="-1" dirty="0">
                <a:solidFill>
                  <a:schemeClr val="bg1"/>
                </a:solidFill>
                <a:latin typeface="+mj-lt"/>
              </a:rPr>
              <a:t> </a:t>
            </a:r>
            <a:r>
              <a:rPr lang="en-US" sz="3200" b="1" spc="-1" dirty="0" err="1">
                <a:solidFill>
                  <a:schemeClr val="bg1"/>
                </a:solidFill>
                <a:latin typeface="+mj-lt"/>
              </a:rPr>
              <a:t>chờ</a:t>
            </a:r>
            <a:r>
              <a:rPr lang="en-US" sz="3200" b="1" spc="-1" dirty="0">
                <a:solidFill>
                  <a:schemeClr val="bg1"/>
                </a:solidFill>
                <a:latin typeface="+mj-lt"/>
              </a:rPr>
              <a:t> </a:t>
            </a:r>
            <a:r>
              <a:rPr lang="en-US" sz="3200" b="1" spc="-1" dirty="0" err="1">
                <a:solidFill>
                  <a:schemeClr val="bg1"/>
                </a:solidFill>
                <a:latin typeface="+mj-lt"/>
              </a:rPr>
              <a:t>ngắn</a:t>
            </a:r>
            <a:r>
              <a:rPr lang="en-US" sz="3200" b="1" spc="-1" dirty="0">
                <a:solidFill>
                  <a:schemeClr val="bg1"/>
                </a:solidFill>
                <a:latin typeface="+mj-lt"/>
              </a:rPr>
              <a:t> </a:t>
            </a:r>
            <a:r>
              <a:rPr lang="en-US" sz="3200" b="1" spc="-1" dirty="0" err="1">
                <a:solidFill>
                  <a:schemeClr val="bg1"/>
                </a:solidFill>
                <a:latin typeface="+mj-lt"/>
              </a:rPr>
              <a:t>nhất</a:t>
            </a:r>
            <a:endParaRPr lang="en-US" sz="3200" b="1" strike="noStrike" spc="-1" dirty="0">
              <a:solidFill>
                <a:schemeClr val="bg1"/>
              </a:solidFill>
              <a:latin typeface="+mj-lt"/>
            </a:endParaRPr>
          </a:p>
        </p:txBody>
      </p:sp>
      <p:sp>
        <p:nvSpPr>
          <p:cNvPr id="2" name="TextBox 1">
            <a:extLst>
              <a:ext uri="{FF2B5EF4-FFF2-40B4-BE49-F238E27FC236}">
                <a16:creationId xmlns:a16="http://schemas.microsoft.com/office/drawing/2014/main" id="{96D636F8-D7F0-F5C3-64A6-B528CA0B0C62}"/>
              </a:ext>
            </a:extLst>
          </p:cNvPr>
          <p:cNvSpPr txBox="1"/>
          <p:nvPr/>
        </p:nvSpPr>
        <p:spPr>
          <a:xfrm>
            <a:off x="596347" y="1114474"/>
            <a:ext cx="4728781" cy="22398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noProof="1"/>
              <a:t>Lấy tọa độ truy vấn 21.0221037,105.8236547 và phương tiện là xe máy</a:t>
            </a:r>
          </a:p>
          <a:p>
            <a:pPr marL="342900" indent="-342900">
              <a:lnSpc>
                <a:spcPct val="150000"/>
              </a:lnSpc>
              <a:buFont typeface="Arial" panose="020B0604020202020204" pitchFamily="34" charset="0"/>
              <a:buChar char="•"/>
            </a:pPr>
            <a:r>
              <a:rPr lang="fr-FR" sz="2400" noProof="1"/>
              <a:t>Kết quả truy vấn: </a:t>
            </a:r>
          </a:p>
        </p:txBody>
      </p:sp>
      <p:sp>
        <p:nvSpPr>
          <p:cNvPr id="5" name="TextBox 4">
            <a:extLst>
              <a:ext uri="{FF2B5EF4-FFF2-40B4-BE49-F238E27FC236}">
                <a16:creationId xmlns:a16="http://schemas.microsoft.com/office/drawing/2014/main" id="{AF7E66DF-9902-6DF6-A635-3EE35190DD72}"/>
              </a:ext>
            </a:extLst>
          </p:cNvPr>
          <p:cNvSpPr txBox="1"/>
          <p:nvPr/>
        </p:nvSpPr>
        <p:spPr>
          <a:xfrm>
            <a:off x="10684600" y="5257513"/>
            <a:ext cx="1168400" cy="646331"/>
          </a:xfrm>
          <a:prstGeom prst="rect">
            <a:avLst/>
          </a:prstGeom>
          <a:noFill/>
        </p:spPr>
        <p:txBody>
          <a:bodyPr wrap="square" rtlCol="0">
            <a:spAutoFit/>
          </a:bodyPr>
          <a:lstStyle/>
          <a:p>
            <a:pPr algn="ctr"/>
            <a:r>
              <a:rPr lang="fr-FR" dirty="0" err="1">
                <a:solidFill>
                  <a:srgbClr val="003366"/>
                </a:solidFill>
              </a:rPr>
              <a:t>Điểm</a:t>
            </a:r>
            <a:r>
              <a:rPr lang="fr-FR" dirty="0">
                <a:solidFill>
                  <a:srgbClr val="003366"/>
                </a:solidFill>
              </a:rPr>
              <a:t> </a:t>
            </a:r>
          </a:p>
          <a:p>
            <a:pPr algn="ctr"/>
            <a:r>
              <a:rPr lang="fr-FR" dirty="0" err="1">
                <a:solidFill>
                  <a:srgbClr val="003366"/>
                </a:solidFill>
              </a:rPr>
              <a:t>xuất</a:t>
            </a:r>
            <a:r>
              <a:rPr lang="fr-FR" dirty="0">
                <a:solidFill>
                  <a:srgbClr val="003366"/>
                </a:solidFill>
              </a:rPr>
              <a:t> </a:t>
            </a:r>
            <a:r>
              <a:rPr lang="fr-FR" dirty="0" err="1">
                <a:solidFill>
                  <a:srgbClr val="003366"/>
                </a:solidFill>
              </a:rPr>
              <a:t>phát</a:t>
            </a:r>
            <a:endParaRPr lang="fr-FR" dirty="0">
              <a:solidFill>
                <a:srgbClr val="003366"/>
              </a:solidFill>
            </a:endParaRPr>
          </a:p>
        </p:txBody>
      </p:sp>
      <p:sp>
        <p:nvSpPr>
          <p:cNvPr id="6" name="TextBox 5">
            <a:extLst>
              <a:ext uri="{FF2B5EF4-FFF2-40B4-BE49-F238E27FC236}">
                <a16:creationId xmlns:a16="http://schemas.microsoft.com/office/drawing/2014/main" id="{733B1850-5E2A-03B0-BDA6-E3F8EBBE2459}"/>
              </a:ext>
            </a:extLst>
          </p:cNvPr>
          <p:cNvSpPr txBox="1"/>
          <p:nvPr/>
        </p:nvSpPr>
        <p:spPr>
          <a:xfrm>
            <a:off x="9091515" y="870634"/>
            <a:ext cx="859880" cy="646331"/>
          </a:xfrm>
          <a:prstGeom prst="rect">
            <a:avLst/>
          </a:prstGeom>
          <a:noFill/>
        </p:spPr>
        <p:txBody>
          <a:bodyPr wrap="square" rtlCol="0">
            <a:spAutoFit/>
          </a:bodyPr>
          <a:lstStyle/>
          <a:p>
            <a:pPr algn="ctr"/>
            <a:r>
              <a:rPr lang="fr-FR" dirty="0" err="1">
                <a:solidFill>
                  <a:srgbClr val="003366"/>
                </a:solidFill>
              </a:rPr>
              <a:t>Điểm</a:t>
            </a:r>
            <a:endParaRPr lang="fr-FR" dirty="0">
              <a:solidFill>
                <a:srgbClr val="003366"/>
              </a:solidFill>
            </a:endParaRPr>
          </a:p>
          <a:p>
            <a:pPr algn="ctr"/>
            <a:r>
              <a:rPr lang="fr-FR" dirty="0" err="1">
                <a:solidFill>
                  <a:srgbClr val="003366"/>
                </a:solidFill>
              </a:rPr>
              <a:t>đến</a:t>
            </a:r>
            <a:endParaRPr lang="fr-FR" dirty="0">
              <a:solidFill>
                <a:srgbClr val="003366"/>
              </a:solidFill>
            </a:endParaRPr>
          </a:p>
        </p:txBody>
      </p:sp>
      <p:pic>
        <p:nvPicPr>
          <p:cNvPr id="9" name="Picture 8">
            <a:extLst>
              <a:ext uri="{FF2B5EF4-FFF2-40B4-BE49-F238E27FC236}">
                <a16:creationId xmlns:a16="http://schemas.microsoft.com/office/drawing/2014/main" id="{DBFA3DCF-3231-BF80-A6EE-4C5AC7CC59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6347" y="3442413"/>
            <a:ext cx="4533574" cy="2120317"/>
          </a:xfrm>
          <a:prstGeom prst="rect">
            <a:avLst/>
          </a:prstGeom>
        </p:spPr>
      </p:pic>
    </p:spTree>
    <p:extLst>
      <p:ext uri="{BB962C8B-B14F-4D97-AF65-F5344CB8AC3E}">
        <p14:creationId xmlns:p14="http://schemas.microsoft.com/office/powerpoint/2010/main" val="149766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311" name="TextShape 2"/>
          <p:cNvSpPr txBox="1"/>
          <p:nvPr/>
        </p:nvSpPr>
        <p:spPr>
          <a:xfrm>
            <a:off x="338760" y="1058760"/>
            <a:ext cx="11514240" cy="4908600"/>
          </a:xfrm>
          <a:prstGeom prst="rect">
            <a:avLst/>
          </a:prstGeom>
          <a:noFill/>
          <a:ln>
            <a:noFill/>
          </a:ln>
        </p:spPr>
        <p:txBody>
          <a:bodyPr lIns="90000" tIns="45000" rIns="90000" bIns="45000" anchor="t">
            <a:noAutofit/>
          </a:bodyPr>
          <a:lstStyle/>
          <a:p>
            <a:pPr marL="514350" indent="-514350">
              <a:lnSpc>
                <a:spcPct val="150000"/>
              </a:lnSpc>
              <a:buFont typeface="+mj-lt"/>
              <a:buAutoNum type="arabicPeriod"/>
            </a:pPr>
            <a:r>
              <a:rPr lang="en-US" sz="2800" b="0" strike="noStrike" spc="-1" dirty="0" err="1">
                <a:solidFill>
                  <a:schemeClr val="bg2">
                    <a:lumMod val="90000"/>
                  </a:schemeClr>
                </a:solidFill>
                <a:latin typeface="+mj-lt"/>
              </a:rPr>
              <a:t>Giới</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thiệu</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đề</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tài</a:t>
            </a:r>
            <a:endParaRPr lang="en-US" sz="2800" b="0" strike="noStrike"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Các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nghiên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cứu</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quan</a:t>
            </a:r>
            <a:endParaRPr lang="en-US" sz="2800"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Khai</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chuẩn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bị</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dữ</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liệu</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Thiết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kế</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thực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hiện</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b="0" strike="noStrike" spc="-1" dirty="0" err="1">
                <a:solidFill>
                  <a:schemeClr val="bg2">
                    <a:lumMod val="90000"/>
                  </a:schemeClr>
                </a:solidFill>
                <a:latin typeface="+mj-lt"/>
              </a:rPr>
              <a:t>Thực</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nghiệm</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10000"/>
                  </a:schemeClr>
                </a:solidFill>
                <a:latin typeface="+mj-lt"/>
              </a:rPr>
              <a:t>Kết</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luận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và</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đánh</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giá</a:t>
            </a:r>
            <a:endParaRPr lang="en-US" sz="2800" b="0" strike="noStrike" spc="-1" dirty="0">
              <a:solidFill>
                <a:schemeClr val="bg2">
                  <a:lumMod val="10000"/>
                </a:schemeClr>
              </a:solidFill>
              <a:latin typeface="+mj-lt"/>
            </a:endParaRPr>
          </a:p>
        </p:txBody>
      </p:sp>
      <p:sp>
        <p:nvSpPr>
          <p:cNvPr id="6" name="TextShape 2">
            <a:extLst>
              <a:ext uri="{FF2B5EF4-FFF2-40B4-BE49-F238E27FC236}">
                <a16:creationId xmlns:a16="http://schemas.microsoft.com/office/drawing/2014/main" id="{E88FCDA4-C640-8C72-8AEF-0527F9CB1CA7}"/>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err="1">
                <a:solidFill>
                  <a:schemeClr val="bg1"/>
                </a:solidFill>
                <a:latin typeface="+mj-lt"/>
              </a:rPr>
              <a:t>Nội</a:t>
            </a:r>
            <a:r>
              <a:rPr lang="en-US" sz="3200" b="1" spc="-1">
                <a:solidFill>
                  <a:schemeClr val="bg1"/>
                </a:solidFill>
                <a:latin typeface="+mj-lt"/>
              </a:rPr>
              <a:t> dung</a:t>
            </a:r>
            <a:endParaRPr lang="en-US" sz="3200" b="1" strike="noStrike" spc="-1">
              <a:solidFill>
                <a:schemeClr val="bg1"/>
              </a:solidFill>
              <a:latin typeface="+mj-lt"/>
            </a:endParaRPr>
          </a:p>
        </p:txBody>
      </p:sp>
    </p:spTree>
    <p:extLst>
      <p:ext uri="{BB962C8B-B14F-4D97-AF65-F5344CB8AC3E}">
        <p14:creationId xmlns:p14="http://schemas.microsoft.com/office/powerpoint/2010/main" val="2786761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6" name="TextShape 2">
            <a:extLst>
              <a:ext uri="{FF2B5EF4-FFF2-40B4-BE49-F238E27FC236}">
                <a16:creationId xmlns:a16="http://schemas.microsoft.com/office/drawing/2014/main" id="{E88FCDA4-C640-8C72-8AEF-0527F9CB1CA7}"/>
              </a:ext>
            </a:extLst>
          </p:cNvPr>
          <p:cNvSpPr txBox="1"/>
          <p:nvPr/>
        </p:nvSpPr>
        <p:spPr>
          <a:xfrm>
            <a:off x="338760" y="112680"/>
            <a:ext cx="11514240" cy="435600"/>
          </a:xfrm>
          <a:prstGeom prst="rect">
            <a:avLst/>
          </a:prstGeom>
          <a:noFill/>
          <a:ln>
            <a:noFill/>
          </a:ln>
        </p:spPr>
        <p:txBody>
          <a:bodyPr lIns="90000" tIns="45000" rIns="90000" bIns="45000" anchor="t">
            <a:noAutofit/>
          </a:bodyPr>
          <a:lstStyle/>
          <a:p>
            <a:r>
              <a:rPr lang="en-US" sz="3200" b="1" spc="-1" dirty="0">
                <a:solidFill>
                  <a:schemeClr val="bg1"/>
                </a:solidFill>
                <a:latin typeface="+mj-lt"/>
              </a:rPr>
              <a:t>6. </a:t>
            </a:r>
            <a:r>
              <a:rPr lang="en-US" sz="3200" b="1" spc="-1" dirty="0" err="1">
                <a:solidFill>
                  <a:schemeClr val="bg1"/>
                </a:solidFill>
                <a:latin typeface="+mj-lt"/>
              </a:rPr>
              <a:t>Kết</a:t>
            </a:r>
            <a:r>
              <a:rPr lang="en-US" sz="3200" b="1" spc="-1" dirty="0">
                <a:solidFill>
                  <a:schemeClr val="bg1"/>
                </a:solidFill>
                <a:latin typeface="+mj-lt"/>
              </a:rPr>
              <a:t> </a:t>
            </a:r>
            <a:r>
              <a:rPr lang="en-US" sz="3200" b="1" spc="-1" dirty="0" err="1">
                <a:solidFill>
                  <a:schemeClr val="bg1"/>
                </a:solidFill>
                <a:latin typeface="+mj-lt"/>
              </a:rPr>
              <a:t>luận</a:t>
            </a:r>
            <a:r>
              <a:rPr lang="en-US" sz="3200" b="1" spc="-1" dirty="0">
                <a:solidFill>
                  <a:schemeClr val="bg1"/>
                </a:solidFill>
                <a:latin typeface="+mj-lt"/>
              </a:rPr>
              <a:t> </a:t>
            </a:r>
            <a:r>
              <a:rPr lang="en-US" sz="3200" b="1" spc="-1" dirty="0" err="1">
                <a:solidFill>
                  <a:schemeClr val="bg1"/>
                </a:solidFill>
                <a:latin typeface="+mj-lt"/>
              </a:rPr>
              <a:t>và</a:t>
            </a:r>
            <a:r>
              <a:rPr lang="en-US" sz="3200" b="1" spc="-1" dirty="0">
                <a:solidFill>
                  <a:schemeClr val="bg1"/>
                </a:solidFill>
                <a:latin typeface="+mj-lt"/>
              </a:rPr>
              <a:t> </a:t>
            </a:r>
            <a:r>
              <a:rPr lang="en-US" sz="3200" b="1" spc="-1" dirty="0" err="1">
                <a:solidFill>
                  <a:schemeClr val="bg1"/>
                </a:solidFill>
                <a:latin typeface="+mj-lt"/>
              </a:rPr>
              <a:t>đánh</a:t>
            </a:r>
            <a:r>
              <a:rPr lang="en-US" sz="3200" b="1" spc="-1" dirty="0">
                <a:solidFill>
                  <a:schemeClr val="bg1"/>
                </a:solidFill>
                <a:latin typeface="+mj-lt"/>
              </a:rPr>
              <a:t> </a:t>
            </a:r>
            <a:r>
              <a:rPr lang="en-US" sz="3200" b="1" spc="-1" dirty="0" err="1">
                <a:solidFill>
                  <a:schemeClr val="bg1"/>
                </a:solidFill>
                <a:latin typeface="+mj-lt"/>
              </a:rPr>
              <a:t>giá</a:t>
            </a:r>
            <a:endParaRPr lang="vi-VN" dirty="0" err="1"/>
          </a:p>
        </p:txBody>
      </p:sp>
      <p:sp>
        <p:nvSpPr>
          <p:cNvPr id="3" name="Hộp Văn bản 2">
            <a:extLst>
              <a:ext uri="{FF2B5EF4-FFF2-40B4-BE49-F238E27FC236}">
                <a16:creationId xmlns:a16="http://schemas.microsoft.com/office/drawing/2014/main" id="{A5A07543-3EC7-A3DA-3F9A-CE356D5716AA}"/>
              </a:ext>
            </a:extLst>
          </p:cNvPr>
          <p:cNvSpPr txBox="1"/>
          <p:nvPr/>
        </p:nvSpPr>
        <p:spPr>
          <a:xfrm>
            <a:off x="667959" y="1193722"/>
            <a:ext cx="10812841" cy="44558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vi-VN" sz="2400" b="1" dirty="0">
                <a:ea typeface="+mn-lt"/>
                <a:cs typeface="+mn-lt"/>
              </a:rPr>
              <a:t>Kết luận</a:t>
            </a:r>
            <a:r>
              <a:rPr lang="en-US" sz="2400" b="1" dirty="0">
                <a:ea typeface="+mn-lt"/>
                <a:cs typeface="+mn-lt"/>
              </a:rPr>
              <a:t> </a:t>
            </a:r>
            <a:r>
              <a:rPr lang="vi-VN" sz="2400" dirty="0">
                <a:ea typeface="+mn-lt"/>
                <a:cs typeface="+mn-lt"/>
              </a:rPr>
              <a:t>:</a:t>
            </a:r>
            <a:r>
              <a:rPr lang="en-US" sz="2400" dirty="0">
                <a:ea typeface="+mn-lt"/>
                <a:cs typeface="+mn-lt"/>
              </a:rPr>
              <a:t> </a:t>
            </a:r>
            <a:r>
              <a:rPr lang="en-US" sz="2400" dirty="0" err="1">
                <a:ea typeface="+mn-lt"/>
                <a:cs typeface="+mn-lt"/>
              </a:rPr>
              <a:t>Kết</a:t>
            </a:r>
            <a:r>
              <a:rPr lang="en-US" sz="2400" dirty="0">
                <a:ea typeface="+mn-lt"/>
                <a:cs typeface="+mn-lt"/>
              </a:rPr>
              <a:t> </a:t>
            </a:r>
            <a:r>
              <a:rPr lang="en-US" sz="2400" dirty="0" err="1">
                <a:ea typeface="+mn-lt"/>
                <a:cs typeface="+mn-lt"/>
              </a:rPr>
              <a:t>quả</a:t>
            </a:r>
            <a:r>
              <a:rPr lang="en-US" sz="2400" dirty="0">
                <a:ea typeface="+mn-lt"/>
                <a:cs typeface="+mn-lt"/>
              </a:rPr>
              <a:t> </a:t>
            </a:r>
            <a:r>
              <a:rPr lang="en-US" sz="2400" dirty="0" err="1">
                <a:ea typeface="+mn-lt"/>
                <a:cs typeface="+mn-lt"/>
              </a:rPr>
              <a:t>truy</a:t>
            </a:r>
            <a:r>
              <a:rPr lang="en-US" sz="2400" dirty="0">
                <a:ea typeface="+mn-lt"/>
                <a:cs typeface="+mn-lt"/>
              </a:rPr>
              <a:t> </a:t>
            </a:r>
            <a:r>
              <a:rPr lang="en-US" sz="2400" dirty="0" err="1">
                <a:ea typeface="+mn-lt"/>
                <a:cs typeface="+mn-lt"/>
              </a:rPr>
              <a:t>vấn</a:t>
            </a:r>
            <a:r>
              <a:rPr lang="en-US" sz="2400" dirty="0">
                <a:ea typeface="+mn-lt"/>
                <a:cs typeface="+mn-lt"/>
              </a:rPr>
              <a:t> </a:t>
            </a:r>
            <a:r>
              <a:rPr lang="en-US" sz="2400" dirty="0" err="1">
                <a:ea typeface="+mn-lt"/>
                <a:cs typeface="+mn-lt"/>
              </a:rPr>
              <a:t>đạt</a:t>
            </a:r>
            <a:r>
              <a:rPr lang="en-US" sz="2400" dirty="0">
                <a:ea typeface="+mn-lt"/>
                <a:cs typeface="+mn-lt"/>
              </a:rPr>
              <a:t> </a:t>
            </a:r>
            <a:r>
              <a:rPr lang="en-US" sz="2400" dirty="0" err="1">
                <a:ea typeface="+mn-lt"/>
                <a:cs typeface="+mn-lt"/>
              </a:rPr>
              <a:t>yêu</a:t>
            </a:r>
            <a:r>
              <a:rPr lang="en-US" sz="2400" dirty="0">
                <a:ea typeface="+mn-lt"/>
                <a:cs typeface="+mn-lt"/>
              </a:rPr>
              <a:t> </a:t>
            </a:r>
            <a:r>
              <a:rPr lang="en-US" sz="2400" dirty="0" err="1">
                <a:ea typeface="+mn-lt"/>
                <a:cs typeface="+mn-lt"/>
              </a:rPr>
              <a:t>cầu</a:t>
            </a:r>
            <a:r>
              <a:rPr lang="en-US" sz="2400" dirty="0">
                <a:ea typeface="+mn-lt"/>
                <a:cs typeface="+mn-lt"/>
              </a:rPr>
              <a:t> </a:t>
            </a:r>
            <a:r>
              <a:rPr lang="en-US" sz="2400" dirty="0" err="1">
                <a:ea typeface="+mn-lt"/>
                <a:cs typeface="+mn-lt"/>
              </a:rPr>
              <a:t>cơ</a:t>
            </a:r>
            <a:r>
              <a:rPr lang="en-US" sz="2400" dirty="0">
                <a:ea typeface="+mn-lt"/>
                <a:cs typeface="+mn-lt"/>
              </a:rPr>
              <a:t> </a:t>
            </a:r>
            <a:r>
              <a:rPr lang="en-US" sz="2400" dirty="0" err="1">
                <a:ea typeface="+mn-lt"/>
                <a:cs typeface="+mn-lt"/>
              </a:rPr>
              <a:t>bản</a:t>
            </a:r>
            <a:r>
              <a:rPr lang="en-US" sz="2400" dirty="0">
                <a:ea typeface="+mn-lt"/>
                <a:cs typeface="+mn-lt"/>
              </a:rPr>
              <a:t> </a:t>
            </a:r>
          </a:p>
          <a:p>
            <a:pPr marL="342900" indent="-342900">
              <a:lnSpc>
                <a:spcPct val="150000"/>
              </a:lnSpc>
              <a:buFont typeface="Arial" panose="020B0604020202020204" pitchFamily="34" charset="0"/>
              <a:buChar char="•"/>
            </a:pPr>
            <a:r>
              <a:rPr lang="en-US" sz="2400" b="1" dirty="0" err="1">
                <a:ea typeface="+mn-lt"/>
                <a:cs typeface="+mn-lt"/>
              </a:rPr>
              <a:t>Đánh</a:t>
            </a:r>
            <a:r>
              <a:rPr lang="en-US" sz="2400" b="1" dirty="0">
                <a:ea typeface="+mn-lt"/>
                <a:cs typeface="+mn-lt"/>
              </a:rPr>
              <a:t> </a:t>
            </a:r>
            <a:r>
              <a:rPr lang="en-US" sz="2400" b="1" dirty="0" err="1">
                <a:ea typeface="+mn-lt"/>
                <a:cs typeface="+mn-lt"/>
              </a:rPr>
              <a:t>giá</a:t>
            </a:r>
            <a:r>
              <a:rPr lang="en-US" sz="2400" b="1" dirty="0">
                <a:ea typeface="+mn-lt"/>
                <a:cs typeface="+mn-lt"/>
              </a:rPr>
              <a:t> </a:t>
            </a:r>
            <a:r>
              <a:rPr lang="en-US" sz="2400" dirty="0">
                <a:ea typeface="+mn-lt"/>
                <a:cs typeface="+mn-lt"/>
              </a:rPr>
              <a:t>: </a:t>
            </a:r>
          </a:p>
          <a:p>
            <a:pPr marL="800100" lvl="1" indent="-342900">
              <a:lnSpc>
                <a:spcPct val="150000"/>
              </a:lnSpc>
              <a:buFont typeface="Arial" panose="020B0604020202020204" pitchFamily="34" charset="0"/>
              <a:buChar char="•"/>
            </a:pPr>
            <a:r>
              <a:rPr lang="en-US" sz="2400" dirty="0" err="1">
                <a:ea typeface="+mn-lt"/>
                <a:cs typeface="+mn-lt"/>
              </a:rPr>
              <a:t>Đường</a:t>
            </a:r>
            <a:r>
              <a:rPr lang="en-US" sz="2400" dirty="0">
                <a:ea typeface="+mn-lt"/>
                <a:cs typeface="+mn-lt"/>
              </a:rPr>
              <a:t> </a:t>
            </a:r>
            <a:r>
              <a:rPr lang="en-US" sz="2400" dirty="0" err="1">
                <a:ea typeface="+mn-lt"/>
                <a:cs typeface="+mn-lt"/>
              </a:rPr>
              <a:t>đi</a:t>
            </a:r>
            <a:r>
              <a:rPr lang="en-US" sz="2400" dirty="0">
                <a:ea typeface="+mn-lt"/>
                <a:cs typeface="+mn-lt"/>
              </a:rPr>
              <a:t> </a:t>
            </a:r>
            <a:r>
              <a:rPr lang="en-US" sz="2400" dirty="0" err="1">
                <a:ea typeface="+mn-lt"/>
                <a:cs typeface="+mn-lt"/>
              </a:rPr>
              <a:t>tìm</a:t>
            </a:r>
            <a:r>
              <a:rPr lang="en-US" sz="2400" dirty="0">
                <a:ea typeface="+mn-lt"/>
                <a:cs typeface="+mn-lt"/>
              </a:rPr>
              <a:t> </a:t>
            </a:r>
            <a:r>
              <a:rPr lang="en-US" sz="2400" dirty="0" err="1">
                <a:ea typeface="+mn-lt"/>
                <a:cs typeface="+mn-lt"/>
              </a:rPr>
              <a:t>được</a:t>
            </a:r>
            <a:r>
              <a:rPr lang="en-US" sz="2400" dirty="0">
                <a:ea typeface="+mn-lt"/>
                <a:cs typeface="+mn-lt"/>
              </a:rPr>
              <a:t> </a:t>
            </a:r>
            <a:r>
              <a:rPr lang="en-US" sz="2400" dirty="0" err="1">
                <a:ea typeface="+mn-lt"/>
                <a:cs typeface="+mn-lt"/>
              </a:rPr>
              <a:t>đáp</a:t>
            </a:r>
            <a:r>
              <a:rPr lang="en-US" sz="2400" dirty="0">
                <a:ea typeface="+mn-lt"/>
                <a:cs typeface="+mn-lt"/>
              </a:rPr>
              <a:t> </a:t>
            </a:r>
            <a:r>
              <a:rPr lang="en-US" sz="2400" dirty="0" err="1">
                <a:ea typeface="+mn-lt"/>
                <a:cs typeface="+mn-lt"/>
              </a:rPr>
              <a:t>ứng</a:t>
            </a:r>
            <a:r>
              <a:rPr lang="en-US" sz="2400" dirty="0">
                <a:ea typeface="+mn-lt"/>
                <a:cs typeface="+mn-lt"/>
              </a:rPr>
              <a:t> </a:t>
            </a:r>
            <a:r>
              <a:rPr lang="en-US" sz="2400" dirty="0" err="1">
                <a:ea typeface="+mn-lt"/>
                <a:cs typeface="+mn-lt"/>
              </a:rPr>
              <a:t>với</a:t>
            </a:r>
            <a:r>
              <a:rPr lang="en-US" sz="2400" dirty="0">
                <a:ea typeface="+mn-lt"/>
                <a:cs typeface="+mn-lt"/>
              </a:rPr>
              <a:t> </a:t>
            </a:r>
            <a:r>
              <a:rPr lang="en-US" sz="2400" dirty="0" err="1">
                <a:ea typeface="+mn-lt"/>
                <a:cs typeface="+mn-lt"/>
              </a:rPr>
              <a:t>yêu</a:t>
            </a:r>
            <a:r>
              <a:rPr lang="en-US" sz="2400" dirty="0">
                <a:ea typeface="+mn-lt"/>
                <a:cs typeface="+mn-lt"/>
              </a:rPr>
              <a:t> </a:t>
            </a:r>
            <a:r>
              <a:rPr lang="en-US" sz="2400" dirty="0" err="1">
                <a:ea typeface="+mn-lt"/>
                <a:cs typeface="+mn-lt"/>
              </a:rPr>
              <a:t>cầu</a:t>
            </a:r>
            <a:r>
              <a:rPr lang="en-US" sz="2400" dirty="0">
                <a:ea typeface="+mn-lt"/>
                <a:cs typeface="+mn-lt"/>
              </a:rPr>
              <a:t> </a:t>
            </a:r>
            <a:r>
              <a:rPr lang="en-US" sz="2400" dirty="0" err="1">
                <a:ea typeface="+mn-lt"/>
                <a:cs typeface="+mn-lt"/>
              </a:rPr>
              <a:t>đặt</a:t>
            </a:r>
            <a:r>
              <a:rPr lang="en-US" sz="2400" dirty="0">
                <a:ea typeface="+mn-lt"/>
                <a:cs typeface="+mn-lt"/>
              </a:rPr>
              <a:t> </a:t>
            </a:r>
            <a:r>
              <a:rPr lang="en-US" sz="2400" dirty="0" err="1">
                <a:ea typeface="+mn-lt"/>
                <a:cs typeface="+mn-lt"/>
              </a:rPr>
              <a:t>ra</a:t>
            </a:r>
            <a:r>
              <a:rPr lang="en-US" sz="2400" dirty="0">
                <a:ea typeface="+mn-lt"/>
                <a:cs typeface="+mn-lt"/>
              </a:rPr>
              <a:t> </a:t>
            </a:r>
            <a:r>
              <a:rPr lang="en-US" sz="2400" dirty="0" err="1">
                <a:ea typeface="+mn-lt"/>
                <a:cs typeface="+mn-lt"/>
              </a:rPr>
              <a:t>của</a:t>
            </a:r>
            <a:r>
              <a:rPr lang="en-US" sz="2400" dirty="0">
                <a:ea typeface="+mn-lt"/>
                <a:cs typeface="+mn-lt"/>
              </a:rPr>
              <a:t> </a:t>
            </a:r>
            <a:r>
              <a:rPr lang="en-US" sz="2400" dirty="0" err="1">
                <a:ea typeface="+mn-lt"/>
                <a:cs typeface="+mn-lt"/>
              </a:rPr>
              <a:t>bài</a:t>
            </a:r>
            <a:r>
              <a:rPr lang="en-US" sz="2400" dirty="0">
                <a:ea typeface="+mn-lt"/>
                <a:cs typeface="+mn-lt"/>
              </a:rPr>
              <a:t> </a:t>
            </a:r>
            <a:r>
              <a:rPr lang="en-US" sz="2400" dirty="0" err="1">
                <a:ea typeface="+mn-lt"/>
                <a:cs typeface="+mn-lt"/>
              </a:rPr>
              <a:t>toán</a:t>
            </a:r>
            <a:endParaRPr lang="en-US" sz="2400" dirty="0">
              <a:ea typeface="+mn-lt"/>
              <a:cs typeface="+mn-lt"/>
            </a:endParaRPr>
          </a:p>
          <a:p>
            <a:pPr marL="800100" lvl="1" indent="-342900">
              <a:lnSpc>
                <a:spcPct val="150000"/>
              </a:lnSpc>
              <a:buFont typeface="Arial" panose="020B0604020202020204" pitchFamily="34" charset="0"/>
              <a:buChar char="•"/>
            </a:pPr>
            <a:r>
              <a:rPr lang="en-US" sz="2400" dirty="0" err="1">
                <a:ea typeface="+mn-lt"/>
                <a:cs typeface="+mn-lt"/>
              </a:rPr>
              <a:t>Đường</a:t>
            </a:r>
            <a:r>
              <a:rPr lang="en-US" sz="2400" dirty="0">
                <a:ea typeface="+mn-lt"/>
                <a:cs typeface="+mn-lt"/>
              </a:rPr>
              <a:t> </a:t>
            </a:r>
            <a:r>
              <a:rPr lang="en-US" sz="2400" dirty="0" err="1">
                <a:ea typeface="+mn-lt"/>
                <a:cs typeface="+mn-lt"/>
              </a:rPr>
              <a:t>đi</a:t>
            </a:r>
            <a:r>
              <a:rPr lang="en-US" sz="2400" dirty="0">
                <a:ea typeface="+mn-lt"/>
                <a:cs typeface="+mn-lt"/>
              </a:rPr>
              <a:t> </a:t>
            </a:r>
            <a:r>
              <a:rPr lang="en-US" sz="2400" dirty="0" err="1">
                <a:ea typeface="+mn-lt"/>
                <a:cs typeface="+mn-lt"/>
              </a:rPr>
              <a:t>và</a:t>
            </a:r>
            <a:r>
              <a:rPr lang="en-US" sz="2400" dirty="0">
                <a:ea typeface="+mn-lt"/>
                <a:cs typeface="+mn-lt"/>
              </a:rPr>
              <a:t> </a:t>
            </a:r>
            <a:r>
              <a:rPr lang="en-US" sz="2400" dirty="0" err="1">
                <a:ea typeface="+mn-lt"/>
                <a:cs typeface="+mn-lt"/>
              </a:rPr>
              <a:t>khoảng</a:t>
            </a:r>
            <a:r>
              <a:rPr lang="en-US" sz="2400" dirty="0">
                <a:ea typeface="+mn-lt"/>
                <a:cs typeface="+mn-lt"/>
              </a:rPr>
              <a:t> </a:t>
            </a:r>
            <a:r>
              <a:rPr lang="en-US" sz="2400" dirty="0" err="1">
                <a:ea typeface="+mn-lt"/>
                <a:cs typeface="+mn-lt"/>
              </a:rPr>
              <a:t>cách</a:t>
            </a:r>
            <a:r>
              <a:rPr lang="en-US" sz="2400" dirty="0">
                <a:ea typeface="+mn-lt"/>
                <a:cs typeface="+mn-lt"/>
              </a:rPr>
              <a:t> </a:t>
            </a:r>
            <a:r>
              <a:rPr lang="en-US" sz="2400" dirty="0" err="1">
                <a:ea typeface="+mn-lt"/>
                <a:cs typeface="+mn-lt"/>
              </a:rPr>
              <a:t>được</a:t>
            </a:r>
            <a:r>
              <a:rPr lang="en-US" sz="2400" dirty="0">
                <a:ea typeface="+mn-lt"/>
                <a:cs typeface="+mn-lt"/>
              </a:rPr>
              <a:t> </a:t>
            </a:r>
            <a:r>
              <a:rPr lang="en-US" sz="2400" dirty="0" err="1">
                <a:ea typeface="+mn-lt"/>
                <a:cs typeface="+mn-lt"/>
              </a:rPr>
              <a:t>thể</a:t>
            </a:r>
            <a:r>
              <a:rPr lang="en-US" sz="2400" dirty="0">
                <a:ea typeface="+mn-lt"/>
                <a:cs typeface="+mn-lt"/>
              </a:rPr>
              <a:t> </a:t>
            </a:r>
            <a:r>
              <a:rPr lang="en-US" sz="2400" dirty="0" err="1">
                <a:ea typeface="+mn-lt"/>
                <a:cs typeface="+mn-lt"/>
              </a:rPr>
              <a:t>hiện</a:t>
            </a:r>
            <a:r>
              <a:rPr lang="en-US" sz="2400" dirty="0">
                <a:ea typeface="+mn-lt"/>
                <a:cs typeface="+mn-lt"/>
              </a:rPr>
              <a:t> </a:t>
            </a:r>
            <a:r>
              <a:rPr lang="en-US" sz="2400" dirty="0" err="1">
                <a:ea typeface="+mn-lt"/>
                <a:cs typeface="+mn-lt"/>
              </a:rPr>
              <a:t>chưa</a:t>
            </a:r>
            <a:r>
              <a:rPr lang="en-US" sz="2400" dirty="0">
                <a:ea typeface="+mn-lt"/>
                <a:cs typeface="+mn-lt"/>
              </a:rPr>
              <a:t> </a:t>
            </a:r>
            <a:r>
              <a:rPr lang="en-US" sz="2400" dirty="0" err="1">
                <a:ea typeface="+mn-lt"/>
                <a:cs typeface="+mn-lt"/>
              </a:rPr>
              <a:t>chính</a:t>
            </a:r>
            <a:r>
              <a:rPr lang="en-US" sz="2400" dirty="0">
                <a:ea typeface="+mn-lt"/>
                <a:cs typeface="+mn-lt"/>
              </a:rPr>
              <a:t> </a:t>
            </a:r>
            <a:r>
              <a:rPr lang="en-US" sz="2400" dirty="0" err="1">
                <a:ea typeface="+mn-lt"/>
                <a:cs typeface="+mn-lt"/>
              </a:rPr>
              <a:t>xác</a:t>
            </a:r>
            <a:r>
              <a:rPr lang="en-US" sz="2400" dirty="0">
                <a:ea typeface="+mn-lt"/>
                <a:cs typeface="+mn-lt"/>
              </a:rPr>
              <a:t> 100% do</a:t>
            </a:r>
            <a:br>
              <a:rPr lang="en-US" sz="2400" dirty="0">
                <a:ea typeface="+mn-lt"/>
                <a:cs typeface="+mn-lt"/>
              </a:rPr>
            </a:br>
            <a:r>
              <a:rPr lang="en-US" sz="2400" dirty="0" err="1">
                <a:ea typeface="+mn-lt"/>
                <a:cs typeface="+mn-lt"/>
              </a:rPr>
              <a:t>hạn</a:t>
            </a:r>
            <a:r>
              <a:rPr lang="en-US" sz="2400" dirty="0">
                <a:ea typeface="+mn-lt"/>
                <a:cs typeface="+mn-lt"/>
              </a:rPr>
              <a:t> </a:t>
            </a:r>
            <a:r>
              <a:rPr lang="en-US" sz="2400" dirty="0" err="1">
                <a:ea typeface="+mn-lt"/>
                <a:cs typeface="+mn-lt"/>
              </a:rPr>
              <a:t>chế</a:t>
            </a:r>
            <a:r>
              <a:rPr lang="en-US" sz="2400" dirty="0">
                <a:ea typeface="+mn-lt"/>
                <a:cs typeface="+mn-lt"/>
              </a:rPr>
              <a:t> </a:t>
            </a:r>
            <a:r>
              <a:rPr lang="en-US" sz="2400" dirty="0" err="1">
                <a:ea typeface="+mn-lt"/>
                <a:cs typeface="+mn-lt"/>
              </a:rPr>
              <a:t>về</a:t>
            </a:r>
            <a:r>
              <a:rPr lang="en-US" sz="2400" dirty="0">
                <a:ea typeface="+mn-lt"/>
                <a:cs typeface="+mn-lt"/>
              </a:rPr>
              <a:t> </a:t>
            </a:r>
            <a:r>
              <a:rPr lang="en-US" sz="2400" dirty="0" err="1">
                <a:ea typeface="+mn-lt"/>
                <a:cs typeface="+mn-lt"/>
              </a:rPr>
              <a:t>mặt</a:t>
            </a:r>
            <a:r>
              <a:rPr lang="en-US" sz="2400" dirty="0">
                <a:ea typeface="+mn-lt"/>
                <a:cs typeface="+mn-lt"/>
              </a:rPr>
              <a:t> </a:t>
            </a:r>
            <a:r>
              <a:rPr lang="en-US" sz="2400" dirty="0" err="1">
                <a:ea typeface="+mn-lt"/>
                <a:cs typeface="+mn-lt"/>
              </a:rPr>
              <a:t>thuật</a:t>
            </a:r>
            <a:r>
              <a:rPr lang="en-US" sz="2400" dirty="0">
                <a:ea typeface="+mn-lt"/>
                <a:cs typeface="+mn-lt"/>
              </a:rPr>
              <a:t> </a:t>
            </a:r>
            <a:r>
              <a:rPr lang="en-US" sz="2400" dirty="0" err="1">
                <a:ea typeface="+mn-lt"/>
                <a:cs typeface="+mn-lt"/>
              </a:rPr>
              <a:t>toán</a:t>
            </a:r>
            <a:endParaRPr lang="en-US" sz="2400" dirty="0">
              <a:ea typeface="+mn-lt"/>
              <a:cs typeface="+mn-lt"/>
            </a:endParaRPr>
          </a:p>
          <a:p>
            <a:pPr marL="800100" lvl="1" indent="-342900">
              <a:lnSpc>
                <a:spcPct val="150000"/>
              </a:lnSpc>
              <a:buFont typeface="Arial" panose="020B0604020202020204" pitchFamily="34" charset="0"/>
              <a:buChar char="•"/>
            </a:pPr>
            <a:r>
              <a:rPr lang="en-US" sz="2400" dirty="0" err="1">
                <a:ea typeface="+mn-lt"/>
                <a:cs typeface="+mn-lt"/>
              </a:rPr>
              <a:t>Cần</a:t>
            </a:r>
            <a:r>
              <a:rPr lang="en-US" sz="2400" dirty="0">
                <a:ea typeface="+mn-lt"/>
                <a:cs typeface="+mn-lt"/>
              </a:rPr>
              <a:t> </a:t>
            </a:r>
            <a:r>
              <a:rPr lang="en-US" sz="2400" dirty="0" err="1">
                <a:ea typeface="+mn-lt"/>
                <a:cs typeface="+mn-lt"/>
              </a:rPr>
              <a:t>xét</a:t>
            </a:r>
            <a:r>
              <a:rPr lang="en-US" sz="2400" dirty="0">
                <a:ea typeface="+mn-lt"/>
                <a:cs typeface="+mn-lt"/>
              </a:rPr>
              <a:t> </a:t>
            </a:r>
            <a:r>
              <a:rPr lang="en-US" sz="2400" dirty="0" err="1">
                <a:ea typeface="+mn-lt"/>
                <a:cs typeface="+mn-lt"/>
              </a:rPr>
              <a:t>thêm</a:t>
            </a:r>
            <a:r>
              <a:rPr lang="en-US" sz="2400" dirty="0">
                <a:ea typeface="+mn-lt"/>
                <a:cs typeface="+mn-lt"/>
              </a:rPr>
              <a:t> </a:t>
            </a:r>
            <a:r>
              <a:rPr lang="en-US" sz="2400" dirty="0" err="1">
                <a:ea typeface="+mn-lt"/>
                <a:cs typeface="+mn-lt"/>
              </a:rPr>
              <a:t>mật</a:t>
            </a:r>
            <a:r>
              <a:rPr lang="en-US" sz="2400" dirty="0">
                <a:ea typeface="+mn-lt"/>
                <a:cs typeface="+mn-lt"/>
              </a:rPr>
              <a:t> </a:t>
            </a:r>
            <a:r>
              <a:rPr lang="en-US" sz="2400" dirty="0" err="1">
                <a:ea typeface="+mn-lt"/>
                <a:cs typeface="+mn-lt"/>
              </a:rPr>
              <a:t>độ</a:t>
            </a:r>
            <a:r>
              <a:rPr lang="en-US" sz="2400" dirty="0">
                <a:ea typeface="+mn-lt"/>
                <a:cs typeface="+mn-lt"/>
              </a:rPr>
              <a:t> </a:t>
            </a:r>
            <a:r>
              <a:rPr lang="en-US" sz="2400" dirty="0" err="1">
                <a:ea typeface="+mn-lt"/>
                <a:cs typeface="+mn-lt"/>
              </a:rPr>
              <a:t>giao</a:t>
            </a:r>
            <a:r>
              <a:rPr lang="en-US" sz="2400" dirty="0">
                <a:ea typeface="+mn-lt"/>
                <a:cs typeface="+mn-lt"/>
              </a:rPr>
              <a:t> </a:t>
            </a:r>
            <a:r>
              <a:rPr lang="en-US" sz="2400" dirty="0" err="1">
                <a:ea typeface="+mn-lt"/>
                <a:cs typeface="+mn-lt"/>
              </a:rPr>
              <a:t>thông</a:t>
            </a:r>
            <a:r>
              <a:rPr lang="en-US" sz="2400" dirty="0">
                <a:ea typeface="+mn-lt"/>
                <a:cs typeface="+mn-lt"/>
              </a:rPr>
              <a:t> </a:t>
            </a:r>
            <a:r>
              <a:rPr lang="en-US" sz="2400" dirty="0" err="1">
                <a:ea typeface="+mn-lt"/>
                <a:cs typeface="+mn-lt"/>
              </a:rPr>
              <a:t>để</a:t>
            </a:r>
            <a:r>
              <a:rPr lang="en-US" sz="2400" dirty="0">
                <a:ea typeface="+mn-lt"/>
                <a:cs typeface="+mn-lt"/>
              </a:rPr>
              <a:t> </a:t>
            </a:r>
            <a:r>
              <a:rPr lang="en-US" sz="2400" dirty="0" err="1">
                <a:ea typeface="+mn-lt"/>
                <a:cs typeface="+mn-lt"/>
              </a:rPr>
              <a:t>có</a:t>
            </a:r>
            <a:r>
              <a:rPr lang="en-US" sz="2400" dirty="0">
                <a:ea typeface="+mn-lt"/>
                <a:cs typeface="+mn-lt"/>
              </a:rPr>
              <a:t> </a:t>
            </a:r>
            <a:r>
              <a:rPr lang="en-US" sz="2400" dirty="0" err="1">
                <a:ea typeface="+mn-lt"/>
                <a:cs typeface="+mn-lt"/>
              </a:rPr>
              <a:t>kết</a:t>
            </a:r>
            <a:r>
              <a:rPr lang="en-US" sz="2400" dirty="0">
                <a:ea typeface="+mn-lt"/>
                <a:cs typeface="+mn-lt"/>
              </a:rPr>
              <a:t> </a:t>
            </a:r>
            <a:r>
              <a:rPr lang="en-US" sz="2400" dirty="0" err="1">
                <a:ea typeface="+mn-lt"/>
                <a:cs typeface="+mn-lt"/>
              </a:rPr>
              <a:t>quả</a:t>
            </a:r>
            <a:r>
              <a:rPr lang="en-US" sz="2400" dirty="0">
                <a:ea typeface="+mn-lt"/>
                <a:cs typeface="+mn-lt"/>
              </a:rPr>
              <a:t> </a:t>
            </a:r>
            <a:r>
              <a:rPr lang="en-US" sz="2400" dirty="0" err="1">
                <a:ea typeface="+mn-lt"/>
                <a:cs typeface="+mn-lt"/>
              </a:rPr>
              <a:t>chính</a:t>
            </a:r>
            <a:r>
              <a:rPr lang="en-US" sz="2400" dirty="0">
                <a:ea typeface="+mn-lt"/>
                <a:cs typeface="+mn-lt"/>
              </a:rPr>
              <a:t> </a:t>
            </a:r>
            <a:r>
              <a:rPr lang="en-US" sz="2400" dirty="0" err="1">
                <a:ea typeface="+mn-lt"/>
                <a:cs typeface="+mn-lt"/>
              </a:rPr>
              <a:t>xác</a:t>
            </a:r>
            <a:r>
              <a:rPr lang="en-US" sz="2400" dirty="0">
                <a:ea typeface="+mn-lt"/>
                <a:cs typeface="+mn-lt"/>
              </a:rPr>
              <a:t> </a:t>
            </a:r>
            <a:r>
              <a:rPr lang="en-US" sz="2400" dirty="0" err="1">
                <a:ea typeface="+mn-lt"/>
                <a:cs typeface="+mn-lt"/>
              </a:rPr>
              <a:t>hơn</a:t>
            </a:r>
            <a:r>
              <a:rPr lang="en-US" sz="2400" dirty="0">
                <a:ea typeface="+mn-lt"/>
                <a:cs typeface="+mn-lt"/>
              </a:rPr>
              <a:t> </a:t>
            </a:r>
            <a:r>
              <a:rPr lang="en-US" sz="2400" dirty="0" err="1">
                <a:ea typeface="+mn-lt"/>
                <a:cs typeface="+mn-lt"/>
              </a:rPr>
              <a:t>khi</a:t>
            </a:r>
            <a:r>
              <a:rPr lang="en-US" sz="2400" dirty="0">
                <a:ea typeface="+mn-lt"/>
                <a:cs typeface="+mn-lt"/>
              </a:rPr>
              <a:t> </a:t>
            </a:r>
            <a:br>
              <a:rPr lang="en-US" sz="2400" dirty="0">
                <a:ea typeface="+mn-lt"/>
                <a:cs typeface="+mn-lt"/>
              </a:rPr>
            </a:br>
            <a:r>
              <a:rPr lang="en-US" sz="2400" dirty="0" err="1">
                <a:ea typeface="+mn-lt"/>
                <a:cs typeface="+mn-lt"/>
              </a:rPr>
              <a:t>tính</a:t>
            </a:r>
            <a:r>
              <a:rPr lang="en-US" sz="2400" dirty="0">
                <a:ea typeface="+mn-lt"/>
                <a:cs typeface="+mn-lt"/>
              </a:rPr>
              <a:t> </a:t>
            </a:r>
            <a:r>
              <a:rPr lang="en-US" sz="2400" dirty="0" err="1">
                <a:ea typeface="+mn-lt"/>
                <a:cs typeface="+mn-lt"/>
              </a:rPr>
              <a:t>toán</a:t>
            </a:r>
            <a:r>
              <a:rPr lang="en-US" sz="2400" dirty="0">
                <a:ea typeface="+mn-lt"/>
                <a:cs typeface="+mn-lt"/>
              </a:rPr>
              <a:t> </a:t>
            </a:r>
            <a:r>
              <a:rPr lang="en-US" sz="2400" dirty="0" err="1">
                <a:ea typeface="+mn-lt"/>
                <a:cs typeface="+mn-lt"/>
              </a:rPr>
              <a:t>thời</a:t>
            </a:r>
            <a:r>
              <a:rPr lang="en-US" sz="2400" dirty="0">
                <a:ea typeface="+mn-lt"/>
                <a:cs typeface="+mn-lt"/>
              </a:rPr>
              <a:t> </a:t>
            </a:r>
            <a:r>
              <a:rPr lang="en-US" sz="2400" dirty="0" err="1">
                <a:ea typeface="+mn-lt"/>
                <a:cs typeface="+mn-lt"/>
              </a:rPr>
              <a:t>gian</a:t>
            </a:r>
            <a:r>
              <a:rPr lang="en-US" sz="2400" dirty="0">
                <a:ea typeface="+mn-lt"/>
                <a:cs typeface="+mn-lt"/>
              </a:rPr>
              <a:t> di </a:t>
            </a:r>
            <a:r>
              <a:rPr lang="en-US" sz="2400" dirty="0" err="1">
                <a:ea typeface="+mn-lt"/>
                <a:cs typeface="+mn-lt"/>
              </a:rPr>
              <a:t>chuyển</a:t>
            </a:r>
            <a:r>
              <a:rPr lang="en-US" sz="2400" dirty="0">
                <a:ea typeface="+mn-lt"/>
                <a:cs typeface="+mn-lt"/>
              </a:rPr>
              <a:t>, </a:t>
            </a:r>
            <a:r>
              <a:rPr lang="en-US" sz="2400" dirty="0" err="1">
                <a:ea typeface="+mn-lt"/>
                <a:cs typeface="+mn-lt"/>
              </a:rPr>
              <a:t>thời</a:t>
            </a:r>
            <a:r>
              <a:rPr lang="en-US" sz="2400" dirty="0">
                <a:ea typeface="+mn-lt"/>
                <a:cs typeface="+mn-lt"/>
              </a:rPr>
              <a:t> </a:t>
            </a:r>
            <a:r>
              <a:rPr lang="en-US" sz="2400" dirty="0" err="1">
                <a:ea typeface="+mn-lt"/>
                <a:cs typeface="+mn-lt"/>
              </a:rPr>
              <a:t>gian</a:t>
            </a:r>
            <a:r>
              <a:rPr lang="en-US" sz="2400" dirty="0">
                <a:ea typeface="+mn-lt"/>
                <a:cs typeface="+mn-lt"/>
              </a:rPr>
              <a:t> </a:t>
            </a:r>
            <a:r>
              <a:rPr lang="en-US" sz="2400" dirty="0" err="1">
                <a:ea typeface="+mn-lt"/>
                <a:cs typeface="+mn-lt"/>
              </a:rPr>
              <a:t>phải</a:t>
            </a:r>
            <a:r>
              <a:rPr lang="en-US" sz="2400" dirty="0">
                <a:ea typeface="+mn-lt"/>
                <a:cs typeface="+mn-lt"/>
              </a:rPr>
              <a:t> </a:t>
            </a:r>
            <a:r>
              <a:rPr lang="en-US" sz="2400" dirty="0" err="1">
                <a:ea typeface="+mn-lt"/>
                <a:cs typeface="+mn-lt"/>
              </a:rPr>
              <a:t>chờ</a:t>
            </a:r>
            <a:r>
              <a:rPr lang="en-US" sz="2400" dirty="0">
                <a:ea typeface="+mn-lt"/>
                <a:cs typeface="+mn-lt"/>
              </a:rPr>
              <a:t> </a:t>
            </a:r>
            <a:r>
              <a:rPr lang="en-US" sz="2400" dirty="0" err="1">
                <a:ea typeface="+mn-lt"/>
                <a:cs typeface="+mn-lt"/>
              </a:rPr>
              <a:t>tại</a:t>
            </a:r>
            <a:r>
              <a:rPr lang="en-US" sz="2400" dirty="0">
                <a:ea typeface="+mn-lt"/>
                <a:cs typeface="+mn-lt"/>
              </a:rPr>
              <a:t> </a:t>
            </a:r>
            <a:r>
              <a:rPr lang="en-US" sz="2400" dirty="0" err="1">
                <a:ea typeface="+mn-lt"/>
                <a:cs typeface="+mn-lt"/>
              </a:rPr>
              <a:t>mỗi</a:t>
            </a:r>
            <a:r>
              <a:rPr lang="en-US" sz="2400" dirty="0">
                <a:ea typeface="+mn-lt"/>
                <a:cs typeface="+mn-lt"/>
              </a:rPr>
              <a:t> </a:t>
            </a:r>
            <a:r>
              <a:rPr lang="en-US" sz="2400" dirty="0" err="1">
                <a:ea typeface="+mn-lt"/>
                <a:cs typeface="+mn-lt"/>
              </a:rPr>
              <a:t>cây</a:t>
            </a:r>
            <a:r>
              <a:rPr lang="en-US" sz="2400" dirty="0">
                <a:ea typeface="+mn-lt"/>
                <a:cs typeface="+mn-lt"/>
              </a:rPr>
              <a:t> ATM</a:t>
            </a:r>
          </a:p>
          <a:p>
            <a:pPr marL="800100" lvl="1" indent="-342900">
              <a:lnSpc>
                <a:spcPct val="150000"/>
              </a:lnSpc>
              <a:buFont typeface="Arial" panose="020B0604020202020204" pitchFamily="34" charset="0"/>
              <a:buChar char="•"/>
            </a:pPr>
            <a:endParaRPr lang="vi-VN" sz="2400" dirty="0">
              <a:ea typeface="+mn-lt"/>
              <a:cs typeface="+mn-lt"/>
            </a:endParaRPr>
          </a:p>
        </p:txBody>
      </p:sp>
    </p:spTree>
    <p:extLst>
      <p:ext uri="{BB962C8B-B14F-4D97-AF65-F5344CB8AC3E}">
        <p14:creationId xmlns:p14="http://schemas.microsoft.com/office/powerpoint/2010/main" val="117558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311" name="TextShape 2"/>
          <p:cNvSpPr txBox="1"/>
          <p:nvPr/>
        </p:nvSpPr>
        <p:spPr>
          <a:xfrm>
            <a:off x="338760" y="1058760"/>
            <a:ext cx="11514240" cy="4908600"/>
          </a:xfrm>
          <a:prstGeom prst="rect">
            <a:avLst/>
          </a:prstGeom>
          <a:noFill/>
          <a:ln>
            <a:noFill/>
          </a:ln>
        </p:spPr>
        <p:txBody>
          <a:bodyPr lIns="90000" tIns="45000" rIns="90000" bIns="45000" anchor="t">
            <a:noAutofit/>
          </a:bodyPr>
          <a:lstStyle/>
          <a:p>
            <a:pPr marL="514350" indent="-514350">
              <a:lnSpc>
                <a:spcPct val="150000"/>
              </a:lnSpc>
              <a:buFont typeface="+mj-lt"/>
              <a:buAutoNum type="arabicPeriod"/>
            </a:pPr>
            <a:r>
              <a:rPr lang="en-US" sz="2800" b="0" strike="noStrike" spc="-1" dirty="0" err="1">
                <a:solidFill>
                  <a:schemeClr val="bg2">
                    <a:lumMod val="10000"/>
                  </a:schemeClr>
                </a:solidFill>
                <a:latin typeface="+mj-lt"/>
              </a:rPr>
              <a:t>Giới</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thiệu</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đề</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tài</a:t>
            </a:r>
            <a:endParaRPr lang="en-US" sz="2800" b="0" strike="noStrike" spc="-1" dirty="0">
              <a:solidFill>
                <a:schemeClr val="bg2">
                  <a:lumMod val="10000"/>
                </a:schemeClr>
              </a:solidFill>
              <a:latin typeface="+mj-lt"/>
            </a:endParaRPr>
          </a:p>
          <a:p>
            <a:pPr marL="514350" indent="-514350">
              <a:lnSpc>
                <a:spcPct val="150000"/>
              </a:lnSpc>
              <a:buAutoNum type="arabicPeriod"/>
            </a:pPr>
            <a:r>
              <a:rPr lang="en-US" sz="2800" spc="-1" dirty="0" err="1">
                <a:solidFill>
                  <a:schemeClr val="bg2">
                    <a:lumMod val="10000"/>
                  </a:schemeClr>
                </a:solidFill>
                <a:latin typeface="+mj-lt"/>
              </a:rPr>
              <a:t>Các</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nghiên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cứu</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liên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quan</a:t>
            </a:r>
            <a:endParaRPr lang="en-US" sz="2800" spc="-1" dirty="0">
              <a:solidFill>
                <a:schemeClr val="bg2">
                  <a:lumMod val="10000"/>
                </a:schemeClr>
              </a:solidFill>
              <a:latin typeface="+mj-lt"/>
            </a:endParaRPr>
          </a:p>
          <a:p>
            <a:pPr marL="514350" indent="-514350">
              <a:lnSpc>
                <a:spcPct val="150000"/>
              </a:lnSpc>
              <a:buFont typeface="+mj-lt"/>
              <a:buAutoNum type="arabicPeriod"/>
            </a:pPr>
            <a:r>
              <a:rPr lang="en-US" sz="2800" spc="-1" dirty="0" err="1">
                <a:solidFill>
                  <a:schemeClr val="bg2">
                    <a:lumMod val="10000"/>
                  </a:schemeClr>
                </a:solidFill>
                <a:latin typeface="+mj-lt"/>
              </a:rPr>
              <a:t>Khai</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thác</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và</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chuẩn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bị</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dữ</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liệu</a:t>
            </a:r>
            <a:endParaRPr lang="en-US" sz="2800" b="0" strike="noStrike" spc="-1" dirty="0">
              <a:solidFill>
                <a:schemeClr val="bg2">
                  <a:lumMod val="10000"/>
                </a:schemeClr>
              </a:solidFill>
              <a:latin typeface="+mj-lt"/>
            </a:endParaRPr>
          </a:p>
          <a:p>
            <a:pPr marL="514350" indent="-514350">
              <a:lnSpc>
                <a:spcPct val="150000"/>
              </a:lnSpc>
              <a:buFont typeface="+mj-lt"/>
              <a:buAutoNum type="arabicPeriod"/>
            </a:pPr>
            <a:r>
              <a:rPr lang="en-US" sz="2800" spc="-1" dirty="0" err="1">
                <a:solidFill>
                  <a:schemeClr val="bg2">
                    <a:lumMod val="10000"/>
                  </a:schemeClr>
                </a:solidFill>
                <a:latin typeface="+mj-lt"/>
              </a:rPr>
              <a:t>Thiết</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kế</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thực</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hiện</a:t>
            </a:r>
            <a:endParaRPr lang="en-US" sz="2800" spc="-1" dirty="0">
              <a:solidFill>
                <a:schemeClr val="bg2">
                  <a:lumMod val="10000"/>
                </a:schemeClr>
              </a:solidFill>
              <a:latin typeface="+mj-lt"/>
            </a:endParaRPr>
          </a:p>
          <a:p>
            <a:pPr marL="514350" indent="-514350">
              <a:lnSpc>
                <a:spcPct val="150000"/>
              </a:lnSpc>
              <a:buFont typeface="+mj-lt"/>
              <a:buAutoNum type="arabicPeriod"/>
            </a:pPr>
            <a:r>
              <a:rPr lang="en-US" sz="2800" b="0" strike="noStrike" spc="-1" dirty="0" err="1">
                <a:solidFill>
                  <a:schemeClr val="bg2">
                    <a:lumMod val="10000"/>
                  </a:schemeClr>
                </a:solidFill>
                <a:latin typeface="+mj-lt"/>
              </a:rPr>
              <a:t>Thực</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nghiệm</a:t>
            </a:r>
            <a:endParaRPr lang="en-US" sz="2800" spc="-1" dirty="0">
              <a:solidFill>
                <a:schemeClr val="bg2">
                  <a:lumMod val="10000"/>
                </a:schemeClr>
              </a:solidFill>
              <a:latin typeface="+mj-lt"/>
            </a:endParaRPr>
          </a:p>
          <a:p>
            <a:pPr marL="514350" indent="-514350">
              <a:lnSpc>
                <a:spcPct val="150000"/>
              </a:lnSpc>
              <a:buFont typeface="+mj-lt"/>
              <a:buAutoNum type="arabicPeriod"/>
            </a:pPr>
            <a:r>
              <a:rPr lang="en-US" sz="2800" spc="-1" dirty="0" err="1">
                <a:solidFill>
                  <a:schemeClr val="bg2">
                    <a:lumMod val="10000"/>
                  </a:schemeClr>
                </a:solidFill>
                <a:latin typeface="+mj-lt"/>
              </a:rPr>
              <a:t>Kết</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luận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và</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đánh</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giá</a:t>
            </a:r>
            <a:endParaRPr lang="en-US" sz="2800" b="0" strike="noStrike" spc="-1" dirty="0">
              <a:solidFill>
                <a:schemeClr val="bg2">
                  <a:lumMod val="10000"/>
                </a:schemeClr>
              </a:solidFill>
              <a:latin typeface="+mj-lt"/>
            </a:endParaRPr>
          </a:p>
        </p:txBody>
      </p:sp>
      <p:sp>
        <p:nvSpPr>
          <p:cNvPr id="6" name="TextShape 2">
            <a:extLst>
              <a:ext uri="{FF2B5EF4-FFF2-40B4-BE49-F238E27FC236}">
                <a16:creationId xmlns:a16="http://schemas.microsoft.com/office/drawing/2014/main" id="{ED876428-B623-D91E-A495-5F036B6DA3C5}"/>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dirty="0" err="1">
                <a:solidFill>
                  <a:schemeClr val="bg1"/>
                </a:solidFill>
                <a:latin typeface="+mj-lt"/>
              </a:rPr>
              <a:t>Nội</a:t>
            </a:r>
            <a:r>
              <a:rPr lang="en-US" sz="3200" b="1" spc="-1" dirty="0">
                <a:solidFill>
                  <a:schemeClr val="bg1"/>
                </a:solidFill>
                <a:latin typeface="+mj-lt"/>
              </a:rPr>
              <a:t> dung</a:t>
            </a:r>
            <a:endParaRPr lang="en-US" sz="3200" b="1" strike="noStrike" spc="-1" dirty="0">
              <a:solidFill>
                <a:schemeClr val="bg1"/>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311" name="TextShape 2"/>
          <p:cNvSpPr txBox="1"/>
          <p:nvPr/>
        </p:nvSpPr>
        <p:spPr>
          <a:xfrm>
            <a:off x="338760" y="1058760"/>
            <a:ext cx="11514240" cy="4908600"/>
          </a:xfrm>
          <a:prstGeom prst="rect">
            <a:avLst/>
          </a:prstGeom>
          <a:noFill/>
          <a:ln>
            <a:noFill/>
          </a:ln>
        </p:spPr>
        <p:txBody>
          <a:bodyPr lIns="90000" tIns="45000" rIns="90000" bIns="45000" anchor="t">
            <a:noAutofit/>
          </a:bodyPr>
          <a:lstStyle/>
          <a:p>
            <a:pPr marL="514350" indent="-514350">
              <a:lnSpc>
                <a:spcPct val="150000"/>
              </a:lnSpc>
              <a:buFont typeface="+mj-lt"/>
              <a:buAutoNum type="arabicPeriod"/>
            </a:pPr>
            <a:r>
              <a:rPr lang="en-US" sz="2800" b="0" strike="noStrike" spc="-1" dirty="0" err="1">
                <a:solidFill>
                  <a:schemeClr val="bg2">
                    <a:lumMod val="10000"/>
                  </a:schemeClr>
                </a:solidFill>
                <a:latin typeface="+mj-lt"/>
              </a:rPr>
              <a:t>Giới</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thiệu</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đề</a:t>
            </a:r>
            <a:r>
              <a:rPr lang="en-US" sz="2800" b="0" strike="noStrike" spc="-1" dirty="0">
                <a:solidFill>
                  <a:schemeClr val="bg2">
                    <a:lumMod val="10000"/>
                  </a:schemeClr>
                </a:solidFill>
                <a:latin typeface="+mj-lt"/>
              </a:rPr>
              <a:t> </a:t>
            </a:r>
            <a:r>
              <a:rPr lang="en-US" sz="2800" b="0" strike="noStrike" spc="-1" dirty="0" err="1">
                <a:solidFill>
                  <a:schemeClr val="bg2">
                    <a:lumMod val="10000"/>
                  </a:schemeClr>
                </a:solidFill>
                <a:latin typeface="+mj-lt"/>
              </a:rPr>
              <a:t>tài</a:t>
            </a:r>
            <a:endParaRPr lang="en-US" sz="2800" b="0" strike="noStrike" spc="-1" dirty="0">
              <a:solidFill>
                <a:schemeClr val="bg2">
                  <a:lumMod val="1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Các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nghiên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cứu</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liên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quan</a:t>
            </a:r>
            <a:endParaRPr lang="en-US" sz="2800"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Khai</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chuẩn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bị</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dữ</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liệu</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Thiết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kế</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thực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hiện</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b="0" strike="noStrike" spc="-1" dirty="0" err="1">
                <a:solidFill>
                  <a:schemeClr val="bg2">
                    <a:lumMod val="90000"/>
                  </a:schemeClr>
                </a:solidFill>
                <a:latin typeface="+mj-lt"/>
              </a:rPr>
              <a:t>Thực</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nghiệm</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Kết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luận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đánh</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giá</a:t>
            </a:r>
            <a:endParaRPr lang="en-US" sz="2800" b="0" strike="noStrike" spc="-1" dirty="0">
              <a:solidFill>
                <a:schemeClr val="bg2">
                  <a:lumMod val="90000"/>
                </a:schemeClr>
              </a:solidFill>
              <a:latin typeface="+mj-lt"/>
            </a:endParaRPr>
          </a:p>
        </p:txBody>
      </p:sp>
      <p:sp>
        <p:nvSpPr>
          <p:cNvPr id="7" name="TextShape 2">
            <a:extLst>
              <a:ext uri="{FF2B5EF4-FFF2-40B4-BE49-F238E27FC236}">
                <a16:creationId xmlns:a16="http://schemas.microsoft.com/office/drawing/2014/main" id="{14C3479E-1E5A-E72B-D41D-1C76CEA11D6B}"/>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err="1">
                <a:solidFill>
                  <a:schemeClr val="bg1"/>
                </a:solidFill>
                <a:latin typeface="+mj-lt"/>
              </a:rPr>
              <a:t>Nội</a:t>
            </a:r>
            <a:r>
              <a:rPr lang="en-US" sz="3200" b="1" spc="-1">
                <a:solidFill>
                  <a:schemeClr val="bg1"/>
                </a:solidFill>
                <a:latin typeface="+mj-lt"/>
              </a:rPr>
              <a:t> dung</a:t>
            </a:r>
            <a:endParaRPr lang="en-US" sz="3200" b="1" strike="noStrike" spc="-1">
              <a:solidFill>
                <a:schemeClr val="bg1"/>
              </a:solidFill>
              <a:latin typeface="+mj-lt"/>
            </a:endParaRPr>
          </a:p>
        </p:txBody>
      </p:sp>
    </p:spTree>
    <p:extLst>
      <p:ext uri="{BB962C8B-B14F-4D97-AF65-F5344CB8AC3E}">
        <p14:creationId xmlns:p14="http://schemas.microsoft.com/office/powerpoint/2010/main" val="198333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338760" y="1058760"/>
            <a:ext cx="11514240" cy="4908600"/>
          </a:xfrm>
          <a:prstGeom prst="rect">
            <a:avLst/>
          </a:prstGeom>
          <a:noFill/>
          <a:ln>
            <a:noFill/>
          </a:ln>
        </p:spPr>
        <p:txBody>
          <a:bodyPr lIns="90000" tIns="45000" rIns="90000" bIns="45000">
            <a:noAutofit/>
          </a:bodyPr>
          <a:lstStyle/>
          <a:p>
            <a:endParaRPr lang="en-US" sz="2800" b="0" strike="noStrike" spc="-1">
              <a:solidFill>
                <a:srgbClr val="000000"/>
              </a:solidFill>
              <a:latin typeface="Calibri"/>
            </a:endParaRPr>
          </a:p>
        </p:txBody>
      </p:sp>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pPr marL="514350" indent="-514350">
              <a:buFont typeface="+mj-lt"/>
              <a:buAutoNum type="arabicPeriod"/>
            </a:pPr>
            <a:r>
              <a:rPr lang="en-US" sz="3200" b="1" strike="noStrike" spc="-1" dirty="0" err="1">
                <a:solidFill>
                  <a:schemeClr val="bg1"/>
                </a:solidFill>
                <a:latin typeface="+mj-lt"/>
              </a:rPr>
              <a:t>Giới</a:t>
            </a:r>
            <a:r>
              <a:rPr lang="en-US" sz="3200" b="1" strike="noStrike" spc="-1" dirty="0">
                <a:solidFill>
                  <a:schemeClr val="bg1"/>
                </a:solidFill>
                <a:latin typeface="+mj-lt"/>
              </a:rPr>
              <a:t> </a:t>
            </a:r>
            <a:r>
              <a:rPr lang="en-US" sz="3200" b="1" strike="noStrike" spc="-1" dirty="0" err="1">
                <a:solidFill>
                  <a:schemeClr val="bg1"/>
                </a:solidFill>
                <a:latin typeface="+mj-lt"/>
              </a:rPr>
              <a:t>thiệu</a:t>
            </a:r>
            <a:r>
              <a:rPr lang="en-US" sz="3200" b="1" strike="noStrike" spc="-1" dirty="0">
                <a:solidFill>
                  <a:schemeClr val="bg1"/>
                </a:solidFill>
                <a:latin typeface="+mj-lt"/>
              </a:rPr>
              <a:t> </a:t>
            </a:r>
            <a:r>
              <a:rPr lang="en-US" sz="3200" b="1" spc="-1" dirty="0" err="1">
                <a:solidFill>
                  <a:schemeClr val="bg1"/>
                </a:solidFill>
                <a:latin typeface="+mj-lt"/>
              </a:rPr>
              <a:t>đề</a:t>
            </a:r>
            <a:r>
              <a:rPr lang="en-US" sz="3200" b="1" spc="-1" dirty="0">
                <a:solidFill>
                  <a:schemeClr val="bg1"/>
                </a:solidFill>
                <a:latin typeface="+mj-lt"/>
              </a:rPr>
              <a:t> </a:t>
            </a:r>
            <a:r>
              <a:rPr lang="en-US" sz="3200" b="1" spc="-1" dirty="0" err="1">
                <a:solidFill>
                  <a:schemeClr val="bg1"/>
                </a:solidFill>
                <a:latin typeface="+mj-lt"/>
              </a:rPr>
              <a:t>tài</a:t>
            </a:r>
            <a:endParaRPr lang="en-US" sz="3200" b="1" strike="noStrike" spc="-1" dirty="0">
              <a:solidFill>
                <a:schemeClr val="bg1"/>
              </a:solidFill>
              <a:latin typeface="+mj-lt"/>
            </a:endParaRPr>
          </a:p>
        </p:txBody>
      </p:sp>
      <p:pic>
        <p:nvPicPr>
          <p:cNvPr id="10" name="Picture 10">
            <a:extLst>
              <a:ext uri="{FF2B5EF4-FFF2-40B4-BE49-F238E27FC236}">
                <a16:creationId xmlns:a16="http://schemas.microsoft.com/office/drawing/2014/main" id="{E7849AC5-F043-52C4-FD17-D6DE9A17AE0C}"/>
              </a:ext>
            </a:extLst>
          </p:cNvPr>
          <p:cNvPicPr>
            <a:picLocks noChangeAspect="1"/>
          </p:cNvPicPr>
          <p:nvPr/>
        </p:nvPicPr>
        <p:blipFill>
          <a:blip r:embed="rId3"/>
          <a:stretch>
            <a:fillRect/>
          </a:stretch>
        </p:blipFill>
        <p:spPr>
          <a:xfrm>
            <a:off x="5333695" y="5100210"/>
            <a:ext cx="537354" cy="294736"/>
          </a:xfrm>
          <a:prstGeom prst="rect">
            <a:avLst/>
          </a:prstGeom>
        </p:spPr>
      </p:pic>
      <p:sp>
        <p:nvSpPr>
          <p:cNvPr id="11" name="TextBox 10">
            <a:extLst>
              <a:ext uri="{FF2B5EF4-FFF2-40B4-BE49-F238E27FC236}">
                <a16:creationId xmlns:a16="http://schemas.microsoft.com/office/drawing/2014/main" id="{CD0F65B8-C691-E2FE-35AD-6B885924B19F}"/>
              </a:ext>
            </a:extLst>
          </p:cNvPr>
          <p:cNvSpPr txBox="1"/>
          <p:nvPr/>
        </p:nvSpPr>
        <p:spPr>
          <a:xfrm>
            <a:off x="6096000" y="5003463"/>
            <a:ext cx="538716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ea typeface="+mn-lt"/>
                <a:cs typeface="+mn-lt"/>
              </a:rPr>
              <a:t>Bài</a:t>
            </a:r>
            <a:r>
              <a:rPr lang="en-US" sz="2400" dirty="0">
                <a:ea typeface="+mn-lt"/>
                <a:cs typeface="+mn-lt"/>
              </a:rPr>
              <a:t> </a:t>
            </a:r>
            <a:r>
              <a:rPr lang="en-US" sz="2400" dirty="0" err="1">
                <a:ea typeface="+mn-lt"/>
                <a:cs typeface="+mn-lt"/>
              </a:rPr>
              <a:t>toán</a:t>
            </a:r>
            <a:r>
              <a:rPr lang="en-US" sz="2400" dirty="0">
                <a:ea typeface="+mn-lt"/>
                <a:cs typeface="+mn-lt"/>
              </a:rPr>
              <a:t> </a:t>
            </a:r>
            <a:r>
              <a:rPr lang="en-US" sz="2400" dirty="0" err="1">
                <a:ea typeface="+mn-lt"/>
                <a:cs typeface="+mn-lt"/>
              </a:rPr>
              <a:t>Tìm</a:t>
            </a:r>
            <a:r>
              <a:rPr lang="en-US" sz="2400" dirty="0">
                <a:ea typeface="+mn-lt"/>
                <a:cs typeface="+mn-lt"/>
              </a:rPr>
              <a:t> </a:t>
            </a:r>
            <a:r>
              <a:rPr lang="en-US" sz="2400" dirty="0" err="1">
                <a:ea typeface="+mn-lt"/>
                <a:cs typeface="+mn-lt"/>
              </a:rPr>
              <a:t>kiếm</a:t>
            </a:r>
            <a:r>
              <a:rPr lang="en-US" sz="2400" dirty="0">
                <a:ea typeface="+mn-lt"/>
                <a:cs typeface="+mn-lt"/>
              </a:rPr>
              <a:t> </a:t>
            </a:r>
            <a:r>
              <a:rPr lang="en-US" sz="2400" dirty="0" err="1">
                <a:ea typeface="+mn-lt"/>
                <a:cs typeface="+mn-lt"/>
              </a:rPr>
              <a:t>cây</a:t>
            </a:r>
            <a:r>
              <a:rPr lang="en-US" sz="2400" dirty="0">
                <a:ea typeface="+mn-lt"/>
                <a:cs typeface="+mn-lt"/>
              </a:rPr>
              <a:t> ATM </a:t>
            </a:r>
            <a:r>
              <a:rPr lang="en-US" sz="2400" dirty="0" err="1">
                <a:ea typeface="+mn-lt"/>
                <a:cs typeface="+mn-lt"/>
              </a:rPr>
              <a:t>gần</a:t>
            </a:r>
            <a:r>
              <a:rPr lang="en-US" sz="2400" dirty="0">
                <a:ea typeface="+mn-lt"/>
                <a:cs typeface="+mn-lt"/>
              </a:rPr>
              <a:t> </a:t>
            </a:r>
            <a:r>
              <a:rPr lang="en-US" sz="2400" dirty="0" err="1">
                <a:ea typeface="+mn-lt"/>
                <a:cs typeface="+mn-lt"/>
              </a:rPr>
              <a:t>nhất</a:t>
            </a:r>
            <a:r>
              <a:rPr lang="en-US" sz="2400" dirty="0">
                <a:ea typeface="+mn-lt"/>
                <a:cs typeface="+mn-lt"/>
              </a:rPr>
              <a:t> </a:t>
            </a:r>
            <a:r>
              <a:rPr lang="en-US" sz="2400" dirty="0" err="1">
                <a:ea typeface="+mn-lt"/>
                <a:cs typeface="+mn-lt"/>
              </a:rPr>
              <a:t>với</a:t>
            </a:r>
            <a:r>
              <a:rPr lang="en-US" sz="2400" dirty="0">
                <a:ea typeface="+mn-lt"/>
                <a:cs typeface="+mn-lt"/>
              </a:rPr>
              <a:t> </a:t>
            </a:r>
            <a:r>
              <a:rPr lang="en-US" sz="2400" dirty="0" err="1">
                <a:ea typeface="+mn-lt"/>
                <a:cs typeface="+mn-lt"/>
              </a:rPr>
              <a:t>thời</a:t>
            </a:r>
            <a:r>
              <a:rPr lang="en-US" sz="2400" dirty="0">
                <a:ea typeface="+mn-lt"/>
                <a:cs typeface="+mn-lt"/>
              </a:rPr>
              <a:t> </a:t>
            </a:r>
            <a:r>
              <a:rPr lang="en-US" sz="2400" dirty="0" err="1">
                <a:ea typeface="+mn-lt"/>
                <a:cs typeface="+mn-lt"/>
              </a:rPr>
              <a:t>gian</a:t>
            </a:r>
            <a:r>
              <a:rPr lang="en-US" sz="2400" dirty="0">
                <a:ea typeface="+mn-lt"/>
                <a:cs typeface="+mn-lt"/>
              </a:rPr>
              <a:t> </a:t>
            </a:r>
            <a:r>
              <a:rPr lang="en-US" sz="2400" dirty="0" err="1">
                <a:ea typeface="+mn-lt"/>
                <a:cs typeface="+mn-lt"/>
              </a:rPr>
              <a:t>chờ</a:t>
            </a:r>
            <a:r>
              <a:rPr lang="en-US" sz="2400" dirty="0">
                <a:ea typeface="+mn-lt"/>
                <a:cs typeface="+mn-lt"/>
              </a:rPr>
              <a:t> </a:t>
            </a:r>
            <a:r>
              <a:rPr lang="en-US" sz="2400" dirty="0" err="1">
                <a:ea typeface="+mn-lt"/>
                <a:cs typeface="+mn-lt"/>
              </a:rPr>
              <a:t>ngắn</a:t>
            </a:r>
            <a:r>
              <a:rPr lang="en-US" sz="2400" dirty="0">
                <a:ea typeface="+mn-lt"/>
                <a:cs typeface="+mn-lt"/>
              </a:rPr>
              <a:t> </a:t>
            </a:r>
            <a:r>
              <a:rPr lang="en-US" sz="2400" dirty="0" err="1">
                <a:ea typeface="+mn-lt"/>
                <a:cs typeface="+mn-lt"/>
              </a:rPr>
              <a:t>nhất</a:t>
            </a:r>
            <a:endParaRPr lang="en-US" sz="2400" dirty="0"/>
          </a:p>
        </p:txBody>
      </p:sp>
      <p:graphicFrame>
        <p:nvGraphicFramePr>
          <p:cNvPr id="315" name="TextBox 8">
            <a:extLst>
              <a:ext uri="{FF2B5EF4-FFF2-40B4-BE49-F238E27FC236}">
                <a16:creationId xmlns:a16="http://schemas.microsoft.com/office/drawing/2014/main" id="{FABE0C92-8C2C-98F1-25E6-8B8FB76A8619}"/>
              </a:ext>
            </a:extLst>
          </p:cNvPr>
          <p:cNvGraphicFramePr/>
          <p:nvPr>
            <p:extLst>
              <p:ext uri="{D42A27DB-BD31-4B8C-83A1-F6EECF244321}">
                <p14:modId xmlns:p14="http://schemas.microsoft.com/office/powerpoint/2010/main" val="1058533131"/>
              </p:ext>
            </p:extLst>
          </p:nvPr>
        </p:nvGraphicFramePr>
        <p:xfrm>
          <a:off x="5730816" y="1403231"/>
          <a:ext cx="5781042" cy="3416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A6558469-ABD0-04C0-58E0-49EE373043F8}"/>
              </a:ext>
            </a:extLst>
          </p:cNvPr>
          <p:cNvPicPr>
            <a:picLocks noChangeAspect="1"/>
          </p:cNvPicPr>
          <p:nvPr/>
        </p:nvPicPr>
        <p:blipFill rotWithShape="1">
          <a:blip r:embed="rId9">
            <a:extLst>
              <a:ext uri="{28A0092B-C50C-407E-A947-70E740481C1C}">
                <a14:useLocalDpi xmlns:a14="http://schemas.microsoft.com/office/drawing/2010/main" val="0"/>
              </a:ext>
            </a:extLst>
          </a:blip>
          <a:srcRect l="5081" t="17241" r="4154" b="22516"/>
          <a:stretch/>
        </p:blipFill>
        <p:spPr>
          <a:xfrm>
            <a:off x="418586" y="1827364"/>
            <a:ext cx="4971088" cy="28639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935665" y="1731396"/>
            <a:ext cx="10143462" cy="1168163"/>
          </a:xfrm>
          <a:prstGeom prst="rect">
            <a:avLst/>
          </a:prstGeom>
          <a:noFill/>
          <a:ln>
            <a:noFill/>
          </a:ln>
        </p:spPr>
        <p:txBody>
          <a:bodyPr lIns="90000" tIns="45000" rIns="90000" bIns="45000" anchor="t">
            <a:noAutofit/>
          </a:bodyPr>
          <a:lstStyle/>
          <a:p>
            <a:pPr>
              <a:lnSpc>
                <a:spcPct val="150000"/>
              </a:lnSpc>
            </a:pPr>
            <a:r>
              <a:rPr lang="en-US" sz="2400" dirty="0" err="1">
                <a:ea typeface="+mn-lt"/>
                <a:cs typeface="+mn-lt"/>
              </a:rPr>
              <a:t>Bài</a:t>
            </a:r>
            <a:r>
              <a:rPr lang="en-US" sz="2400" dirty="0">
                <a:ea typeface="+mn-lt"/>
                <a:cs typeface="+mn-lt"/>
              </a:rPr>
              <a:t> </a:t>
            </a:r>
            <a:r>
              <a:rPr lang="en-US" sz="2400" dirty="0" err="1">
                <a:ea typeface="+mn-lt"/>
                <a:cs typeface="+mn-lt"/>
              </a:rPr>
              <a:t>toán</a:t>
            </a:r>
            <a:r>
              <a:rPr lang="en-US" sz="2400" dirty="0">
                <a:ea typeface="+mn-lt"/>
                <a:cs typeface="+mn-lt"/>
              </a:rPr>
              <a:t> </a:t>
            </a:r>
            <a:r>
              <a:rPr lang="en-US" sz="2400" dirty="0" err="1">
                <a:ea typeface="+mn-lt"/>
                <a:cs typeface="+mn-lt"/>
              </a:rPr>
              <a:t>Tìm</a:t>
            </a:r>
            <a:r>
              <a:rPr lang="en-US" sz="2400" dirty="0">
                <a:ea typeface="+mn-lt"/>
                <a:cs typeface="+mn-lt"/>
              </a:rPr>
              <a:t> </a:t>
            </a:r>
            <a:r>
              <a:rPr lang="en-US" sz="2400" dirty="0" err="1">
                <a:ea typeface="+mn-lt"/>
                <a:cs typeface="+mn-lt"/>
              </a:rPr>
              <a:t>kiếm</a:t>
            </a:r>
            <a:r>
              <a:rPr lang="en-US" sz="2400" dirty="0">
                <a:ea typeface="+mn-lt"/>
                <a:cs typeface="+mn-lt"/>
              </a:rPr>
              <a:t> </a:t>
            </a:r>
            <a:r>
              <a:rPr lang="en-US" sz="2400" dirty="0" err="1">
                <a:ea typeface="+mn-lt"/>
                <a:cs typeface="+mn-lt"/>
              </a:rPr>
              <a:t>cây</a:t>
            </a:r>
            <a:r>
              <a:rPr lang="en-US" sz="2400" dirty="0">
                <a:ea typeface="+mn-lt"/>
                <a:cs typeface="+mn-lt"/>
              </a:rPr>
              <a:t> ATM </a:t>
            </a:r>
            <a:r>
              <a:rPr lang="en-US" sz="2400" dirty="0" err="1">
                <a:ea typeface="+mn-lt"/>
                <a:cs typeface="+mn-lt"/>
              </a:rPr>
              <a:t>gần</a:t>
            </a:r>
            <a:r>
              <a:rPr lang="en-US" sz="2400" dirty="0">
                <a:ea typeface="+mn-lt"/>
                <a:cs typeface="+mn-lt"/>
              </a:rPr>
              <a:t> </a:t>
            </a:r>
            <a:r>
              <a:rPr lang="en-US" sz="2400" dirty="0" err="1">
                <a:ea typeface="+mn-lt"/>
                <a:cs typeface="+mn-lt"/>
              </a:rPr>
              <a:t>nhất</a:t>
            </a:r>
            <a:r>
              <a:rPr lang="en-US" sz="2400" dirty="0">
                <a:ea typeface="+mn-lt"/>
                <a:cs typeface="+mn-lt"/>
              </a:rPr>
              <a:t> </a:t>
            </a:r>
            <a:r>
              <a:rPr lang="en-US" sz="2400" dirty="0" err="1">
                <a:ea typeface="+mn-lt"/>
                <a:cs typeface="+mn-lt"/>
              </a:rPr>
              <a:t>với</a:t>
            </a:r>
            <a:r>
              <a:rPr lang="en-US" sz="2400" dirty="0">
                <a:ea typeface="+mn-lt"/>
                <a:cs typeface="+mn-lt"/>
              </a:rPr>
              <a:t> </a:t>
            </a:r>
            <a:r>
              <a:rPr lang="en-US" sz="2400" dirty="0" err="1">
                <a:ea typeface="+mn-lt"/>
                <a:cs typeface="+mn-lt"/>
              </a:rPr>
              <a:t>thời</a:t>
            </a:r>
            <a:r>
              <a:rPr lang="en-US" sz="2400" dirty="0">
                <a:ea typeface="+mn-lt"/>
                <a:cs typeface="+mn-lt"/>
              </a:rPr>
              <a:t> </a:t>
            </a:r>
            <a:r>
              <a:rPr lang="en-US" sz="2400" dirty="0" err="1">
                <a:ea typeface="+mn-lt"/>
                <a:cs typeface="+mn-lt"/>
              </a:rPr>
              <a:t>gian</a:t>
            </a:r>
            <a:r>
              <a:rPr lang="en-US" sz="2400" dirty="0">
                <a:ea typeface="+mn-lt"/>
                <a:cs typeface="+mn-lt"/>
              </a:rPr>
              <a:t> </a:t>
            </a:r>
            <a:r>
              <a:rPr lang="en-US" sz="2400" dirty="0" err="1">
                <a:ea typeface="+mn-lt"/>
                <a:cs typeface="+mn-lt"/>
              </a:rPr>
              <a:t>chờ</a:t>
            </a:r>
            <a:r>
              <a:rPr lang="en-US" sz="2400" dirty="0">
                <a:ea typeface="+mn-lt"/>
                <a:cs typeface="+mn-lt"/>
              </a:rPr>
              <a:t> </a:t>
            </a:r>
            <a:r>
              <a:rPr lang="en-US" sz="2400" dirty="0" err="1">
                <a:ea typeface="+mn-lt"/>
                <a:cs typeface="+mn-lt"/>
              </a:rPr>
              <a:t>ngắn</a:t>
            </a:r>
            <a:r>
              <a:rPr lang="en-US" sz="2400" dirty="0">
                <a:ea typeface="+mn-lt"/>
                <a:cs typeface="+mn-lt"/>
              </a:rPr>
              <a:t> </a:t>
            </a:r>
            <a:r>
              <a:rPr lang="en-US" sz="2400" dirty="0" err="1">
                <a:ea typeface="+mn-lt"/>
                <a:cs typeface="+mn-lt"/>
              </a:rPr>
              <a:t>nhất</a:t>
            </a:r>
            <a:r>
              <a:rPr lang="en-US" sz="2400" spc="-1" dirty="0">
                <a:ea typeface="+mn-lt"/>
                <a:cs typeface="+mn-lt"/>
              </a:rPr>
              <a:t> </a:t>
            </a:r>
            <a:r>
              <a:rPr lang="en-US" sz="2400" spc="-1" dirty="0" err="1">
                <a:ea typeface="+mn-lt"/>
                <a:cs typeface="+mn-lt"/>
              </a:rPr>
              <a:t>được</a:t>
            </a:r>
            <a:r>
              <a:rPr lang="en-US" sz="2400" spc="-1" dirty="0">
                <a:ea typeface="+mn-lt"/>
                <a:cs typeface="+mn-lt"/>
              </a:rPr>
              <a:t> </a:t>
            </a:r>
            <a:r>
              <a:rPr lang="en-US" sz="2400" spc="-1" dirty="0" err="1">
                <a:ea typeface="+mn-lt"/>
                <a:cs typeface="+mn-lt"/>
              </a:rPr>
              <a:t>mô</a:t>
            </a:r>
            <a:r>
              <a:rPr lang="en-US" sz="2400" spc="-1" dirty="0">
                <a:ea typeface="+mn-lt"/>
                <a:cs typeface="+mn-lt"/>
              </a:rPr>
              <a:t> </a:t>
            </a:r>
            <a:r>
              <a:rPr lang="en-US" sz="2400" spc="-1" dirty="0" err="1">
                <a:ea typeface="+mn-lt"/>
                <a:cs typeface="+mn-lt"/>
              </a:rPr>
              <a:t>tả</a:t>
            </a:r>
            <a:r>
              <a:rPr lang="en-US" sz="2400" spc="-1" dirty="0">
                <a:ea typeface="+mn-lt"/>
                <a:cs typeface="+mn-lt"/>
              </a:rPr>
              <a:t> </a:t>
            </a:r>
            <a:r>
              <a:rPr lang="en-US" sz="2400" spc="-1" dirty="0" err="1">
                <a:ea typeface="+mn-lt"/>
                <a:cs typeface="+mn-lt"/>
              </a:rPr>
              <a:t>như</a:t>
            </a:r>
            <a:r>
              <a:rPr lang="en-US" sz="2400" spc="-1" dirty="0">
                <a:ea typeface="+mn-lt"/>
                <a:cs typeface="+mn-lt"/>
              </a:rPr>
              <a:t> </a:t>
            </a:r>
            <a:r>
              <a:rPr lang="en-US" sz="2400" spc="-1" dirty="0" err="1">
                <a:ea typeface="+mn-lt"/>
                <a:cs typeface="+mn-lt"/>
              </a:rPr>
              <a:t>sau</a:t>
            </a:r>
            <a:r>
              <a:rPr lang="en-US" sz="2400" spc="-1" dirty="0">
                <a:ea typeface="+mn-lt"/>
                <a:cs typeface="+mn-lt"/>
              </a:rPr>
              <a:t>:</a:t>
            </a:r>
            <a:endParaRPr lang="en-US" sz="2400" strike="noStrike" spc="-1" dirty="0">
              <a:solidFill>
                <a:srgbClr val="000000"/>
              </a:solidFill>
            </a:endParaRPr>
          </a:p>
        </p:txBody>
      </p:sp>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pPr marL="514350" indent="-514350">
              <a:buFont typeface="+mj-lt"/>
              <a:buAutoNum type="arabicPeriod"/>
            </a:pPr>
            <a:r>
              <a:rPr lang="en-US" sz="3200" b="1" strike="noStrike" spc="-1" dirty="0" err="1">
                <a:solidFill>
                  <a:schemeClr val="bg1"/>
                </a:solidFill>
                <a:latin typeface="+mj-lt"/>
              </a:rPr>
              <a:t>Giới</a:t>
            </a:r>
            <a:r>
              <a:rPr lang="en-US" sz="3200" b="1" strike="noStrike" spc="-1" dirty="0">
                <a:solidFill>
                  <a:schemeClr val="bg1"/>
                </a:solidFill>
                <a:latin typeface="+mj-lt"/>
              </a:rPr>
              <a:t> </a:t>
            </a:r>
            <a:r>
              <a:rPr lang="en-US" sz="3200" b="1" strike="noStrike" spc="-1" dirty="0" err="1">
                <a:solidFill>
                  <a:schemeClr val="bg1"/>
                </a:solidFill>
                <a:latin typeface="+mj-lt"/>
              </a:rPr>
              <a:t>thiệu</a:t>
            </a:r>
            <a:r>
              <a:rPr lang="en-US" sz="3200" b="1" strike="noStrike" spc="-1" dirty="0">
                <a:solidFill>
                  <a:schemeClr val="bg1"/>
                </a:solidFill>
                <a:latin typeface="+mj-lt"/>
              </a:rPr>
              <a:t> </a:t>
            </a:r>
            <a:r>
              <a:rPr lang="en-US" sz="3200" b="1" spc="-1" dirty="0" err="1">
                <a:solidFill>
                  <a:schemeClr val="bg1"/>
                </a:solidFill>
                <a:latin typeface="+mj-lt"/>
              </a:rPr>
              <a:t>đề</a:t>
            </a:r>
            <a:r>
              <a:rPr lang="en-US" sz="3200" b="1" spc="-1" dirty="0">
                <a:solidFill>
                  <a:schemeClr val="bg1"/>
                </a:solidFill>
                <a:latin typeface="+mj-lt"/>
              </a:rPr>
              <a:t> </a:t>
            </a:r>
            <a:r>
              <a:rPr lang="en-US" sz="3200" b="1" spc="-1" dirty="0" err="1">
                <a:solidFill>
                  <a:schemeClr val="bg1"/>
                </a:solidFill>
                <a:latin typeface="+mj-lt"/>
              </a:rPr>
              <a:t>tài</a:t>
            </a:r>
            <a:endParaRPr lang="en-US" sz="3200" b="1" strike="noStrike" spc="-1" dirty="0">
              <a:solidFill>
                <a:schemeClr val="bg1"/>
              </a:solidFill>
              <a:latin typeface="+mj-lt"/>
            </a:endParaRPr>
          </a:p>
        </p:txBody>
      </p:sp>
      <p:sp>
        <p:nvSpPr>
          <p:cNvPr id="5" name="TextBox 4">
            <a:extLst>
              <a:ext uri="{FF2B5EF4-FFF2-40B4-BE49-F238E27FC236}">
                <a16:creationId xmlns:a16="http://schemas.microsoft.com/office/drawing/2014/main" id="{E39915FE-BD4E-B5F6-C577-E55D6EE29F72}"/>
              </a:ext>
            </a:extLst>
          </p:cNvPr>
          <p:cNvSpPr txBox="1"/>
          <p:nvPr/>
        </p:nvSpPr>
        <p:spPr>
          <a:xfrm>
            <a:off x="935665" y="3051320"/>
            <a:ext cx="9897987" cy="1569660"/>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spc="-1" dirty="0" err="1">
                <a:ea typeface="+mn-lt"/>
                <a:cs typeface="+mn-lt"/>
              </a:rPr>
              <a:t>Đầu</a:t>
            </a:r>
            <a:r>
              <a:rPr lang="en-US" sz="2400" spc="-1" dirty="0">
                <a:ea typeface="+mn-lt"/>
                <a:cs typeface="+mn-lt"/>
              </a:rPr>
              <a:t> </a:t>
            </a:r>
            <a:r>
              <a:rPr lang="en-US" sz="2400" spc="-1" dirty="0" err="1">
                <a:ea typeface="+mn-lt"/>
                <a:cs typeface="+mn-lt"/>
              </a:rPr>
              <a:t>vào</a:t>
            </a:r>
            <a:r>
              <a:rPr lang="en-US" sz="2400" spc="-1" dirty="0">
                <a:ea typeface="+mn-lt"/>
                <a:cs typeface="+mn-lt"/>
              </a:rPr>
              <a:t>: </a:t>
            </a:r>
            <a:r>
              <a:rPr lang="en-US" sz="2400" spc="-1" dirty="0" err="1">
                <a:ea typeface="+mn-lt"/>
                <a:cs typeface="+mn-lt"/>
              </a:rPr>
              <a:t>Tọa</a:t>
            </a:r>
            <a:r>
              <a:rPr lang="en-US" sz="2400" spc="-1" dirty="0">
                <a:ea typeface="+mn-lt"/>
                <a:cs typeface="+mn-lt"/>
              </a:rPr>
              <a:t> </a:t>
            </a:r>
            <a:r>
              <a:rPr lang="en-US" sz="2400" spc="-1" dirty="0" err="1">
                <a:ea typeface="+mn-lt"/>
                <a:cs typeface="+mn-lt"/>
              </a:rPr>
              <a:t>độ</a:t>
            </a:r>
            <a:r>
              <a:rPr lang="en-US" sz="2400" spc="-1" dirty="0">
                <a:ea typeface="+mn-lt"/>
                <a:cs typeface="+mn-lt"/>
              </a:rPr>
              <a:t> </a:t>
            </a:r>
            <a:r>
              <a:rPr lang="en-US" sz="2400" spc="-1" dirty="0" err="1">
                <a:ea typeface="+mn-lt"/>
                <a:cs typeface="+mn-lt"/>
              </a:rPr>
              <a:t>tại</a:t>
            </a:r>
            <a:r>
              <a:rPr lang="en-US" sz="2400" spc="-1" dirty="0">
                <a:ea typeface="+mn-lt"/>
                <a:cs typeface="+mn-lt"/>
              </a:rPr>
              <a:t> </a:t>
            </a:r>
            <a:r>
              <a:rPr lang="en-US" sz="2400" spc="-1" dirty="0" err="1">
                <a:ea typeface="+mn-lt"/>
                <a:cs typeface="+mn-lt"/>
              </a:rPr>
              <a:t>điểm</a:t>
            </a:r>
            <a:r>
              <a:rPr lang="en-US" sz="2400" spc="-1" dirty="0">
                <a:ea typeface="+mn-lt"/>
                <a:cs typeface="+mn-lt"/>
              </a:rPr>
              <a:t> </a:t>
            </a:r>
            <a:r>
              <a:rPr lang="en-US" sz="2400" spc="-1" dirty="0" err="1">
                <a:ea typeface="+mn-lt"/>
                <a:cs typeface="+mn-lt"/>
              </a:rPr>
              <a:t>thực</a:t>
            </a:r>
            <a:r>
              <a:rPr lang="en-US" sz="2400" spc="-1" dirty="0">
                <a:ea typeface="+mn-lt"/>
                <a:cs typeface="+mn-lt"/>
              </a:rPr>
              <a:t> </a:t>
            </a:r>
            <a:r>
              <a:rPr lang="en-US" sz="2400" spc="-1" dirty="0" err="1">
                <a:ea typeface="+mn-lt"/>
                <a:cs typeface="+mn-lt"/>
              </a:rPr>
              <a:t>hiện</a:t>
            </a:r>
            <a:r>
              <a:rPr lang="en-US" sz="2400" spc="-1" dirty="0">
                <a:ea typeface="+mn-lt"/>
                <a:cs typeface="+mn-lt"/>
              </a:rPr>
              <a:t> </a:t>
            </a:r>
            <a:r>
              <a:rPr lang="en-US" sz="2400" spc="-1" dirty="0" err="1">
                <a:ea typeface="+mn-lt"/>
                <a:cs typeface="+mn-lt"/>
              </a:rPr>
              <a:t>truy</a:t>
            </a:r>
            <a:r>
              <a:rPr lang="en-US" sz="2400" spc="-1" dirty="0">
                <a:ea typeface="+mn-lt"/>
                <a:cs typeface="+mn-lt"/>
              </a:rPr>
              <a:t> </a:t>
            </a:r>
            <a:r>
              <a:rPr lang="en-US" sz="2400" spc="-1" dirty="0" err="1">
                <a:ea typeface="+mn-lt"/>
                <a:cs typeface="+mn-lt"/>
              </a:rPr>
              <a:t>vấn</a:t>
            </a:r>
            <a:r>
              <a:rPr lang="en-US" sz="2400" spc="-1" dirty="0">
                <a:ea typeface="+mn-lt"/>
                <a:cs typeface="+mn-lt"/>
              </a:rPr>
              <a:t>, </a:t>
            </a:r>
            <a:r>
              <a:rPr lang="en-US" sz="2400" spc="-1" dirty="0" err="1">
                <a:ea typeface="+mn-lt"/>
                <a:cs typeface="+mn-lt"/>
              </a:rPr>
              <a:t>phương</a:t>
            </a:r>
            <a:r>
              <a:rPr lang="en-US" sz="2400" spc="-1" dirty="0">
                <a:ea typeface="+mn-lt"/>
                <a:cs typeface="+mn-lt"/>
              </a:rPr>
              <a:t> </a:t>
            </a:r>
            <a:r>
              <a:rPr lang="en-US" sz="2400" spc="-1" dirty="0" err="1">
                <a:ea typeface="+mn-lt"/>
                <a:cs typeface="+mn-lt"/>
              </a:rPr>
              <a:t>tiện</a:t>
            </a:r>
            <a:r>
              <a:rPr lang="en-US" sz="2400" spc="-1" dirty="0">
                <a:ea typeface="+mn-lt"/>
                <a:cs typeface="+mn-lt"/>
              </a:rPr>
              <a:t> di </a:t>
            </a:r>
            <a:r>
              <a:rPr lang="en-US" sz="2400" spc="-1" dirty="0" err="1">
                <a:ea typeface="+mn-lt"/>
                <a:cs typeface="+mn-lt"/>
              </a:rPr>
              <a:t>chuyển</a:t>
            </a:r>
            <a:endParaRPr lang="en-US" sz="2400" spc="-1" dirty="0">
              <a:ea typeface="+mn-lt"/>
              <a:cs typeface="+mn-lt"/>
            </a:endParaRP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spc="-1" dirty="0" err="1">
                <a:ea typeface="+mn-lt"/>
                <a:cs typeface="+mn-lt"/>
              </a:rPr>
              <a:t>Đầu</a:t>
            </a:r>
            <a:r>
              <a:rPr lang="en-US" sz="2400" spc="-1" dirty="0">
                <a:ea typeface="+mn-lt"/>
                <a:cs typeface="+mn-lt"/>
              </a:rPr>
              <a:t> </a:t>
            </a:r>
            <a:r>
              <a:rPr lang="en-US" sz="2400" spc="-1" dirty="0" err="1">
                <a:ea typeface="+mn-lt"/>
                <a:cs typeface="+mn-lt"/>
              </a:rPr>
              <a:t>ra</a:t>
            </a:r>
            <a:r>
              <a:rPr lang="en-US" sz="2400" spc="-1" dirty="0">
                <a:ea typeface="+mn-lt"/>
                <a:cs typeface="+mn-lt"/>
              </a:rPr>
              <a:t>: </a:t>
            </a:r>
            <a:r>
              <a:rPr lang="en-US" sz="2400" spc="-1" dirty="0" err="1">
                <a:ea typeface="+mn-lt"/>
                <a:cs typeface="+mn-lt"/>
              </a:rPr>
              <a:t>Đường</a:t>
            </a:r>
            <a:r>
              <a:rPr lang="en-US" sz="2400" spc="-1" dirty="0">
                <a:ea typeface="+mn-lt"/>
                <a:cs typeface="+mn-lt"/>
              </a:rPr>
              <a:t> </a:t>
            </a:r>
            <a:r>
              <a:rPr lang="en-US" sz="2400" spc="-1" dirty="0" err="1">
                <a:ea typeface="+mn-lt"/>
                <a:cs typeface="+mn-lt"/>
              </a:rPr>
              <a:t>đi</a:t>
            </a:r>
            <a:r>
              <a:rPr lang="en-US" sz="2400" spc="-1" dirty="0">
                <a:ea typeface="+mn-lt"/>
                <a:cs typeface="+mn-lt"/>
              </a:rPr>
              <a:t> </a:t>
            </a:r>
            <a:r>
              <a:rPr lang="en-US" sz="2400" spc="-1" dirty="0" err="1">
                <a:ea typeface="+mn-lt"/>
                <a:cs typeface="+mn-lt"/>
              </a:rPr>
              <a:t>tới</a:t>
            </a:r>
            <a:r>
              <a:rPr lang="en-US" sz="2400" spc="-1" dirty="0">
                <a:ea typeface="+mn-lt"/>
                <a:cs typeface="+mn-lt"/>
              </a:rPr>
              <a:t> </a:t>
            </a:r>
            <a:r>
              <a:rPr lang="en-US" sz="2400" spc="-1" dirty="0" err="1">
                <a:ea typeface="+mn-lt"/>
                <a:cs typeface="+mn-lt"/>
              </a:rPr>
              <a:t>cây</a:t>
            </a:r>
            <a:r>
              <a:rPr lang="en-US" sz="2400" spc="-1" dirty="0">
                <a:ea typeface="+mn-lt"/>
                <a:cs typeface="+mn-lt"/>
              </a:rPr>
              <a:t> ATM </a:t>
            </a:r>
            <a:r>
              <a:rPr lang="en-US" sz="2400" spc="-1" dirty="0" err="1">
                <a:ea typeface="+mn-lt"/>
                <a:cs typeface="+mn-lt"/>
              </a:rPr>
              <a:t>có</a:t>
            </a:r>
            <a:r>
              <a:rPr lang="en-US" sz="2400" spc="-1" dirty="0">
                <a:ea typeface="+mn-lt"/>
                <a:cs typeface="+mn-lt"/>
              </a:rPr>
              <a:t> </a:t>
            </a:r>
            <a:r>
              <a:rPr lang="en-US" sz="2400" spc="-1" dirty="0" err="1">
                <a:ea typeface="+mn-lt"/>
                <a:cs typeface="+mn-lt"/>
              </a:rPr>
              <a:t>quãng</a:t>
            </a:r>
            <a:r>
              <a:rPr lang="en-US" sz="2400" spc="-1" dirty="0">
                <a:ea typeface="+mn-lt"/>
                <a:cs typeface="+mn-lt"/>
              </a:rPr>
              <a:t> </a:t>
            </a:r>
            <a:r>
              <a:rPr lang="en-US" sz="2400" spc="-1" dirty="0" err="1">
                <a:ea typeface="+mn-lt"/>
                <a:cs typeface="+mn-lt"/>
              </a:rPr>
              <a:t>đường</a:t>
            </a:r>
            <a:r>
              <a:rPr lang="en-US" sz="2400" spc="-1" dirty="0">
                <a:ea typeface="+mn-lt"/>
                <a:cs typeface="+mn-lt"/>
              </a:rPr>
              <a:t> </a:t>
            </a:r>
            <a:r>
              <a:rPr lang="en-US" sz="2400" spc="-1" dirty="0" err="1">
                <a:ea typeface="+mn-lt"/>
                <a:cs typeface="+mn-lt"/>
              </a:rPr>
              <a:t>ngắn</a:t>
            </a:r>
            <a:r>
              <a:rPr lang="en-US" sz="2400" spc="-1" dirty="0">
                <a:ea typeface="+mn-lt"/>
                <a:cs typeface="+mn-lt"/>
              </a:rPr>
              <a:t> </a:t>
            </a:r>
            <a:r>
              <a:rPr lang="en-US" sz="2400" spc="-1" dirty="0" err="1">
                <a:ea typeface="+mn-lt"/>
                <a:cs typeface="+mn-lt"/>
              </a:rPr>
              <a:t>nhất</a:t>
            </a:r>
            <a:r>
              <a:rPr lang="en-US" sz="2400" spc="-1" dirty="0">
                <a:ea typeface="+mn-lt"/>
                <a:cs typeface="+mn-lt"/>
              </a:rPr>
              <a:t> / </a:t>
            </a:r>
            <a:r>
              <a:rPr lang="en-US" sz="2400" spc="-1" dirty="0" err="1">
                <a:ea typeface="+mn-lt"/>
                <a:cs typeface="+mn-lt"/>
              </a:rPr>
              <a:t>cây</a:t>
            </a:r>
            <a:r>
              <a:rPr lang="en-US" sz="2400" spc="-1" dirty="0">
                <a:ea typeface="+mn-lt"/>
                <a:cs typeface="+mn-lt"/>
              </a:rPr>
              <a:t> ATM 	      </a:t>
            </a:r>
            <a:r>
              <a:rPr lang="en-US" sz="2400" spc="-1" dirty="0" err="1">
                <a:ea typeface="+mn-lt"/>
                <a:cs typeface="+mn-lt"/>
              </a:rPr>
              <a:t>có</a:t>
            </a:r>
            <a:r>
              <a:rPr lang="en-US" sz="2400" spc="-1" dirty="0">
                <a:ea typeface="+mn-lt"/>
                <a:cs typeface="+mn-lt"/>
              </a:rPr>
              <a:t> </a:t>
            </a:r>
            <a:r>
              <a:rPr lang="en-US" sz="2400" spc="-1" dirty="0" err="1">
                <a:ea typeface="+mn-lt"/>
                <a:cs typeface="+mn-lt"/>
              </a:rPr>
              <a:t>hàng</a:t>
            </a:r>
            <a:r>
              <a:rPr lang="en-US" sz="2400" spc="-1" dirty="0">
                <a:ea typeface="+mn-lt"/>
                <a:cs typeface="+mn-lt"/>
              </a:rPr>
              <a:t> </a:t>
            </a:r>
            <a:r>
              <a:rPr lang="en-US" sz="2400" spc="-1" dirty="0" err="1">
                <a:ea typeface="+mn-lt"/>
                <a:cs typeface="+mn-lt"/>
              </a:rPr>
              <a:t>chờ</a:t>
            </a:r>
            <a:r>
              <a:rPr lang="en-US" sz="2400" spc="-1" dirty="0">
                <a:ea typeface="+mn-lt"/>
                <a:cs typeface="+mn-lt"/>
              </a:rPr>
              <a:t> </a:t>
            </a:r>
            <a:r>
              <a:rPr lang="en-US" sz="2400" spc="-1" dirty="0" err="1">
                <a:ea typeface="+mn-lt"/>
                <a:cs typeface="+mn-lt"/>
              </a:rPr>
              <a:t>vắng</a:t>
            </a:r>
            <a:r>
              <a:rPr lang="en-US" sz="2400" spc="-1" dirty="0">
                <a:ea typeface="+mn-lt"/>
                <a:cs typeface="+mn-lt"/>
              </a:rPr>
              <a:t> </a:t>
            </a:r>
            <a:r>
              <a:rPr lang="en-US" sz="2400" spc="-1" dirty="0" err="1">
                <a:ea typeface="+mn-lt"/>
                <a:cs typeface="+mn-lt"/>
              </a:rPr>
              <a:t>nhất</a:t>
            </a:r>
            <a:r>
              <a:rPr lang="en-US" sz="2400" spc="-1" dirty="0">
                <a:ea typeface="+mn-lt"/>
                <a:cs typeface="+mn-lt"/>
              </a:rPr>
              <a:t> / </a:t>
            </a:r>
            <a:r>
              <a:rPr lang="en-US" sz="2400" spc="-1" dirty="0" err="1">
                <a:ea typeface="+mn-lt"/>
                <a:cs typeface="+mn-lt"/>
              </a:rPr>
              <a:t>cây</a:t>
            </a:r>
            <a:r>
              <a:rPr lang="en-US" sz="2400" spc="-1" dirty="0">
                <a:ea typeface="+mn-lt"/>
                <a:cs typeface="+mn-lt"/>
              </a:rPr>
              <a:t> ATM </a:t>
            </a:r>
            <a:r>
              <a:rPr lang="en-US" sz="2400" spc="-1" dirty="0" err="1">
                <a:ea typeface="+mn-lt"/>
                <a:cs typeface="+mn-lt"/>
              </a:rPr>
              <a:t>có</a:t>
            </a:r>
            <a:r>
              <a:rPr lang="en-US" sz="2400" spc="-1" dirty="0">
                <a:ea typeface="+mn-lt"/>
                <a:cs typeface="+mn-lt"/>
              </a:rPr>
              <a:t> </a:t>
            </a:r>
            <a:r>
              <a:rPr lang="en-US" sz="2400" spc="-1" dirty="0" err="1">
                <a:ea typeface="+mn-lt"/>
                <a:cs typeface="+mn-lt"/>
              </a:rPr>
              <a:t>thời</a:t>
            </a:r>
            <a:r>
              <a:rPr lang="en-US" sz="2400" spc="-1" dirty="0">
                <a:ea typeface="+mn-lt"/>
                <a:cs typeface="+mn-lt"/>
              </a:rPr>
              <a:t> </a:t>
            </a:r>
            <a:r>
              <a:rPr lang="en-US" sz="2400" spc="-1" dirty="0" err="1">
                <a:ea typeface="+mn-lt"/>
                <a:cs typeface="+mn-lt"/>
              </a:rPr>
              <a:t>gian</a:t>
            </a:r>
            <a:r>
              <a:rPr lang="en-US" sz="2400" spc="-1" dirty="0">
                <a:ea typeface="+mn-lt"/>
                <a:cs typeface="+mn-lt"/>
              </a:rPr>
              <a:t> </a:t>
            </a:r>
            <a:r>
              <a:rPr lang="en-US" sz="2400" spc="-1" dirty="0" err="1">
                <a:ea typeface="+mn-lt"/>
                <a:cs typeface="+mn-lt"/>
              </a:rPr>
              <a:t>chờ</a:t>
            </a:r>
            <a:r>
              <a:rPr lang="en-US" sz="2400" spc="-1" dirty="0">
                <a:ea typeface="+mn-lt"/>
                <a:cs typeface="+mn-lt"/>
              </a:rPr>
              <a:t> </a:t>
            </a:r>
            <a:r>
              <a:rPr lang="en-US" sz="2400" spc="-1" dirty="0" err="1">
                <a:ea typeface="+mn-lt"/>
                <a:cs typeface="+mn-lt"/>
              </a:rPr>
              <a:t>ít</a:t>
            </a:r>
            <a:r>
              <a:rPr lang="en-US" sz="2400" spc="-1" dirty="0">
                <a:ea typeface="+mn-lt"/>
                <a:cs typeface="+mn-lt"/>
              </a:rPr>
              <a:t> </a:t>
            </a:r>
            <a:r>
              <a:rPr lang="en-US" sz="2400" spc="-1" dirty="0" err="1">
                <a:ea typeface="+mn-lt"/>
                <a:cs typeface="+mn-lt"/>
              </a:rPr>
              <a:t>nhất</a:t>
            </a:r>
            <a:endParaRPr lang="en-US" sz="2400" dirty="0"/>
          </a:p>
        </p:txBody>
      </p:sp>
      <p:sp>
        <p:nvSpPr>
          <p:cNvPr id="6" name="TextShape 1">
            <a:extLst>
              <a:ext uri="{FF2B5EF4-FFF2-40B4-BE49-F238E27FC236}">
                <a16:creationId xmlns:a16="http://schemas.microsoft.com/office/drawing/2014/main" id="{04693011-0F9E-2625-0106-AF8E9C9C0C16}"/>
              </a:ext>
            </a:extLst>
          </p:cNvPr>
          <p:cNvSpPr txBox="1"/>
          <p:nvPr/>
        </p:nvSpPr>
        <p:spPr>
          <a:xfrm>
            <a:off x="935665" y="1371056"/>
            <a:ext cx="10143462" cy="519353"/>
          </a:xfrm>
          <a:prstGeom prst="rect">
            <a:avLst/>
          </a:prstGeom>
          <a:noFill/>
          <a:ln>
            <a:noFill/>
          </a:ln>
        </p:spPr>
        <p:txBody>
          <a:bodyPr lIns="90000" tIns="45000" rIns="90000" bIns="45000" anchor="t">
            <a:noAutofit/>
          </a:bodyPr>
          <a:lstStyle/>
          <a:p>
            <a:r>
              <a:rPr lang="en-US" sz="2400" b="1" spc="-1" dirty="0" err="1">
                <a:ea typeface="+mn-lt"/>
                <a:cs typeface="+mn-lt"/>
              </a:rPr>
              <a:t>Phát</a:t>
            </a:r>
            <a:r>
              <a:rPr lang="en-US" sz="2400" b="1" spc="-1" dirty="0">
                <a:ea typeface="+mn-lt"/>
                <a:cs typeface="+mn-lt"/>
              </a:rPr>
              <a:t> </a:t>
            </a:r>
            <a:r>
              <a:rPr lang="en-US" sz="2400" b="1" spc="-1" dirty="0" err="1">
                <a:ea typeface="+mn-lt"/>
                <a:cs typeface="+mn-lt"/>
              </a:rPr>
              <a:t>biểu</a:t>
            </a:r>
            <a:r>
              <a:rPr lang="en-US" sz="2400" b="1" spc="-1" dirty="0">
                <a:ea typeface="+mn-lt"/>
                <a:cs typeface="+mn-lt"/>
              </a:rPr>
              <a:t> </a:t>
            </a:r>
            <a:r>
              <a:rPr lang="en-US" sz="2400" b="1" spc="-1" dirty="0" err="1">
                <a:ea typeface="+mn-lt"/>
                <a:cs typeface="+mn-lt"/>
              </a:rPr>
              <a:t>bài</a:t>
            </a:r>
            <a:r>
              <a:rPr lang="en-US" sz="2400" b="1" spc="-1" dirty="0">
                <a:ea typeface="+mn-lt"/>
                <a:cs typeface="+mn-lt"/>
              </a:rPr>
              <a:t> </a:t>
            </a:r>
            <a:r>
              <a:rPr lang="en-US" sz="2400" b="1" spc="-1" dirty="0" err="1">
                <a:ea typeface="+mn-lt"/>
                <a:cs typeface="+mn-lt"/>
              </a:rPr>
              <a:t>toán</a:t>
            </a:r>
            <a:endParaRPr lang="en-US" sz="2400" b="1" strike="noStrike" spc="-1" dirty="0">
              <a:solidFill>
                <a:srgbClr val="000000"/>
              </a:solidFill>
            </a:endParaRPr>
          </a:p>
        </p:txBody>
      </p:sp>
    </p:spTree>
    <p:extLst>
      <p:ext uri="{BB962C8B-B14F-4D97-AF65-F5344CB8AC3E}">
        <p14:creationId xmlns:p14="http://schemas.microsoft.com/office/powerpoint/2010/main" val="55292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Freeform 1"/>
          <p:cNvSpPr/>
          <p:nvPr/>
        </p:nvSpPr>
        <p:spPr>
          <a:xfrm>
            <a:off x="3209400" y="2164680"/>
            <a:ext cx="360" cy="360"/>
          </a:xfrm>
          <a:custGeom>
            <a:avLst/>
            <a:gdLst/>
            <a:ahLst/>
            <a:cxnLst/>
            <a:rect l="0" t="0" r="r" b="b"/>
            <a:pathLst>
              <a:path w="1" h="1">
                <a:moveTo>
                  <a:pt x="0" y="0"/>
                </a:moveTo>
                <a:lnTo>
                  <a:pt x="0" y="0"/>
                </a:lnTo>
              </a:path>
            </a:pathLst>
          </a:custGeom>
          <a:ln/>
        </p:spPr>
        <p:txBody>
          <a:bodyPr/>
          <a:lstStyle/>
          <a:p>
            <a:endParaRPr lang="fr-FR"/>
          </a:p>
        </p:txBody>
      </p:sp>
      <p:sp>
        <p:nvSpPr>
          <p:cNvPr id="311" name="TextShape 2"/>
          <p:cNvSpPr txBox="1"/>
          <p:nvPr/>
        </p:nvSpPr>
        <p:spPr>
          <a:xfrm>
            <a:off x="338760" y="1058760"/>
            <a:ext cx="11514240" cy="4908600"/>
          </a:xfrm>
          <a:prstGeom prst="rect">
            <a:avLst/>
          </a:prstGeom>
          <a:noFill/>
          <a:ln>
            <a:noFill/>
          </a:ln>
        </p:spPr>
        <p:txBody>
          <a:bodyPr lIns="90000" tIns="45000" rIns="90000" bIns="45000" anchor="t">
            <a:noAutofit/>
          </a:bodyPr>
          <a:lstStyle/>
          <a:p>
            <a:pPr marL="514350" indent="-514350">
              <a:lnSpc>
                <a:spcPct val="150000"/>
              </a:lnSpc>
              <a:buFont typeface="+mj-lt"/>
              <a:buAutoNum type="arabicPeriod"/>
            </a:pPr>
            <a:r>
              <a:rPr lang="en-US" sz="2800" b="0" strike="noStrike" spc="-1" dirty="0" err="1">
                <a:solidFill>
                  <a:schemeClr val="bg2">
                    <a:lumMod val="90000"/>
                  </a:schemeClr>
                </a:solidFill>
                <a:latin typeface="+mj-lt"/>
              </a:rPr>
              <a:t>Giới</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thiệu</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đề</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tài</a:t>
            </a:r>
            <a:endParaRPr lang="en-US" sz="2800" b="0" strike="noStrike" spc="-1" dirty="0">
              <a:solidFill>
                <a:schemeClr val="bg2">
                  <a:lumMod val="90000"/>
                </a:schemeClr>
              </a:solidFill>
              <a:latin typeface="+mj-lt"/>
            </a:endParaRPr>
          </a:p>
          <a:p>
            <a:pPr marL="514350" indent="-514350">
              <a:lnSpc>
                <a:spcPct val="150000"/>
              </a:lnSpc>
              <a:buAutoNum type="arabicPeriod"/>
            </a:pPr>
            <a:r>
              <a:rPr lang="en-US" sz="2800" spc="-1" dirty="0" err="1">
                <a:solidFill>
                  <a:schemeClr val="bg2">
                    <a:lumMod val="10000"/>
                  </a:schemeClr>
                </a:solidFill>
                <a:latin typeface="+mj-lt"/>
              </a:rPr>
              <a:t>Các</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nghiên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cứu</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liên</a:t>
            </a:r>
            <a:r>
              <a:rPr lang="en-US" sz="2800" spc="-1" dirty="0">
                <a:solidFill>
                  <a:schemeClr val="bg2">
                    <a:lumMod val="10000"/>
                  </a:schemeClr>
                </a:solidFill>
                <a:latin typeface="+mj-lt"/>
              </a:rPr>
              <a:t> </a:t>
            </a:r>
            <a:r>
              <a:rPr lang="en-US" sz="2800" spc="-1" dirty="0" err="1">
                <a:solidFill>
                  <a:schemeClr val="bg2">
                    <a:lumMod val="10000"/>
                  </a:schemeClr>
                </a:solidFill>
                <a:latin typeface="+mj-lt"/>
              </a:rPr>
              <a:t>quan</a:t>
            </a:r>
            <a:endParaRPr lang="en-US" sz="2800" spc="-1" dirty="0">
              <a:solidFill>
                <a:schemeClr val="bg2">
                  <a:lumMod val="10000"/>
                </a:schemeClr>
              </a:solidFill>
              <a:latin typeface="+mj-lt"/>
            </a:endParaRPr>
          </a:p>
          <a:p>
            <a:pPr marL="514350" indent="-514350">
              <a:lnSpc>
                <a:spcPct val="150000"/>
              </a:lnSpc>
              <a:buAutoNum type="arabicPeriod"/>
            </a:pPr>
            <a:r>
              <a:rPr lang="en-US" sz="2800" spc="-1" dirty="0" err="1">
                <a:solidFill>
                  <a:schemeClr val="bg2">
                    <a:lumMod val="90000"/>
                  </a:schemeClr>
                </a:solidFill>
                <a:latin typeface="+mj-lt"/>
              </a:rPr>
              <a:t>Khai</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thác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chuẩn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bị</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dữ</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liệu</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Thiết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kế</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thực</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hiện</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b="0" strike="noStrike" spc="-1" dirty="0" err="1">
                <a:solidFill>
                  <a:schemeClr val="bg2">
                    <a:lumMod val="90000"/>
                  </a:schemeClr>
                </a:solidFill>
                <a:latin typeface="+mj-lt"/>
              </a:rPr>
              <a:t>Thực</a:t>
            </a:r>
            <a:r>
              <a:rPr lang="en-US" sz="2800" b="0" strike="noStrike" spc="-1" dirty="0">
                <a:solidFill>
                  <a:schemeClr val="bg2">
                    <a:lumMod val="90000"/>
                  </a:schemeClr>
                </a:solidFill>
                <a:latin typeface="+mj-lt"/>
              </a:rPr>
              <a:t> </a:t>
            </a:r>
            <a:r>
              <a:rPr lang="en-US" sz="2800" b="0" strike="noStrike" spc="-1" dirty="0" err="1">
                <a:solidFill>
                  <a:schemeClr val="bg2">
                    <a:lumMod val="90000"/>
                  </a:schemeClr>
                </a:solidFill>
                <a:latin typeface="+mj-lt"/>
              </a:rPr>
              <a:t>nghiệm</a:t>
            </a:r>
            <a:endParaRPr lang="en-US" sz="2800" spc="-1" dirty="0">
              <a:solidFill>
                <a:schemeClr val="bg2">
                  <a:lumMod val="90000"/>
                </a:schemeClr>
              </a:solidFill>
              <a:latin typeface="+mj-lt"/>
            </a:endParaRPr>
          </a:p>
          <a:p>
            <a:pPr marL="514350" indent="-514350">
              <a:lnSpc>
                <a:spcPct val="150000"/>
              </a:lnSpc>
              <a:buFont typeface="+mj-lt"/>
              <a:buAutoNum type="arabicPeriod"/>
            </a:pPr>
            <a:r>
              <a:rPr lang="en-US" sz="2800" spc="-1" dirty="0" err="1">
                <a:solidFill>
                  <a:schemeClr val="bg2">
                    <a:lumMod val="90000"/>
                  </a:schemeClr>
                </a:solidFill>
                <a:latin typeface="+mj-lt"/>
              </a:rPr>
              <a:t>Kết</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luận</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và</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đánh</a:t>
            </a:r>
            <a:r>
              <a:rPr lang="en-US" sz="2800" spc="-1" dirty="0">
                <a:solidFill>
                  <a:schemeClr val="bg2">
                    <a:lumMod val="90000"/>
                  </a:schemeClr>
                </a:solidFill>
                <a:latin typeface="+mj-lt"/>
              </a:rPr>
              <a:t> </a:t>
            </a:r>
            <a:r>
              <a:rPr lang="en-US" sz="2800" spc="-1" dirty="0" err="1">
                <a:solidFill>
                  <a:schemeClr val="bg2">
                    <a:lumMod val="90000"/>
                  </a:schemeClr>
                </a:solidFill>
                <a:latin typeface="+mj-lt"/>
              </a:rPr>
              <a:t>giá</a:t>
            </a:r>
            <a:endParaRPr lang="en-US" sz="2800" b="0" strike="noStrike" spc="-1" dirty="0">
              <a:solidFill>
                <a:schemeClr val="bg2">
                  <a:lumMod val="90000"/>
                </a:schemeClr>
              </a:solidFill>
              <a:latin typeface="+mj-lt"/>
            </a:endParaRPr>
          </a:p>
        </p:txBody>
      </p:sp>
      <p:sp>
        <p:nvSpPr>
          <p:cNvPr id="6" name="TextShape 2">
            <a:extLst>
              <a:ext uri="{FF2B5EF4-FFF2-40B4-BE49-F238E27FC236}">
                <a16:creationId xmlns:a16="http://schemas.microsoft.com/office/drawing/2014/main" id="{971E45EF-A564-EBEA-9439-3C49ED1FBA9A}"/>
              </a:ext>
            </a:extLst>
          </p:cNvPr>
          <p:cNvSpPr txBox="1"/>
          <p:nvPr/>
        </p:nvSpPr>
        <p:spPr>
          <a:xfrm>
            <a:off x="338760" y="112680"/>
            <a:ext cx="11514240" cy="435600"/>
          </a:xfrm>
          <a:prstGeom prst="rect">
            <a:avLst/>
          </a:prstGeom>
          <a:noFill/>
          <a:ln>
            <a:noFill/>
          </a:ln>
        </p:spPr>
        <p:txBody>
          <a:bodyPr lIns="90000" tIns="45000" rIns="90000" bIns="45000">
            <a:noAutofit/>
          </a:bodyPr>
          <a:lstStyle/>
          <a:p>
            <a:r>
              <a:rPr lang="en-US" sz="3200" b="1" spc="-1" err="1">
                <a:solidFill>
                  <a:schemeClr val="bg1"/>
                </a:solidFill>
                <a:latin typeface="+mj-lt"/>
              </a:rPr>
              <a:t>Nội</a:t>
            </a:r>
            <a:r>
              <a:rPr lang="en-US" sz="3200" b="1" spc="-1">
                <a:solidFill>
                  <a:schemeClr val="bg1"/>
                </a:solidFill>
                <a:latin typeface="+mj-lt"/>
              </a:rPr>
              <a:t> dung</a:t>
            </a:r>
            <a:endParaRPr lang="en-US" sz="3200" b="1" strike="noStrike" spc="-1">
              <a:solidFill>
                <a:schemeClr val="bg1"/>
              </a:solidFill>
              <a:latin typeface="+mj-lt"/>
            </a:endParaRPr>
          </a:p>
        </p:txBody>
      </p:sp>
    </p:spTree>
    <p:extLst>
      <p:ext uri="{BB962C8B-B14F-4D97-AF65-F5344CB8AC3E}">
        <p14:creationId xmlns:p14="http://schemas.microsoft.com/office/powerpoint/2010/main" val="175731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338760" y="1058760"/>
            <a:ext cx="11657770" cy="1316692"/>
          </a:xfrm>
          <a:prstGeom prst="rect">
            <a:avLst/>
          </a:prstGeom>
          <a:noFill/>
          <a:ln>
            <a:noFill/>
          </a:ln>
        </p:spPr>
        <p:txBody>
          <a:bodyPr lIns="90000" tIns="45000" rIns="90000" bIns="45000" anchor="t">
            <a:noAutofit/>
          </a:bodyPr>
          <a:lstStyle/>
          <a:p>
            <a:pPr>
              <a:lnSpc>
                <a:spcPct val="150000"/>
              </a:lnSpc>
            </a:pPr>
            <a:r>
              <a:rPr lang="vi-VN" sz="2400" spc="-1" dirty="0">
                <a:ea typeface="+mn-lt"/>
                <a:cs typeface="+mn-lt"/>
              </a:rPr>
              <a:t>Hệ thống thông tin địa lý GIS là một hệ thống máy tính được sử dụng nhằm thu thập, lưu trữ, kiểm tra và hiển thị dữ liệu liên quan đến các vị trí trên bề mặt Trái Đất.</a:t>
            </a:r>
          </a:p>
        </p:txBody>
      </p:sp>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r>
              <a:rPr lang="en-US" sz="3200" b="1" strike="noStrike" spc="-1" dirty="0">
                <a:solidFill>
                  <a:schemeClr val="bg1"/>
                </a:solidFill>
                <a:latin typeface="+mj-lt"/>
              </a:rPr>
              <a:t>2.1. PostgreSQL </a:t>
            </a:r>
            <a:r>
              <a:rPr lang="en-US" sz="3200" b="1" strike="noStrike" spc="-1" dirty="0" err="1">
                <a:solidFill>
                  <a:schemeClr val="bg1"/>
                </a:solidFill>
                <a:latin typeface="+mj-lt"/>
              </a:rPr>
              <a:t>và</a:t>
            </a:r>
            <a:r>
              <a:rPr lang="en-US" sz="3200" b="1" strike="noStrike" spc="-1" dirty="0">
                <a:solidFill>
                  <a:schemeClr val="bg1"/>
                </a:solidFill>
                <a:latin typeface="+mj-lt"/>
              </a:rPr>
              <a:t> </a:t>
            </a:r>
            <a:r>
              <a:rPr lang="en-US" sz="3200" b="1" strike="noStrike" spc="-1" dirty="0" err="1">
                <a:solidFill>
                  <a:schemeClr val="bg1"/>
                </a:solidFill>
                <a:latin typeface="+mj-lt"/>
              </a:rPr>
              <a:t>PostGIS</a:t>
            </a:r>
            <a:endParaRPr lang="en-US" sz="3200" b="1" strike="noStrike" spc="-1" dirty="0">
              <a:solidFill>
                <a:schemeClr val="bg1"/>
              </a:solidFill>
              <a:latin typeface="+mj-lt"/>
            </a:endParaRPr>
          </a:p>
        </p:txBody>
      </p:sp>
      <p:pic>
        <p:nvPicPr>
          <p:cNvPr id="9" name="Picture 8">
            <a:extLst>
              <a:ext uri="{FF2B5EF4-FFF2-40B4-BE49-F238E27FC236}">
                <a16:creationId xmlns:a16="http://schemas.microsoft.com/office/drawing/2014/main" id="{0C6BE226-A355-0B4F-0C3C-F9E2B4B84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539" y="2493740"/>
            <a:ext cx="3373257" cy="3379346"/>
          </a:xfrm>
          <a:prstGeom prst="rect">
            <a:avLst/>
          </a:prstGeom>
        </p:spPr>
      </p:pic>
      <p:sp>
        <p:nvSpPr>
          <p:cNvPr id="11" name="TextBox 10">
            <a:extLst>
              <a:ext uri="{FF2B5EF4-FFF2-40B4-BE49-F238E27FC236}">
                <a16:creationId xmlns:a16="http://schemas.microsoft.com/office/drawing/2014/main" id="{4B07E96C-F174-A008-A45C-C217E38F59CB}"/>
              </a:ext>
            </a:extLst>
          </p:cNvPr>
          <p:cNvSpPr txBox="1"/>
          <p:nvPr/>
        </p:nvSpPr>
        <p:spPr>
          <a:xfrm>
            <a:off x="338760" y="2567586"/>
            <a:ext cx="7900779" cy="32316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vi-VN" sz="2400" spc="-1" dirty="0" err="1">
                <a:ea typeface="+mn-lt"/>
                <a:cs typeface="+mn-lt"/>
              </a:rPr>
              <a:t>PostgreSQL</a:t>
            </a:r>
            <a:r>
              <a:rPr lang="en-US" sz="2400" spc="-1" dirty="0">
                <a:ea typeface="+mn-lt"/>
                <a:cs typeface="+mn-lt"/>
              </a:rPr>
              <a:t> :</a:t>
            </a:r>
            <a:r>
              <a:rPr lang="vi-VN" sz="2400" spc="-1" dirty="0">
                <a:ea typeface="+mn-lt"/>
                <a:cs typeface="+mn-lt"/>
              </a:rPr>
              <a:t> một hệ thống quản trị cơ sở dữ liệu quan hệ</a:t>
            </a:r>
            <a:r>
              <a:rPr lang="en-US" sz="2400" spc="-1" dirty="0">
                <a:ea typeface="+mn-lt"/>
                <a:cs typeface="+mn-lt"/>
              </a:rPr>
              <a:t> - </a:t>
            </a:r>
            <a:r>
              <a:rPr lang="vi-VN" sz="2400" spc="-1" dirty="0">
                <a:ea typeface="+mn-lt"/>
                <a:cs typeface="+mn-lt"/>
              </a:rPr>
              <a:t>đối tượng để lưu </a:t>
            </a:r>
            <a:r>
              <a:rPr lang="en-US" sz="2400" spc="-1" dirty="0" err="1">
                <a:ea typeface="+mn-lt"/>
                <a:cs typeface="+mn-lt"/>
              </a:rPr>
              <a:t>trữ</a:t>
            </a:r>
            <a:r>
              <a:rPr lang="en-US" sz="2400" spc="-1" dirty="0">
                <a:ea typeface="+mn-lt"/>
                <a:cs typeface="+mn-lt"/>
              </a:rPr>
              <a:t> </a:t>
            </a:r>
            <a:r>
              <a:rPr lang="vi-VN" sz="2400" spc="-1" dirty="0">
                <a:ea typeface="+mn-lt"/>
                <a:cs typeface="+mn-lt"/>
              </a:rPr>
              <a:t>thông tin về các ATM và dữ liệu bản đồ Hà Nội.</a:t>
            </a:r>
          </a:p>
          <a:p>
            <a:pPr marL="342900" indent="-342900">
              <a:lnSpc>
                <a:spcPct val="150000"/>
              </a:lnSpc>
              <a:buFont typeface="Arial" panose="020B0604020202020204" pitchFamily="34" charset="0"/>
              <a:buChar char="•"/>
            </a:pPr>
            <a:r>
              <a:rPr lang="vi-VN" sz="2400" spc="-1" dirty="0" err="1">
                <a:ea typeface="+mn-lt"/>
                <a:cs typeface="+mn-lt"/>
              </a:rPr>
              <a:t>PostGIS</a:t>
            </a:r>
            <a:r>
              <a:rPr lang="en-US" sz="2400" spc="-1" dirty="0">
                <a:ea typeface="+mn-lt"/>
                <a:cs typeface="+mn-lt"/>
              </a:rPr>
              <a:t> :</a:t>
            </a:r>
            <a:r>
              <a:rPr lang="vi-VN" sz="2400" spc="-1" dirty="0">
                <a:ea typeface="+mn-lt"/>
                <a:cs typeface="+mn-lt"/>
              </a:rPr>
              <a:t> </a:t>
            </a:r>
            <a:r>
              <a:rPr lang="en-US" sz="2400" spc="-1" dirty="0" err="1">
                <a:ea typeface="+mn-lt"/>
                <a:cs typeface="+mn-lt"/>
              </a:rPr>
              <a:t>một</a:t>
            </a:r>
            <a:r>
              <a:rPr lang="en-US" sz="2400" spc="-1" dirty="0">
                <a:ea typeface="+mn-lt"/>
                <a:cs typeface="+mn-lt"/>
              </a:rPr>
              <a:t> </a:t>
            </a:r>
            <a:r>
              <a:rPr lang="vi-VN" sz="2400" spc="-1" dirty="0">
                <a:ea typeface="+mn-lt"/>
                <a:cs typeface="+mn-lt"/>
              </a:rPr>
              <a:t>phần mở rộng của hệ quản trị CSDL </a:t>
            </a:r>
            <a:r>
              <a:rPr lang="vi-VN" sz="2400" spc="-1" dirty="0" err="1">
                <a:ea typeface="+mn-lt"/>
                <a:cs typeface="+mn-lt"/>
              </a:rPr>
              <a:t>PostgreSQL</a:t>
            </a:r>
            <a:r>
              <a:rPr lang="vi-VN" sz="2400" spc="-1" dirty="0">
                <a:ea typeface="+mn-lt"/>
                <a:cs typeface="+mn-lt"/>
              </a:rPr>
              <a:t> để quản lý không gian.</a:t>
            </a:r>
          </a:p>
          <a:p>
            <a:endParaRPr lang="fr-FR" sz="2400" dirty="0"/>
          </a:p>
        </p:txBody>
      </p:sp>
    </p:spTree>
    <p:extLst>
      <p:ext uri="{BB962C8B-B14F-4D97-AF65-F5344CB8AC3E}">
        <p14:creationId xmlns:p14="http://schemas.microsoft.com/office/powerpoint/2010/main" val="74655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338760" y="1058760"/>
            <a:ext cx="7711936" cy="2757866"/>
          </a:xfrm>
          <a:prstGeom prst="rect">
            <a:avLst/>
          </a:prstGeom>
          <a:noFill/>
          <a:ln>
            <a:noFill/>
          </a:ln>
        </p:spPr>
        <p:txBody>
          <a:bodyPr lIns="90000" tIns="45000" rIns="90000" bIns="45000" anchor="t">
            <a:noAutofit/>
          </a:bodyPr>
          <a:lstStyle/>
          <a:p>
            <a:pPr marL="342900" indent="-342900">
              <a:lnSpc>
                <a:spcPct val="150000"/>
              </a:lnSpc>
              <a:buFont typeface="Arial" panose="020B0604020202020204" pitchFamily="34" charset="0"/>
              <a:buChar char="•"/>
            </a:pPr>
            <a:r>
              <a:rPr lang="en-US" sz="2400" spc="-1" dirty="0">
                <a:ea typeface="+mn-lt"/>
                <a:cs typeface="+mn-lt"/>
              </a:rPr>
              <a:t>QGIS :</a:t>
            </a:r>
            <a:r>
              <a:rPr lang="vi-VN" sz="2400" spc="-1" dirty="0">
                <a:ea typeface="+mn-lt"/>
                <a:cs typeface="+mn-lt"/>
              </a:rPr>
              <a:t> phần mềm </a:t>
            </a:r>
            <a:r>
              <a:rPr lang="en-US" sz="2400" spc="-1" dirty="0" err="1">
                <a:ea typeface="+mn-lt"/>
                <a:cs typeface="+mn-lt"/>
              </a:rPr>
              <a:t>miễn</a:t>
            </a:r>
            <a:r>
              <a:rPr lang="en-US" sz="2400" spc="-1" dirty="0">
                <a:ea typeface="+mn-lt"/>
                <a:cs typeface="+mn-lt"/>
              </a:rPr>
              <a:t> </a:t>
            </a:r>
            <a:r>
              <a:rPr lang="en-US" sz="2400" spc="-1" dirty="0" err="1">
                <a:ea typeface="+mn-lt"/>
                <a:cs typeface="+mn-lt"/>
              </a:rPr>
              <a:t>phí</a:t>
            </a:r>
            <a:r>
              <a:rPr lang="en-US" sz="2400" spc="-1" dirty="0">
                <a:ea typeface="+mn-lt"/>
                <a:cs typeface="+mn-lt"/>
              </a:rPr>
              <a:t> </a:t>
            </a:r>
            <a:r>
              <a:rPr lang="vi-VN" sz="2400" spc="-1" dirty="0">
                <a:ea typeface="+mn-lt"/>
                <a:cs typeface="+mn-lt"/>
              </a:rPr>
              <a:t>về hệ thống thông tin địa lý. Tính năng chính của QGIS là thao tác trên các lớp bản đồ có dạng véc-tơ</a:t>
            </a:r>
            <a:r>
              <a:rPr lang="en-US" sz="2400" spc="-1" dirty="0">
                <a:ea typeface="+mn-lt"/>
                <a:cs typeface="+mn-lt"/>
              </a:rPr>
              <a:t>. QGIS </a:t>
            </a:r>
            <a:r>
              <a:rPr lang="en-US" sz="2400" spc="-1" dirty="0" err="1">
                <a:ea typeface="+mn-lt"/>
                <a:cs typeface="+mn-lt"/>
              </a:rPr>
              <a:t>được</a:t>
            </a:r>
            <a:r>
              <a:rPr lang="en-US" sz="2400" spc="-1" dirty="0">
                <a:ea typeface="+mn-lt"/>
                <a:cs typeface="+mn-lt"/>
              </a:rPr>
              <a:t> </a:t>
            </a:r>
            <a:r>
              <a:rPr lang="en-US" sz="2400" spc="-1" dirty="0" err="1">
                <a:ea typeface="+mn-lt"/>
                <a:cs typeface="+mn-lt"/>
              </a:rPr>
              <a:t>sử</a:t>
            </a:r>
            <a:r>
              <a:rPr lang="en-US" sz="2400" spc="-1" dirty="0">
                <a:ea typeface="+mn-lt"/>
                <a:cs typeface="+mn-lt"/>
              </a:rPr>
              <a:t> </a:t>
            </a:r>
            <a:r>
              <a:rPr lang="en-US" sz="2400" spc="-1" dirty="0" err="1">
                <a:ea typeface="+mn-lt"/>
                <a:cs typeface="+mn-lt"/>
              </a:rPr>
              <a:t>dụng</a:t>
            </a:r>
            <a:r>
              <a:rPr lang="en-US" sz="2400" spc="-1" dirty="0">
                <a:ea typeface="+mn-lt"/>
                <a:cs typeface="+mn-lt"/>
              </a:rPr>
              <a:t> </a:t>
            </a:r>
            <a:r>
              <a:rPr lang="en-US" sz="2400" spc="-1" dirty="0" err="1">
                <a:ea typeface="+mn-lt"/>
                <a:cs typeface="+mn-lt"/>
              </a:rPr>
              <a:t>để</a:t>
            </a:r>
            <a:r>
              <a:rPr lang="en-US" sz="2400" spc="-1" dirty="0">
                <a:ea typeface="+mn-lt"/>
                <a:cs typeface="+mn-lt"/>
              </a:rPr>
              <a:t> </a:t>
            </a:r>
            <a:r>
              <a:rPr lang="en-US" sz="2400" spc="-1" dirty="0" err="1">
                <a:ea typeface="+mn-lt"/>
                <a:cs typeface="+mn-lt"/>
              </a:rPr>
              <a:t>thể</a:t>
            </a:r>
            <a:r>
              <a:rPr lang="en-US" sz="2400" spc="-1" dirty="0">
                <a:ea typeface="+mn-lt"/>
                <a:cs typeface="+mn-lt"/>
              </a:rPr>
              <a:t> </a:t>
            </a:r>
            <a:r>
              <a:rPr lang="en-US" sz="2400" spc="-1" dirty="0" err="1">
                <a:ea typeface="+mn-lt"/>
                <a:cs typeface="+mn-lt"/>
              </a:rPr>
              <a:t>hiện</a:t>
            </a:r>
            <a:r>
              <a:rPr lang="en-US" sz="2400" spc="-1" dirty="0">
                <a:ea typeface="+mn-lt"/>
                <a:cs typeface="+mn-lt"/>
              </a:rPr>
              <a:t> </a:t>
            </a:r>
            <a:r>
              <a:rPr lang="en-US" sz="2400" spc="-1" dirty="0" err="1">
                <a:ea typeface="+mn-lt"/>
                <a:cs typeface="+mn-lt"/>
              </a:rPr>
              <a:t>các</a:t>
            </a:r>
            <a:r>
              <a:rPr lang="en-US" sz="2400" spc="-1" dirty="0">
                <a:ea typeface="+mn-lt"/>
                <a:cs typeface="+mn-lt"/>
              </a:rPr>
              <a:t> </a:t>
            </a:r>
            <a:r>
              <a:rPr lang="en-US" sz="2400" spc="-1" dirty="0" err="1">
                <a:ea typeface="+mn-lt"/>
                <a:cs typeface="+mn-lt"/>
              </a:rPr>
              <a:t>kết</a:t>
            </a:r>
            <a:r>
              <a:rPr lang="en-US" sz="2400" spc="-1" dirty="0">
                <a:ea typeface="+mn-lt"/>
                <a:cs typeface="+mn-lt"/>
              </a:rPr>
              <a:t> </a:t>
            </a:r>
            <a:r>
              <a:rPr lang="en-US" sz="2400" spc="-1" dirty="0" err="1">
                <a:ea typeface="+mn-lt"/>
                <a:cs typeface="+mn-lt"/>
              </a:rPr>
              <a:t>quả</a:t>
            </a:r>
            <a:r>
              <a:rPr lang="en-US" sz="2400" spc="-1" dirty="0">
                <a:ea typeface="+mn-lt"/>
                <a:cs typeface="+mn-lt"/>
              </a:rPr>
              <a:t> </a:t>
            </a:r>
            <a:r>
              <a:rPr lang="en-US" sz="2400" spc="-1" dirty="0" err="1">
                <a:ea typeface="+mn-lt"/>
                <a:cs typeface="+mn-lt"/>
              </a:rPr>
              <a:t>truy</a:t>
            </a:r>
            <a:r>
              <a:rPr lang="en-US" sz="2400" spc="-1" dirty="0">
                <a:ea typeface="+mn-lt"/>
                <a:cs typeface="+mn-lt"/>
              </a:rPr>
              <a:t> </a:t>
            </a:r>
            <a:r>
              <a:rPr lang="en-US" sz="2400" spc="-1" dirty="0" err="1">
                <a:ea typeface="+mn-lt"/>
                <a:cs typeface="+mn-lt"/>
              </a:rPr>
              <a:t>vấn</a:t>
            </a:r>
            <a:r>
              <a:rPr lang="en-US" sz="2400" spc="-1" dirty="0">
                <a:ea typeface="+mn-lt"/>
                <a:cs typeface="+mn-lt"/>
              </a:rPr>
              <a:t> </a:t>
            </a:r>
            <a:r>
              <a:rPr lang="en-US" sz="2400" spc="-1" dirty="0" err="1">
                <a:ea typeface="+mn-lt"/>
                <a:cs typeface="+mn-lt"/>
              </a:rPr>
              <a:t>của</a:t>
            </a:r>
            <a:r>
              <a:rPr lang="en-US" sz="2400" spc="-1" dirty="0">
                <a:ea typeface="+mn-lt"/>
                <a:cs typeface="+mn-lt"/>
              </a:rPr>
              <a:t> </a:t>
            </a:r>
            <a:r>
              <a:rPr lang="en-US" sz="2400" spc="-1" dirty="0" err="1">
                <a:ea typeface="+mn-lt"/>
                <a:cs typeface="+mn-lt"/>
              </a:rPr>
              <a:t>bài</a:t>
            </a:r>
            <a:r>
              <a:rPr lang="en-US" sz="2400" spc="-1" dirty="0">
                <a:ea typeface="+mn-lt"/>
                <a:cs typeface="+mn-lt"/>
              </a:rPr>
              <a:t> </a:t>
            </a:r>
            <a:r>
              <a:rPr lang="en-US" sz="2400" spc="-1" dirty="0" err="1">
                <a:ea typeface="+mn-lt"/>
                <a:cs typeface="+mn-lt"/>
              </a:rPr>
              <a:t>toán</a:t>
            </a:r>
            <a:r>
              <a:rPr lang="en-US" sz="2400" spc="-1" dirty="0">
                <a:ea typeface="+mn-lt"/>
                <a:cs typeface="+mn-lt"/>
              </a:rPr>
              <a:t> </a:t>
            </a:r>
            <a:r>
              <a:rPr lang="en-US" sz="2400" spc="-1" dirty="0" err="1">
                <a:ea typeface="+mn-lt"/>
                <a:cs typeface="+mn-lt"/>
              </a:rPr>
              <a:t>tìm</a:t>
            </a:r>
            <a:r>
              <a:rPr lang="en-US" sz="2400" spc="-1" dirty="0">
                <a:ea typeface="+mn-lt"/>
                <a:cs typeface="+mn-lt"/>
              </a:rPr>
              <a:t> </a:t>
            </a:r>
            <a:r>
              <a:rPr lang="en-US" sz="2400" spc="-1" dirty="0" err="1">
                <a:ea typeface="+mn-lt"/>
                <a:cs typeface="+mn-lt"/>
              </a:rPr>
              <a:t>đường</a:t>
            </a:r>
            <a:r>
              <a:rPr lang="en-US" sz="2400" spc="-1" dirty="0">
                <a:ea typeface="+mn-lt"/>
                <a:cs typeface="+mn-lt"/>
              </a:rPr>
              <a:t>.</a:t>
            </a:r>
            <a:endParaRPr lang="vi-VN" sz="2400" spc="-1" dirty="0">
              <a:ea typeface="+mn-lt"/>
              <a:cs typeface="+mn-lt"/>
            </a:endParaRPr>
          </a:p>
        </p:txBody>
      </p:sp>
      <p:sp>
        <p:nvSpPr>
          <p:cNvPr id="313" name="TextShape 2"/>
          <p:cNvSpPr txBox="1"/>
          <p:nvPr/>
        </p:nvSpPr>
        <p:spPr>
          <a:xfrm>
            <a:off x="338760" y="112680"/>
            <a:ext cx="11514240" cy="435600"/>
          </a:xfrm>
          <a:prstGeom prst="rect">
            <a:avLst/>
          </a:prstGeom>
          <a:noFill/>
          <a:ln>
            <a:noFill/>
          </a:ln>
        </p:spPr>
        <p:txBody>
          <a:bodyPr lIns="90000" tIns="45000" rIns="90000" bIns="45000">
            <a:noAutofit/>
          </a:bodyPr>
          <a:lstStyle/>
          <a:p>
            <a:r>
              <a:rPr lang="en-US" sz="3200" b="1" strike="noStrike" spc="-1" dirty="0">
                <a:solidFill>
                  <a:schemeClr val="bg1"/>
                </a:solidFill>
                <a:latin typeface="+mj-lt"/>
              </a:rPr>
              <a:t>2.2. QGIS </a:t>
            </a:r>
            <a:r>
              <a:rPr lang="en-US" sz="3200" b="1" strike="noStrike" spc="-1" dirty="0" err="1">
                <a:solidFill>
                  <a:schemeClr val="bg1"/>
                </a:solidFill>
                <a:latin typeface="+mj-lt"/>
              </a:rPr>
              <a:t>và</a:t>
            </a:r>
            <a:r>
              <a:rPr lang="en-US" sz="3200" b="1" strike="noStrike" spc="-1" dirty="0">
                <a:solidFill>
                  <a:schemeClr val="bg1"/>
                </a:solidFill>
                <a:latin typeface="+mj-lt"/>
              </a:rPr>
              <a:t> OpenStreetMap</a:t>
            </a:r>
          </a:p>
        </p:txBody>
      </p:sp>
      <p:pic>
        <p:nvPicPr>
          <p:cNvPr id="3" name="Picture 2">
            <a:extLst>
              <a:ext uri="{FF2B5EF4-FFF2-40B4-BE49-F238E27FC236}">
                <a16:creationId xmlns:a16="http://schemas.microsoft.com/office/drawing/2014/main" id="{7BDA4C1C-4A18-FC5F-587F-2DF2B1ED2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166" y="1058760"/>
            <a:ext cx="2370240" cy="2370240"/>
          </a:xfrm>
          <a:prstGeom prst="rect">
            <a:avLst/>
          </a:prstGeom>
        </p:spPr>
      </p:pic>
      <p:sp>
        <p:nvSpPr>
          <p:cNvPr id="5" name="TextBox 4">
            <a:extLst>
              <a:ext uri="{FF2B5EF4-FFF2-40B4-BE49-F238E27FC236}">
                <a16:creationId xmlns:a16="http://schemas.microsoft.com/office/drawing/2014/main" id="{F5C0F7CE-9EC9-0A79-7471-CE4015ECD821}"/>
              </a:ext>
            </a:extLst>
          </p:cNvPr>
          <p:cNvSpPr txBox="1"/>
          <p:nvPr/>
        </p:nvSpPr>
        <p:spPr>
          <a:xfrm>
            <a:off x="4813048" y="3705749"/>
            <a:ext cx="6859069" cy="22398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spc="-1" dirty="0">
                <a:ea typeface="+mn-lt"/>
                <a:cs typeface="+mn-lt"/>
              </a:rPr>
              <a:t>OpenStreetMap (OSM) : </a:t>
            </a:r>
            <a:r>
              <a:rPr lang="en-US" sz="2400" spc="-1" dirty="0" err="1">
                <a:ea typeface="+mn-lt"/>
                <a:cs typeface="+mn-lt"/>
              </a:rPr>
              <a:t>dịch</a:t>
            </a:r>
            <a:r>
              <a:rPr lang="en-US" sz="2400" spc="-1" dirty="0">
                <a:ea typeface="+mn-lt"/>
                <a:cs typeface="+mn-lt"/>
              </a:rPr>
              <a:t> </a:t>
            </a:r>
            <a:r>
              <a:rPr lang="en-US" sz="2400" spc="-1" dirty="0" err="1">
                <a:ea typeface="+mn-lt"/>
                <a:cs typeface="+mn-lt"/>
              </a:rPr>
              <a:t>vụ</a:t>
            </a:r>
            <a:r>
              <a:rPr lang="en-US" sz="2400" spc="-1" dirty="0">
                <a:ea typeface="+mn-lt"/>
                <a:cs typeface="+mn-lt"/>
              </a:rPr>
              <a:t> </a:t>
            </a:r>
            <a:r>
              <a:rPr lang="en-US" sz="2400" spc="-1" dirty="0" err="1">
                <a:ea typeface="+mn-lt"/>
                <a:cs typeface="+mn-lt"/>
              </a:rPr>
              <a:t>bản</a:t>
            </a:r>
            <a:r>
              <a:rPr lang="en-US" sz="2400" spc="-1" dirty="0">
                <a:ea typeface="+mn-lt"/>
                <a:cs typeface="+mn-lt"/>
              </a:rPr>
              <a:t> </a:t>
            </a:r>
            <a:r>
              <a:rPr lang="en-US" sz="2400" spc="-1" dirty="0" err="1">
                <a:ea typeface="+mn-lt"/>
                <a:cs typeface="+mn-lt"/>
              </a:rPr>
              <a:t>đồ</a:t>
            </a:r>
            <a:r>
              <a:rPr lang="en-US" sz="2400" spc="-1" dirty="0">
                <a:ea typeface="+mn-lt"/>
                <a:cs typeface="+mn-lt"/>
              </a:rPr>
              <a:t> </a:t>
            </a:r>
            <a:r>
              <a:rPr lang="en-US" sz="2400" spc="-1" dirty="0" err="1">
                <a:ea typeface="+mn-lt"/>
                <a:cs typeface="+mn-lt"/>
              </a:rPr>
              <a:t>thế</a:t>
            </a:r>
            <a:r>
              <a:rPr lang="en-US" sz="2400" spc="-1" dirty="0">
                <a:ea typeface="+mn-lt"/>
                <a:cs typeface="+mn-lt"/>
              </a:rPr>
              <a:t> </a:t>
            </a:r>
            <a:r>
              <a:rPr lang="en-US" sz="2400" spc="-1" dirty="0" err="1">
                <a:ea typeface="+mn-lt"/>
                <a:cs typeface="+mn-lt"/>
              </a:rPr>
              <a:t>giới</a:t>
            </a:r>
            <a:r>
              <a:rPr lang="en-US" sz="2400" spc="-1" dirty="0">
                <a:ea typeface="+mn-lt"/>
                <a:cs typeface="+mn-lt"/>
              </a:rPr>
              <a:t> </a:t>
            </a:r>
            <a:r>
              <a:rPr lang="en-US" sz="2400" spc="-1" dirty="0" err="1">
                <a:ea typeface="+mn-lt"/>
                <a:cs typeface="+mn-lt"/>
              </a:rPr>
              <a:t>trực</a:t>
            </a:r>
            <a:r>
              <a:rPr lang="en-US" sz="2400" spc="-1" dirty="0">
                <a:ea typeface="+mn-lt"/>
                <a:cs typeface="+mn-lt"/>
              </a:rPr>
              <a:t> </a:t>
            </a:r>
            <a:r>
              <a:rPr lang="en-US" sz="2400" spc="-1" dirty="0" err="1">
                <a:ea typeface="+mn-lt"/>
                <a:cs typeface="+mn-lt"/>
              </a:rPr>
              <a:t>tuyến</a:t>
            </a:r>
            <a:r>
              <a:rPr lang="en-US" sz="2400" spc="-1" dirty="0">
                <a:ea typeface="+mn-lt"/>
                <a:cs typeface="+mn-lt"/>
              </a:rPr>
              <a:t> </a:t>
            </a:r>
            <a:r>
              <a:rPr lang="en-US" sz="2400" spc="-1" dirty="0" err="1">
                <a:ea typeface="+mn-lt"/>
                <a:cs typeface="+mn-lt"/>
              </a:rPr>
              <a:t>miễn</a:t>
            </a:r>
            <a:r>
              <a:rPr lang="en-US" sz="2400" spc="-1" dirty="0">
                <a:ea typeface="+mn-lt"/>
                <a:cs typeface="+mn-lt"/>
              </a:rPr>
              <a:t> </a:t>
            </a:r>
            <a:r>
              <a:rPr lang="en-US" sz="2400" spc="-1" dirty="0" err="1">
                <a:ea typeface="+mn-lt"/>
                <a:cs typeface="+mn-lt"/>
              </a:rPr>
              <a:t>phí</a:t>
            </a:r>
            <a:r>
              <a:rPr lang="en-US" sz="2400" spc="-1" dirty="0">
                <a:ea typeface="+mn-lt"/>
                <a:cs typeface="+mn-lt"/>
              </a:rPr>
              <a:t>. OSM </a:t>
            </a:r>
            <a:r>
              <a:rPr lang="en-US" sz="2400" spc="-1" dirty="0" err="1">
                <a:ea typeface="+mn-lt"/>
                <a:cs typeface="+mn-lt"/>
              </a:rPr>
              <a:t>được</a:t>
            </a:r>
            <a:r>
              <a:rPr lang="en-US" sz="2400" spc="-1" dirty="0">
                <a:ea typeface="+mn-lt"/>
                <a:cs typeface="+mn-lt"/>
              </a:rPr>
              <a:t> </a:t>
            </a:r>
            <a:r>
              <a:rPr lang="en-US" sz="2400" spc="-1" dirty="0" err="1">
                <a:ea typeface="+mn-lt"/>
                <a:cs typeface="+mn-lt"/>
              </a:rPr>
              <a:t>sử</a:t>
            </a:r>
            <a:r>
              <a:rPr lang="en-US" sz="2400" spc="-1" dirty="0">
                <a:ea typeface="+mn-lt"/>
                <a:cs typeface="+mn-lt"/>
              </a:rPr>
              <a:t> </a:t>
            </a:r>
            <a:r>
              <a:rPr lang="en-US" sz="2400" spc="-1" dirty="0" err="1">
                <a:ea typeface="+mn-lt"/>
                <a:cs typeface="+mn-lt"/>
              </a:rPr>
              <a:t>dụng</a:t>
            </a:r>
            <a:r>
              <a:rPr lang="en-US" sz="2400" spc="-1" dirty="0">
                <a:ea typeface="+mn-lt"/>
                <a:cs typeface="+mn-lt"/>
              </a:rPr>
              <a:t> </a:t>
            </a:r>
            <a:r>
              <a:rPr lang="en-US" sz="2400" spc="-1" dirty="0" err="1">
                <a:ea typeface="+mn-lt"/>
                <a:cs typeface="+mn-lt"/>
              </a:rPr>
              <a:t>trong</a:t>
            </a:r>
            <a:r>
              <a:rPr lang="en-US" sz="2400" spc="-1" dirty="0">
                <a:ea typeface="+mn-lt"/>
                <a:cs typeface="+mn-lt"/>
              </a:rPr>
              <a:t> </a:t>
            </a:r>
            <a:r>
              <a:rPr lang="en-US" sz="2400" spc="-1" dirty="0" err="1">
                <a:ea typeface="+mn-lt"/>
                <a:cs typeface="+mn-lt"/>
              </a:rPr>
              <a:t>quá</a:t>
            </a:r>
            <a:r>
              <a:rPr lang="en-US" sz="2400" spc="-1" dirty="0">
                <a:ea typeface="+mn-lt"/>
                <a:cs typeface="+mn-lt"/>
              </a:rPr>
              <a:t> </a:t>
            </a:r>
            <a:r>
              <a:rPr lang="en-US" sz="2400" spc="-1" dirty="0" err="1">
                <a:ea typeface="+mn-lt"/>
                <a:cs typeface="+mn-lt"/>
              </a:rPr>
              <a:t>trình</a:t>
            </a:r>
            <a:r>
              <a:rPr lang="en-US" sz="2400" spc="-1" dirty="0">
                <a:ea typeface="+mn-lt"/>
                <a:cs typeface="+mn-lt"/>
              </a:rPr>
              <a:t> </a:t>
            </a:r>
            <a:r>
              <a:rPr lang="en-US" sz="2400" spc="-1" dirty="0" err="1">
                <a:ea typeface="+mn-lt"/>
                <a:cs typeface="+mn-lt"/>
              </a:rPr>
              <a:t>khai</a:t>
            </a:r>
            <a:r>
              <a:rPr lang="en-US" sz="2400" spc="-1" dirty="0">
                <a:ea typeface="+mn-lt"/>
                <a:cs typeface="+mn-lt"/>
              </a:rPr>
              <a:t> </a:t>
            </a:r>
            <a:r>
              <a:rPr lang="en-US" sz="2400" spc="-1" dirty="0" err="1">
                <a:ea typeface="+mn-lt"/>
                <a:cs typeface="+mn-lt"/>
              </a:rPr>
              <a:t>thác</a:t>
            </a:r>
            <a:r>
              <a:rPr lang="en-US" sz="2400" spc="-1" dirty="0">
                <a:ea typeface="+mn-lt"/>
                <a:cs typeface="+mn-lt"/>
              </a:rPr>
              <a:t> </a:t>
            </a:r>
            <a:r>
              <a:rPr lang="en-US" sz="2400" spc="-1" dirty="0" err="1">
                <a:ea typeface="+mn-lt"/>
                <a:cs typeface="+mn-lt"/>
              </a:rPr>
              <a:t>và</a:t>
            </a:r>
            <a:r>
              <a:rPr lang="en-US" sz="2400" spc="-1" dirty="0">
                <a:ea typeface="+mn-lt"/>
                <a:cs typeface="+mn-lt"/>
              </a:rPr>
              <a:t> </a:t>
            </a:r>
            <a:r>
              <a:rPr lang="en-US" sz="2400" spc="-1" dirty="0" err="1">
                <a:ea typeface="+mn-lt"/>
                <a:cs typeface="+mn-lt"/>
              </a:rPr>
              <a:t>chuẩn</a:t>
            </a:r>
            <a:r>
              <a:rPr lang="en-US" sz="2400" spc="-1" dirty="0">
                <a:ea typeface="+mn-lt"/>
                <a:cs typeface="+mn-lt"/>
              </a:rPr>
              <a:t> </a:t>
            </a:r>
            <a:r>
              <a:rPr lang="en-US" sz="2400" spc="-1" dirty="0" err="1">
                <a:ea typeface="+mn-lt"/>
                <a:cs typeface="+mn-lt"/>
              </a:rPr>
              <a:t>bị</a:t>
            </a:r>
            <a:r>
              <a:rPr lang="en-US" sz="2400" spc="-1" dirty="0">
                <a:ea typeface="+mn-lt"/>
                <a:cs typeface="+mn-lt"/>
              </a:rPr>
              <a:t> </a:t>
            </a:r>
            <a:r>
              <a:rPr lang="en-US" sz="2400" spc="-1" dirty="0" err="1">
                <a:ea typeface="+mn-lt"/>
                <a:cs typeface="+mn-lt"/>
              </a:rPr>
              <a:t>dữ</a:t>
            </a:r>
            <a:r>
              <a:rPr lang="en-US" sz="2400" spc="-1" dirty="0">
                <a:ea typeface="+mn-lt"/>
                <a:cs typeface="+mn-lt"/>
              </a:rPr>
              <a:t> </a:t>
            </a:r>
            <a:r>
              <a:rPr lang="en-US" sz="2400" spc="-1" dirty="0" err="1">
                <a:ea typeface="+mn-lt"/>
                <a:cs typeface="+mn-lt"/>
              </a:rPr>
              <a:t>liệu</a:t>
            </a:r>
            <a:r>
              <a:rPr lang="en-US" sz="2400" spc="-1" dirty="0">
                <a:ea typeface="+mn-lt"/>
                <a:cs typeface="+mn-lt"/>
              </a:rPr>
              <a:t> </a:t>
            </a:r>
            <a:r>
              <a:rPr lang="en-US" sz="2400" spc="-1" dirty="0" err="1">
                <a:ea typeface="+mn-lt"/>
                <a:cs typeface="+mn-lt"/>
              </a:rPr>
              <a:t>cần</a:t>
            </a:r>
            <a:r>
              <a:rPr lang="en-US" sz="2400" spc="-1" dirty="0">
                <a:ea typeface="+mn-lt"/>
                <a:cs typeface="+mn-lt"/>
              </a:rPr>
              <a:t> </a:t>
            </a:r>
            <a:r>
              <a:rPr lang="en-US" sz="2400" spc="-1" dirty="0" err="1">
                <a:ea typeface="+mn-lt"/>
                <a:cs typeface="+mn-lt"/>
              </a:rPr>
              <a:t>thiết</a:t>
            </a:r>
            <a:r>
              <a:rPr lang="en-US" sz="2400" spc="-1" dirty="0">
                <a:ea typeface="+mn-lt"/>
                <a:cs typeface="+mn-lt"/>
              </a:rPr>
              <a:t> </a:t>
            </a:r>
            <a:r>
              <a:rPr lang="en-US" sz="2400" spc="-1" dirty="0" err="1">
                <a:ea typeface="+mn-lt"/>
                <a:cs typeface="+mn-lt"/>
              </a:rPr>
              <a:t>cho</a:t>
            </a:r>
            <a:r>
              <a:rPr lang="en-US" sz="2400" spc="-1" dirty="0">
                <a:ea typeface="+mn-lt"/>
                <a:cs typeface="+mn-lt"/>
              </a:rPr>
              <a:t> </a:t>
            </a:r>
            <a:r>
              <a:rPr lang="en-US" sz="2400" spc="-1" dirty="0" err="1">
                <a:ea typeface="+mn-lt"/>
                <a:cs typeface="+mn-lt"/>
              </a:rPr>
              <a:t>bài</a:t>
            </a:r>
            <a:r>
              <a:rPr lang="en-US" sz="2400" spc="-1" dirty="0">
                <a:ea typeface="+mn-lt"/>
                <a:cs typeface="+mn-lt"/>
              </a:rPr>
              <a:t> </a:t>
            </a:r>
            <a:r>
              <a:rPr lang="en-US" sz="2400" spc="-1" dirty="0" err="1">
                <a:ea typeface="+mn-lt"/>
                <a:cs typeface="+mn-lt"/>
              </a:rPr>
              <a:t>toán</a:t>
            </a:r>
            <a:r>
              <a:rPr lang="en-US" sz="2400" spc="-1" dirty="0">
                <a:ea typeface="+mn-lt"/>
                <a:cs typeface="+mn-lt"/>
              </a:rPr>
              <a:t>.</a:t>
            </a:r>
            <a:endParaRPr lang="vi-VN" sz="2400" spc="-1" dirty="0">
              <a:ea typeface="+mn-lt"/>
              <a:cs typeface="+mn-lt"/>
            </a:endParaRPr>
          </a:p>
        </p:txBody>
      </p:sp>
      <p:pic>
        <p:nvPicPr>
          <p:cNvPr id="9" name="Picture 8">
            <a:extLst>
              <a:ext uri="{FF2B5EF4-FFF2-40B4-BE49-F238E27FC236}">
                <a16:creationId xmlns:a16="http://schemas.microsoft.com/office/drawing/2014/main" id="{C90DC9FA-B249-1F74-8125-0733F9DCA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137" y="3543530"/>
            <a:ext cx="2564282" cy="2564282"/>
          </a:xfrm>
          <a:prstGeom prst="rect">
            <a:avLst/>
          </a:prstGeom>
        </p:spPr>
      </p:pic>
    </p:spTree>
    <p:extLst>
      <p:ext uri="{BB962C8B-B14F-4D97-AF65-F5344CB8AC3E}">
        <p14:creationId xmlns:p14="http://schemas.microsoft.com/office/powerpoint/2010/main" val="186883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494</TotalTime>
  <Words>1585</Words>
  <Application>Microsoft Office PowerPoint</Application>
  <PresentationFormat>Widescreen</PresentationFormat>
  <Paragraphs>151</Paragraphs>
  <Slides>26</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26</vt:i4>
      </vt:variant>
    </vt:vector>
  </HeadingPairs>
  <TitlesOfParts>
    <vt:vector size="36" baseType="lpstr">
      <vt:lpstr>Arial</vt:lpstr>
      <vt:lpstr>Calibri</vt:lpstr>
      <vt:lpstr>Lato</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NGUYEN TRAN HIEU GIANG 20191804</cp:lastModifiedBy>
  <cp:revision>258</cp:revision>
  <dcterms:created xsi:type="dcterms:W3CDTF">2020-12-31T09:57:48Z</dcterms:created>
  <dcterms:modified xsi:type="dcterms:W3CDTF">2023-07-19T07:59:31Z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