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6" r:id="rId8"/>
    <p:sldId id="257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4E8"/>
    <a:srgbClr val="D3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1"/>
    <p:restoredTop sz="94663"/>
  </p:normalViewPr>
  <p:slideViewPr>
    <p:cSldViewPr snapToGrid="0" snapToObjects="1">
      <p:cViewPr>
        <p:scale>
          <a:sx n="62" d="100"/>
          <a:sy n="62" d="100"/>
        </p:scale>
        <p:origin x="92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EFD4-FCE6-0E4C-82E4-29505775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CB259-64A5-7640-887C-B2190D651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F91E-98EC-B94C-A8DA-1A4958C0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580C-0B11-5641-B9CB-1FDC2D13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F131-2EB5-F84D-81CB-EC8CBEF2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83AB-158D-F341-A6B5-5F1D657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B0949-3F9A-6241-9D2C-712AF6BC6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2824-08F6-9F42-98A8-36AA1512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04C-E571-4647-B203-E633C30A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49B6-DE03-0343-9D74-26EE22CD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F958F-FFD9-4B47-9415-4C1FF47BA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5F0F-5AFA-7C44-B217-4CCAD2F5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84DD-FF61-7548-8587-32AEFE3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A079-5ECA-EC47-9183-5BC89E1C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227C-2AEC-414F-B05E-4C85CF1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1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1E9A-07B5-DB46-8331-1040B3F1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FDDC-E46A-6E4F-B293-01B9A1EA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1718-D6AB-974B-A0BA-2A5377A4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7E8D-40B9-6D4C-9F0A-B26A82F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100F-2031-7745-8744-6780564A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C16-8A80-1F43-A906-C2B7495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F1F6-A2DD-BB42-950A-14A1165D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0E94-26D8-9B4A-BE4A-3D567852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454A-A665-5745-BA14-C85785AB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9C35-8215-0149-B32C-02D53C9A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FE3E-990A-E14E-B47E-05CCD044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0EF0-9D13-BE4B-BED7-08B8F8B6F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8EB90-5A03-994F-BF0B-7B5C6963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4E35-9628-3D4F-999A-9931474D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CE5C-B7F1-634A-8C84-81F01561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E729F-A024-3741-A150-99C7BC7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D5D-8811-164E-BC2C-CBE8FFB2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6ADD-D007-D040-BB05-79D7D3C8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FF67-B2F7-E74B-B451-3DE964AFD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01F19-1C2E-0B47-9627-7CEF6E601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62F72-BDCB-0546-B1D8-1F184613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4F375-D9E0-394C-B409-AF500ADD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FB0C3-47CA-E744-9FD0-A7E09D0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391CA-8A40-5F43-8E25-E4D8072B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85D3-E991-0A48-B678-D5F27445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3B1DC-E34E-6544-8192-23A0C822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4AEF4-8022-4940-A884-C6F2FCD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328D1-7769-BF4D-A0BE-5D1738EC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E38B-BF0F-1048-B89E-3D7BA5C1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2D4E3-8A83-134B-AAF9-2ABC515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0957-812B-F546-897F-BE4F763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C11B-24DB-484D-A99A-2F5B2E79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E6D5-A59B-CC4A-A629-D64339BB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38808-5CF1-4A4C-B1C5-92FF312F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322F-7162-A04A-8A8F-9319707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3EDD-59D5-C948-9F70-554D7A9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87D3-DD7B-C449-80DC-3CB285DE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A93F-28B7-284F-96F7-388A8FFE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DE8F3-2376-E349-B3C3-D8AA2B1FE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D076-FB92-854B-A071-0996C5A5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7313-A4F4-9749-8BBD-BA919944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2C3D-4614-4246-8448-61D3B96E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F488-5382-F140-9E54-FFED6A7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1CBB1-713C-9948-A32E-A23BD412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86ED3-C0A9-EF4C-8327-18495354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34EE-6B6D-D049-9999-FFB9B48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2508-3AA7-1A42-9E30-C54C3035744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7A8E-F268-EA4B-AD77-E0E095F4E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C1D2-E1A9-1847-8088-64CD634D1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87DA-C70D-7C49-95A1-8778FE69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BF155-E8A1-0044-8CAB-B5AE545D3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t="7025"/>
          <a:stretch/>
        </p:blipFill>
        <p:spPr>
          <a:xfrm>
            <a:off x="20" y="0"/>
            <a:ext cx="12191980" cy="6928801"/>
          </a:xfrm>
          <a:prstGeom prst="rect">
            <a:avLst/>
          </a:prstGeom>
          <a:gradFill flip="none" rotWithShape="1">
            <a:gsLst>
              <a:gs pos="90003">
                <a:schemeClr val="accent5">
                  <a:lumMod val="75000"/>
                </a:schemeClr>
              </a:gs>
              <a:gs pos="97010">
                <a:srgbClr val="63A0D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96477-72E0-684F-9976-7E44DB63E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58" y="-10479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Gaussian Mixture Models and EM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AB45D-9454-0442-8169-10DD0BF6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6426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Directed Reading Program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Karla González</a:t>
            </a:r>
          </a:p>
        </p:txBody>
      </p:sp>
    </p:spTree>
    <p:extLst>
      <p:ext uri="{BB962C8B-B14F-4D97-AF65-F5344CB8AC3E}">
        <p14:creationId xmlns:p14="http://schemas.microsoft.com/office/powerpoint/2010/main" val="286108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162708E-2E04-C14C-B114-02F088EEAE72}"/>
              </a:ext>
            </a:extLst>
          </p:cNvPr>
          <p:cNvSpPr txBox="1"/>
          <p:nvPr/>
        </p:nvSpPr>
        <p:spPr>
          <a:xfrm>
            <a:off x="5095042" y="932170"/>
            <a:ext cx="6682124" cy="5518711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What we want: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kern="0" dirty="0">
              <a:solidFill>
                <a:prstClr val="black"/>
              </a:solidFill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Compute: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kern="0" dirty="0">
              <a:solidFill>
                <a:prstClr val="black"/>
              </a:solidFill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Updated parameter estimates: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D8EF46-1184-9E40-8005-3B624D936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6951" y="172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/>
              </a:rPr>
              <a:t>M-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Step :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5A44E-383F-F042-9AAA-0FDB5DFF4031}"/>
                  </a:ext>
                </a:extLst>
              </p:cNvPr>
              <p:cNvSpPr txBox="1"/>
              <p:nvPr/>
            </p:nvSpPr>
            <p:spPr>
              <a:xfrm>
                <a:off x="6393140" y="1429716"/>
                <a:ext cx="408592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𝑎𝑟𝑔𝑚𝑎𝑥𝑄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5A44E-383F-F042-9AAA-0FDB5DFF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40" y="1429716"/>
                <a:ext cx="4085927" cy="509178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A2CD-4BF6-114F-B494-D35026FCEBD8}"/>
                  </a:ext>
                </a:extLst>
              </p:cNvPr>
              <p:cNvSpPr txBox="1"/>
              <p:nvPr/>
            </p:nvSpPr>
            <p:spPr>
              <a:xfrm>
                <a:off x="5095041" y="2394889"/>
                <a:ext cx="6799425" cy="118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A2CD-4BF6-114F-B494-D35026FC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41" y="2394889"/>
                <a:ext cx="6799425" cy="1180067"/>
              </a:xfrm>
              <a:prstGeom prst="rect">
                <a:avLst/>
              </a:prstGeom>
              <a:blipFill>
                <a:blip r:embed="rId3"/>
                <a:stretch>
                  <a:fillRect t="-97849" b="-149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FD436-BF54-2840-AAD6-0F8E037B1EA1}"/>
                  </a:ext>
                </a:extLst>
              </p:cNvPr>
              <p:cNvSpPr txBox="1"/>
              <p:nvPr/>
            </p:nvSpPr>
            <p:spPr>
              <a:xfrm>
                <a:off x="6716604" y="4030951"/>
                <a:ext cx="355629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FD436-BF54-2840-AAD6-0F8E037B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04" y="4030951"/>
                <a:ext cx="3556295" cy="1008225"/>
              </a:xfrm>
              <a:prstGeom prst="rect">
                <a:avLst/>
              </a:prstGeom>
              <a:blipFill>
                <a:blip r:embed="rId4"/>
                <a:stretch>
                  <a:fillRect l="-356" t="-118519" b="-179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67EDC-F4FF-3345-9273-E4432FA9C83C}"/>
                  </a:ext>
                </a:extLst>
              </p:cNvPr>
              <p:cNvSpPr txBox="1"/>
              <p:nvPr/>
            </p:nvSpPr>
            <p:spPr>
              <a:xfrm>
                <a:off x="5370692" y="5188792"/>
                <a:ext cx="6248121" cy="512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</m:t>
                    </m:r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67EDC-F4FF-3345-9273-E4432FA9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692" y="5188792"/>
                <a:ext cx="6248121" cy="512448"/>
              </a:xfrm>
              <a:prstGeom prst="rect">
                <a:avLst/>
              </a:prstGeom>
              <a:blipFill>
                <a:blip r:embed="rId5"/>
                <a:stretch>
                  <a:fillRect l="-1623" t="-100000" r="-1217" b="-17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9BB22024-B257-C74F-9080-366C7BE9B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4699" y="483586"/>
            <a:ext cx="4288220" cy="6146449"/>
          </a:xfrm>
        </p:spPr>
      </p:pic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5BB73DA-DA78-074C-9B06-B758A76C5118}"/>
              </a:ext>
            </a:extLst>
          </p:cNvPr>
          <p:cNvSpPr/>
          <p:nvPr/>
        </p:nvSpPr>
        <p:spPr>
          <a:xfrm>
            <a:off x="883920" y="3336955"/>
            <a:ext cx="3101340" cy="1325562"/>
          </a:xfrm>
          <a:prstGeom prst="bracketPair">
            <a:avLst/>
          </a:prstGeom>
          <a:noFill/>
          <a:ln w="889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FEFE9-1498-9D42-86D8-5BB702BFE6E8}"/>
              </a:ext>
            </a:extLst>
          </p:cNvPr>
          <p:cNvSpPr txBox="1"/>
          <p:nvPr/>
        </p:nvSpPr>
        <p:spPr>
          <a:xfrm>
            <a:off x="584662" y="1485900"/>
            <a:ext cx="11022676" cy="4561609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What we want: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Compute: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kern="0" dirty="0">
              <a:solidFill>
                <a:prstClr val="black"/>
              </a:solidFill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Updated parameter estimates: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B45E-E994-A44F-BD57-940FBCE3FDFE}"/>
                  </a:ext>
                </a:extLst>
              </p:cNvPr>
              <p:cNvSpPr txBox="1"/>
              <p:nvPr/>
            </p:nvSpPr>
            <p:spPr>
              <a:xfrm>
                <a:off x="4053036" y="1764090"/>
                <a:ext cx="408592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𝑎𝑟𝑔𝑚𝑎𝑥𝑄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B45E-E994-A44F-BD57-940FBCE3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36" y="1764090"/>
                <a:ext cx="408592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986E4D-0E2E-0F46-94B5-69B6AB259CCE}"/>
                  </a:ext>
                </a:extLst>
              </p:cNvPr>
              <p:cNvSpPr txBox="1"/>
              <p:nvPr/>
            </p:nvSpPr>
            <p:spPr>
              <a:xfrm>
                <a:off x="1702841" y="2635884"/>
                <a:ext cx="8786316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rad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986E4D-0E2E-0F46-94B5-69B6AB259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841" y="2635884"/>
                <a:ext cx="8786316" cy="1459887"/>
              </a:xfrm>
              <a:prstGeom prst="rect">
                <a:avLst/>
              </a:prstGeom>
              <a:blipFill>
                <a:blip r:embed="rId3"/>
                <a:stretch>
                  <a:fillRect t="-75000" b="-10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282BAA-D5DB-404E-A7C5-DD1DBA9AC1FF}"/>
                  </a:ext>
                </a:extLst>
              </p:cNvPr>
              <p:cNvSpPr txBox="1"/>
              <p:nvPr/>
            </p:nvSpPr>
            <p:spPr>
              <a:xfrm>
                <a:off x="6990647" y="4610192"/>
                <a:ext cx="3915495" cy="911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282BAA-D5DB-404E-A7C5-DD1DBA9AC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47" y="4610192"/>
                <a:ext cx="3915495" cy="911147"/>
              </a:xfrm>
              <a:prstGeom prst="rect">
                <a:avLst/>
              </a:prstGeom>
              <a:blipFill>
                <a:blip r:embed="rId4"/>
                <a:stretch>
                  <a:fillRect t="-65753" b="-97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9B8F9-FB2A-EB46-A082-8466365F3F9A}"/>
                  </a:ext>
                </a:extLst>
              </p:cNvPr>
              <p:cNvSpPr txBox="1"/>
              <p:nvPr/>
            </p:nvSpPr>
            <p:spPr>
              <a:xfrm>
                <a:off x="937345" y="4610192"/>
                <a:ext cx="5352106" cy="946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9B8F9-FB2A-EB46-A082-8466365F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45" y="4610192"/>
                <a:ext cx="5352106" cy="946926"/>
              </a:xfrm>
              <a:prstGeom prst="rect">
                <a:avLst/>
              </a:prstGeom>
              <a:blipFill>
                <a:blip r:embed="rId5"/>
                <a:stretch>
                  <a:fillRect l="-237" t="-59211" b="-9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0B207B81-3F62-0149-9E4A-7222E3DE7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30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/>
              </a:rPr>
              <a:t>M-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Step : 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29043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AA68EB-B652-434B-BABE-FF3DE5E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60" y="1675325"/>
            <a:ext cx="3651466" cy="37854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How do we know how to fit the data?</a:t>
            </a:r>
          </a:p>
          <a:p>
            <a:r>
              <a:rPr lang="en-US" sz="2400" dirty="0">
                <a:latin typeface="Candara" panose="020E0502030303020204" pitchFamily="34" charset="0"/>
              </a:rPr>
              <a:t>Unimodal vs Multimodal</a:t>
            </a:r>
          </a:p>
          <a:p>
            <a:r>
              <a:rPr lang="en-US" sz="2400" dirty="0">
                <a:latin typeface="Candara" panose="020E0502030303020204" pitchFamily="34" charset="0"/>
              </a:rPr>
              <a:t>Top image: Gaussian mixture model of three (3) normal distributions</a:t>
            </a:r>
          </a:p>
          <a:p>
            <a:r>
              <a:rPr lang="en-US" sz="2400" dirty="0">
                <a:latin typeface="Candara" panose="020E0502030303020204" pitchFamily="34" charset="0"/>
              </a:rPr>
              <a:t>Bottom Left: Data fit with one Gaussian distribution</a:t>
            </a:r>
          </a:p>
          <a:p>
            <a:r>
              <a:rPr lang="en-US" sz="2400" dirty="0">
                <a:latin typeface="Candara" panose="020E0502030303020204" pitchFamily="34" charset="0"/>
              </a:rPr>
              <a:t>Bottom Right: Data fit with Gaussian mixture model of two (2) components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AD184-2AC4-2C43-897C-127BF8B3B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833" t="16557" r="7390"/>
          <a:stretch/>
        </p:blipFill>
        <p:spPr>
          <a:xfrm>
            <a:off x="5548010" y="391153"/>
            <a:ext cx="5521377" cy="4183278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06339-D89C-C440-9CE6-32DDCA95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10" y="3866614"/>
            <a:ext cx="6035412" cy="251639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3839D67-C1E4-0D47-8D99-653711E32E50}"/>
              </a:ext>
            </a:extLst>
          </p:cNvPr>
          <p:cNvSpPr txBox="1">
            <a:spLocks/>
          </p:cNvSpPr>
          <p:nvPr/>
        </p:nvSpPr>
        <p:spPr>
          <a:xfrm>
            <a:off x="-755907" y="674798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Fitting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74026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83E2B4D-7294-324F-8D71-9A53BBA5E304}"/>
              </a:ext>
            </a:extLst>
          </p:cNvPr>
          <p:cNvSpPr txBox="1">
            <a:spLocks/>
          </p:cNvSpPr>
          <p:nvPr/>
        </p:nvSpPr>
        <p:spPr>
          <a:xfrm>
            <a:off x="1981199" y="168248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/>
              </a:rPr>
              <a:t>Finite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 Mixture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012305-0E62-DF4E-91E2-820678053EE2}"/>
              </a:ext>
            </a:extLst>
          </p:cNvPr>
          <p:cNvSpPr txBox="1"/>
          <p:nvPr/>
        </p:nvSpPr>
        <p:spPr>
          <a:xfrm>
            <a:off x="2135028" y="1149809"/>
            <a:ext cx="7921944" cy="1100556"/>
          </a:xfrm>
          <a:prstGeom prst="rect">
            <a:avLst/>
          </a:prstGeom>
          <a:solidFill>
            <a:srgbClr val="84AA33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lvl="0" defTabSz="457200"/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Data:  			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231E85-04B1-644C-B04A-205E3EE2C1A7}"/>
              </a:ext>
            </a:extLst>
          </p:cNvPr>
          <p:cNvSpPr txBox="1"/>
          <p:nvPr/>
        </p:nvSpPr>
        <p:spPr>
          <a:xfrm>
            <a:off x="2135028" y="2247969"/>
            <a:ext cx="7921944" cy="2357900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Finite Mixture Model: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F09495-CCAE-4441-8A56-769390B8862F}"/>
              </a:ext>
            </a:extLst>
          </p:cNvPr>
          <p:cNvSpPr txBox="1"/>
          <p:nvPr/>
        </p:nvSpPr>
        <p:spPr>
          <a:xfrm>
            <a:off x="2135028" y="3704095"/>
            <a:ext cx="7921944" cy="2185262"/>
          </a:xfrm>
          <a:prstGeom prst="rect">
            <a:avLst/>
          </a:prstGeom>
          <a:solidFill>
            <a:srgbClr val="3891A7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Definitions: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57936E-AE13-194C-955E-73D402D34509}"/>
                  </a:ext>
                </a:extLst>
              </p:cNvPr>
              <p:cNvSpPr txBox="1"/>
              <p:nvPr/>
            </p:nvSpPr>
            <p:spPr>
              <a:xfrm>
                <a:off x="3957196" y="2815556"/>
                <a:ext cx="5458568" cy="53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⍺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)   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𝑛𝑥𝑝</m:t>
                        </m:r>
                      </m:sup>
                    </m:sSup>
                  </m:oMath>
                </a14:m>
                <a:r>
                  <a:rPr lang="en-US" sz="2400" dirty="0"/>
                  <a:t>     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57936E-AE13-194C-955E-73D402D3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96" y="2815556"/>
                <a:ext cx="5458568" cy="533095"/>
              </a:xfrm>
              <a:prstGeom prst="rect">
                <a:avLst/>
              </a:prstGeom>
              <a:blipFill>
                <a:blip r:embed="rId2"/>
                <a:stretch>
                  <a:fillRect l="-466" t="-102326" b="-15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4277AB-DBC5-A94B-861F-7DEBFD00D94D}"/>
                  </a:ext>
                </a:extLst>
              </p:cNvPr>
              <p:cNvSpPr txBox="1"/>
              <p:nvPr/>
            </p:nvSpPr>
            <p:spPr>
              <a:xfrm>
                <a:off x="5003744" y="1505986"/>
                <a:ext cx="218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4277AB-DBC5-A94B-861F-7DEBFD00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44" y="1505986"/>
                <a:ext cx="218450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9071DD-02AA-F44B-97AD-7FC460E2B059}"/>
                  </a:ext>
                </a:extLst>
              </p:cNvPr>
              <p:cNvSpPr txBox="1"/>
              <p:nvPr/>
            </p:nvSpPr>
            <p:spPr>
              <a:xfrm>
                <a:off x="5353077" y="5171060"/>
                <a:ext cx="2657419" cy="53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⍺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9071DD-02AA-F44B-97AD-7FC460E2B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77" y="5171060"/>
                <a:ext cx="2657419" cy="533095"/>
              </a:xfrm>
              <a:prstGeom prst="rect">
                <a:avLst/>
              </a:prstGeom>
              <a:blipFill>
                <a:blip r:embed="rId4"/>
                <a:stretch>
                  <a:fillRect l="-17619" t="-102326" b="-15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0CB7D4-0933-364F-8B55-249AE1BE062A}"/>
                  </a:ext>
                </a:extLst>
              </p:cNvPr>
              <p:cNvSpPr txBox="1"/>
              <p:nvPr/>
            </p:nvSpPr>
            <p:spPr>
              <a:xfrm>
                <a:off x="5473952" y="4622147"/>
                <a:ext cx="37099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0CB7D4-0933-364F-8B55-249AE1BE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52" y="4622147"/>
                <a:ext cx="370997" cy="491417"/>
              </a:xfrm>
              <a:prstGeom prst="rect">
                <a:avLst/>
              </a:prstGeom>
              <a:blipFill>
                <a:blip r:embed="rId5"/>
                <a:stretch>
                  <a:fillRect l="-16667" r="-26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EBAEDD-91D1-C643-8C55-58622E4BABB5}"/>
                  </a:ext>
                </a:extLst>
              </p:cNvPr>
              <p:cNvSpPr txBox="1"/>
              <p:nvPr/>
            </p:nvSpPr>
            <p:spPr>
              <a:xfrm>
                <a:off x="4181499" y="4017408"/>
                <a:ext cx="38289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EBAEDD-91D1-C643-8C55-58622E4B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99" y="4017408"/>
                <a:ext cx="3828997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83E2B4D-7294-324F-8D71-9A53BBA5E304}"/>
              </a:ext>
            </a:extLst>
          </p:cNvPr>
          <p:cNvSpPr txBox="1">
            <a:spLocks/>
          </p:cNvSpPr>
          <p:nvPr/>
        </p:nvSpPr>
        <p:spPr>
          <a:xfrm>
            <a:off x="2062520" y="186694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Gaussian Mixture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012305-0E62-DF4E-91E2-820678053EE2}"/>
              </a:ext>
            </a:extLst>
          </p:cNvPr>
          <p:cNvSpPr txBox="1"/>
          <p:nvPr/>
        </p:nvSpPr>
        <p:spPr>
          <a:xfrm>
            <a:off x="2135028" y="1149809"/>
            <a:ext cx="7921944" cy="1406250"/>
          </a:xfrm>
          <a:prstGeom prst="rect">
            <a:avLst/>
          </a:prstGeom>
          <a:solidFill>
            <a:srgbClr val="84AA33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Data: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231E85-04B1-644C-B04A-205E3EE2C1A7}"/>
              </a:ext>
            </a:extLst>
          </p:cNvPr>
          <p:cNvSpPr txBox="1"/>
          <p:nvPr/>
        </p:nvSpPr>
        <p:spPr>
          <a:xfrm>
            <a:off x="2135028" y="2556059"/>
            <a:ext cx="7921944" cy="2333105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Recall: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B452D-2548-6B40-92E7-363CD211807A}"/>
              </a:ext>
            </a:extLst>
          </p:cNvPr>
          <p:cNvSpPr txBox="1"/>
          <p:nvPr/>
        </p:nvSpPr>
        <p:spPr>
          <a:xfrm>
            <a:off x="2135028" y="4539916"/>
            <a:ext cx="7921944" cy="2076455"/>
          </a:xfrm>
          <a:prstGeom prst="rect">
            <a:avLst/>
          </a:prstGeom>
          <a:solidFill>
            <a:srgbClr val="3891A7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Likelihood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Log-likelihood: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0A88FE-9F92-3649-9ADD-B9B571E96A42}"/>
                  </a:ext>
                </a:extLst>
              </p:cNvPr>
              <p:cNvSpPr txBox="1"/>
              <p:nvPr/>
            </p:nvSpPr>
            <p:spPr>
              <a:xfrm>
                <a:off x="4598404" y="1840222"/>
                <a:ext cx="5458568" cy="53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⍺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)	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𝑛𝑥𝑝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0A88FE-9F92-3649-9ADD-B9B571E96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4" y="1840222"/>
                <a:ext cx="5458568" cy="533095"/>
              </a:xfrm>
              <a:prstGeom prst="rect">
                <a:avLst/>
              </a:prstGeom>
              <a:blipFill>
                <a:blip r:embed="rId2"/>
                <a:stretch>
                  <a:fillRect l="-232" t="-102326" b="-15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3BB049-1A75-9941-B8EC-B11878F83AEB}"/>
                  </a:ext>
                </a:extLst>
              </p:cNvPr>
              <p:cNvSpPr txBox="1"/>
              <p:nvPr/>
            </p:nvSpPr>
            <p:spPr>
              <a:xfrm>
                <a:off x="4849917" y="1294142"/>
                <a:ext cx="218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3BB049-1A75-9941-B8EC-B11878F8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17" y="1294142"/>
                <a:ext cx="218450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07D9D7-C99A-CD4F-A7BE-630016F140E8}"/>
                  </a:ext>
                </a:extLst>
              </p:cNvPr>
              <p:cNvSpPr txBox="1"/>
              <p:nvPr/>
            </p:nvSpPr>
            <p:spPr>
              <a:xfrm>
                <a:off x="3875905" y="2593524"/>
                <a:ext cx="4440190" cy="13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07D9D7-C99A-CD4F-A7BE-630016F1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05" y="2593524"/>
                <a:ext cx="4440190" cy="1331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6F7AC-7E92-004E-815D-2E86176078BF}"/>
                  </a:ext>
                </a:extLst>
              </p:cNvPr>
              <p:cNvSpPr txBox="1"/>
              <p:nvPr/>
            </p:nvSpPr>
            <p:spPr>
              <a:xfrm>
                <a:off x="3615305" y="3858079"/>
                <a:ext cx="5124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6F7AC-7E92-004E-815D-2E861760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05" y="3858079"/>
                <a:ext cx="512403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92B2B5-8678-8144-968C-9848AD29F185}"/>
                  </a:ext>
                </a:extLst>
              </p:cNvPr>
              <p:cNvSpPr txBox="1"/>
              <p:nvPr/>
            </p:nvSpPr>
            <p:spPr>
              <a:xfrm>
                <a:off x="2296713" y="4912755"/>
                <a:ext cx="4252253" cy="1089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92B2B5-8678-8144-968C-9848AD29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713" y="4912755"/>
                <a:ext cx="4252253" cy="1089401"/>
              </a:xfrm>
              <a:prstGeom prst="rect">
                <a:avLst/>
              </a:prstGeom>
              <a:blipFill>
                <a:blip r:embed="rId6"/>
                <a:stretch>
                  <a:fillRect t="-93103" b="-1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55A62-156C-4C41-8732-BE6328205DC8}"/>
                  </a:ext>
                </a:extLst>
              </p:cNvPr>
              <p:cNvSpPr txBox="1"/>
              <p:nvPr/>
            </p:nvSpPr>
            <p:spPr>
              <a:xfrm>
                <a:off x="6864479" y="4878503"/>
                <a:ext cx="2903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55A62-156C-4C41-8732-BE632820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479" y="4878503"/>
                <a:ext cx="2903231" cy="461665"/>
              </a:xfrm>
              <a:prstGeom prst="rect">
                <a:avLst/>
              </a:prstGeom>
              <a:blipFill>
                <a:blip r:embed="rId7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1CFEBE-1ECD-6146-830C-E3637E113CA4}"/>
                  </a:ext>
                </a:extLst>
              </p:cNvPr>
              <p:cNvSpPr txBox="1"/>
              <p:nvPr/>
            </p:nvSpPr>
            <p:spPr>
              <a:xfrm>
                <a:off x="5901080" y="5430816"/>
                <a:ext cx="4244945" cy="1089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1CFEBE-1ECD-6146-830C-E3637E11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0" y="5430816"/>
                <a:ext cx="4244945" cy="1089401"/>
              </a:xfrm>
              <a:prstGeom prst="rect">
                <a:avLst/>
              </a:prstGeom>
              <a:blipFill>
                <a:blip r:embed="rId8"/>
                <a:stretch>
                  <a:fillRect t="-94186" b="-147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0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421D0-9C62-F146-9CC7-38EAE5B0D8D9}"/>
              </a:ext>
            </a:extLst>
          </p:cNvPr>
          <p:cNvSpPr txBox="1">
            <a:spLocks/>
          </p:cNvSpPr>
          <p:nvPr/>
        </p:nvSpPr>
        <p:spPr>
          <a:xfrm>
            <a:off x="2062520" y="186694"/>
            <a:ext cx="8229600" cy="72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Challenges that arise…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01BC8-07FE-DF47-8075-FE45A2738963}"/>
              </a:ext>
            </a:extLst>
          </p:cNvPr>
          <p:cNvSpPr txBox="1"/>
          <p:nvPr/>
        </p:nvSpPr>
        <p:spPr>
          <a:xfrm>
            <a:off x="226018" y="909152"/>
            <a:ext cx="5869982" cy="2507305"/>
          </a:xfrm>
          <a:prstGeom prst="rect">
            <a:avLst/>
          </a:prstGeom>
          <a:solidFill>
            <a:srgbClr val="3891A7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Log-likelihood: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A75C4C-01F4-9149-B9A1-515F4F8CA868}"/>
                  </a:ext>
                </a:extLst>
              </p:cNvPr>
              <p:cNvSpPr txBox="1"/>
              <p:nvPr/>
            </p:nvSpPr>
            <p:spPr>
              <a:xfrm>
                <a:off x="226018" y="1317189"/>
                <a:ext cx="5727978" cy="14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rad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CA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CA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A75C4C-01F4-9149-B9A1-515F4F8C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8" y="1317189"/>
                <a:ext cx="5727978" cy="1459887"/>
              </a:xfrm>
              <a:prstGeom prst="rect">
                <a:avLst/>
              </a:prstGeom>
              <a:blipFill>
                <a:blip r:embed="rId2"/>
                <a:stretch>
                  <a:fillRect t="-75862" b="-10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7AF60F1-9C60-194B-8CE3-0E2752BE7FA3}"/>
              </a:ext>
            </a:extLst>
          </p:cNvPr>
          <p:cNvSpPr txBox="1"/>
          <p:nvPr/>
        </p:nvSpPr>
        <p:spPr>
          <a:xfrm>
            <a:off x="226018" y="2902199"/>
            <a:ext cx="5869982" cy="3769107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Score Function and Fisher Information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A6C6B-C74C-7041-B80A-52D77E2A15C2}"/>
                  </a:ext>
                </a:extLst>
              </p:cNvPr>
              <p:cNvSpPr txBox="1"/>
              <p:nvPr/>
            </p:nvSpPr>
            <p:spPr>
              <a:xfrm>
                <a:off x="991666" y="3414751"/>
                <a:ext cx="419249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A6C6B-C74C-7041-B80A-52D77E2A1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66" y="3414751"/>
                <a:ext cx="4192494" cy="794641"/>
              </a:xfrm>
              <a:prstGeom prst="rect">
                <a:avLst/>
              </a:prstGeom>
              <a:blipFill>
                <a:blip r:embed="rId3"/>
                <a:stretch>
                  <a:fillRect t="-47619" b="-96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6C63FE-5E6B-7149-AAC1-0DD6CF53125C}"/>
                  </a:ext>
                </a:extLst>
              </p:cNvPr>
              <p:cNvSpPr txBox="1"/>
              <p:nvPr/>
            </p:nvSpPr>
            <p:spPr>
              <a:xfrm>
                <a:off x="1064762" y="4404070"/>
                <a:ext cx="4046301" cy="502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6C63FE-5E6B-7149-AAC1-0DD6CF531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2" y="4404070"/>
                <a:ext cx="4046301" cy="502189"/>
              </a:xfrm>
              <a:prstGeom prst="rect">
                <a:avLst/>
              </a:prstGeom>
              <a:blipFill>
                <a:blip r:embed="rId4"/>
                <a:stretch>
                  <a:fillRect l="-6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C0352-D1C6-C34B-A1DE-EB8454EB8EF1}"/>
                  </a:ext>
                </a:extLst>
              </p:cNvPr>
              <p:cNvSpPr txBox="1"/>
              <p:nvPr/>
            </p:nvSpPr>
            <p:spPr>
              <a:xfrm>
                <a:off x="121744" y="5100938"/>
                <a:ext cx="6078529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3C0352-D1C6-C34B-A1DE-EB8454EB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4" y="5100938"/>
                <a:ext cx="6078529" cy="1271438"/>
              </a:xfrm>
              <a:prstGeom prst="rect">
                <a:avLst/>
              </a:prstGeom>
              <a:blipFill>
                <a:blip r:embed="rId5"/>
                <a:stretch>
                  <a:fillRect t="-86139" b="-13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77CC21B-3AC7-4E43-8534-2E7AD808945E}"/>
              </a:ext>
            </a:extLst>
          </p:cNvPr>
          <p:cNvSpPr txBox="1"/>
          <p:nvPr/>
        </p:nvSpPr>
        <p:spPr>
          <a:xfrm>
            <a:off x="6096000" y="909152"/>
            <a:ext cx="5869982" cy="5762154"/>
          </a:xfrm>
          <a:prstGeom prst="rect">
            <a:avLst/>
          </a:prstGeom>
          <a:solidFill>
            <a:srgbClr val="84AA33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Assuming a two component GMM: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F4F206-EC37-B64F-95B1-D4D1EBF5223A}"/>
                  </a:ext>
                </a:extLst>
              </p:cNvPr>
              <p:cNvSpPr txBox="1"/>
              <p:nvPr/>
            </p:nvSpPr>
            <p:spPr>
              <a:xfrm>
                <a:off x="6169097" y="2576924"/>
                <a:ext cx="5646658" cy="12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CA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CA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sz="22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CA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sz="22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F4F206-EC37-B64F-95B1-D4D1EBF52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97" y="2576924"/>
                <a:ext cx="5646658" cy="1293496"/>
              </a:xfrm>
              <a:prstGeom prst="rect">
                <a:avLst/>
              </a:prstGeom>
              <a:blipFill>
                <a:blip r:embed="rId6"/>
                <a:stretch>
                  <a:fillRect t="-81553" b="-10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0AA25F-5352-8543-9578-BED0161428FF}"/>
                  </a:ext>
                </a:extLst>
              </p:cNvPr>
              <p:cNvSpPr txBox="1"/>
              <p:nvPr/>
            </p:nvSpPr>
            <p:spPr>
              <a:xfrm>
                <a:off x="6486825" y="3927123"/>
                <a:ext cx="5088331" cy="88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5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CA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CA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CA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sSup>
                          <m:sSupPr>
                            <m:ctrlPr>
                              <a:rPr lang="en-US" sz="2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CA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CA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groupChr>
                    <m:r>
                      <a:rPr lang="en-CA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0AA25F-5352-8543-9578-BED01614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25" y="3927123"/>
                <a:ext cx="5088331" cy="889795"/>
              </a:xfrm>
              <a:prstGeom prst="rect">
                <a:avLst/>
              </a:prstGeom>
              <a:blipFill>
                <a:blip r:embed="rId7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067713-D8AC-0E43-A81E-5DCBA14323A3}"/>
              </a:ext>
            </a:extLst>
          </p:cNvPr>
          <p:cNvSpPr txBox="1"/>
          <p:nvPr/>
        </p:nvSpPr>
        <p:spPr>
          <a:xfrm>
            <a:off x="2135028" y="3111276"/>
            <a:ext cx="7921944" cy="1759662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MLE: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81C1-03B3-DF4C-A933-D5835B3E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5301"/>
            <a:ext cx="10663989" cy="8028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>
                <a:latin typeface="Candara" panose="020E0502030303020204" pitchFamily="34" charset="0"/>
              </a:rPr>
              <a:t>The two pivotal properties of the MLE is its consistency and its asymptotic normality.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5318B1-952D-6E4E-A7AD-D7394D7AC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30682"/>
            <a:ext cx="10515600" cy="81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/>
              </a:rPr>
              <a:t>Maximum Likelihood Estimator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085F-7032-D847-8BC7-9A23619EE2E0}"/>
              </a:ext>
            </a:extLst>
          </p:cNvPr>
          <p:cNvSpPr txBox="1"/>
          <p:nvPr/>
        </p:nvSpPr>
        <p:spPr>
          <a:xfrm>
            <a:off x="2135028" y="1538759"/>
            <a:ext cx="7921944" cy="1572517"/>
          </a:xfrm>
          <a:prstGeom prst="rect">
            <a:avLst/>
          </a:prstGeom>
          <a:solidFill>
            <a:srgbClr val="3891A7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Log-likelihood: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7DA169-4125-D944-BAAF-FB91FEA9338A}"/>
                  </a:ext>
                </a:extLst>
              </p:cNvPr>
              <p:cNvSpPr txBox="1"/>
              <p:nvPr/>
            </p:nvSpPr>
            <p:spPr>
              <a:xfrm>
                <a:off x="4012120" y="4066987"/>
                <a:ext cx="4019370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7DA169-4125-D944-BAAF-FB91FEA9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20" y="4066987"/>
                <a:ext cx="4019370" cy="477118"/>
              </a:xfrm>
              <a:prstGeom prst="rect">
                <a:avLst/>
              </a:prstGeom>
              <a:blipFill>
                <a:blip r:embed="rId2"/>
                <a:stretch>
                  <a:fillRect l="-315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A247D-D3C1-AD41-AEA3-8EA21D5419A2}"/>
                  </a:ext>
                </a:extLst>
              </p:cNvPr>
              <p:cNvSpPr txBox="1"/>
              <p:nvPr/>
            </p:nvSpPr>
            <p:spPr>
              <a:xfrm>
                <a:off x="4431602" y="1737055"/>
                <a:ext cx="3394326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A247D-D3C1-AD41-AEA3-8EA21D541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02" y="1737055"/>
                <a:ext cx="3394326" cy="1100558"/>
              </a:xfrm>
              <a:prstGeom prst="rect">
                <a:avLst/>
              </a:prstGeom>
              <a:blipFill>
                <a:blip r:embed="rId3"/>
                <a:stretch>
                  <a:fillRect t="-106897" b="-16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406E98-2442-254F-AABD-BADDE75CE921}"/>
                  </a:ext>
                </a:extLst>
              </p:cNvPr>
              <p:cNvSpPr txBox="1"/>
              <p:nvPr/>
            </p:nvSpPr>
            <p:spPr>
              <a:xfrm>
                <a:off x="3387533" y="3271195"/>
                <a:ext cx="5482463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l-G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  <m:r>
                        <a:rPr lang="en-CA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l-G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</m:t>
                          </m:r>
                          <m: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l-GR" sz="2400" smtClean="0"/>
                            <m:t>Θ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sSup>
                            <m:sSupPr>
                              <m:ctrlPr>
                                <a:rPr lang="en-CA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406E98-2442-254F-AABD-BADDE75C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33" y="3271195"/>
                <a:ext cx="5482463" cy="876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>
            <a:extLst>
              <a:ext uri="{FF2B5EF4-FFF2-40B4-BE49-F238E27FC236}">
                <a16:creationId xmlns:a16="http://schemas.microsoft.com/office/drawing/2014/main" id="{C8D73D2D-4BC6-9443-B621-5E2CFDC33583}"/>
              </a:ext>
            </a:extLst>
          </p:cNvPr>
          <p:cNvSpPr txBox="1">
            <a:spLocks/>
          </p:cNvSpPr>
          <p:nvPr/>
        </p:nvSpPr>
        <p:spPr>
          <a:xfrm>
            <a:off x="470452" y="-67087"/>
            <a:ext cx="11251096" cy="1061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Fitting Mixture Models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9F32E0-BF7D-7C42-8C8C-3AC7B186AFDB}"/>
              </a:ext>
            </a:extLst>
          </p:cNvPr>
          <p:cNvSpPr txBox="1"/>
          <p:nvPr/>
        </p:nvSpPr>
        <p:spPr>
          <a:xfrm>
            <a:off x="764856" y="1254913"/>
            <a:ext cx="10665144" cy="587891"/>
          </a:xfrm>
          <a:prstGeom prst="rect">
            <a:avLst/>
          </a:prstGeom>
          <a:solidFill>
            <a:srgbClr val="84AA33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Unobserved Data: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F345C0-3653-354D-8F76-F2510337A037}"/>
              </a:ext>
            </a:extLst>
          </p:cNvPr>
          <p:cNvSpPr txBox="1"/>
          <p:nvPr/>
        </p:nvSpPr>
        <p:spPr>
          <a:xfrm>
            <a:off x="764856" y="2904292"/>
            <a:ext cx="10665144" cy="1426790"/>
          </a:xfrm>
          <a:prstGeom prst="rect">
            <a:avLst/>
          </a:prstGeom>
          <a:solidFill>
            <a:srgbClr val="FEB80A">
              <a:lumMod val="60000"/>
              <a:lumOff val="4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Log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-likelihood of </a:t>
            </a: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incomplete data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BF1418-90AD-7C4D-BD7C-C8CC2CAFEA5D}"/>
              </a:ext>
            </a:extLst>
          </p:cNvPr>
          <p:cNvSpPr txBox="1"/>
          <p:nvPr/>
        </p:nvSpPr>
        <p:spPr>
          <a:xfrm>
            <a:off x="764856" y="4318254"/>
            <a:ext cx="10665144" cy="2403222"/>
          </a:xfrm>
          <a:prstGeom prst="rect">
            <a:avLst/>
          </a:prstGeom>
          <a:solidFill>
            <a:srgbClr val="3891A7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Rewritten with complete data: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301E5D-56D3-0B41-B618-82F8778E63B6}"/>
              </a:ext>
            </a:extLst>
          </p:cNvPr>
          <p:cNvSpPr txBox="1"/>
          <p:nvPr/>
        </p:nvSpPr>
        <p:spPr>
          <a:xfrm>
            <a:off x="764856" y="1842805"/>
            <a:ext cx="10665144" cy="1061486"/>
          </a:xfrm>
          <a:prstGeom prst="rect">
            <a:avLst/>
          </a:prstGeom>
          <a:solidFill>
            <a:srgbClr val="C32D2E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</a:rPr>
              <a:t>Pdf of (Y,Z):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7B3E2-8C8C-734A-AB64-2368E594880E}"/>
                  </a:ext>
                </a:extLst>
              </p:cNvPr>
              <p:cNvSpPr txBox="1"/>
              <p:nvPr/>
            </p:nvSpPr>
            <p:spPr>
              <a:xfrm>
                <a:off x="4040705" y="1325158"/>
                <a:ext cx="2512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7B3E2-8C8C-734A-AB64-2368E594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05" y="1325158"/>
                <a:ext cx="2512804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F51AF1-66F3-9E4A-A3A2-72F87C13547C}"/>
                  </a:ext>
                </a:extLst>
              </p:cNvPr>
              <p:cNvSpPr txBox="1"/>
              <p:nvPr/>
            </p:nvSpPr>
            <p:spPr>
              <a:xfrm>
                <a:off x="1877732" y="3228852"/>
                <a:ext cx="3855991" cy="1089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F51AF1-66F3-9E4A-A3A2-72F87C13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32" y="3228852"/>
                <a:ext cx="3855991" cy="1089401"/>
              </a:xfrm>
              <a:prstGeom prst="rect">
                <a:avLst/>
              </a:prstGeom>
              <a:blipFill>
                <a:blip r:embed="rId3"/>
                <a:stretch>
                  <a:fillRect t="-93103" b="-145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A81B6-4B9A-DE44-9810-016AD1DFE3FE}"/>
                  </a:ext>
                </a:extLst>
              </p:cNvPr>
              <p:cNvSpPr txBox="1"/>
              <p:nvPr/>
            </p:nvSpPr>
            <p:spPr>
              <a:xfrm>
                <a:off x="6133114" y="3107927"/>
                <a:ext cx="3848681" cy="1089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DA81B6-4B9A-DE44-9810-016AD1DF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14" y="3107927"/>
                <a:ext cx="3848681" cy="1089401"/>
              </a:xfrm>
              <a:prstGeom prst="rect">
                <a:avLst/>
              </a:prstGeom>
              <a:blipFill>
                <a:blip r:embed="rId4"/>
                <a:stretch>
                  <a:fillRect t="-94186" b="-147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15F6419-E401-F044-BC34-14F4A9FBC0E7}"/>
              </a:ext>
            </a:extLst>
          </p:cNvPr>
          <p:cNvGrpSpPr/>
          <p:nvPr/>
        </p:nvGrpSpPr>
        <p:grpSpPr>
          <a:xfrm>
            <a:off x="3056977" y="1921051"/>
            <a:ext cx="4654118" cy="1072640"/>
            <a:chOff x="3024696" y="1939537"/>
            <a:chExt cx="4654118" cy="9161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2A04BB-9B64-E049-87E8-19697448578A}"/>
                </a:ext>
              </a:extLst>
            </p:cNvPr>
            <p:cNvSpPr txBox="1"/>
            <p:nvPr/>
          </p:nvSpPr>
          <p:spPr>
            <a:xfrm>
              <a:off x="4356622" y="2081048"/>
              <a:ext cx="3322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Belongs to the </a:t>
              </a:r>
              <a:r>
                <a:rPr lang="en-US" dirty="0" err="1"/>
                <a:t>jth</a:t>
              </a:r>
              <a:r>
                <a:rPr lang="en-US" dirty="0"/>
                <a:t> sub-population</a:t>
              </a:r>
            </a:p>
            <a:p>
              <a:r>
                <a:rPr lang="en-US" dirty="0"/>
                <a:t>else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60B495F-C6FA-CA4D-81C4-D00726E0B0CC}"/>
                    </a:ext>
                  </a:extLst>
                </p:cNvPr>
                <p:cNvSpPr txBox="1"/>
                <p:nvPr/>
              </p:nvSpPr>
              <p:spPr>
                <a:xfrm>
                  <a:off x="3024696" y="1939537"/>
                  <a:ext cx="1422569" cy="9161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CA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60B495F-C6FA-CA4D-81C4-D00726E0B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696" y="1939537"/>
                  <a:ext cx="1422569" cy="916148"/>
                </a:xfrm>
                <a:prstGeom prst="rect">
                  <a:avLst/>
                </a:prstGeom>
                <a:blipFill>
                  <a:blip r:embed="rId5"/>
                  <a:stretch>
                    <a:fillRect l="-45133" t="-167442" r="-71681" b="-2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A15CC0-8F03-F646-9663-FE18314F7409}"/>
                  </a:ext>
                </a:extLst>
              </p:cNvPr>
              <p:cNvSpPr txBox="1"/>
              <p:nvPr/>
            </p:nvSpPr>
            <p:spPr>
              <a:xfrm>
                <a:off x="6661295" y="1325157"/>
                <a:ext cx="42220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𝑀𝑢𝑙𝑡𝑖𝑛𝑜𝑚𝑖𝑎𝑙</m:t>
                      </m:r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A15CC0-8F03-F646-9663-FE18314F7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95" y="1325157"/>
                <a:ext cx="4222053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448469-33F9-4B4C-AA5C-F2D20B0B25B1}"/>
                  </a:ext>
                </a:extLst>
              </p:cNvPr>
              <p:cNvSpPr txBox="1"/>
              <p:nvPr/>
            </p:nvSpPr>
            <p:spPr>
              <a:xfrm>
                <a:off x="4479546" y="4407653"/>
                <a:ext cx="5239383" cy="1312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448469-33F9-4B4C-AA5C-F2D20B0B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46" y="4407653"/>
                <a:ext cx="5239383" cy="1312026"/>
              </a:xfrm>
              <a:prstGeom prst="rect">
                <a:avLst/>
              </a:prstGeom>
              <a:blipFill>
                <a:blip r:embed="rId7"/>
                <a:stretch>
                  <a:fillRect t="-79808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DF9E8-959A-AC45-AD43-C4E19BCBB714}"/>
                  </a:ext>
                </a:extLst>
              </p:cNvPr>
              <p:cNvSpPr txBox="1"/>
              <p:nvPr/>
            </p:nvSpPr>
            <p:spPr>
              <a:xfrm>
                <a:off x="3381691" y="5541409"/>
                <a:ext cx="5502846" cy="118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DF9E8-959A-AC45-AD43-C4E19BCB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91" y="5541409"/>
                <a:ext cx="5502846" cy="1180067"/>
              </a:xfrm>
              <a:prstGeom prst="rect">
                <a:avLst/>
              </a:prstGeom>
              <a:blipFill>
                <a:blip r:embed="rId8"/>
                <a:stretch>
                  <a:fillRect l="-690" t="-95745" r="-5747" b="-147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2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61D8E-F4A7-4D4C-A98E-AB063B293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59" y="346426"/>
            <a:ext cx="4288220" cy="614644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EB272-3B1D-8A4D-9533-0DAB1188400E}"/>
                  </a:ext>
                </a:extLst>
              </p:cNvPr>
              <p:cNvSpPr txBox="1"/>
              <p:nvPr/>
            </p:nvSpPr>
            <p:spPr>
              <a:xfrm>
                <a:off x="5769673" y="1984228"/>
                <a:ext cx="590075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>
                    <a:latin typeface="Candara" panose="020E0502030303020204" pitchFamily="34" charset="0"/>
                  </a:rPr>
                  <a:t>Initialization</a:t>
                </a:r>
                <a:r>
                  <a:rPr lang="en-CA" sz="2000" dirty="0">
                    <a:latin typeface="Candara" panose="020E0502030303020204" pitchFamily="34" charset="0"/>
                  </a:rPr>
                  <a:t>: Get an initial estimate for </a:t>
                </a:r>
                <a:r>
                  <a:rPr lang="en-CA" sz="20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parameters</a:t>
                </a:r>
                <a:r>
                  <a:rPr lang="en-CA" sz="2000" dirty="0">
                    <a:latin typeface="Candara" panose="020E0502030303020204" pitchFamily="34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CA" sz="2000" dirty="0">
                    <a:latin typeface="Candara" panose="020E0502030303020204" pitchFamily="34" charset="0"/>
                  </a:rPr>
                  <a:t>In many cases, this can just be a random initialization.</a:t>
                </a:r>
              </a:p>
              <a:p>
                <a:endParaRPr lang="en-CA" sz="2000" dirty="0">
                  <a:latin typeface="Candara" panose="020E0502030303020204" pitchFamily="34" charset="0"/>
                </a:endParaRPr>
              </a:p>
              <a:p>
                <a:r>
                  <a:rPr lang="en-CA" sz="2400" b="1" dirty="0">
                    <a:latin typeface="Candara" panose="020E0502030303020204" pitchFamily="34" charset="0"/>
                  </a:rPr>
                  <a:t>Expectation Step</a:t>
                </a:r>
                <a:endParaRPr lang="en-CA" sz="2000" dirty="0">
                  <a:latin typeface="Candara" panose="020E0502030303020204" pitchFamily="34" charset="0"/>
                </a:endParaRPr>
              </a:p>
              <a:p>
                <a:endParaRPr lang="en-CA" sz="2000" b="1" dirty="0">
                  <a:latin typeface="Candara" panose="020E0502030303020204" pitchFamily="34" charset="0"/>
                </a:endParaRPr>
              </a:p>
              <a:p>
                <a:r>
                  <a:rPr lang="en-CA" sz="2400" b="1" dirty="0">
                    <a:latin typeface="Candara" panose="020E0502030303020204" pitchFamily="34" charset="0"/>
                  </a:rPr>
                  <a:t>Maximization Step</a:t>
                </a:r>
              </a:p>
              <a:p>
                <a:endParaRPr lang="en-CA" sz="2400" b="1" dirty="0">
                  <a:latin typeface="Candara" panose="020E0502030303020204" pitchFamily="34" charset="0"/>
                </a:endParaRPr>
              </a:p>
              <a:p>
                <a:r>
                  <a:rPr lang="en-CA" sz="2400" b="1" dirty="0">
                    <a:latin typeface="Candara" panose="020E0502030303020204" pitchFamily="34" charset="0"/>
                  </a:rPr>
                  <a:t>Exit Condition</a:t>
                </a:r>
                <a:r>
                  <a:rPr lang="en-CA" sz="2000" dirty="0">
                    <a:latin typeface="Candara" panose="020E0502030303020204" pitchFamily="34" charset="0"/>
                  </a:rPr>
                  <a:t>: If likelihood of the observations have </a:t>
                </a:r>
                <a:r>
                  <a:rPr lang="en-CA" sz="20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not converged</a:t>
                </a:r>
                <a:r>
                  <a:rPr lang="en-CA" sz="2000" dirty="0">
                    <a:latin typeface="Candara" panose="020E0502030303020204" pitchFamily="34" charset="0"/>
                  </a:rPr>
                  <a:t>, go back to Step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EB272-3B1D-8A4D-9533-0DAB1188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73" y="1984228"/>
                <a:ext cx="5900751" cy="3477875"/>
              </a:xfrm>
              <a:prstGeom prst="rect">
                <a:avLst/>
              </a:prstGeom>
              <a:blipFill>
                <a:blip r:embed="rId3"/>
                <a:stretch>
                  <a:fillRect l="-1502" t="-1460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33DCFAC-8AA2-9643-AB4E-F58298A5E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375" y="186792"/>
            <a:ext cx="7097743" cy="1797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ndara"/>
              </a:rPr>
              <a:t>Overview of the EM algorithm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51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8EF46-1184-9E40-8005-3B624D936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8535" y="163706"/>
            <a:ext cx="5747084" cy="136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E-Step : Expectation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FC09-5092-3047-8D9B-DAD2CDA69100}"/>
              </a:ext>
            </a:extLst>
          </p:cNvPr>
          <p:cNvSpPr txBox="1"/>
          <p:nvPr/>
        </p:nvSpPr>
        <p:spPr>
          <a:xfrm>
            <a:off x="4992215" y="1332701"/>
            <a:ext cx="6719725" cy="5264537"/>
          </a:xfrm>
          <a:prstGeom prst="rect">
            <a:avLst/>
          </a:prstGeom>
          <a:solidFill>
            <a:srgbClr val="84AA33">
              <a:lumMod val="40000"/>
              <a:lumOff val="60000"/>
            </a:srgbClr>
          </a:solidFill>
        </p:spPr>
        <p:txBody>
          <a:bodyPr wrap="square" rtlCol="0" anchor="t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ndara"/>
              </a:rPr>
              <a:t>Compute: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5A44E-383F-F042-9AAA-0FDB5DFF4031}"/>
                  </a:ext>
                </a:extLst>
              </p:cNvPr>
              <p:cNvSpPr txBox="1"/>
              <p:nvPr/>
            </p:nvSpPr>
            <p:spPr>
              <a:xfrm>
                <a:off x="4992215" y="1892339"/>
                <a:ext cx="6719725" cy="521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5A44E-383F-F042-9AAA-0FDB5DFF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215" y="1892339"/>
                <a:ext cx="6719725" cy="521233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11F293-28F3-0C46-AD52-6B42FD4CD1AD}"/>
                  </a:ext>
                </a:extLst>
              </p:cNvPr>
              <p:cNvSpPr txBox="1"/>
              <p:nvPr/>
            </p:nvSpPr>
            <p:spPr>
              <a:xfrm>
                <a:off x="5559069" y="2474759"/>
                <a:ext cx="5586016" cy="118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</m:nary>
                            </m:e>
                          </m:nary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unc>
                                    <m:func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11F293-28F3-0C46-AD52-6B42FD4CD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69" y="2474759"/>
                <a:ext cx="5586016" cy="1180067"/>
              </a:xfrm>
              <a:prstGeom prst="rect">
                <a:avLst/>
              </a:prstGeom>
              <a:blipFill>
                <a:blip r:embed="rId3"/>
                <a:stretch>
                  <a:fillRect l="-12472" t="-95745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831A94-1C1A-8643-B1F7-2CD90255B151}"/>
                  </a:ext>
                </a:extLst>
              </p:cNvPr>
              <p:cNvSpPr txBox="1"/>
              <p:nvPr/>
            </p:nvSpPr>
            <p:spPr>
              <a:xfrm>
                <a:off x="5979472" y="4601080"/>
                <a:ext cx="3963008" cy="524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fNam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831A94-1C1A-8643-B1F7-2CD90255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72" y="4601080"/>
                <a:ext cx="3963008" cy="524952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A6F8A-B5E1-E645-AE8B-7B6063AD46E9}"/>
                  </a:ext>
                </a:extLst>
              </p:cNvPr>
              <p:cNvSpPr txBox="1"/>
              <p:nvPr/>
            </p:nvSpPr>
            <p:spPr>
              <a:xfrm>
                <a:off x="6916219" y="5260958"/>
                <a:ext cx="3180807" cy="102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CA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CA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A6F8A-B5E1-E645-AE8B-7B6063AD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219" y="5260958"/>
                <a:ext cx="3180807" cy="1027910"/>
              </a:xfrm>
              <a:prstGeom prst="rect">
                <a:avLst/>
              </a:prstGeom>
              <a:blipFill>
                <a:blip r:embed="rId5"/>
                <a:stretch>
                  <a:fillRect l="-3187" t="-3659" b="-8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817C99A-BAF8-9044-A1C7-FCE64051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4699" y="483586"/>
            <a:ext cx="4288220" cy="6146449"/>
          </a:xfrm>
        </p:spPr>
      </p:pic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EADB4DE7-2DED-3143-B0E1-8998A5B54FE4}"/>
              </a:ext>
            </a:extLst>
          </p:cNvPr>
          <p:cNvSpPr/>
          <p:nvPr/>
        </p:nvSpPr>
        <p:spPr>
          <a:xfrm>
            <a:off x="1365216" y="1892339"/>
            <a:ext cx="2092410" cy="1119826"/>
          </a:xfrm>
          <a:prstGeom prst="bracketPair">
            <a:avLst/>
          </a:prstGeom>
          <a:noFill/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8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383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Candara</vt:lpstr>
      <vt:lpstr>Office Theme</vt:lpstr>
      <vt:lpstr>Gaussian Mixture Models and EM Algorithm </vt:lpstr>
      <vt:lpstr>PowerPoint Presentation</vt:lpstr>
      <vt:lpstr>PowerPoint Presentation</vt:lpstr>
      <vt:lpstr>PowerPoint Presentation</vt:lpstr>
      <vt:lpstr>PowerPoint Presentation</vt:lpstr>
      <vt:lpstr>Maximum Likelihood Estimator</vt:lpstr>
      <vt:lpstr>PowerPoint Presentation</vt:lpstr>
      <vt:lpstr>Overview of the EM algorithm</vt:lpstr>
      <vt:lpstr>E-Step : Expectation</vt:lpstr>
      <vt:lpstr>M-Step : Maximization</vt:lpstr>
      <vt:lpstr>M-Step : Gaussian Mixture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 and EM Algorithm </dc:title>
  <dc:creator>Karla González</dc:creator>
  <cp:lastModifiedBy>Karla González</cp:lastModifiedBy>
  <cp:revision>33</cp:revision>
  <cp:lastPrinted>2019-04-08T19:14:39Z</cp:lastPrinted>
  <dcterms:created xsi:type="dcterms:W3CDTF">2019-04-08T15:28:54Z</dcterms:created>
  <dcterms:modified xsi:type="dcterms:W3CDTF">2019-04-10T14:41:44Z</dcterms:modified>
</cp:coreProperties>
</file>